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78" r:id="rId5"/>
    <p:sldId id="276" r:id="rId6"/>
    <p:sldId id="259" r:id="rId7"/>
    <p:sldId id="260" r:id="rId8"/>
    <p:sldId id="261" r:id="rId9"/>
    <p:sldId id="275" r:id="rId10"/>
    <p:sldId id="279" r:id="rId11"/>
    <p:sldId id="277" r:id="rId12"/>
    <p:sldId id="283" r:id="rId13"/>
    <p:sldId id="262" r:id="rId14"/>
    <p:sldId id="280" r:id="rId15"/>
    <p:sldId id="281" r:id="rId16"/>
    <p:sldId id="282" r:id="rId17"/>
    <p:sldId id="264" r:id="rId18"/>
    <p:sldId id="268" r:id="rId19"/>
    <p:sldId id="265" r:id="rId20"/>
    <p:sldId id="274"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6" d="100"/>
          <a:sy n="66" d="100"/>
        </p:scale>
        <p:origin x="-57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pPr/>
              <a:t>16-10-2024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pPr/>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16/10/2024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16/10/2024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16/10/2024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16/10/2024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16/10/2024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16/10/2024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16/10/2024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16/10/2024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16/10/2024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16/10/2024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16/10/2024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16/10/2024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Prakruthi27441/Project.g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spcBef>
                <a:spcPts val="0"/>
              </a:spcBef>
              <a:buClr>
                <a:srgbClr val="17365D"/>
              </a:buClr>
              <a:buSzPts val="2800"/>
            </a:pPr>
            <a:r>
              <a:rPr lang="en-GB" dirty="0" smtClean="0">
                <a:solidFill>
                  <a:schemeClr val="tx1"/>
                </a:solidFill>
                <a:latin typeface="Cambria" panose="02040503050406030204" pitchFamily="18" charset="0"/>
                <a:ea typeface="Cambria" panose="02040503050406030204" pitchFamily="18" charset="0"/>
              </a:rPr>
              <a:t> </a:t>
            </a:r>
            <a:r>
              <a:rPr lang="en-US" dirty="0">
                <a:solidFill>
                  <a:schemeClr val="tx1"/>
                </a:solidFill>
                <a:latin typeface="Cambria" panose="02040503050406030204" pitchFamily="18" charset="0"/>
                <a:ea typeface="Cambria" panose="02040503050406030204" pitchFamily="18" charset="0"/>
              </a:rPr>
              <a:t>Birth/Death Registration Integration with </a:t>
            </a:r>
            <a:r>
              <a:rPr lang="en-US" dirty="0" smtClean="0">
                <a:solidFill>
                  <a:schemeClr val="tx1"/>
                </a:solidFill>
                <a:latin typeface="Cambria" panose="02040503050406030204" pitchFamily="18" charset="0"/>
                <a:ea typeface="Cambria" panose="02040503050406030204" pitchFamily="18" charset="0"/>
              </a:rPr>
              <a:t>Services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dirty="0">
                <a:latin typeface="Cambria" panose="02040503050406030204" pitchFamily="18" charset="0"/>
                <a:ea typeface="Cambria" panose="02040503050406030204" pitchFamily="18" charset="0"/>
              </a:rPr>
              <a:t>Batch </a:t>
            </a:r>
            <a:r>
              <a:rPr lang="en-GB" dirty="0" smtClean="0">
                <a:latin typeface="Cambria" panose="02040503050406030204" pitchFamily="18" charset="0"/>
                <a:ea typeface="Cambria" panose="02040503050406030204" pitchFamily="18" charset="0"/>
              </a:rPr>
              <a:t>Number:</a:t>
            </a:r>
            <a:r>
              <a:rPr lang="en-US" altLang="en-GB" dirty="0" smtClean="0">
                <a:latin typeface="Cambria" panose="02040503050406030204" pitchFamily="18" charset="0"/>
                <a:ea typeface="Cambria" panose="02040503050406030204" pitchFamily="18" charset="0"/>
              </a:rPr>
              <a:t>CSE-G199</a:t>
            </a:r>
            <a:endParaRPr lang="en-US" dirty="0">
              <a:latin typeface="Cambria" panose="02040503050406030204" pitchFamily="18" charset="0"/>
              <a:ea typeface="Cambria" panose="02040503050406030204" pitchFamily="18" charset="0"/>
            </a:endParaRPr>
          </a:p>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xmlns="" val="20000"/>
                    </a:ext>
                  </a:extLst>
                </a:gridCol>
                <a:gridCol w="3333675">
                  <a:extLst>
                    <a:ext uri="{9D8B030D-6E8A-4147-A177-3AD203B41FA5}">
                      <a16:colId xmlns:a16="http://schemas.microsoft.com/office/drawing/2014/main" xmlns=""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0"/>
                  </a:ext>
                </a:extLst>
              </a:tr>
              <a:tr h="306243">
                <a:tc>
                  <a:txBody>
                    <a:bodyPr/>
                    <a:lstStyle/>
                    <a:p>
                      <a:pPr marL="0" marR="0" lvl="0" indent="0" algn="ctr" rtl="0">
                        <a:spcBef>
                          <a:spcPts val="0"/>
                        </a:spcBef>
                        <a:spcAft>
                          <a:spcPts val="0"/>
                        </a:spcAft>
                        <a:buFont typeface="+mj-lt"/>
                        <a:buNone/>
                      </a:pPr>
                      <a:r>
                        <a:rPr lang="en-US" sz="1800" u="none" strike="noStrike" cap="none" dirty="0"/>
                        <a:t>20211CSE0628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Prakruthi S</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306243">
                <a:tc>
                  <a:txBody>
                    <a:bodyPr/>
                    <a:lstStyle/>
                    <a:p>
                      <a:pPr marL="0" marR="0" lvl="0" indent="0" algn="ctr" rtl="0">
                        <a:spcBef>
                          <a:spcPts val="0"/>
                        </a:spcBef>
                        <a:spcAft>
                          <a:spcPts val="0"/>
                        </a:spcAft>
                        <a:buNone/>
                      </a:pPr>
                      <a:r>
                        <a:rPr lang="en-US" sz="1800" u="none" strike="noStrike" cap="none" dirty="0"/>
                        <a:t>20211CSE0677</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Nidhisha N</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306243">
                <a:tc>
                  <a:txBody>
                    <a:bodyPr/>
                    <a:lstStyle/>
                    <a:p>
                      <a:pPr marL="0" marR="0" lvl="0" indent="0" algn="ctr" rtl="0">
                        <a:spcBef>
                          <a:spcPts val="0"/>
                        </a:spcBef>
                        <a:spcAft>
                          <a:spcPts val="0"/>
                        </a:spcAft>
                        <a:buNone/>
                      </a:pPr>
                      <a:r>
                        <a:rPr lang="en-US" sz="1800" u="none" strike="noStrike" cap="none" dirty="0"/>
                        <a:t>20211CSE0618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Deepthi 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lvl="0">
              <a:spcBef>
                <a:spcPts val="340"/>
              </a:spcBef>
              <a:buClr>
                <a:srgbClr val="17365D"/>
              </a:buClr>
              <a:buSzPts val="1700"/>
            </a:pPr>
            <a:r>
              <a:rPr lang="en-US" sz="17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a:t>
            </a:r>
            <a:r>
              <a:rPr lang="en-US" altLang="en-GB" sz="17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Amarnath</a:t>
            </a:r>
            <a:r>
              <a:rPr lang="en-US" alt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JL</a:t>
            </a:r>
            <a:endParaRPr lang="en-US" sz="1600"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sz="1700" b="1" dirty="0">
                <a:solidFill>
                  <a:srgbClr val="17365D"/>
                </a:solidFill>
                <a:latin typeface="Cambria" panose="02040503050406030204" pitchFamily="18" charset="0"/>
                <a:ea typeface="Cambria" panose="02040503050406030204" pitchFamily="18" charset="0"/>
                <a:cs typeface="Verdana"/>
                <a:sym typeface="Verdana"/>
              </a:rPr>
              <a:t>Assistant Professor</a:t>
            </a:r>
            <a:endParaRPr lang="en-US" sz="1600"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sz="1700" b="1"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sz="1700" b="1"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664145" y="4533900"/>
            <a:ext cx="8229600"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latin typeface="Cambria" panose="02040503050406030204" pitchFamily="18" charset="0"/>
                <a:ea typeface="Cambria" panose="02040503050406030204" pitchFamily="18" charset="0"/>
                <a:cs typeface="Verdana" panose="020B0604030504040204"/>
                <a:sym typeface="Verdana" panose="020B0604030504040204"/>
              </a:rPr>
              <a:t>Dr.Asif</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Mohammed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dirty="0" err="1">
                <a:latin typeface="Cambria" panose="02040503050406030204" pitchFamily="18" charset="0"/>
                <a:ea typeface="Cambria" panose="02040503050406030204" pitchFamily="18" charset="0"/>
                <a:cs typeface="Verdana" panose="020B0604030504040204"/>
                <a:sym typeface="Verdana" panose="020B0604030504040204"/>
              </a:rPr>
              <a:t>Amarnath</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J.L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Abdul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Khadar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A</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Flow Chart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429" y="972152"/>
            <a:ext cx="7822866" cy="5379479"/>
          </a:xfrm>
          <a:prstGeom prst="rect">
            <a:avLst/>
          </a:prstGeom>
        </p:spPr>
      </p:pic>
    </p:spTree>
    <p:extLst>
      <p:ext uri="{BB962C8B-B14F-4D97-AF65-F5344CB8AC3E}">
        <p14:creationId xmlns:p14="http://schemas.microsoft.com/office/powerpoint/2010/main" val="3184073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1B97FD-7A7C-F5A7-82F8-E665F49E37A5}"/>
              </a:ext>
            </a:extLst>
          </p:cNvPr>
          <p:cNvSpPr>
            <a:spLocks noGrp="1"/>
          </p:cNvSpPr>
          <p:nvPr>
            <p:ph type="title"/>
          </p:nvPr>
        </p:nvSpPr>
        <p:spPr/>
        <p:txBody>
          <a:bodyPr/>
          <a:lstStyle/>
          <a:p>
            <a:r>
              <a:rPr lang="en-US" dirty="0"/>
              <a:t>S</a:t>
            </a:r>
            <a:r>
              <a:rPr lang="en-US" dirty="0" smtClean="0"/>
              <a:t>oftware </a:t>
            </a:r>
            <a:r>
              <a:rPr lang="en-US" dirty="0"/>
              <a:t>C</a:t>
            </a:r>
            <a:r>
              <a:rPr lang="en-US" dirty="0" smtClean="0"/>
              <a:t>omponents</a:t>
            </a:r>
            <a:endParaRPr lang="en-IN" dirty="0"/>
          </a:p>
        </p:txBody>
      </p:sp>
      <p:sp>
        <p:nvSpPr>
          <p:cNvPr id="4" name="Content Placeholder 3"/>
          <p:cNvSpPr>
            <a:spLocks noGrp="1"/>
          </p:cNvSpPr>
          <p:nvPr>
            <p:ph idx="1"/>
          </p:nvPr>
        </p:nvSpPr>
        <p:spPr/>
        <p:txBody>
          <a:bodyPr anchor="ctr">
            <a:normAutofit/>
          </a:bodyPr>
          <a:lstStyle/>
          <a:p>
            <a:pPr marL="495300" algn="just">
              <a:spcBef>
                <a:spcPts val="0"/>
              </a:spcBef>
              <a:buClr>
                <a:schemeClr val="dk1"/>
              </a:buClr>
              <a:buSzPct val="100000"/>
            </a:pPr>
            <a:r>
              <a:rPr lang="en-US" b="1" dirty="0" smtClean="0">
                <a:latin typeface="Cambria" panose="02040503050406030204" pitchFamily="18" charset="0"/>
                <a:ea typeface="Cambria" panose="02040503050406030204" pitchFamily="18" charset="0"/>
              </a:rPr>
              <a:t>Front-end </a:t>
            </a:r>
            <a:r>
              <a:rPr lang="en-US" b="1" dirty="0">
                <a:latin typeface="Cambria" panose="02040503050406030204" pitchFamily="18" charset="0"/>
                <a:ea typeface="Cambria" panose="02040503050406030204" pitchFamily="18" charset="0"/>
              </a:rPr>
              <a:t>technology</a:t>
            </a:r>
            <a:r>
              <a:rPr lang="en-US" dirty="0">
                <a:latin typeface="Cambria" panose="02040503050406030204" pitchFamily="18" charset="0"/>
                <a:ea typeface="Cambria" panose="02040503050406030204" pitchFamily="18" charset="0"/>
              </a:rPr>
              <a:t>- </a:t>
            </a:r>
            <a:r>
              <a:rPr lang="en-US" i="1" dirty="0">
                <a:latin typeface="Cambria" panose="02040503050406030204" pitchFamily="18" charset="0"/>
                <a:ea typeface="Cambria" panose="02040503050406030204" pitchFamily="18" charset="0"/>
              </a:rPr>
              <a:t>React </a:t>
            </a:r>
            <a:r>
              <a:rPr lang="en-US" i="1" dirty="0" smtClean="0">
                <a:latin typeface="Cambria" panose="02040503050406030204" pitchFamily="18" charset="0"/>
                <a:ea typeface="Cambria" panose="02040503050406030204" pitchFamily="18" charset="0"/>
              </a:rPr>
              <a:t>Native/</a:t>
            </a:r>
            <a:r>
              <a:rPr lang="en-US" i="1" dirty="0" err="1" smtClean="0">
                <a:latin typeface="Cambria" panose="02040503050406030204" pitchFamily="18" charset="0"/>
                <a:ea typeface="Cambria" panose="02040503050406030204" pitchFamily="18" charset="0"/>
              </a:rPr>
              <a:t>Javascript</a:t>
            </a:r>
            <a:endParaRPr lang="en-US" i="1" dirty="0" smtClean="0">
              <a:latin typeface="Cambria" panose="02040503050406030204" pitchFamily="18" charset="0"/>
              <a:ea typeface="Cambria" panose="02040503050406030204" pitchFamily="18" charset="0"/>
            </a:endParaRPr>
          </a:p>
          <a:p>
            <a:pPr marL="152400" indent="0" algn="just">
              <a:spcBef>
                <a:spcPts val="0"/>
              </a:spcBef>
              <a:buClr>
                <a:schemeClr val="dk1"/>
              </a:buClr>
              <a:buSzPct val="100000"/>
              <a:buNone/>
            </a:pPr>
            <a:r>
              <a:rPr lang="en-US" sz="1600" i="1" dirty="0"/>
              <a:t>React Native and JavaScript can be used to develop efficient, user-friendly </a:t>
            </a:r>
            <a:r>
              <a:rPr lang="en-US" sz="1600" i="1" dirty="0" smtClean="0"/>
              <a:t>interface that </a:t>
            </a:r>
            <a:r>
              <a:rPr lang="en-US" sz="1600" i="1" dirty="0"/>
              <a:t>improve accessibility and enhance public health </a:t>
            </a:r>
            <a:r>
              <a:rPr lang="en-US" sz="1600" i="1" dirty="0" smtClean="0"/>
              <a:t>outcomes</a:t>
            </a:r>
          </a:p>
          <a:p>
            <a:pPr marL="152400" indent="0" algn="just">
              <a:spcBef>
                <a:spcPts val="0"/>
              </a:spcBef>
              <a:buClr>
                <a:schemeClr val="dk1"/>
              </a:buClr>
              <a:buSzPct val="100000"/>
              <a:buNone/>
            </a:pPr>
            <a:endParaRPr lang="en-US" sz="1600" i="1" dirty="0"/>
          </a:p>
          <a:p>
            <a:pPr marL="495300" algn="just">
              <a:spcBef>
                <a:spcPts val="0"/>
              </a:spcBef>
              <a:buClr>
                <a:schemeClr val="dk1"/>
              </a:buClr>
              <a:buSzPct val="100000"/>
            </a:pPr>
            <a:r>
              <a:rPr lang="en-US" b="1" dirty="0">
                <a:latin typeface="Cambria" panose="02040503050406030204" pitchFamily="18" charset="0"/>
                <a:ea typeface="Cambria" panose="02040503050406030204" pitchFamily="18" charset="0"/>
              </a:rPr>
              <a:t>Back-end </a:t>
            </a:r>
            <a:r>
              <a:rPr lang="en-US" b="1" dirty="0" smtClean="0">
                <a:latin typeface="Cambria" panose="02040503050406030204" pitchFamily="18" charset="0"/>
                <a:ea typeface="Cambria" panose="02040503050406030204" pitchFamily="18" charset="0"/>
              </a:rPr>
              <a:t>technology</a:t>
            </a:r>
            <a:r>
              <a:rPr lang="en-US" dirty="0" smtClean="0">
                <a:latin typeface="Cambria" panose="02040503050406030204" pitchFamily="18" charset="0"/>
                <a:ea typeface="Cambria" panose="02040503050406030204" pitchFamily="18" charset="0"/>
              </a:rPr>
              <a:t>- </a:t>
            </a:r>
            <a:r>
              <a:rPr lang="en-US" i="1" dirty="0" smtClean="0">
                <a:latin typeface="Cambria" pitchFamily="18" charset="0"/>
                <a:ea typeface="Cambria" pitchFamily="18" charset="0"/>
              </a:rPr>
              <a:t>Node.js</a:t>
            </a:r>
          </a:p>
          <a:p>
            <a:pPr marL="152400" indent="0" algn="just">
              <a:spcBef>
                <a:spcPts val="0"/>
              </a:spcBef>
              <a:buClr>
                <a:schemeClr val="dk1"/>
              </a:buClr>
              <a:buSzPct val="100000"/>
              <a:buNone/>
            </a:pPr>
            <a:r>
              <a:rPr lang="en-US" sz="1700" i="1" dirty="0"/>
              <a:t>Node.js can be used as a backend technology </a:t>
            </a:r>
            <a:r>
              <a:rPr lang="en-US" sz="1700" i="1" dirty="0" smtClean="0"/>
              <a:t>to </a:t>
            </a:r>
            <a:r>
              <a:rPr lang="en-US" sz="1700" i="1" dirty="0"/>
              <a:t>handle data storage, processing, and API interactions, ensuring efficient and scalable operations</a:t>
            </a:r>
            <a:r>
              <a:rPr lang="en-US" sz="1700" i="1" dirty="0" smtClean="0"/>
              <a:t>.</a:t>
            </a:r>
          </a:p>
          <a:p>
            <a:pPr marL="152400" indent="0" algn="just">
              <a:spcBef>
                <a:spcPts val="0"/>
              </a:spcBef>
              <a:buClr>
                <a:schemeClr val="dk1"/>
              </a:buClr>
              <a:buSzPct val="100000"/>
              <a:buNone/>
            </a:pPr>
            <a:endParaRPr lang="en-US" sz="1700" i="1" dirty="0"/>
          </a:p>
          <a:p>
            <a:pPr marL="495300" algn="just">
              <a:spcBef>
                <a:spcPts val="0"/>
              </a:spcBef>
              <a:buClr>
                <a:schemeClr val="dk1"/>
              </a:buClr>
              <a:buSzPct val="100000"/>
            </a:pPr>
            <a:r>
              <a:rPr lang="en-US" b="1" dirty="0" smtClean="0">
                <a:latin typeface="Cambria" panose="02040503050406030204" pitchFamily="18" charset="0"/>
                <a:ea typeface="Cambria" panose="02040503050406030204" pitchFamily="18" charset="0"/>
              </a:rPr>
              <a:t>Database</a:t>
            </a:r>
            <a:r>
              <a:rPr lang="en-US" dirty="0" smtClean="0">
                <a:latin typeface="Cambria" panose="02040503050406030204" pitchFamily="18" charset="0"/>
                <a:ea typeface="Cambria" panose="02040503050406030204" pitchFamily="18" charset="0"/>
              </a:rPr>
              <a:t>- </a:t>
            </a:r>
            <a:r>
              <a:rPr lang="en-US" i="1" dirty="0" smtClean="0">
                <a:latin typeface="Cambria" panose="02040503050406030204" pitchFamily="18" charset="0"/>
                <a:ea typeface="Cambria" panose="02040503050406030204" pitchFamily="18" charset="0"/>
              </a:rPr>
              <a:t>MySQL</a:t>
            </a:r>
          </a:p>
          <a:p>
            <a:pPr marL="152400" indent="0" algn="just">
              <a:spcBef>
                <a:spcPts val="0"/>
              </a:spcBef>
              <a:buClr>
                <a:schemeClr val="dk1"/>
              </a:buClr>
              <a:buSzPct val="100000"/>
              <a:buNone/>
            </a:pPr>
            <a:r>
              <a:rPr lang="en-US" sz="1700" i="1" dirty="0"/>
              <a:t>MySQL can serve as the database for </a:t>
            </a:r>
            <a:r>
              <a:rPr lang="en-US" sz="1700" i="1" dirty="0" smtClean="0"/>
              <a:t>securely </a:t>
            </a:r>
            <a:r>
              <a:rPr lang="en-US" sz="1700" i="1" dirty="0"/>
              <a:t>storing user data, registration details, and facilitating data retrieval for efficient record management</a:t>
            </a:r>
            <a:r>
              <a:rPr lang="en-US" sz="1700" i="1" dirty="0" smtClean="0"/>
              <a:t>.</a:t>
            </a:r>
          </a:p>
          <a:p>
            <a:pPr marL="152400" indent="0" algn="just">
              <a:spcBef>
                <a:spcPts val="0"/>
              </a:spcBef>
              <a:buClr>
                <a:schemeClr val="dk1"/>
              </a:buClr>
              <a:buSzPct val="100000"/>
              <a:buNone/>
            </a:pPr>
            <a:endParaRPr lang="en-US" sz="1700" i="1" dirty="0"/>
          </a:p>
          <a:p>
            <a:pPr marL="495300" algn="just">
              <a:spcBef>
                <a:spcPts val="0"/>
              </a:spcBef>
              <a:buClr>
                <a:schemeClr val="dk1"/>
              </a:buClr>
              <a:buSzPct val="100000"/>
            </a:pPr>
            <a:r>
              <a:rPr lang="en-US" b="1" dirty="0">
                <a:latin typeface="Cambria" panose="02040503050406030204" pitchFamily="18" charset="0"/>
                <a:ea typeface="Cambria" panose="02040503050406030204" pitchFamily="18" charset="0"/>
              </a:rPr>
              <a:t>API’s and Web </a:t>
            </a:r>
            <a:r>
              <a:rPr lang="en-US" b="1" dirty="0" smtClean="0">
                <a:latin typeface="Cambria" panose="02040503050406030204" pitchFamily="18" charset="0"/>
                <a:ea typeface="Cambria" panose="02040503050406030204" pitchFamily="18" charset="0"/>
              </a:rPr>
              <a:t>Services</a:t>
            </a:r>
            <a:r>
              <a:rPr lang="en-US" dirty="0" smtClean="0">
                <a:latin typeface="Cambria" panose="02040503050406030204" pitchFamily="18" charset="0"/>
                <a:ea typeface="Cambria" panose="02040503050406030204" pitchFamily="18" charset="0"/>
              </a:rPr>
              <a:t>- </a:t>
            </a:r>
            <a:r>
              <a:rPr lang="en-US" i="1" dirty="0" err="1">
                <a:latin typeface="Cambria" pitchFamily="18" charset="0"/>
                <a:ea typeface="Cambria" pitchFamily="18" charset="0"/>
              </a:rPr>
              <a:t>RESTful</a:t>
            </a:r>
            <a:r>
              <a:rPr lang="en-US" i="1" dirty="0">
                <a:latin typeface="Cambria" panose="02040503050406030204" pitchFamily="18" charset="0"/>
                <a:ea typeface="Cambria" panose="02040503050406030204" pitchFamily="18" charset="0"/>
              </a:rPr>
              <a:t> </a:t>
            </a:r>
            <a:r>
              <a:rPr lang="en-US" i="1" dirty="0" smtClean="0">
                <a:latin typeface="Cambria" panose="02040503050406030204" pitchFamily="18" charset="0"/>
                <a:ea typeface="Cambria" panose="02040503050406030204" pitchFamily="18" charset="0"/>
              </a:rPr>
              <a:t>API</a:t>
            </a:r>
          </a:p>
          <a:p>
            <a:pPr marL="152400" indent="0" algn="just">
              <a:spcBef>
                <a:spcPts val="0"/>
              </a:spcBef>
              <a:buClr>
                <a:schemeClr val="dk1"/>
              </a:buClr>
              <a:buSzPct val="100000"/>
              <a:buNone/>
            </a:pPr>
            <a:r>
              <a:rPr lang="en-US" sz="1700" i="1" dirty="0" smtClean="0"/>
              <a:t>A </a:t>
            </a:r>
            <a:r>
              <a:rPr lang="en-US" sz="1700" i="1" dirty="0" err="1"/>
              <a:t>RESTful</a:t>
            </a:r>
            <a:r>
              <a:rPr lang="en-US" sz="1700" i="1" dirty="0"/>
              <a:t> API built with Node.js can act as the communication bridge between the mobile app and backend server, allowing secure data exchange and interaction with external systems for seamless birth/death registration processing.</a:t>
            </a:r>
          </a:p>
          <a:p>
            <a:endParaRPr lang="en-US" dirty="0"/>
          </a:p>
        </p:txBody>
      </p:sp>
    </p:spTree>
    <p:extLst>
      <p:ext uri="{BB962C8B-B14F-4D97-AF65-F5344CB8AC3E}">
        <p14:creationId xmlns:p14="http://schemas.microsoft.com/office/powerpoint/2010/main" val="825552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Components</a:t>
            </a:r>
          </a:p>
        </p:txBody>
      </p:sp>
      <p:sp>
        <p:nvSpPr>
          <p:cNvPr id="3" name="Content Placeholder 2"/>
          <p:cNvSpPr>
            <a:spLocks noGrp="1"/>
          </p:cNvSpPr>
          <p:nvPr>
            <p:ph idx="1"/>
          </p:nvPr>
        </p:nvSpPr>
        <p:spPr/>
        <p:txBody>
          <a:bodyPr>
            <a:normAutofit/>
          </a:bodyPr>
          <a:lstStyle/>
          <a:p>
            <a:pPr marL="495300" algn="just">
              <a:spcBef>
                <a:spcPts val="0"/>
              </a:spcBef>
              <a:buClr>
                <a:schemeClr val="dk1"/>
              </a:buClr>
              <a:buSzPct val="100000"/>
            </a:pPr>
            <a:r>
              <a:rPr lang="en-US" b="1" dirty="0">
                <a:latin typeface="Cambria" panose="02040503050406030204" pitchFamily="18" charset="0"/>
                <a:ea typeface="Cambria" panose="02040503050406030204" pitchFamily="18" charset="0"/>
              </a:rPr>
              <a:t>Authentication</a:t>
            </a:r>
            <a:r>
              <a:rPr lang="en-US" dirty="0">
                <a:latin typeface="Cambria" panose="02040503050406030204" pitchFamily="18" charset="0"/>
                <a:ea typeface="Cambria" panose="02040503050406030204" pitchFamily="18" charset="0"/>
              </a:rPr>
              <a:t>- </a:t>
            </a:r>
            <a:r>
              <a:rPr lang="en-US" i="1" dirty="0">
                <a:latin typeface="Cambria" panose="02040503050406030204" pitchFamily="18" charset="0"/>
                <a:ea typeface="Cambria" panose="02040503050406030204" pitchFamily="18" charset="0"/>
              </a:rPr>
              <a:t>JWT (JSON Web Tokens)</a:t>
            </a:r>
          </a:p>
          <a:p>
            <a:pPr marL="152400" indent="0" algn="just">
              <a:spcBef>
                <a:spcPts val="0"/>
              </a:spcBef>
              <a:buClr>
                <a:schemeClr val="dk1"/>
              </a:buClr>
              <a:buSzPct val="100000"/>
              <a:buNone/>
            </a:pPr>
            <a:r>
              <a:rPr lang="en-US" sz="1600" i="1" dirty="0"/>
              <a:t>WT (JSON Web Token) authentication can be implemented </a:t>
            </a:r>
            <a:r>
              <a:rPr lang="en-US" sz="1600" i="1" dirty="0" smtClean="0"/>
              <a:t>to </a:t>
            </a:r>
            <a:r>
              <a:rPr lang="en-US" sz="1600" i="1" dirty="0"/>
              <a:t>securely manage user sessions, enabling secure access and authorization for sensitive data handling</a:t>
            </a:r>
            <a:r>
              <a:rPr lang="en-US" sz="1600" i="1" dirty="0" smtClean="0"/>
              <a:t>.</a:t>
            </a:r>
          </a:p>
          <a:p>
            <a:pPr marL="152400" indent="0" algn="just">
              <a:spcBef>
                <a:spcPts val="0"/>
              </a:spcBef>
              <a:buClr>
                <a:schemeClr val="dk1"/>
              </a:buClr>
              <a:buSzPct val="100000"/>
              <a:buNone/>
            </a:pPr>
            <a:endParaRPr lang="en-US" sz="1600" i="1" dirty="0"/>
          </a:p>
          <a:p>
            <a:pPr marL="495300" algn="just">
              <a:spcBef>
                <a:spcPts val="0"/>
              </a:spcBef>
              <a:buClr>
                <a:schemeClr val="dk1"/>
              </a:buClr>
              <a:buSzPct val="100000"/>
            </a:pPr>
            <a:r>
              <a:rPr lang="en-US" b="1" dirty="0">
                <a:latin typeface="Cambria" panose="02040503050406030204" pitchFamily="18" charset="0"/>
                <a:ea typeface="Cambria" panose="02040503050406030204" pitchFamily="18" charset="0"/>
              </a:rPr>
              <a:t>Cloud Services</a:t>
            </a:r>
            <a:r>
              <a:rPr lang="en-US" dirty="0">
                <a:latin typeface="Cambria" pitchFamily="18" charset="0"/>
                <a:ea typeface="Cambria" pitchFamily="18" charset="0"/>
              </a:rPr>
              <a:t>- </a:t>
            </a:r>
            <a:r>
              <a:rPr lang="en-US" i="1" dirty="0">
                <a:latin typeface="Cambria" pitchFamily="18" charset="0"/>
                <a:ea typeface="Cambria" pitchFamily="18" charset="0"/>
              </a:rPr>
              <a:t>AWS (Amazon Web Services) / Google Cloud Platform (GCP)</a:t>
            </a:r>
          </a:p>
          <a:p>
            <a:pPr marL="152400" indent="0" algn="just">
              <a:spcBef>
                <a:spcPts val="0"/>
              </a:spcBef>
              <a:buClr>
                <a:schemeClr val="dk1"/>
              </a:buClr>
              <a:buSzPct val="100000"/>
              <a:buNone/>
            </a:pPr>
            <a:r>
              <a:rPr lang="en-US" sz="1600" i="1" dirty="0"/>
              <a:t>Cloud services like AWS or GCP can provide the scalable and secure </a:t>
            </a:r>
            <a:r>
              <a:rPr lang="en-US" sz="1600" i="1" dirty="0" smtClean="0"/>
              <a:t>infrastructure that manages data </a:t>
            </a:r>
            <a:r>
              <a:rPr lang="en-US" sz="1600" i="1" dirty="0"/>
              <a:t>storage, processing power, and server resources for efficient and reliable operation</a:t>
            </a:r>
            <a:r>
              <a:rPr lang="en-US" sz="1600" i="1" dirty="0" smtClean="0">
                <a:latin typeface="Cambria" panose="02040503050406030204" pitchFamily="18" charset="0"/>
                <a:ea typeface="Cambria" panose="02040503050406030204" pitchFamily="18" charset="0"/>
              </a:rPr>
              <a:t>.</a:t>
            </a:r>
          </a:p>
          <a:p>
            <a:pPr marL="152400" indent="0" algn="just">
              <a:spcBef>
                <a:spcPts val="0"/>
              </a:spcBef>
              <a:buClr>
                <a:schemeClr val="dk1"/>
              </a:buClr>
              <a:buSzPct val="100000"/>
              <a:buNone/>
            </a:pPr>
            <a:endParaRPr lang="en-US" sz="1600" i="1" dirty="0">
              <a:latin typeface="Cambria" panose="02040503050406030204" pitchFamily="18" charset="0"/>
              <a:ea typeface="Cambria" panose="02040503050406030204" pitchFamily="18" charset="0"/>
            </a:endParaRPr>
          </a:p>
          <a:p>
            <a:pPr marL="495300" algn="just">
              <a:spcBef>
                <a:spcPts val="0"/>
              </a:spcBef>
              <a:buClr>
                <a:schemeClr val="dk1"/>
              </a:buClr>
              <a:buSzPct val="100000"/>
            </a:pPr>
            <a:r>
              <a:rPr lang="en-US" b="1" dirty="0">
                <a:latin typeface="Cambria" panose="02040503050406030204" pitchFamily="18" charset="0"/>
                <a:ea typeface="Cambria" panose="02040503050406030204" pitchFamily="18" charset="0"/>
              </a:rPr>
              <a:t>Version Control</a:t>
            </a:r>
            <a:r>
              <a:rPr lang="en-US" dirty="0">
                <a:latin typeface="Cambria" panose="02040503050406030204" pitchFamily="18" charset="0"/>
                <a:ea typeface="Cambria" panose="02040503050406030204" pitchFamily="18" charset="0"/>
              </a:rPr>
              <a:t>- </a:t>
            </a:r>
            <a:r>
              <a:rPr lang="en-US" i="1" dirty="0" err="1">
                <a:latin typeface="Cambria" panose="02040503050406030204" pitchFamily="18" charset="0"/>
                <a:ea typeface="Cambria" panose="02040503050406030204" pitchFamily="18" charset="0"/>
              </a:rPr>
              <a:t>GitHub</a:t>
            </a:r>
            <a:endParaRPr lang="en-US" i="1" dirty="0">
              <a:latin typeface="Cambria" panose="02040503050406030204" pitchFamily="18" charset="0"/>
              <a:ea typeface="Cambria" panose="02040503050406030204" pitchFamily="18" charset="0"/>
            </a:endParaRPr>
          </a:p>
          <a:p>
            <a:pPr marL="152400" indent="0" algn="just">
              <a:spcBef>
                <a:spcPts val="0"/>
              </a:spcBef>
              <a:buClr>
                <a:schemeClr val="dk1"/>
              </a:buClr>
              <a:buSzPct val="100000"/>
              <a:buNone/>
            </a:pPr>
            <a:r>
              <a:rPr lang="en-US" sz="1600" i="1" dirty="0" err="1"/>
              <a:t>GitHub</a:t>
            </a:r>
            <a:r>
              <a:rPr lang="en-US" sz="1600" i="1" dirty="0"/>
              <a:t> can be used for version </a:t>
            </a:r>
            <a:r>
              <a:rPr lang="en-US" sz="1600" i="1" dirty="0" smtClean="0"/>
              <a:t>control allows </a:t>
            </a:r>
            <a:r>
              <a:rPr lang="en-US" sz="1600" i="1" dirty="0"/>
              <a:t>developers to track code changes, collaborate effectively, and ensure a smooth development workflow</a:t>
            </a:r>
            <a:r>
              <a:rPr lang="en-US" i="1" dirty="0"/>
              <a:t>.</a:t>
            </a:r>
          </a:p>
          <a:p>
            <a:endParaRPr lang="en-US" dirty="0"/>
          </a:p>
        </p:txBody>
      </p:sp>
    </p:spTree>
    <p:extLst>
      <p:ext uri="{BB962C8B-B14F-4D97-AF65-F5344CB8AC3E}">
        <p14:creationId xmlns:p14="http://schemas.microsoft.com/office/powerpoint/2010/main" val="24295203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015" y="972152"/>
            <a:ext cx="10058400" cy="5139889"/>
          </a:xfrm>
          <a:prstGeom prst="rect">
            <a:avLst/>
          </a:prstGeom>
        </p:spPr>
      </p:pic>
    </p:spTree>
    <p:extLst>
      <p:ext uri="{BB962C8B-B14F-4D97-AF65-F5344CB8AC3E}">
        <p14:creationId xmlns:p14="http://schemas.microsoft.com/office/powerpoint/2010/main" val="36773328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solidFill>
                  <a:schemeClr val="tx2"/>
                </a:solidFill>
              </a:rPr>
              <a:t>Expected Outcomes</a:t>
            </a:r>
            <a:endParaRPr lang="en-US" dirty="0">
              <a:solidFill>
                <a:schemeClr val="tx2"/>
              </a:solidFill>
            </a:endParaRPr>
          </a:p>
        </p:txBody>
      </p:sp>
      <p:sp>
        <p:nvSpPr>
          <p:cNvPr id="3" name="Content Placeholder 2"/>
          <p:cNvSpPr>
            <a:spLocks noGrp="1"/>
          </p:cNvSpPr>
          <p:nvPr>
            <p:ph sz="half" idx="1"/>
          </p:nvPr>
        </p:nvSpPr>
        <p:spPr>
          <a:xfrm>
            <a:off x="349685" y="1253695"/>
            <a:ext cx="5384800" cy="1759012"/>
          </a:xfrm>
        </p:spPr>
        <p:txBody>
          <a:bodyPr>
            <a:normAutofit fontScale="25000" lnSpcReduction="20000"/>
          </a:bodyPr>
          <a:lstStyle/>
          <a:p>
            <a:pPr>
              <a:buAutoNum type="arabicPeriod"/>
            </a:pPr>
            <a:r>
              <a:rPr lang="en-US" sz="8000" b="1" dirty="0"/>
              <a:t>Improved Data Quality and Accuracy: </a:t>
            </a:r>
            <a:endParaRPr lang="en-US" sz="8000" b="1" dirty="0" smtClean="0"/>
          </a:p>
          <a:p>
            <a:pPr>
              <a:buAutoNum type="arabicPeriod"/>
            </a:pPr>
            <a:endParaRPr lang="en-US" sz="2400" b="1" dirty="0" smtClean="0"/>
          </a:p>
          <a:p>
            <a:pPr marL="0" indent="0">
              <a:buNone/>
            </a:pPr>
            <a:r>
              <a:rPr lang="en-US" sz="6400" dirty="0" smtClean="0"/>
              <a:t>It </a:t>
            </a:r>
            <a:r>
              <a:rPr lang="en-US" sz="6400" dirty="0"/>
              <a:t>can enhance data quality and accuracy by offering user-friendly interfaces, data validation, and secure storage, leading to reliable information for public health decision-making.</a:t>
            </a:r>
          </a:p>
          <a:p>
            <a:pPr marL="0" indent="0">
              <a:buNone/>
            </a:pPr>
            <a:r>
              <a:rPr lang="en-US" sz="6400" dirty="0" smtClean="0"/>
              <a:t>.</a:t>
            </a:r>
            <a:endParaRPr lang="en-US" sz="6400" dirty="0"/>
          </a:p>
        </p:txBody>
      </p:sp>
      <p:sp>
        <p:nvSpPr>
          <p:cNvPr id="5" name="Content Placeholder 4"/>
          <p:cNvSpPr>
            <a:spLocks noGrp="1"/>
          </p:cNvSpPr>
          <p:nvPr>
            <p:ph sz="half" idx="2"/>
          </p:nvPr>
        </p:nvSpPr>
        <p:spPr>
          <a:xfrm>
            <a:off x="6130222" y="1272944"/>
            <a:ext cx="5728102" cy="1605010"/>
          </a:xfrm>
        </p:spPr>
        <p:txBody>
          <a:bodyPr>
            <a:normAutofit fontScale="25000" lnSpcReduction="20000"/>
          </a:bodyPr>
          <a:lstStyle/>
          <a:p>
            <a:pPr marL="0" indent="0">
              <a:buNone/>
            </a:pPr>
            <a:r>
              <a:rPr lang="en-US" sz="8000" b="1" dirty="0" smtClean="0"/>
              <a:t>2.Enhanced </a:t>
            </a:r>
            <a:r>
              <a:rPr lang="en-US" sz="8000" b="1" dirty="0"/>
              <a:t>Efficiency and </a:t>
            </a:r>
            <a:r>
              <a:rPr lang="en-US" sz="8000" b="1" dirty="0" smtClean="0"/>
              <a:t> Accessibility:</a:t>
            </a:r>
          </a:p>
          <a:p>
            <a:pPr marL="0" indent="0">
              <a:buNone/>
            </a:pPr>
            <a:endParaRPr lang="en-US" sz="8000" b="1" dirty="0" smtClean="0"/>
          </a:p>
          <a:p>
            <a:pPr marL="0" indent="0">
              <a:buNone/>
            </a:pPr>
            <a:r>
              <a:rPr lang="en-US" sz="6400" dirty="0"/>
              <a:t>A birth/death registration app improves efficiency and accessibility, leading to faster registration, complete data, and better public health management.</a:t>
            </a:r>
          </a:p>
          <a:p>
            <a:pPr marL="0" indent="0">
              <a:buNone/>
            </a:pPr>
            <a:endParaRPr lang="en-US" sz="4900" dirty="0"/>
          </a:p>
        </p:txBody>
      </p:sp>
      <p:sp>
        <p:nvSpPr>
          <p:cNvPr id="6" name="AutoShape 4" descr="Output 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Output ima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775" y="2791328"/>
            <a:ext cx="4937793" cy="314502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5040" y="2881796"/>
            <a:ext cx="5228958" cy="2844800"/>
          </a:xfrm>
          <a:prstGeom prst="rect">
            <a:avLst/>
          </a:prstGeom>
        </p:spPr>
      </p:pic>
    </p:spTree>
    <p:extLst>
      <p:ext uri="{BB962C8B-B14F-4D97-AF65-F5344CB8AC3E}">
        <p14:creationId xmlns:p14="http://schemas.microsoft.com/office/powerpoint/2010/main" val="38154460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GB" dirty="0">
                <a:solidFill>
                  <a:schemeClr val="tx2"/>
                </a:solidFill>
              </a:rPr>
              <a:t>Expected Outcomes</a:t>
            </a:r>
            <a:endParaRPr lang="en-US" dirty="0">
              <a:solidFill>
                <a:schemeClr val="tx2"/>
              </a:solidFill>
            </a:endParaRPr>
          </a:p>
        </p:txBody>
      </p:sp>
      <p:pic>
        <p:nvPicPr>
          <p:cNvPr id="15" name="Content Placeholder 1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1014" y="3077905"/>
            <a:ext cx="5182407" cy="3005262"/>
          </a:xfrm>
        </p:spPr>
      </p:pic>
      <p:sp>
        <p:nvSpPr>
          <p:cNvPr id="13" name="Text Placeholder 12"/>
          <p:cNvSpPr>
            <a:spLocks noGrp="1"/>
          </p:cNvSpPr>
          <p:nvPr>
            <p:ph type="body" sz="quarter" idx="3"/>
          </p:nvPr>
        </p:nvSpPr>
        <p:spPr>
          <a:xfrm>
            <a:off x="6347374" y="1434164"/>
            <a:ext cx="5664955" cy="1597796"/>
          </a:xfrm>
        </p:spPr>
        <p:txBody>
          <a:bodyPr>
            <a:normAutofit/>
          </a:bodyPr>
          <a:lstStyle/>
          <a:p>
            <a:r>
              <a:rPr lang="en-US" sz="2000" dirty="0" smtClean="0"/>
              <a:t>4.</a:t>
            </a:r>
            <a:r>
              <a:rPr lang="en-US" sz="2000" dirty="0"/>
              <a:t> Enhanced Demographic </a:t>
            </a:r>
            <a:r>
              <a:rPr lang="en-US" sz="2000" dirty="0" smtClean="0"/>
              <a:t>Analysis:</a:t>
            </a:r>
          </a:p>
          <a:p>
            <a:endParaRPr lang="en-US" sz="2000" dirty="0" smtClean="0"/>
          </a:p>
          <a:p>
            <a:r>
              <a:rPr lang="en-US" sz="1600" b="0" dirty="0" smtClean="0"/>
              <a:t>It </a:t>
            </a:r>
            <a:r>
              <a:rPr lang="en-US" sz="1600" b="0" dirty="0"/>
              <a:t>facilitates demographic analysis by providing real-time, accurate data on population trends, vital for informed policymaking and resource allocation</a:t>
            </a:r>
            <a:r>
              <a:rPr lang="en-US" sz="1600" b="0" dirty="0" smtClean="0"/>
              <a:t>.</a:t>
            </a:r>
          </a:p>
          <a:p>
            <a:endParaRPr lang="en-US" sz="1600" b="0" dirty="0"/>
          </a:p>
        </p:txBody>
      </p:sp>
      <p:pic>
        <p:nvPicPr>
          <p:cNvPr id="9" name="Content Placeholder 8"/>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07975" y="3024128"/>
            <a:ext cx="5346700" cy="3003550"/>
          </a:xfrm>
        </p:spPr>
      </p:pic>
      <p:sp>
        <p:nvSpPr>
          <p:cNvPr id="5" name="AutoShape 2" descr="blob:https://web.whatsapp.com/35bfdf17-c5a1-4987-b18e-37a916789bb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blob:https://web.whatsapp.com/35bfdf17-c5a1-4987-b18e-37a916789bb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Text Placeholder 13"/>
          <p:cNvSpPr>
            <a:spLocks noGrp="1"/>
          </p:cNvSpPr>
          <p:nvPr>
            <p:ph type="body" idx="1"/>
          </p:nvPr>
        </p:nvSpPr>
        <p:spPr>
          <a:xfrm>
            <a:off x="612775" y="1386037"/>
            <a:ext cx="5386917" cy="1683987"/>
          </a:xfrm>
        </p:spPr>
        <p:txBody>
          <a:bodyPr>
            <a:normAutofit fontScale="85000" lnSpcReduction="10000"/>
          </a:bodyPr>
          <a:lstStyle/>
          <a:p>
            <a:r>
              <a:rPr lang="en-US" dirty="0"/>
              <a:t>3.Improved Public Health Outcomes</a:t>
            </a:r>
            <a:r>
              <a:rPr lang="en-US" dirty="0" smtClean="0">
                <a:latin typeface="Cambria" pitchFamily="18" charset="0"/>
                <a:ea typeface="Cambria" pitchFamily="18" charset="0"/>
              </a:rPr>
              <a:t>:</a:t>
            </a:r>
          </a:p>
          <a:p>
            <a:r>
              <a:rPr lang="en-US" sz="1900" b="0" dirty="0"/>
              <a:t>It contribute to improved public health outcomes by enabling complete and accurate data collection, which strengthens disease surveillance, resource allocation, and overall public health initiatives</a:t>
            </a:r>
            <a:r>
              <a:rPr lang="en-US" sz="1900" dirty="0"/>
              <a:t>.</a:t>
            </a:r>
          </a:p>
          <a:p>
            <a:endParaRPr lang="en-US" dirty="0"/>
          </a:p>
        </p:txBody>
      </p:sp>
    </p:spTree>
    <p:extLst>
      <p:ext uri="{BB962C8B-B14F-4D97-AF65-F5344CB8AC3E}">
        <p14:creationId xmlns:p14="http://schemas.microsoft.com/office/powerpoint/2010/main" val="1692637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tx2"/>
                </a:solidFill>
              </a:rPr>
              <a:t>Expected Outcomes</a:t>
            </a:r>
            <a:endParaRPr lang="en-US" dirty="0">
              <a:solidFill>
                <a:schemeClr val="tx2"/>
              </a:solidFill>
            </a:endParaRPr>
          </a:p>
        </p:txBody>
      </p:sp>
      <p:sp>
        <p:nvSpPr>
          <p:cNvPr id="3" name="Text Placeholder 2"/>
          <p:cNvSpPr>
            <a:spLocks noGrp="1"/>
          </p:cNvSpPr>
          <p:nvPr>
            <p:ph type="body" idx="1"/>
          </p:nvPr>
        </p:nvSpPr>
        <p:spPr>
          <a:xfrm>
            <a:off x="628850" y="1602491"/>
            <a:ext cx="5386917" cy="1795228"/>
          </a:xfrm>
        </p:spPr>
        <p:txBody>
          <a:bodyPr>
            <a:normAutofit fontScale="92500"/>
          </a:bodyPr>
          <a:lstStyle/>
          <a:p>
            <a:r>
              <a:rPr lang="en-US" sz="2200" dirty="0" smtClean="0"/>
              <a:t>5.</a:t>
            </a:r>
            <a:r>
              <a:rPr lang="en-US" sz="2200" dirty="0"/>
              <a:t> Strengthened Governance and Accountability: </a:t>
            </a:r>
            <a:endParaRPr lang="en-US" sz="2200" dirty="0" smtClean="0"/>
          </a:p>
          <a:p>
            <a:r>
              <a:rPr lang="en-US" sz="1600" b="0" dirty="0"/>
              <a:t>It enhance governance and accountability by offering transparent and accessible data collection, empowering policymakers with accurate information for informed decision-making.</a:t>
            </a:r>
            <a:endParaRPr lang="en-US" sz="1600" b="0" dirty="0" smtClean="0"/>
          </a:p>
          <a:p>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01780" y="3032250"/>
            <a:ext cx="5363098" cy="3060541"/>
          </a:xfrm>
        </p:spPr>
      </p:pic>
      <p:sp>
        <p:nvSpPr>
          <p:cNvPr id="5" name="Text Placeholder 4"/>
          <p:cNvSpPr>
            <a:spLocks noGrp="1"/>
          </p:cNvSpPr>
          <p:nvPr>
            <p:ph type="body" sz="quarter" idx="3"/>
          </p:nvPr>
        </p:nvSpPr>
        <p:spPr>
          <a:xfrm>
            <a:off x="6405124" y="1155031"/>
            <a:ext cx="5389033" cy="1626669"/>
          </a:xfrm>
        </p:spPr>
        <p:txBody>
          <a:bodyPr>
            <a:normAutofit fontScale="92500"/>
          </a:bodyPr>
          <a:lstStyle/>
          <a:p>
            <a:r>
              <a:rPr lang="en-US" sz="2000" dirty="0" smtClean="0"/>
              <a:t>6.</a:t>
            </a:r>
            <a:r>
              <a:rPr lang="en-US" sz="2000" dirty="0"/>
              <a:t> Improved Citizen Services</a:t>
            </a:r>
            <a:r>
              <a:rPr lang="en-US" sz="2000" dirty="0" smtClean="0"/>
              <a:t>: </a:t>
            </a:r>
          </a:p>
          <a:p>
            <a:endParaRPr lang="en-US" sz="2000" dirty="0" smtClean="0"/>
          </a:p>
          <a:p>
            <a:r>
              <a:rPr lang="en-US" sz="1600" b="0" dirty="0"/>
              <a:t>It improves citizen services by providing a convenient and accessible platform for registering vital events, leading to more efficient and accurate data collection.</a:t>
            </a: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87760" y="2897397"/>
            <a:ext cx="5224055" cy="3012515"/>
          </a:xfrm>
        </p:spPr>
      </p:pic>
    </p:spTree>
    <p:extLst>
      <p:ext uri="{BB962C8B-B14F-4D97-AF65-F5344CB8AC3E}">
        <p14:creationId xmlns:p14="http://schemas.microsoft.com/office/powerpoint/2010/main" val="38500176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buNone/>
            </a:pPr>
            <a:r>
              <a:rPr lang="en-US" sz="2000" dirty="0"/>
              <a:t>Birth and death registration integration services are crucial for effective public health, demographic analysis, and governance. By improving data quality, enhancing efficiency, and supporting informed decision-making, these services contribute to a more equitable and sustainable future. The integration of birth and death registration data can provide valuable insights into population dynamics, inform policy decisions, and improve the delivery of essential services.</a:t>
            </a:r>
            <a:endParaRPr lang="en-GB" sz="2000" dirty="0"/>
          </a:p>
        </p:txBody>
      </p:sp>
    </p:spTree>
    <p:extLst>
      <p:ext uri="{BB962C8B-B14F-4D97-AF65-F5344CB8AC3E}">
        <p14:creationId xmlns:p14="http://schemas.microsoft.com/office/powerpoint/2010/main" val="22385711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r>
              <a:rPr lang="en-US" sz="1800" dirty="0">
                <a:latin typeface="Cambria" panose="02040503050406030204" pitchFamily="18" charset="0"/>
                <a:ea typeface="Cambria" panose="02040503050406030204" pitchFamily="18" charset="0"/>
                <a:hlinkClick r:id="rId3"/>
              </a:rPr>
              <a:t>https://</a:t>
            </a:r>
            <a:r>
              <a:rPr lang="en-US" sz="1800" dirty="0" smtClean="0">
                <a:latin typeface="Cambria" panose="02040503050406030204" pitchFamily="18" charset="0"/>
                <a:ea typeface="Cambria" panose="02040503050406030204" pitchFamily="18" charset="0"/>
                <a:hlinkClick r:id="rId3"/>
              </a:rPr>
              <a:t>github.com/Prakruthi27441/Project.git</a:t>
            </a:r>
            <a:endParaRPr lang="en-US" sz="1800"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001027"/>
            <a:ext cx="10668000" cy="5094971"/>
          </a:xfrm>
        </p:spPr>
        <p:txBody>
          <a:bodyPr>
            <a:normAutofit/>
          </a:bodyPr>
          <a:lstStyle/>
          <a:p>
            <a:pPr marL="495300">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R. Kumar, "Birth and Death Registration in India: </a:t>
            </a:r>
            <a:r>
              <a:rPr lang="en-US" sz="1600" dirty="0">
                <a:latin typeface="Cambria" panose="02040503050406030204" pitchFamily="18" charset="0"/>
                <a:ea typeface="Cambria" panose="02040503050406030204" pitchFamily="18" charset="0"/>
              </a:rPr>
              <a:t>Current Status and Future Directions," Indian Journal of Public Health, vol. 64, no. 1, pp. 23-29, 2020</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pPr marL="495300">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Government of India, "National Health Mission</a:t>
            </a:r>
            <a:r>
              <a:rPr lang="en-US" sz="1600" dirty="0">
                <a:latin typeface="Cambria" panose="02040503050406030204" pitchFamily="18" charset="0"/>
                <a:ea typeface="Cambria" panose="02040503050406030204" pitchFamily="18" charset="0"/>
              </a:rPr>
              <a:t>: Guidelines for Birth and Death Registration," Ministry of Health and Family Welfare, New Delhi, India, 2019. </a:t>
            </a:r>
            <a:endParaRPr lang="en-US" sz="1600" dirty="0" smtClean="0">
              <a:latin typeface="Cambria" panose="02040503050406030204" pitchFamily="18" charset="0"/>
              <a:ea typeface="Cambria" panose="02040503050406030204" pitchFamily="18" charset="0"/>
            </a:endParaRPr>
          </a:p>
          <a:p>
            <a:pPr marL="495300">
              <a:spcBef>
                <a:spcPts val="0"/>
              </a:spcBef>
              <a:buFont typeface="Wingdings" panose="05000000000000000000" pitchFamily="2" charset="2"/>
              <a:buChar char="Ø"/>
            </a:pPr>
            <a:r>
              <a:rPr lang="en-US" sz="1600" b="1" dirty="0" smtClean="0">
                <a:latin typeface="Cambria" panose="02040503050406030204" pitchFamily="18" charset="0"/>
                <a:ea typeface="Cambria" panose="02040503050406030204" pitchFamily="18" charset="0"/>
              </a:rPr>
              <a:t>M</a:t>
            </a:r>
            <a:r>
              <a:rPr lang="en-US" sz="1600" b="1" dirty="0">
                <a:latin typeface="Cambria" panose="02040503050406030204" pitchFamily="18" charset="0"/>
                <a:ea typeface="Cambria" panose="02040503050406030204" pitchFamily="18" charset="0"/>
              </a:rPr>
              <a:t>. Sharma and P. Gupta, "Challenges in Birth and Death Registration</a:t>
            </a:r>
            <a:r>
              <a:rPr lang="en-US" sz="1600" dirty="0">
                <a:latin typeface="Cambria" panose="02040503050406030204" pitchFamily="18" charset="0"/>
                <a:ea typeface="Cambria" panose="02040503050406030204" pitchFamily="18" charset="0"/>
              </a:rPr>
              <a:t>: A Study of Urban and Rural Disparities," Journal of Community Health, vol. 45, no. 2, pp. 234-240, 2021</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pPr marL="495300">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S. </a:t>
            </a:r>
            <a:r>
              <a:rPr lang="en-US" sz="1600" b="1" dirty="0" err="1">
                <a:latin typeface="Cambria" panose="02040503050406030204" pitchFamily="18" charset="0"/>
                <a:ea typeface="Cambria" panose="02040503050406030204" pitchFamily="18" charset="0"/>
              </a:rPr>
              <a:t>Verma</a:t>
            </a:r>
            <a:r>
              <a:rPr lang="en-US" sz="1600" b="1" dirty="0">
                <a:latin typeface="Cambria" panose="02040503050406030204" pitchFamily="18" charset="0"/>
                <a:ea typeface="Cambria" panose="02040503050406030204" pitchFamily="18" charset="0"/>
              </a:rPr>
              <a:t> and A. </a:t>
            </a:r>
            <a:r>
              <a:rPr lang="en-US" sz="1600" b="1" dirty="0" err="1">
                <a:latin typeface="Cambria" panose="02040503050406030204" pitchFamily="18" charset="0"/>
                <a:ea typeface="Cambria" panose="02040503050406030204" pitchFamily="18" charset="0"/>
              </a:rPr>
              <a:t>Chatterjee</a:t>
            </a:r>
            <a:r>
              <a:rPr lang="en-US" sz="1600" b="1" dirty="0">
                <a:latin typeface="Cambria" panose="02040503050406030204" pitchFamily="18" charset="0"/>
                <a:ea typeface="Cambria" panose="02040503050406030204" pitchFamily="18" charset="0"/>
              </a:rPr>
              <a:t>, "Digital Initiatives for Birth and Death Registration in India: </a:t>
            </a:r>
            <a:r>
              <a:rPr lang="en-US" sz="1600" dirty="0">
                <a:latin typeface="Cambria" panose="02040503050406030204" pitchFamily="18" charset="0"/>
                <a:ea typeface="Cambria" panose="02040503050406030204" pitchFamily="18" charset="0"/>
              </a:rPr>
              <a:t>A Review," in Proceedings of the International Conference on E-Governance, Bangalore, India, 2022, pp. 112-117</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pPr marL="495300">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C. R. </a:t>
            </a:r>
            <a:r>
              <a:rPr lang="en-US" sz="1600" b="1" dirty="0" err="1">
                <a:latin typeface="Cambria" panose="02040503050406030204" pitchFamily="18" charset="0"/>
                <a:ea typeface="Cambria" panose="02040503050406030204" pitchFamily="18" charset="0"/>
              </a:rPr>
              <a:t>Sahu</a:t>
            </a:r>
            <a:r>
              <a:rPr lang="en-US" sz="1600" b="1" dirty="0">
                <a:latin typeface="Cambria" panose="02040503050406030204" pitchFamily="18" charset="0"/>
                <a:ea typeface="Cambria" panose="02040503050406030204" pitchFamily="18" charset="0"/>
              </a:rPr>
              <a:t> and T. K. </a:t>
            </a:r>
            <a:r>
              <a:rPr lang="en-US" sz="1600" b="1" dirty="0" err="1">
                <a:latin typeface="Cambria" panose="02040503050406030204" pitchFamily="18" charset="0"/>
                <a:ea typeface="Cambria" panose="02040503050406030204" pitchFamily="18" charset="0"/>
              </a:rPr>
              <a:t>Mohanty</a:t>
            </a:r>
            <a:r>
              <a:rPr lang="en-US" sz="1600" b="1" dirty="0">
                <a:latin typeface="Cambria" panose="02040503050406030204" pitchFamily="18" charset="0"/>
                <a:ea typeface="Cambria" panose="02040503050406030204" pitchFamily="18" charset="0"/>
              </a:rPr>
              <a:t>, "Integrating Vital Registration with Health Services in India</a:t>
            </a:r>
            <a:r>
              <a:rPr lang="en-US" sz="1600" dirty="0">
                <a:latin typeface="Cambria" panose="02040503050406030204" pitchFamily="18" charset="0"/>
                <a:ea typeface="Cambria" panose="02040503050406030204" pitchFamily="18" charset="0"/>
              </a:rPr>
              <a:t>: A Systematic Approach," International Journal of Health Systems and Services, vol. 11, no. 3, pp. 155-162, 2023</a:t>
            </a:r>
            <a:r>
              <a:rPr lang="en-US" sz="1600" dirty="0" smtClean="0">
                <a:latin typeface="Cambria" panose="02040503050406030204" pitchFamily="18" charset="0"/>
                <a:ea typeface="Cambria" panose="02040503050406030204" pitchFamily="18" charset="0"/>
              </a:rPr>
              <a:t>.</a:t>
            </a:r>
          </a:p>
          <a:p>
            <a:pPr marL="495300">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Davis, G. 2009. Stillbirth registration and perceptions of infant death, 1900–60: </a:t>
            </a:r>
            <a:r>
              <a:rPr lang="en-US" sz="1600" dirty="0">
                <a:latin typeface="Cambria" panose="02040503050406030204" pitchFamily="18" charset="0"/>
                <a:ea typeface="Cambria" panose="02040503050406030204" pitchFamily="18" charset="0"/>
              </a:rPr>
              <a:t>The Scottish case in national context. Economic History Review 62.3: 629–654</a:t>
            </a:r>
            <a:r>
              <a:rPr lang="en-US" sz="1600" dirty="0" smtClean="0">
                <a:latin typeface="Cambria" panose="02040503050406030204" pitchFamily="18" charset="0"/>
                <a:ea typeface="Cambria" panose="02040503050406030204" pitchFamily="18" charset="0"/>
              </a:rPr>
              <a:t>. </a:t>
            </a:r>
          </a:p>
          <a:p>
            <a:pPr marL="495300">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 </a:t>
            </a:r>
            <a:r>
              <a:rPr lang="en-US" sz="1600" b="1" dirty="0" err="1">
                <a:latin typeface="Cambria" panose="02040503050406030204" pitchFamily="18" charset="0"/>
                <a:ea typeface="Cambria" panose="02040503050406030204" pitchFamily="18" charset="0"/>
              </a:rPr>
              <a:t>Jewkes</a:t>
            </a:r>
            <a:r>
              <a:rPr lang="en-US" sz="1600" b="1" dirty="0">
                <a:latin typeface="Cambria" panose="02040503050406030204" pitchFamily="18" charset="0"/>
                <a:ea typeface="Cambria" panose="02040503050406030204" pitchFamily="18" charset="0"/>
              </a:rPr>
              <a:t>, R., and K. Wood. 1998. Competing discourses of vital registration and personhood: </a:t>
            </a:r>
            <a:r>
              <a:rPr lang="en-US" sz="1600" dirty="0">
                <a:latin typeface="Cambria" panose="02040503050406030204" pitchFamily="18" charset="0"/>
                <a:ea typeface="Cambria" panose="02040503050406030204" pitchFamily="18" charset="0"/>
              </a:rPr>
              <a:t>Perspectives from rural South Africa. Social Science &amp; Medicine 46.8: 1043–1056</a:t>
            </a:r>
            <a:r>
              <a:rPr lang="en-US" sz="1600" dirty="0" smtClean="0">
                <a:latin typeface="Cambria" panose="02040503050406030204" pitchFamily="18" charset="0"/>
                <a:ea typeface="Cambria" panose="02040503050406030204" pitchFamily="18" charset="0"/>
              </a:rPr>
              <a:t>.</a:t>
            </a:r>
          </a:p>
          <a:p>
            <a:pPr marL="495300">
              <a:spcBef>
                <a:spcPts val="0"/>
              </a:spcBef>
              <a:buFont typeface="Wingdings" panose="05000000000000000000" pitchFamily="2" charset="2"/>
              <a:buChar char="Ø"/>
            </a:pPr>
            <a:r>
              <a:rPr lang="en-US" sz="1600" b="1" dirty="0" smtClean="0">
                <a:latin typeface="Cambria" panose="02040503050406030204" pitchFamily="18" charset="0"/>
                <a:ea typeface="Cambria" panose="02040503050406030204" pitchFamily="18" charset="0"/>
              </a:rPr>
              <a:t>Li</a:t>
            </a:r>
            <a:r>
              <a:rPr lang="en-US" sz="1600" b="1" dirty="0">
                <a:latin typeface="Cambria" panose="02040503050406030204" pitchFamily="18" charset="0"/>
                <a:ea typeface="Cambria" panose="02040503050406030204" pitchFamily="18" charset="0"/>
              </a:rPr>
              <a:t>, S., Y. Zhang, and M. W. Feldman. 2010. Birth registration in China: </a:t>
            </a:r>
            <a:r>
              <a:rPr lang="en-US" sz="1600" dirty="0">
                <a:latin typeface="Cambria" panose="02040503050406030204" pitchFamily="18" charset="0"/>
                <a:ea typeface="Cambria" panose="02040503050406030204" pitchFamily="18" charset="0"/>
              </a:rPr>
              <a:t>Practices, problems and policies. Population Research and Policy Review 29.3: </a:t>
            </a:r>
            <a:r>
              <a:rPr lang="en-US" sz="1600" dirty="0" smtClean="0">
                <a:latin typeface="Cambria" panose="02040503050406030204" pitchFamily="18" charset="0"/>
                <a:ea typeface="Cambria" panose="02040503050406030204" pitchFamily="18" charset="0"/>
              </a:rPr>
              <a:t>297–317.</a:t>
            </a:r>
          </a:p>
          <a:p>
            <a:pPr marL="495300">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Zhang, Y., &amp; Kim, S. (2022). The Role of AI in Public Registration </a:t>
            </a:r>
            <a:r>
              <a:rPr lang="en-US" sz="1600" b="1" dirty="0" smtClean="0">
                <a:latin typeface="Cambria" panose="02040503050406030204" pitchFamily="18" charset="0"/>
                <a:ea typeface="Cambria" panose="02040503050406030204" pitchFamily="18" charset="0"/>
              </a:rPr>
              <a:t>Services: </a:t>
            </a:r>
            <a:r>
              <a:rPr lang="en-US" sz="1600" dirty="0">
                <a:latin typeface="Cambria" panose="02040503050406030204" pitchFamily="18" charset="0"/>
                <a:ea typeface="Cambria" panose="02040503050406030204" pitchFamily="18" charset="0"/>
              </a:rPr>
              <a:t>Journal of Information Technology, 37(2), 145-160</a:t>
            </a:r>
            <a:r>
              <a:rPr lang="en-US" sz="1600" dirty="0" smtClean="0">
                <a:latin typeface="Cambria" panose="02040503050406030204" pitchFamily="18" charset="0"/>
                <a:ea typeface="Cambria" panose="02040503050406030204" pitchFamily="18" charset="0"/>
              </a:rPr>
              <a:t>.</a:t>
            </a:r>
          </a:p>
          <a:p>
            <a:pPr marL="495300">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Davis, J., &amp; Thompson, R. (2020). Data Privacy in Integrated Registration </a:t>
            </a:r>
            <a:r>
              <a:rPr lang="en-US" sz="1600" b="1" dirty="0" smtClean="0">
                <a:latin typeface="Cambria" panose="02040503050406030204" pitchFamily="18" charset="0"/>
                <a:ea typeface="Cambria" panose="02040503050406030204" pitchFamily="18" charset="0"/>
              </a:rPr>
              <a:t>Systems:  </a:t>
            </a:r>
            <a:r>
              <a:rPr lang="en-US" sz="1600" dirty="0">
                <a:latin typeface="Cambria" panose="02040503050406030204" pitchFamily="18" charset="0"/>
                <a:ea typeface="Cambria" panose="02040503050406030204" pitchFamily="18" charset="0"/>
              </a:rPr>
              <a:t>Journal of Public Administration, 45(3), 123-134.</a:t>
            </a:r>
          </a:p>
        </p:txBody>
      </p:sp>
    </p:spTree>
    <p:extLst>
      <p:ext uri="{BB962C8B-B14F-4D97-AF65-F5344CB8AC3E}">
        <p14:creationId xmlns:p14="http://schemas.microsoft.com/office/powerpoint/2010/main" val="36138633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43002"/>
            <a:ext cx="10473509" cy="5109752"/>
          </a:xfrm>
        </p:spPr>
        <p:txBody>
          <a:bodyPr>
            <a:normAutofit/>
          </a:bodyPr>
          <a:lstStyle/>
          <a:p>
            <a:pPr marL="0" indent="0">
              <a:buNone/>
            </a:pPr>
            <a:r>
              <a:rPr lang="en-US" sz="2000" dirty="0"/>
              <a:t>Birth and death registration is crucial for public health and governance, providing essential data for understanding population dynamics and informing policy decisions. Traditional manual registration methods are often inadequate, especially in rapidly growing populations. Integrating vital records with services like healthcare, education, and social welfare can enhance efficiency, improve data quality, reduce administrative burdens, and increase accessibility for citizens. The aim is to create a more efficient, effective, and equitable governance system.</a:t>
            </a:r>
            <a:endParaRPr lang="en-GB" sz="2000" dirty="0"/>
          </a:p>
        </p:txBody>
      </p:sp>
    </p:spTree>
    <p:extLst>
      <p:ext uri="{BB962C8B-B14F-4D97-AF65-F5344CB8AC3E}">
        <p14:creationId xmlns:p14="http://schemas.microsoft.com/office/powerpoint/2010/main" val="36334872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xmlns=""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xmlns=""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a:t>Birth and death registration is crucial for effective population management, public health, and legal identity. Integrating these services with government databases enhances efficiency, accuracy, and accessibility</a:t>
            </a:r>
            <a:r>
              <a:rPr lang="en-US" sz="1800" dirty="0" smtClean="0"/>
              <a:t>.</a:t>
            </a:r>
          </a:p>
          <a:p>
            <a:pPr marL="0" indent="0">
              <a:buNone/>
            </a:pPr>
            <a:endParaRPr lang="en-US" sz="1800" dirty="0" smtClean="0"/>
          </a:p>
          <a:p>
            <a:pPr marL="0" indent="0">
              <a:buNone/>
            </a:pPr>
            <a:r>
              <a:rPr lang="en-US" sz="1800" dirty="0" smtClean="0"/>
              <a:t>Current </a:t>
            </a:r>
            <a:r>
              <a:rPr lang="en-US" sz="1800" dirty="0"/>
              <a:t>trends highlight a shift toward digitalization, with many countries adopting electronic systems for better data management (McKinsey &amp; Company, 2020). Interoperability is vital, enabling systems to interact with health and social security services (Smith et al., 2021). User-centric design focuses on creating accessible interfaces for registrars and citizens (Johnson &amp; Lee, 2022</a:t>
            </a:r>
            <a:r>
              <a:rPr lang="en-US" sz="1800" dirty="0" smtClean="0"/>
              <a:t>).</a:t>
            </a:r>
          </a:p>
          <a:p>
            <a:pPr marL="0" indent="0">
              <a:buNone/>
            </a:pPr>
            <a:endParaRPr lang="en-US" sz="1800" dirty="0" smtClean="0"/>
          </a:p>
          <a:p>
            <a:pPr marL="0" indent="0">
              <a:buNone/>
            </a:pPr>
            <a:r>
              <a:rPr lang="en-US" sz="1800" dirty="0" smtClean="0"/>
              <a:t>However</a:t>
            </a:r>
            <a:r>
              <a:rPr lang="en-US" sz="1800" dirty="0"/>
              <a:t>, challenges persist. Data privacy concerns complicate the protection of personal information during integration (Davis &amp; Thompson, 2020). Inconsistent technology adoption across regions poses technological barriers (World Bank, 2021), and unclear legislative frameworks can hinder system development (Garcia &amp; Patel, 2019</a:t>
            </a:r>
            <a:r>
              <a:rPr lang="en-US" sz="1800" dirty="0" smtClean="0"/>
              <a:t>).</a:t>
            </a:r>
          </a:p>
          <a:p>
            <a:pPr marL="0" indent="0">
              <a:buNone/>
            </a:pPr>
            <a:endParaRPr lang="en-US" sz="1800" dirty="0" smtClean="0"/>
          </a:p>
          <a:p>
            <a:pPr marL="0" indent="0">
              <a:buNone/>
            </a:pPr>
            <a:r>
              <a:rPr lang="en-US" sz="1800" dirty="0" smtClean="0"/>
              <a:t>Case </a:t>
            </a:r>
            <a:r>
              <a:rPr lang="en-US" sz="1800" dirty="0"/>
              <a:t>studies from Kenya and India illustrate both successes and challenges. Kenya's national civil registration system has improved data accuracy (UNICEF, 2021), while India's integration with health services enhances demographic data collection (Ministry of Health, 2022</a:t>
            </a:r>
            <a:r>
              <a:rPr lang="en-US" sz="1800" dirty="0" smtClean="0"/>
              <a:t>).</a:t>
            </a:r>
          </a:p>
        </p:txBody>
      </p:sp>
    </p:spTree>
    <p:extLst>
      <p:ext uri="{BB962C8B-B14F-4D97-AF65-F5344CB8AC3E}">
        <p14:creationId xmlns:p14="http://schemas.microsoft.com/office/powerpoint/2010/main" val="3767711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t>Best practices for successful integration include engaging community members and building capacity. Involving stakeholders fosters acceptance (Nguyen et al., 2023), and training registrars on new technologies is crucial for effective service delivery (WHO, 2021</a:t>
            </a:r>
            <a:r>
              <a:rPr lang="en-US" sz="1600" dirty="0" smtClean="0"/>
              <a:t>).</a:t>
            </a:r>
          </a:p>
          <a:p>
            <a:pPr marL="0" indent="0">
              <a:buNone/>
            </a:pPr>
            <a:endParaRPr lang="en-US" sz="1600" dirty="0"/>
          </a:p>
          <a:p>
            <a:pPr marL="0" indent="0">
              <a:buNone/>
            </a:pPr>
            <a:r>
              <a:rPr lang="en-US" sz="1600" dirty="0"/>
              <a:t>Looking ahead, advancements in AI and machine learning can enhance data analysis and predictive modeling (Zhang &amp; Kim, 2022). Global partnerships can improve registration systems and facilitate the sharing of best practices (International Organization for Migration, 2023</a:t>
            </a:r>
            <a:r>
              <a:rPr lang="en-US" sz="1600" dirty="0" smtClean="0"/>
              <a:t>).</a:t>
            </a:r>
          </a:p>
          <a:p>
            <a:pPr marL="0" indent="0">
              <a:buNone/>
            </a:pPr>
            <a:endParaRPr lang="en-US" sz="1600" dirty="0"/>
          </a:p>
          <a:p>
            <a:pPr marL="0" indent="0">
              <a:buNone/>
            </a:pPr>
            <a:r>
              <a:rPr lang="en-US" sz="1600" dirty="0"/>
              <a:t>In conclusion, integrated registration services offer significant benefits for public administration and health outcomes, but more research is needed to understand their long-term impacts. Studies provide valuable insights into trends and challenges in this field.</a:t>
            </a:r>
            <a:endParaRPr lang="en-GB" sz="1600" dirty="0"/>
          </a:p>
          <a:p>
            <a:pPr marL="0" indent="0">
              <a:buNone/>
            </a:pPr>
            <a:endParaRPr lang="en-US" sz="1600" dirty="0"/>
          </a:p>
        </p:txBody>
      </p:sp>
    </p:spTree>
    <p:extLst>
      <p:ext uri="{BB962C8B-B14F-4D97-AF65-F5344CB8AC3E}">
        <p14:creationId xmlns:p14="http://schemas.microsoft.com/office/powerpoint/2010/main" val="15461621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xmlns="" id="{6B8BBEEA-9AE3-9AD1-DBF4-A2CC98EF1B9B}"/>
              </a:ext>
            </a:extLst>
          </p:cNvPr>
          <p:cNvSpPr>
            <a:spLocks noGrp="1"/>
          </p:cNvSpPr>
          <p:nvPr>
            <p:ph idx="1"/>
          </p:nvPr>
        </p:nvSpPr>
        <p:spPr/>
        <p:txBody>
          <a:bodyPr>
            <a:normAutofit/>
          </a:bodyPr>
          <a:lstStyle/>
          <a:p>
            <a:pPr marL="0" indent="0">
              <a:buNone/>
            </a:pPr>
            <a:r>
              <a:rPr lang="en-US" sz="2000" dirty="0"/>
              <a:t>Drawbacks of Existing Methods for Birth and Death Registration Integration </a:t>
            </a:r>
            <a:r>
              <a:rPr lang="en-US" sz="2000" dirty="0" err="1"/>
              <a:t>ServicesThe</a:t>
            </a:r>
            <a:r>
              <a:rPr lang="en-US" sz="2000" dirty="0"/>
              <a:t> integration of birth and death registration services, while crucial for public health and demographic analysis, faces several challenges. Here are some of the common drawbacks of existing methods</a:t>
            </a:r>
            <a:r>
              <a:rPr lang="en-US" sz="2000" dirty="0" smtClean="0"/>
              <a:t>:</a:t>
            </a:r>
          </a:p>
          <a:p>
            <a:pPr marL="0" indent="0">
              <a:buNone/>
            </a:pPr>
            <a:endParaRPr lang="en-US" sz="2000" dirty="0" smtClean="0"/>
          </a:p>
          <a:p>
            <a:pPr marL="457200" indent="-457200">
              <a:buFont typeface="+mj-lt"/>
              <a:buAutoNum type="arabicPeriod"/>
            </a:pPr>
            <a:r>
              <a:rPr lang="en-US" sz="2000" b="1" dirty="0" smtClean="0"/>
              <a:t>Data </a:t>
            </a:r>
            <a:r>
              <a:rPr lang="en-US" sz="2000" b="1" dirty="0"/>
              <a:t>Quality and Consistency</a:t>
            </a:r>
            <a:r>
              <a:rPr lang="en-US" sz="2000" b="1" dirty="0" smtClean="0"/>
              <a:t>: </a:t>
            </a:r>
            <a:r>
              <a:rPr lang="en-US" sz="2000" dirty="0" smtClean="0"/>
              <a:t>Inaccurate </a:t>
            </a:r>
            <a:r>
              <a:rPr lang="en-US" sz="2000" dirty="0"/>
              <a:t>or Incomplete </a:t>
            </a:r>
            <a:r>
              <a:rPr lang="en-US" sz="2000" dirty="0" err="1"/>
              <a:t>Data:Data</a:t>
            </a:r>
            <a:r>
              <a:rPr lang="en-US" sz="2000" dirty="0"/>
              <a:t> </a:t>
            </a:r>
            <a:r>
              <a:rPr lang="en-US" sz="2000" dirty="0" smtClean="0"/>
              <a:t>Discrepancies.</a:t>
            </a:r>
          </a:p>
          <a:p>
            <a:pPr marL="457200" indent="-457200">
              <a:buFont typeface="+mj-lt"/>
              <a:buAutoNum type="arabicPeriod"/>
            </a:pPr>
            <a:r>
              <a:rPr lang="en-US" sz="2000" b="1" dirty="0" smtClean="0"/>
              <a:t>Interoperability </a:t>
            </a:r>
            <a:r>
              <a:rPr lang="en-US" sz="2000" b="1" dirty="0"/>
              <a:t>Issues</a:t>
            </a:r>
            <a:r>
              <a:rPr lang="en-US" sz="2000" b="1" dirty="0" smtClean="0"/>
              <a:t>: </a:t>
            </a:r>
            <a:r>
              <a:rPr lang="en-US" sz="2000" dirty="0" smtClean="0"/>
              <a:t>Standardization </a:t>
            </a:r>
            <a:r>
              <a:rPr lang="en-US" sz="2000" dirty="0" err="1"/>
              <a:t>ChallengesLegacy</a:t>
            </a:r>
            <a:r>
              <a:rPr lang="en-US" sz="2000" dirty="0"/>
              <a:t> </a:t>
            </a:r>
            <a:r>
              <a:rPr lang="en-US" sz="2000" dirty="0" smtClean="0"/>
              <a:t>Systems.</a:t>
            </a:r>
          </a:p>
          <a:p>
            <a:pPr marL="457200" indent="-457200">
              <a:buFont typeface="+mj-lt"/>
              <a:buAutoNum type="arabicPeriod"/>
            </a:pPr>
            <a:r>
              <a:rPr lang="en-US" sz="2000" b="1" dirty="0" smtClean="0"/>
              <a:t>Privacy </a:t>
            </a:r>
            <a:r>
              <a:rPr lang="en-US" sz="2000" b="1" dirty="0"/>
              <a:t>and Security Concerns</a:t>
            </a:r>
            <a:r>
              <a:rPr lang="en-US" sz="2000" b="1" dirty="0" smtClean="0"/>
              <a:t>: </a:t>
            </a:r>
            <a:r>
              <a:rPr lang="en-US" sz="2000" dirty="0" smtClean="0"/>
              <a:t>Data</a:t>
            </a:r>
            <a:r>
              <a:rPr lang="en-US" sz="2000" b="1" dirty="0" smtClean="0"/>
              <a:t> </a:t>
            </a:r>
            <a:r>
              <a:rPr lang="en-US" sz="2000" dirty="0" err="1"/>
              <a:t>BreachesRegulatory</a:t>
            </a:r>
            <a:r>
              <a:rPr lang="en-US" sz="2000" dirty="0"/>
              <a:t> </a:t>
            </a:r>
            <a:r>
              <a:rPr lang="en-US" sz="2000" dirty="0" smtClean="0"/>
              <a:t>Compliance.</a:t>
            </a:r>
          </a:p>
          <a:p>
            <a:pPr marL="457200" indent="-457200">
              <a:buFont typeface="+mj-lt"/>
              <a:buAutoNum type="arabicPeriod"/>
            </a:pPr>
            <a:r>
              <a:rPr lang="en-US" sz="2000" b="1" dirty="0" smtClean="0"/>
              <a:t>Technological </a:t>
            </a:r>
            <a:r>
              <a:rPr lang="en-US" sz="2000" b="1" dirty="0"/>
              <a:t>Limitations</a:t>
            </a:r>
            <a:r>
              <a:rPr lang="en-US" sz="2000" b="1" dirty="0" smtClean="0"/>
              <a:t>: </a:t>
            </a:r>
            <a:r>
              <a:rPr lang="en-US" sz="2000" dirty="0" smtClean="0"/>
              <a:t>Infrastructure </a:t>
            </a:r>
            <a:r>
              <a:rPr lang="en-US" sz="2000" dirty="0" err="1"/>
              <a:t>ConstraintsDigital</a:t>
            </a:r>
            <a:r>
              <a:rPr lang="en-US" sz="2000" dirty="0"/>
              <a:t> </a:t>
            </a:r>
            <a:r>
              <a:rPr lang="en-US" sz="2000" dirty="0" smtClean="0"/>
              <a:t>Divide.</a:t>
            </a:r>
          </a:p>
          <a:p>
            <a:pPr marL="457200" indent="-457200">
              <a:buFont typeface="+mj-lt"/>
              <a:buAutoNum type="arabicPeriod"/>
            </a:pPr>
            <a:r>
              <a:rPr lang="en-US" sz="2000" b="1" dirty="0" smtClean="0"/>
              <a:t>Resource </a:t>
            </a:r>
            <a:r>
              <a:rPr lang="en-US" sz="2000" b="1" dirty="0"/>
              <a:t>Constraints</a:t>
            </a:r>
            <a:r>
              <a:rPr lang="en-US" sz="2000" b="1" dirty="0" smtClean="0"/>
              <a:t>: </a:t>
            </a:r>
            <a:r>
              <a:rPr lang="en-US" sz="2000" dirty="0" smtClean="0"/>
              <a:t>Funding </a:t>
            </a:r>
            <a:r>
              <a:rPr lang="en-US" sz="2000" dirty="0" err="1"/>
              <a:t>ShortagesHuman</a:t>
            </a:r>
            <a:r>
              <a:rPr lang="en-US" sz="2000" dirty="0"/>
              <a:t> Resource </a:t>
            </a:r>
            <a:r>
              <a:rPr lang="en-US" sz="2000" dirty="0" smtClean="0"/>
              <a:t>Limitations.</a:t>
            </a:r>
          </a:p>
          <a:p>
            <a:pPr marL="457200" indent="-457200">
              <a:buFont typeface="+mj-lt"/>
              <a:buAutoNum type="arabicPeriod"/>
            </a:pPr>
            <a:r>
              <a:rPr lang="en-US" sz="2000" b="1" dirty="0" smtClean="0"/>
              <a:t>Cultural </a:t>
            </a:r>
            <a:r>
              <a:rPr lang="en-US" sz="2000" b="1" dirty="0"/>
              <a:t>and Social Factors</a:t>
            </a:r>
            <a:r>
              <a:rPr lang="en-US" sz="2000" b="1" dirty="0" smtClean="0"/>
              <a:t>: </a:t>
            </a:r>
            <a:r>
              <a:rPr lang="en-US" sz="2000" dirty="0" smtClean="0"/>
              <a:t>Cultural </a:t>
            </a:r>
            <a:r>
              <a:rPr lang="en-US" sz="2000" dirty="0" err="1"/>
              <a:t>BarriersSocial</a:t>
            </a:r>
            <a:r>
              <a:rPr lang="en-US" sz="2000" dirty="0"/>
              <a:t> </a:t>
            </a:r>
            <a:r>
              <a:rPr lang="en-US" sz="2000" dirty="0" smtClean="0"/>
              <a:t>Inequality.</a:t>
            </a:r>
            <a:endParaRPr lang="en-IN" sz="2000" dirty="0"/>
          </a:p>
        </p:txBody>
      </p:sp>
    </p:spTree>
    <p:extLst>
      <p:ext uri="{BB962C8B-B14F-4D97-AF65-F5344CB8AC3E}">
        <p14:creationId xmlns:p14="http://schemas.microsoft.com/office/powerpoint/2010/main" val="1637666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Autofit/>
          </a:bodyPr>
          <a:lstStyle/>
          <a:p>
            <a:pPr marL="0" indent="0">
              <a:buNone/>
            </a:pPr>
            <a:r>
              <a:rPr lang="en-US" sz="2000" dirty="0"/>
              <a:t>Proposed Methods for Birth and Death Registration Integration </a:t>
            </a:r>
            <a:r>
              <a:rPr lang="en-US" sz="2000" dirty="0" smtClean="0"/>
              <a:t>Services Overcoming </a:t>
            </a:r>
            <a:r>
              <a:rPr lang="en-US" sz="2000" dirty="0"/>
              <a:t>the challenges associated with birth and death registration integration requires a combination of technological, organizational, and policy-based approaches. Here are some proposed methods</a:t>
            </a:r>
            <a:r>
              <a:rPr lang="en-US" sz="2000" dirty="0" smtClean="0"/>
              <a:t>:</a:t>
            </a:r>
          </a:p>
          <a:p>
            <a:pPr>
              <a:buAutoNum type="arabicPeriod"/>
            </a:pPr>
            <a:r>
              <a:rPr lang="en-US" sz="2000" b="1" dirty="0" smtClean="0"/>
              <a:t>Technological </a:t>
            </a:r>
            <a:r>
              <a:rPr lang="en-US" sz="2000" b="1" dirty="0"/>
              <a:t>Solutions</a:t>
            </a:r>
            <a:r>
              <a:rPr lang="en-US" sz="2000" b="1" dirty="0" smtClean="0"/>
              <a:t>: </a:t>
            </a:r>
            <a:r>
              <a:rPr lang="en-US" sz="2000" dirty="0" smtClean="0"/>
              <a:t>Standardized </a:t>
            </a:r>
            <a:r>
              <a:rPr lang="en-US" sz="2000" dirty="0"/>
              <a:t>Data </a:t>
            </a:r>
            <a:r>
              <a:rPr lang="en-US" sz="2000" dirty="0" err="1"/>
              <a:t>FormatsCloud</a:t>
            </a:r>
            <a:r>
              <a:rPr lang="en-US" sz="2000" dirty="0"/>
              <a:t>-Based </a:t>
            </a:r>
            <a:r>
              <a:rPr lang="en-US" sz="2000" dirty="0" err="1"/>
              <a:t>PlatformsMobile</a:t>
            </a:r>
            <a:r>
              <a:rPr lang="en-US" sz="2000" dirty="0"/>
              <a:t> </a:t>
            </a:r>
            <a:r>
              <a:rPr lang="en-US" sz="2000" dirty="0" err="1"/>
              <a:t>ApplicationsBlockchain</a:t>
            </a:r>
            <a:r>
              <a:rPr lang="en-US" sz="2000" dirty="0"/>
              <a:t> </a:t>
            </a:r>
            <a:r>
              <a:rPr lang="en-US" sz="2000" dirty="0" smtClean="0"/>
              <a:t>Technology.</a:t>
            </a:r>
          </a:p>
          <a:p>
            <a:pPr>
              <a:buAutoNum type="arabicPeriod"/>
            </a:pPr>
            <a:r>
              <a:rPr lang="en-US" sz="2000" b="1" dirty="0" smtClean="0"/>
              <a:t>Organizational </a:t>
            </a:r>
            <a:r>
              <a:rPr lang="en-US" sz="2000" b="1" dirty="0"/>
              <a:t>Approaches</a:t>
            </a:r>
            <a:r>
              <a:rPr lang="en-US" sz="2000" b="1" dirty="0" smtClean="0"/>
              <a:t>:</a:t>
            </a:r>
            <a:r>
              <a:rPr lang="en-US" sz="2000" dirty="0" smtClean="0"/>
              <a:t> Interagency </a:t>
            </a:r>
            <a:r>
              <a:rPr lang="en-US" sz="2000" dirty="0" err="1"/>
              <a:t>CollaborationCapacity</a:t>
            </a:r>
            <a:r>
              <a:rPr lang="en-US" sz="2000" dirty="0"/>
              <a:t> </a:t>
            </a:r>
            <a:r>
              <a:rPr lang="en-US" sz="2000" dirty="0" err="1"/>
              <a:t>BuildingCommunity</a:t>
            </a:r>
            <a:r>
              <a:rPr lang="en-US" sz="2000" dirty="0"/>
              <a:t> </a:t>
            </a:r>
            <a:r>
              <a:rPr lang="en-US" sz="2000" dirty="0" smtClean="0"/>
              <a:t>Engagement.</a:t>
            </a:r>
          </a:p>
          <a:p>
            <a:pPr>
              <a:buAutoNum type="arabicPeriod"/>
            </a:pPr>
            <a:r>
              <a:rPr lang="en-US" sz="2000" b="1" dirty="0" smtClean="0"/>
              <a:t>Policy-Based </a:t>
            </a:r>
            <a:r>
              <a:rPr lang="en-US" sz="2000" b="1" dirty="0"/>
              <a:t>Initiatives</a:t>
            </a:r>
            <a:r>
              <a:rPr lang="en-US" sz="2000" b="1" dirty="0" smtClean="0"/>
              <a:t>: </a:t>
            </a:r>
            <a:r>
              <a:rPr lang="en-US" sz="2000" dirty="0" smtClean="0"/>
              <a:t>Legal </a:t>
            </a:r>
            <a:r>
              <a:rPr lang="en-US" sz="2000" dirty="0" err="1"/>
              <a:t>FrameworksIncentives</a:t>
            </a:r>
            <a:r>
              <a:rPr lang="en-US" sz="2000" dirty="0"/>
              <a:t> and </a:t>
            </a:r>
            <a:r>
              <a:rPr lang="en-US" sz="2000" dirty="0" err="1"/>
              <a:t>DisincentivesData</a:t>
            </a:r>
            <a:r>
              <a:rPr lang="en-US" sz="2000" dirty="0"/>
              <a:t> Quality </a:t>
            </a:r>
            <a:r>
              <a:rPr lang="en-US" sz="2000" dirty="0" smtClean="0"/>
              <a:t>Assurance.</a:t>
            </a:r>
          </a:p>
          <a:p>
            <a:pPr>
              <a:buAutoNum type="arabicPeriod"/>
            </a:pPr>
            <a:r>
              <a:rPr lang="en-US" sz="2000" b="1" dirty="0" smtClean="0"/>
              <a:t>Specific </a:t>
            </a:r>
            <a:r>
              <a:rPr lang="en-US" sz="2000" b="1" dirty="0"/>
              <a:t>Case Studies</a:t>
            </a:r>
            <a:r>
              <a:rPr lang="en-US" sz="2000" b="1" dirty="0" smtClean="0"/>
              <a:t>: </a:t>
            </a:r>
            <a:r>
              <a:rPr lang="en-US" sz="2000" dirty="0" smtClean="0"/>
              <a:t>India's </a:t>
            </a:r>
            <a:r>
              <a:rPr lang="en-US" sz="2000" dirty="0"/>
              <a:t>National Health </a:t>
            </a:r>
            <a:r>
              <a:rPr lang="en-US" sz="2000" dirty="0" err="1"/>
              <a:t>MissionGhana's</a:t>
            </a:r>
            <a:r>
              <a:rPr lang="en-US" sz="2000" dirty="0"/>
              <a:t> Civil Registration and Vital Statistics (CRVS) </a:t>
            </a:r>
            <a:r>
              <a:rPr lang="en-US" sz="2000" dirty="0" smtClean="0"/>
              <a:t>System.</a:t>
            </a:r>
          </a:p>
          <a:p>
            <a:pPr marL="0" indent="0">
              <a:buNone/>
            </a:pPr>
            <a:r>
              <a:rPr lang="en-US" sz="2000" dirty="0" smtClean="0"/>
              <a:t>It's </a:t>
            </a:r>
            <a:r>
              <a:rPr lang="en-US" sz="2000" dirty="0"/>
              <a:t>important to note that the most effective approach will depend on the specific context and challenges faced by a particular country or region. A combination of these methods, tailored to local needs, is likely to yield the best results.</a:t>
            </a:r>
            <a:endParaRPr lang="en-GB" sz="2000" dirty="0"/>
          </a:p>
        </p:txBody>
      </p:sp>
    </p:spTree>
    <p:extLst>
      <p:ext uri="{BB962C8B-B14F-4D97-AF65-F5344CB8AC3E}">
        <p14:creationId xmlns:p14="http://schemas.microsoft.com/office/powerpoint/2010/main" val="2659618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r>
              <a:rPr lang="en-US" sz="2000" dirty="0"/>
              <a:t>Enhances data quality and accuracy by reducing errors and duplications</a:t>
            </a:r>
            <a:r>
              <a:rPr lang="en-US" sz="2000" dirty="0" smtClean="0"/>
              <a:t>.</a:t>
            </a:r>
          </a:p>
          <a:p>
            <a:r>
              <a:rPr lang="en-US" sz="2000" dirty="0" smtClean="0"/>
              <a:t>Ensures </a:t>
            </a:r>
            <a:r>
              <a:rPr lang="en-US" sz="2000" dirty="0"/>
              <a:t>timely and complete birth and death registrations</a:t>
            </a:r>
            <a:r>
              <a:rPr lang="en-US" sz="2000" dirty="0" smtClean="0"/>
              <a:t>.</a:t>
            </a:r>
          </a:p>
          <a:p>
            <a:r>
              <a:rPr lang="en-US" sz="2000" dirty="0" smtClean="0"/>
              <a:t>Increases </a:t>
            </a:r>
            <a:r>
              <a:rPr lang="en-US" sz="2000" dirty="0"/>
              <a:t>efficiency and accessibility for individuals and families</a:t>
            </a:r>
            <a:r>
              <a:rPr lang="en-US" sz="2000" dirty="0" smtClean="0"/>
              <a:t>.</a:t>
            </a:r>
          </a:p>
          <a:p>
            <a:r>
              <a:rPr lang="en-US" sz="2000" dirty="0" smtClean="0"/>
              <a:t>Creates </a:t>
            </a:r>
            <a:r>
              <a:rPr lang="en-US" sz="2000" dirty="0"/>
              <a:t>a comprehensive database as a single source of truth for stakeholders</a:t>
            </a:r>
            <a:r>
              <a:rPr lang="en-US" sz="2000" dirty="0" smtClean="0"/>
              <a:t>.</a:t>
            </a:r>
          </a:p>
          <a:p>
            <a:r>
              <a:rPr lang="en-US" sz="2000" dirty="0" smtClean="0"/>
              <a:t>Supports </a:t>
            </a:r>
            <a:r>
              <a:rPr lang="en-US" sz="2000" dirty="0"/>
              <a:t>evidence-based decision-making across various sectors</a:t>
            </a:r>
            <a:r>
              <a:rPr lang="en-US" sz="2000" dirty="0" smtClean="0"/>
              <a:t>.</a:t>
            </a:r>
          </a:p>
          <a:p>
            <a:r>
              <a:rPr lang="en-US" sz="2000" dirty="0" smtClean="0"/>
              <a:t>Prioritizes </a:t>
            </a:r>
            <a:r>
              <a:rPr lang="en-US" sz="2000" dirty="0"/>
              <a:t>protection of individuals' rights, ensuring data confidentiality and access to personal records</a:t>
            </a:r>
            <a:r>
              <a:rPr lang="en-US" sz="2000" dirty="0" smtClean="0"/>
              <a:t>.</a:t>
            </a:r>
          </a:p>
          <a:p>
            <a:r>
              <a:rPr lang="en-US" sz="2000" dirty="0" smtClean="0"/>
              <a:t>Strengthens </a:t>
            </a:r>
            <a:r>
              <a:rPr lang="en-US" sz="2000" dirty="0"/>
              <a:t>national statistical systems and provides reliable demographic data</a:t>
            </a:r>
            <a:r>
              <a:rPr lang="en-US" sz="2000" dirty="0" smtClean="0"/>
              <a:t>.</a:t>
            </a:r>
          </a:p>
          <a:p>
            <a:r>
              <a:rPr lang="en-US" sz="2000" dirty="0" smtClean="0"/>
              <a:t>Contributes </a:t>
            </a:r>
            <a:r>
              <a:rPr lang="en-US" sz="2000" dirty="0"/>
              <a:t>to sustainable development and improves public health outcomes.</a:t>
            </a:r>
            <a:r>
              <a:rPr lang="en-US" sz="2000" dirty="0" smtClean="0"/>
              <a:t>.</a:t>
            </a:r>
            <a:endParaRPr lang="en-GB" sz="2000" dirty="0"/>
          </a:p>
        </p:txBody>
      </p:sp>
    </p:spTree>
    <p:extLst>
      <p:ext uri="{BB962C8B-B14F-4D97-AF65-F5344CB8AC3E}">
        <p14:creationId xmlns:p14="http://schemas.microsoft.com/office/powerpoint/2010/main" val="26667295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a:t>The integration of birth and death registration services requires a systematic approach that involves various components or modules. Here's a breakdown of the key methodology and modules</a:t>
            </a:r>
            <a:r>
              <a:rPr lang="en-US" sz="1800" dirty="0" smtClean="0"/>
              <a:t>:</a:t>
            </a:r>
          </a:p>
          <a:p>
            <a:pPr marL="0" indent="0">
              <a:buNone/>
            </a:pPr>
            <a:endParaRPr lang="en-GB" sz="1800" dirty="0" smtClean="0"/>
          </a:p>
          <a:p>
            <a:pPr>
              <a:buAutoNum type="arabicPeriod"/>
            </a:pPr>
            <a:r>
              <a:rPr lang="en-GB" sz="1800" b="1" dirty="0" smtClean="0"/>
              <a:t>Data </a:t>
            </a:r>
            <a:r>
              <a:rPr lang="en-GB" sz="1800" b="1" dirty="0"/>
              <a:t>Collection and Standardization</a:t>
            </a:r>
            <a:r>
              <a:rPr lang="en-GB" sz="1800" b="1" dirty="0" smtClean="0"/>
              <a:t>: </a:t>
            </a:r>
            <a:r>
              <a:rPr lang="en-GB" sz="1800" dirty="0" smtClean="0"/>
              <a:t>Data </a:t>
            </a:r>
            <a:r>
              <a:rPr lang="en-GB" sz="1800" dirty="0" err="1"/>
              <a:t>CollectionData</a:t>
            </a:r>
            <a:r>
              <a:rPr lang="en-GB" sz="1800" dirty="0"/>
              <a:t> </a:t>
            </a:r>
            <a:r>
              <a:rPr lang="en-GB" sz="1800" dirty="0" smtClean="0"/>
              <a:t>Standardization.</a:t>
            </a:r>
          </a:p>
          <a:p>
            <a:pPr>
              <a:buAutoNum type="arabicPeriod"/>
            </a:pPr>
            <a:r>
              <a:rPr lang="en-GB" sz="1800" b="1" dirty="0" smtClean="0"/>
              <a:t>Data </a:t>
            </a:r>
            <a:r>
              <a:rPr lang="en-GB" sz="1800" b="1" dirty="0"/>
              <a:t>Entry and Validation</a:t>
            </a:r>
            <a:r>
              <a:rPr lang="en-GB" sz="1800" b="1" dirty="0" smtClean="0"/>
              <a:t>:</a:t>
            </a:r>
            <a:r>
              <a:rPr lang="en-GB" sz="1800" dirty="0" smtClean="0"/>
              <a:t> Data </a:t>
            </a:r>
            <a:r>
              <a:rPr lang="en-GB" sz="1800" dirty="0" err="1"/>
              <a:t>EntryData</a:t>
            </a:r>
            <a:r>
              <a:rPr lang="en-GB" sz="1800" dirty="0"/>
              <a:t> </a:t>
            </a:r>
            <a:r>
              <a:rPr lang="en-GB" sz="1800" dirty="0" smtClean="0"/>
              <a:t>Validation.</a:t>
            </a:r>
          </a:p>
          <a:p>
            <a:pPr>
              <a:buAutoNum type="arabicPeriod"/>
            </a:pPr>
            <a:r>
              <a:rPr lang="en-GB" sz="1800" b="1" dirty="0" smtClean="0"/>
              <a:t>Data </a:t>
            </a:r>
            <a:r>
              <a:rPr lang="en-GB" sz="1800" b="1" dirty="0"/>
              <a:t>Integration</a:t>
            </a:r>
            <a:r>
              <a:rPr lang="en-GB" sz="1800" b="1" dirty="0" smtClean="0"/>
              <a:t>: </a:t>
            </a:r>
            <a:r>
              <a:rPr lang="en-GB" sz="1800" dirty="0" err="1" smtClean="0"/>
              <a:t>InteroperabilityData</a:t>
            </a:r>
            <a:r>
              <a:rPr lang="en-GB" sz="1800" dirty="0" smtClean="0"/>
              <a:t> Mapping.</a:t>
            </a:r>
          </a:p>
          <a:p>
            <a:pPr>
              <a:buAutoNum type="arabicPeriod"/>
            </a:pPr>
            <a:r>
              <a:rPr lang="en-GB" sz="1800" b="1" dirty="0" smtClean="0"/>
              <a:t>Data </a:t>
            </a:r>
            <a:r>
              <a:rPr lang="en-GB" sz="1800" b="1" dirty="0"/>
              <a:t>Storage and Management</a:t>
            </a:r>
            <a:r>
              <a:rPr lang="en-GB" sz="1800" b="1" dirty="0" smtClean="0"/>
              <a:t>: </a:t>
            </a:r>
            <a:r>
              <a:rPr lang="en-GB" sz="1800" dirty="0" smtClean="0"/>
              <a:t>Database </a:t>
            </a:r>
            <a:r>
              <a:rPr lang="en-GB" sz="1800" dirty="0" err="1"/>
              <a:t>DesignData</a:t>
            </a:r>
            <a:r>
              <a:rPr lang="en-GB" sz="1800" dirty="0"/>
              <a:t> </a:t>
            </a:r>
            <a:r>
              <a:rPr lang="en-GB" sz="1800" dirty="0" err="1"/>
              <a:t>SecurityData</a:t>
            </a:r>
            <a:r>
              <a:rPr lang="en-GB" sz="1800" dirty="0"/>
              <a:t> Backup and </a:t>
            </a:r>
            <a:r>
              <a:rPr lang="en-GB" sz="1800" dirty="0" smtClean="0"/>
              <a:t>Recovery.</a:t>
            </a:r>
          </a:p>
          <a:p>
            <a:pPr>
              <a:buAutoNum type="arabicPeriod"/>
            </a:pPr>
            <a:r>
              <a:rPr lang="en-GB" sz="1800" b="1" dirty="0" smtClean="0"/>
              <a:t>Data </a:t>
            </a:r>
            <a:r>
              <a:rPr lang="en-GB" sz="1800" b="1" dirty="0"/>
              <a:t>Analysis and Reporting</a:t>
            </a:r>
            <a:r>
              <a:rPr lang="en-GB" sz="1800" b="1" dirty="0" smtClean="0"/>
              <a:t>: </a:t>
            </a:r>
            <a:r>
              <a:rPr lang="en-GB" sz="1800" dirty="0" smtClean="0"/>
              <a:t>Data </a:t>
            </a:r>
            <a:r>
              <a:rPr lang="en-GB" sz="1800" dirty="0"/>
              <a:t>Analysis </a:t>
            </a:r>
            <a:r>
              <a:rPr lang="en-GB" sz="1800" dirty="0" err="1" smtClean="0"/>
              <a:t>ToolsReporting</a:t>
            </a:r>
            <a:r>
              <a:rPr lang="en-GB" sz="1800" dirty="0" smtClean="0"/>
              <a:t>.</a:t>
            </a:r>
          </a:p>
          <a:p>
            <a:pPr>
              <a:buAutoNum type="arabicPeriod"/>
            </a:pPr>
            <a:r>
              <a:rPr lang="en-GB" sz="1800" b="1" dirty="0" smtClean="0"/>
              <a:t>Quality </a:t>
            </a:r>
            <a:r>
              <a:rPr lang="en-GB" sz="1800" b="1" dirty="0"/>
              <a:t>Assurance and Monitoring</a:t>
            </a:r>
            <a:r>
              <a:rPr lang="en-GB" sz="1800" b="1" dirty="0" smtClean="0"/>
              <a:t>: </a:t>
            </a:r>
            <a:r>
              <a:rPr lang="en-GB" sz="1800" dirty="0" smtClean="0"/>
              <a:t>Data </a:t>
            </a:r>
            <a:r>
              <a:rPr lang="en-GB" sz="1800" dirty="0"/>
              <a:t>Quality </a:t>
            </a:r>
            <a:r>
              <a:rPr lang="en-GB" sz="1800" dirty="0" err="1"/>
              <a:t>AuditsPerformance</a:t>
            </a:r>
            <a:r>
              <a:rPr lang="en-GB" sz="1800" dirty="0"/>
              <a:t> </a:t>
            </a:r>
            <a:r>
              <a:rPr lang="en-GB" sz="1800" dirty="0" smtClean="0"/>
              <a:t>Monitoring.</a:t>
            </a:r>
          </a:p>
          <a:p>
            <a:pPr>
              <a:buAutoNum type="arabicPeriod"/>
            </a:pPr>
            <a:r>
              <a:rPr lang="en-GB" sz="1800" b="1" dirty="0" smtClean="0"/>
              <a:t>Capacity </a:t>
            </a:r>
            <a:r>
              <a:rPr lang="en-GB" sz="1800" b="1" dirty="0"/>
              <a:t>Building and Training</a:t>
            </a:r>
            <a:r>
              <a:rPr lang="en-GB" sz="1800" b="1" dirty="0" smtClean="0"/>
              <a:t>: </a:t>
            </a:r>
            <a:r>
              <a:rPr lang="en-GB" sz="1800" dirty="0" err="1" smtClean="0"/>
              <a:t>TrainingCapacity</a:t>
            </a:r>
            <a:r>
              <a:rPr lang="en-GB" sz="1800" dirty="0" smtClean="0"/>
              <a:t> Building.</a:t>
            </a:r>
          </a:p>
          <a:p>
            <a:pPr>
              <a:buAutoNum type="arabicPeriod"/>
            </a:pPr>
            <a:r>
              <a:rPr lang="en-GB" sz="1800" b="1" dirty="0" smtClean="0"/>
              <a:t>Community </a:t>
            </a:r>
            <a:r>
              <a:rPr lang="en-GB" sz="1800" b="1" dirty="0"/>
              <a:t>Engagement and Outreach</a:t>
            </a:r>
            <a:r>
              <a:rPr lang="en-GB" sz="1800" b="1" dirty="0" smtClean="0"/>
              <a:t>: </a:t>
            </a:r>
            <a:r>
              <a:rPr lang="en-GB" sz="1800" dirty="0" smtClean="0"/>
              <a:t>Awareness </a:t>
            </a:r>
            <a:r>
              <a:rPr lang="en-GB" sz="1800" dirty="0" err="1"/>
              <a:t>RaisingCommunity</a:t>
            </a:r>
            <a:r>
              <a:rPr lang="en-GB" sz="1800" dirty="0"/>
              <a:t> </a:t>
            </a:r>
            <a:r>
              <a:rPr lang="en-GB" sz="1800" dirty="0" smtClean="0"/>
              <a:t>Participation.</a:t>
            </a:r>
          </a:p>
          <a:p>
            <a:pPr>
              <a:buAutoNum type="arabicPeriod"/>
            </a:pPr>
            <a:endParaRPr lang="en-GB" sz="1800" dirty="0" smtClean="0"/>
          </a:p>
          <a:p>
            <a:pPr marL="0" indent="0">
              <a:buNone/>
            </a:pPr>
            <a:r>
              <a:rPr lang="en-US" sz="1800" dirty="0"/>
              <a:t>Awareness </a:t>
            </a:r>
            <a:r>
              <a:rPr lang="en-US" sz="1800" dirty="0" err="1"/>
              <a:t>RaisingCommunity</a:t>
            </a:r>
            <a:r>
              <a:rPr lang="en-US" sz="1800" dirty="0"/>
              <a:t> </a:t>
            </a:r>
            <a:r>
              <a:rPr lang="en-US" sz="1800" dirty="0" err="1"/>
              <a:t>ParticipationBy</a:t>
            </a:r>
            <a:r>
              <a:rPr lang="en-US" sz="1800" dirty="0"/>
              <a:t> following this methodology and implementing these modules, countries can establish effective birth and death registration integration services that contribute to improved public health, evidence-based decision-making, and national development.</a:t>
            </a:r>
            <a:endParaRPr lang="en-GB" sz="1800" dirty="0"/>
          </a:p>
        </p:txBody>
      </p:sp>
    </p:spTree>
    <p:extLst>
      <p:ext uri="{BB962C8B-B14F-4D97-AF65-F5344CB8AC3E}">
        <p14:creationId xmlns:p14="http://schemas.microsoft.com/office/powerpoint/2010/main" val="2314944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5A156-B1FC-CA07-89DA-0BCF63C14900}"/>
              </a:ext>
            </a:extLst>
          </p:cNvPr>
          <p:cNvSpPr>
            <a:spLocks noGrp="1"/>
          </p:cNvSpPr>
          <p:nvPr>
            <p:ph type="title"/>
          </p:nvPr>
        </p:nvSpPr>
        <p:spPr/>
        <p:txBody>
          <a:bodyPr/>
          <a:lstStyle/>
          <a:p>
            <a:r>
              <a:rPr lang="en-US" dirty="0"/>
              <a:t>Architecture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63" y="1020278"/>
            <a:ext cx="9760017" cy="5043638"/>
          </a:xfrm>
          <a:prstGeom prst="rect">
            <a:avLst/>
          </a:prstGeom>
        </p:spPr>
      </p:pic>
    </p:spTree>
    <p:extLst>
      <p:ext uri="{BB962C8B-B14F-4D97-AF65-F5344CB8AC3E}">
        <p14:creationId xmlns:p14="http://schemas.microsoft.com/office/powerpoint/2010/main" val="593898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276</TotalTime>
  <Words>1671</Words>
  <Application>Microsoft Office PowerPoint</Application>
  <PresentationFormat>Custom</PresentationFormat>
  <Paragraphs>148</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Bioinformatics</vt:lpstr>
      <vt:lpstr> Birth/Death Registration Integration with Services</vt:lpstr>
      <vt:lpstr>Introduction</vt:lpstr>
      <vt:lpstr>Literature Review</vt:lpstr>
      <vt:lpstr>Literature Review</vt:lpstr>
      <vt:lpstr>Existing method Drawback</vt:lpstr>
      <vt:lpstr>Proposed Method</vt:lpstr>
      <vt:lpstr>Objectives</vt:lpstr>
      <vt:lpstr>Methodology/Modules</vt:lpstr>
      <vt:lpstr>Architecture</vt:lpstr>
      <vt:lpstr>Architecture Flow Chart</vt:lpstr>
      <vt:lpstr>Software Components</vt:lpstr>
      <vt:lpstr>Software Components</vt:lpstr>
      <vt:lpstr>Timeline of Project</vt:lpstr>
      <vt:lpstr>Expected Outcomes</vt:lpstr>
      <vt:lpstr>Expected Outcomes</vt:lpstr>
      <vt:lpstr>Expected Outcomes</vt:lpstr>
      <vt:lpstr>Conclusion</vt:lpstr>
      <vt:lpstr>Github Link</vt:lpstr>
      <vt:lpstr>References</vt:lpstr>
      <vt:lpstr>Project work mapping with SDG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whynew.in</cp:lastModifiedBy>
  <cp:revision>35</cp:revision>
  <dcterms:created xsi:type="dcterms:W3CDTF">2023-03-16T03:26:27Z</dcterms:created>
  <dcterms:modified xsi:type="dcterms:W3CDTF">2024-10-16T18:50:11Z</dcterms:modified>
</cp:coreProperties>
</file>