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5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GB" dirty="0" smtClean="0">
                <a:solidFill>
                  <a:schemeClr val="tx1"/>
                </a:solidFill>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Birth/Death Registration Integration with </a:t>
            </a:r>
            <a:r>
              <a:rPr lang="en-US" dirty="0" smtClean="0">
                <a:solidFill>
                  <a:schemeClr val="tx1"/>
                </a:solidFill>
                <a:latin typeface="Cambria" panose="02040503050406030204" pitchFamily="18" charset="0"/>
                <a:ea typeface="Cambria" panose="02040503050406030204" pitchFamily="18" charset="0"/>
              </a:rPr>
              <a:t>Services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a:t>
            </a:r>
            <a:r>
              <a:rPr lang="en-US" altLang="en-GB" dirty="0">
                <a:latin typeface="Cambria" panose="02040503050406030204" pitchFamily="18" charset="0"/>
                <a:ea typeface="Cambria" panose="02040503050406030204" pitchFamily="18" charset="0"/>
              </a:rPr>
              <a:t>CSE-G200</a:t>
            </a:r>
            <a:endParaRPr lang="en-US" dirty="0">
              <a:latin typeface="Cambria" panose="02040503050406030204" pitchFamily="18" charset="0"/>
              <a:ea typeface="Cambria" panose="02040503050406030204" pitchFamily="18" charset="0"/>
            </a:endParaRP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US" sz="1800" u="none" strike="noStrike" cap="none" dirty="0"/>
                        <a:t>20211CSE0628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Prakruthi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US" sz="1800" u="none" strike="noStrike" cap="none" dirty="0"/>
                        <a:t>20211CSE0677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Nidhisha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US" sz="1800" u="none" strike="noStrike" cap="none" dirty="0"/>
                        <a:t>20211CSE0618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Deepthi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JL</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64145" y="4533900"/>
            <a:ext cx="82296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Mohammed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Abdul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Khadar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a:t>
            </a:r>
            <a:r>
              <a:rPr lang="en-US" dirty="0" smtClean="0"/>
              <a:t>oftware </a:t>
            </a:r>
            <a:r>
              <a:rPr lang="en-US" dirty="0"/>
              <a:t>C</a:t>
            </a:r>
            <a:r>
              <a:rPr lang="en-US" dirty="0" smtClean="0"/>
              <a:t>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fontScale="70000" lnSpcReduction="20000"/>
          </a:bodyPr>
          <a:lstStyle/>
          <a:p>
            <a:r>
              <a:rPr lang="en-US" dirty="0"/>
              <a:t>To effectively integrate birth and death registration, a robust software infrastructure is essential. Key components include:</a:t>
            </a:r>
          </a:p>
          <a:p>
            <a:pPr marL="571500">
              <a:buAutoNum type="arabicPeriod"/>
            </a:pPr>
            <a:r>
              <a:rPr lang="en-US" b="1" dirty="0"/>
              <a:t>Data Collection </a:t>
            </a:r>
            <a:r>
              <a:rPr lang="en-US" b="1" dirty="0" smtClean="0"/>
              <a:t>Modules: </a:t>
            </a:r>
            <a:r>
              <a:rPr lang="en-US" dirty="0"/>
              <a:t>Traditional paper forms, mobile apps for remote data entry, and integration with electronic health records (EHRs).</a:t>
            </a:r>
          </a:p>
          <a:p>
            <a:pPr marL="571500">
              <a:buAutoNum type="arabicPeriod"/>
            </a:pPr>
            <a:r>
              <a:rPr lang="en-US" b="1" dirty="0" smtClean="0"/>
              <a:t>Data </a:t>
            </a:r>
            <a:r>
              <a:rPr lang="en-US" b="1" dirty="0"/>
              <a:t>Entry and Validation </a:t>
            </a:r>
            <a:r>
              <a:rPr lang="en-US" b="1" dirty="0" smtClean="0"/>
              <a:t>Systems: </a:t>
            </a:r>
            <a:r>
              <a:rPr lang="en-US" dirty="0"/>
              <a:t>User-friendly interfaces, built-in validation rules, and error handling mechanisms to ensure data accuracy.</a:t>
            </a:r>
          </a:p>
          <a:p>
            <a:pPr marL="571500">
              <a:buAutoNum type="arabicPeriod"/>
            </a:pPr>
            <a:r>
              <a:rPr lang="en-US" b="1" dirty="0" smtClean="0"/>
              <a:t>Data </a:t>
            </a:r>
            <a:r>
              <a:rPr lang="en-US" b="1" dirty="0"/>
              <a:t>Integration </a:t>
            </a:r>
            <a:r>
              <a:rPr lang="en-US" b="1" dirty="0" smtClean="0"/>
              <a:t>Platforms: </a:t>
            </a:r>
            <a:r>
              <a:rPr lang="en-US" dirty="0"/>
              <a:t>APIs for data exchange, data mapping tools, and centralized data warehousing.</a:t>
            </a:r>
          </a:p>
          <a:p>
            <a:pPr marL="571500">
              <a:buAutoNum type="arabicPeriod"/>
            </a:pPr>
            <a:r>
              <a:rPr lang="en-US" b="1" dirty="0" smtClean="0"/>
              <a:t>Database </a:t>
            </a:r>
            <a:r>
              <a:rPr lang="en-US" b="1" dirty="0"/>
              <a:t>Management Systems (DBMS</a:t>
            </a:r>
            <a:r>
              <a:rPr lang="en-US" b="1" dirty="0" smtClean="0"/>
              <a:t>): </a:t>
            </a:r>
            <a:r>
              <a:rPr lang="en-US" dirty="0"/>
              <a:t>Relational databases (e.g., MySQL) for structured data and </a:t>
            </a:r>
            <a:r>
              <a:rPr lang="en-US" dirty="0" err="1"/>
              <a:t>NoSQL</a:t>
            </a:r>
            <a:r>
              <a:rPr lang="en-US" dirty="0"/>
              <a:t> databases (e.g., </a:t>
            </a:r>
            <a:r>
              <a:rPr lang="en-US" dirty="0" err="1"/>
              <a:t>MongoDB</a:t>
            </a:r>
            <a:r>
              <a:rPr lang="en-US" dirty="0"/>
              <a:t>) for unstructured data.</a:t>
            </a:r>
          </a:p>
          <a:p>
            <a:pPr marL="571500">
              <a:buAutoNum type="arabicPeriod"/>
            </a:pPr>
            <a:r>
              <a:rPr lang="en-US" b="1" dirty="0" smtClean="0"/>
              <a:t>Analytics </a:t>
            </a:r>
            <a:r>
              <a:rPr lang="en-US" b="1" dirty="0"/>
              <a:t>and Reporting </a:t>
            </a:r>
            <a:r>
              <a:rPr lang="en-US" b="1" dirty="0" smtClean="0"/>
              <a:t>Tools: </a:t>
            </a:r>
            <a:r>
              <a:rPr lang="en-US" dirty="0"/>
              <a:t>Business intelligence software for trend analysis, data visualization tools, and standardized reporting templates.</a:t>
            </a:r>
          </a:p>
          <a:p>
            <a:pPr marL="571500">
              <a:buAutoNum type="arabicPeriod"/>
            </a:pPr>
            <a:r>
              <a:rPr lang="en-US" b="1" dirty="0" smtClean="0"/>
              <a:t>Security </a:t>
            </a:r>
            <a:r>
              <a:rPr lang="en-US" b="1" dirty="0"/>
              <a:t>and Access </a:t>
            </a:r>
            <a:r>
              <a:rPr lang="en-US" b="1" dirty="0" smtClean="0"/>
              <a:t>Control: </a:t>
            </a:r>
            <a:r>
              <a:rPr lang="en-US" dirty="0"/>
              <a:t>User authentication, data encryption, and role-based access controls to protect sensitive information.</a:t>
            </a:r>
          </a:p>
          <a:p>
            <a:pPr marL="571500">
              <a:buAutoNum type="arabicPeriod"/>
            </a:pPr>
            <a:r>
              <a:rPr lang="en-US" b="1" dirty="0" smtClean="0"/>
              <a:t>Mobile </a:t>
            </a:r>
            <a:r>
              <a:rPr lang="en-US" b="1" dirty="0"/>
              <a:t>and Cloud </a:t>
            </a:r>
            <a:r>
              <a:rPr lang="en-US" b="1" dirty="0" smtClean="0"/>
              <a:t>Technologies: </a:t>
            </a:r>
            <a:r>
              <a:rPr lang="en-US" dirty="0"/>
              <a:t>Mobile apps for on-the-go registration and cloud computing for scalable storage and processing.</a:t>
            </a:r>
          </a:p>
          <a:p>
            <a:pPr marL="571500">
              <a:buAutoNum type="arabicPeriod"/>
            </a:pPr>
            <a:r>
              <a:rPr lang="en-US" b="1" dirty="0" smtClean="0"/>
              <a:t>Interoperability Frameworks: </a:t>
            </a:r>
            <a:r>
              <a:rPr lang="en-US" dirty="0"/>
              <a:t>Standards like HL7 FHIR for health information exchange and ICD-10 for disease classification.</a:t>
            </a:r>
          </a:p>
          <a:p>
            <a:pPr marL="571500">
              <a:buAutoNum type="arabicPeriod"/>
            </a:pPr>
            <a:r>
              <a:rPr lang="en-US" b="1" dirty="0" smtClean="0"/>
              <a:t>Integration Middleware: </a:t>
            </a:r>
            <a:r>
              <a:rPr lang="en-US" dirty="0"/>
              <a:t>Enterprise Service Bus (ESB) for application integration and ETL tools for data movement.</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5" y="972152"/>
            <a:ext cx="10058400" cy="5139889"/>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sz="2000" dirty="0"/>
              <a:t>Effective birth and death registration integration can yield several significant outcomes</a:t>
            </a:r>
            <a:r>
              <a:rPr lang="en-US" sz="2000" dirty="0" smtClean="0"/>
              <a:t>:</a:t>
            </a:r>
          </a:p>
          <a:p>
            <a:pPr>
              <a:buAutoNum type="arabicPeriod"/>
            </a:pPr>
            <a:r>
              <a:rPr lang="en-US" sz="2000" b="1" dirty="0" smtClean="0"/>
              <a:t>Improved </a:t>
            </a:r>
            <a:r>
              <a:rPr lang="en-US" sz="2000" b="1" dirty="0"/>
              <a:t>Data Quality and Accuracy</a:t>
            </a:r>
            <a:r>
              <a:rPr lang="en-US" sz="2000" b="1" dirty="0" smtClean="0"/>
              <a:t>: </a:t>
            </a:r>
            <a:r>
              <a:rPr lang="en-US" sz="2000" dirty="0" smtClean="0"/>
              <a:t>Reduced </a:t>
            </a:r>
            <a:r>
              <a:rPr lang="en-US" sz="2000" dirty="0"/>
              <a:t>errors and </a:t>
            </a:r>
            <a:r>
              <a:rPr lang="en-US" sz="2000" dirty="0" err="1"/>
              <a:t>inconsistenciesEnhanced</a:t>
            </a:r>
            <a:r>
              <a:rPr lang="en-US" sz="2000" dirty="0"/>
              <a:t> data </a:t>
            </a:r>
            <a:r>
              <a:rPr lang="en-US" sz="2000" dirty="0" err="1"/>
              <a:t>completenessIncreased</a:t>
            </a:r>
            <a:r>
              <a:rPr lang="en-US" sz="2000" dirty="0"/>
              <a:t> data </a:t>
            </a:r>
            <a:r>
              <a:rPr lang="en-US" sz="2000" dirty="0" smtClean="0"/>
              <a:t>accuracy.</a:t>
            </a:r>
          </a:p>
          <a:p>
            <a:pPr>
              <a:buAutoNum type="arabicPeriod"/>
            </a:pPr>
            <a:r>
              <a:rPr lang="en-US" sz="2000" b="1" dirty="0" smtClean="0"/>
              <a:t>Enhanced </a:t>
            </a:r>
            <a:r>
              <a:rPr lang="en-US" sz="2000" b="1" dirty="0"/>
              <a:t>Efficiency and Accessibility</a:t>
            </a:r>
            <a:r>
              <a:rPr lang="en-US" sz="2000" b="1" dirty="0" smtClean="0"/>
              <a:t>: </a:t>
            </a:r>
            <a:r>
              <a:rPr lang="en-US" sz="2000" dirty="0" smtClean="0"/>
              <a:t>Streamlined </a:t>
            </a:r>
            <a:r>
              <a:rPr lang="en-US" sz="2000" dirty="0"/>
              <a:t>registration </a:t>
            </a:r>
            <a:r>
              <a:rPr lang="en-US" sz="2000" dirty="0" err="1"/>
              <a:t>processesImproved</a:t>
            </a:r>
            <a:r>
              <a:rPr lang="en-US" sz="2000" dirty="0"/>
              <a:t> access to </a:t>
            </a:r>
            <a:r>
              <a:rPr lang="en-US" sz="2000" dirty="0" err="1"/>
              <a:t>servicesReduced</a:t>
            </a:r>
            <a:r>
              <a:rPr lang="en-US" sz="2000" dirty="0"/>
              <a:t> administrative </a:t>
            </a:r>
            <a:r>
              <a:rPr lang="en-US" sz="2000" dirty="0" smtClean="0"/>
              <a:t>burdens.</a:t>
            </a:r>
          </a:p>
          <a:p>
            <a:pPr>
              <a:buAutoNum type="arabicPeriod"/>
            </a:pPr>
            <a:r>
              <a:rPr lang="en-US" sz="2000" b="1" dirty="0" smtClean="0"/>
              <a:t>Improved </a:t>
            </a:r>
            <a:r>
              <a:rPr lang="en-US" sz="2000" b="1" dirty="0"/>
              <a:t>Public Health Outcomes</a:t>
            </a:r>
            <a:r>
              <a:rPr lang="en-US" sz="2000" b="1" dirty="0" smtClean="0"/>
              <a:t>: </a:t>
            </a:r>
            <a:r>
              <a:rPr lang="en-US" sz="2000" dirty="0" smtClean="0"/>
              <a:t>Accurate </a:t>
            </a:r>
            <a:r>
              <a:rPr lang="en-US" sz="2000" dirty="0"/>
              <a:t>mortality and morbidity </a:t>
            </a:r>
            <a:r>
              <a:rPr lang="en-US" sz="2000" dirty="0" err="1"/>
              <a:t>dataBetter</a:t>
            </a:r>
            <a:r>
              <a:rPr lang="en-US" sz="2000" dirty="0"/>
              <a:t>-informed </a:t>
            </a:r>
            <a:r>
              <a:rPr lang="en-US" sz="2000" dirty="0" err="1"/>
              <a:t>policymakingImproved</a:t>
            </a:r>
            <a:r>
              <a:rPr lang="en-US" sz="2000" dirty="0"/>
              <a:t> disease </a:t>
            </a:r>
            <a:r>
              <a:rPr lang="en-US" sz="2000" dirty="0" smtClean="0"/>
              <a:t>surveillance.</a:t>
            </a:r>
          </a:p>
          <a:p>
            <a:pPr>
              <a:buAutoNum type="arabicPeriod"/>
            </a:pPr>
            <a:r>
              <a:rPr lang="en-US" sz="2000" b="1" dirty="0" smtClean="0"/>
              <a:t>Enhanced </a:t>
            </a:r>
            <a:r>
              <a:rPr lang="en-US" sz="2000" b="1" dirty="0"/>
              <a:t>Demographic Analysis</a:t>
            </a:r>
            <a:r>
              <a:rPr lang="en-US" sz="2000" b="1" dirty="0" smtClean="0"/>
              <a:t>: </a:t>
            </a:r>
            <a:r>
              <a:rPr lang="en-US" sz="2000" dirty="0" smtClean="0"/>
              <a:t>Accurate </a:t>
            </a:r>
            <a:r>
              <a:rPr lang="en-US" sz="2000" dirty="0"/>
              <a:t>population </a:t>
            </a:r>
            <a:r>
              <a:rPr lang="en-US" sz="2000" dirty="0" err="1"/>
              <a:t>estimatesInformed</a:t>
            </a:r>
            <a:r>
              <a:rPr lang="en-US" sz="2000" dirty="0"/>
              <a:t> </a:t>
            </a:r>
            <a:r>
              <a:rPr lang="en-US" sz="2000" dirty="0" err="1"/>
              <a:t>planningImproved</a:t>
            </a:r>
            <a:r>
              <a:rPr lang="en-US" sz="2000" dirty="0"/>
              <a:t> economic </a:t>
            </a:r>
            <a:r>
              <a:rPr lang="en-US" sz="2000" dirty="0" smtClean="0"/>
              <a:t>forecasting.</a:t>
            </a:r>
          </a:p>
          <a:p>
            <a:pPr>
              <a:buAutoNum type="arabicPeriod"/>
            </a:pPr>
            <a:r>
              <a:rPr lang="en-US" sz="2000" b="1" dirty="0" smtClean="0"/>
              <a:t>Strengthened </a:t>
            </a:r>
            <a:r>
              <a:rPr lang="en-US" sz="2000" b="1" dirty="0"/>
              <a:t>Governance and </a:t>
            </a:r>
            <a:r>
              <a:rPr lang="en-US" sz="2000" b="1" dirty="0" smtClean="0"/>
              <a:t>Accountability: </a:t>
            </a:r>
            <a:r>
              <a:rPr lang="en-US" sz="2000" dirty="0" smtClean="0"/>
              <a:t>Improved </a:t>
            </a:r>
            <a:r>
              <a:rPr lang="en-US" sz="2000" dirty="0" err="1"/>
              <a:t>transparencyEnhanced</a:t>
            </a:r>
            <a:r>
              <a:rPr lang="en-US" sz="2000" dirty="0"/>
              <a:t> decision-</a:t>
            </a:r>
            <a:r>
              <a:rPr lang="en-US" sz="2000" dirty="0" err="1"/>
              <a:t>makingImproved</a:t>
            </a:r>
            <a:r>
              <a:rPr lang="en-US" sz="2000" dirty="0"/>
              <a:t> service </a:t>
            </a:r>
            <a:r>
              <a:rPr lang="en-US" sz="2000" dirty="0" smtClean="0"/>
              <a:t>delivery.</a:t>
            </a:r>
          </a:p>
          <a:p>
            <a:pPr>
              <a:buAutoNum type="arabicPeriod"/>
            </a:pPr>
            <a:r>
              <a:rPr lang="en-US" sz="2000" b="1" dirty="0" smtClean="0"/>
              <a:t>Improved </a:t>
            </a:r>
            <a:r>
              <a:rPr lang="en-US" sz="2000" b="1" dirty="0"/>
              <a:t>Citizen Services</a:t>
            </a:r>
            <a:r>
              <a:rPr lang="en-US" sz="2000" b="1" dirty="0" smtClean="0"/>
              <a:t>: </a:t>
            </a:r>
            <a:r>
              <a:rPr lang="en-US" sz="2000" dirty="0" smtClean="0"/>
              <a:t>Faster </a:t>
            </a:r>
            <a:r>
              <a:rPr lang="en-US" sz="2000" dirty="0"/>
              <a:t>and more efficient </a:t>
            </a:r>
            <a:r>
              <a:rPr lang="en-US" sz="2000" dirty="0" err="1"/>
              <a:t>servicesEnhanced</a:t>
            </a:r>
            <a:r>
              <a:rPr lang="en-US" sz="2000" dirty="0"/>
              <a:t> access to vital </a:t>
            </a:r>
            <a:r>
              <a:rPr lang="en-US" sz="2000" dirty="0" err="1"/>
              <a:t>recordsImproved</a:t>
            </a:r>
            <a:r>
              <a:rPr lang="en-US" sz="2000" dirty="0"/>
              <a:t> data privacy and </a:t>
            </a:r>
            <a:r>
              <a:rPr lang="en-US" sz="2000" dirty="0" smtClean="0"/>
              <a:t>security.</a:t>
            </a:r>
            <a:endParaRPr lang="en-GB" sz="20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000" dirty="0"/>
              <a:t>Birth and death registration integration services are crucial for effective public health, demographic analysis, and governance. By improving data quality, enhancing efficiency, and supporting informed decision-making, these services contribute to a more equitable and sustainable future. The integration of birth and death registration data can provide valuable insights into population dynamics, inform policy decisions, and improve the delivery of essential services.</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sz="1800" dirty="0" smtClean="0">
                <a:latin typeface="Cambria" panose="02040503050406030204" pitchFamily="18" charset="0"/>
                <a:ea typeface="Cambria" panose="02040503050406030204" pitchFamily="18" charset="0"/>
              </a:rPr>
              <a:t>https</a:t>
            </a:r>
            <a:r>
              <a:rPr lang="en-US" sz="1800" dirty="0">
                <a:latin typeface="Cambria" panose="02040503050406030204" pitchFamily="18" charset="0"/>
                <a:ea typeface="Cambria" panose="02040503050406030204" pitchFamily="18" charset="0"/>
              </a:rPr>
              <a:t>://github.com/Prakruthi27441/Project/blob/main/Capstone_project-CSE200_review-0.pptx</a:t>
            </a:r>
            <a:endParaRPr lang="en-US" sz="1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01027"/>
            <a:ext cx="10668000" cy="5094971"/>
          </a:xfrm>
        </p:spPr>
        <p:txBody>
          <a:bodyPr>
            <a:normAutofit/>
          </a:bodyPr>
          <a:lstStyle/>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 Kumar, "Birth and Death Registration in India: </a:t>
            </a:r>
            <a:r>
              <a:rPr lang="en-US" sz="1600" dirty="0">
                <a:latin typeface="Cambria" panose="02040503050406030204" pitchFamily="18" charset="0"/>
                <a:ea typeface="Cambria" panose="02040503050406030204" pitchFamily="18" charset="0"/>
              </a:rPr>
              <a:t>Current Status and Future Directions," Indian Journal of Public Health, vol. 64, no. 1, pp. 23-29, 2020</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Government of India, "National Health Mission</a:t>
            </a:r>
            <a:r>
              <a:rPr lang="en-US" sz="1600" dirty="0">
                <a:latin typeface="Cambria" panose="02040503050406030204" pitchFamily="18" charset="0"/>
                <a:ea typeface="Cambria" panose="02040503050406030204" pitchFamily="18" charset="0"/>
              </a:rPr>
              <a:t>: Guidelines for Birth and Death Registration," Ministry of Health and Family Welfare, New Delhi, India, 2019. </a:t>
            </a:r>
            <a:endParaRPr lang="en-US" sz="1600" dirty="0" smtClean="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smtClean="0">
                <a:latin typeface="Cambria" panose="02040503050406030204" pitchFamily="18" charset="0"/>
                <a:ea typeface="Cambria" panose="02040503050406030204" pitchFamily="18" charset="0"/>
              </a:rPr>
              <a:t>M</a:t>
            </a:r>
            <a:r>
              <a:rPr lang="en-US" sz="1600" b="1" dirty="0">
                <a:latin typeface="Cambria" panose="02040503050406030204" pitchFamily="18" charset="0"/>
                <a:ea typeface="Cambria" panose="02040503050406030204" pitchFamily="18" charset="0"/>
              </a:rPr>
              <a:t>. Sharma and P. Gupta, "Challenges in Birth and Death Registration</a:t>
            </a:r>
            <a:r>
              <a:rPr lang="en-US" sz="1600" dirty="0">
                <a:latin typeface="Cambria" panose="02040503050406030204" pitchFamily="18" charset="0"/>
                <a:ea typeface="Cambria" panose="02040503050406030204" pitchFamily="18" charset="0"/>
              </a:rPr>
              <a:t>: A Study of Urban and Rural Disparities," Journal of Community Health, vol. 45, no. 2, pp. 234-240, 2021</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S. </a:t>
            </a:r>
            <a:r>
              <a:rPr lang="en-US" sz="1600" b="1" dirty="0" err="1">
                <a:latin typeface="Cambria" panose="02040503050406030204" pitchFamily="18" charset="0"/>
                <a:ea typeface="Cambria" panose="02040503050406030204" pitchFamily="18" charset="0"/>
              </a:rPr>
              <a:t>Verma</a:t>
            </a:r>
            <a:r>
              <a:rPr lang="en-US" sz="1600" b="1" dirty="0">
                <a:latin typeface="Cambria" panose="02040503050406030204" pitchFamily="18" charset="0"/>
                <a:ea typeface="Cambria" panose="02040503050406030204" pitchFamily="18" charset="0"/>
              </a:rPr>
              <a:t> and A. </a:t>
            </a:r>
            <a:r>
              <a:rPr lang="en-US" sz="1600" b="1" dirty="0" err="1">
                <a:latin typeface="Cambria" panose="02040503050406030204" pitchFamily="18" charset="0"/>
                <a:ea typeface="Cambria" panose="02040503050406030204" pitchFamily="18" charset="0"/>
              </a:rPr>
              <a:t>Chatterjee</a:t>
            </a:r>
            <a:r>
              <a:rPr lang="en-US" sz="1600" b="1" dirty="0">
                <a:latin typeface="Cambria" panose="02040503050406030204" pitchFamily="18" charset="0"/>
                <a:ea typeface="Cambria" panose="02040503050406030204" pitchFamily="18" charset="0"/>
              </a:rPr>
              <a:t>, "Digital Initiatives for Birth and Death Registration in India: </a:t>
            </a:r>
            <a:r>
              <a:rPr lang="en-US" sz="1600" dirty="0">
                <a:latin typeface="Cambria" panose="02040503050406030204" pitchFamily="18" charset="0"/>
                <a:ea typeface="Cambria" panose="02040503050406030204" pitchFamily="18" charset="0"/>
              </a:rPr>
              <a:t>A Review," in Proceedings of the International Conference on E-Governance, Bangalore, India, 2022, pp. 112-117</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C. R. </a:t>
            </a:r>
            <a:r>
              <a:rPr lang="en-US" sz="1600" b="1" dirty="0" err="1">
                <a:latin typeface="Cambria" panose="02040503050406030204" pitchFamily="18" charset="0"/>
                <a:ea typeface="Cambria" panose="02040503050406030204" pitchFamily="18" charset="0"/>
              </a:rPr>
              <a:t>Sahu</a:t>
            </a:r>
            <a:r>
              <a:rPr lang="en-US" sz="1600" b="1" dirty="0">
                <a:latin typeface="Cambria" panose="02040503050406030204" pitchFamily="18" charset="0"/>
                <a:ea typeface="Cambria" panose="02040503050406030204" pitchFamily="18" charset="0"/>
              </a:rPr>
              <a:t> and T. K. </a:t>
            </a:r>
            <a:r>
              <a:rPr lang="en-US" sz="1600" b="1" dirty="0" err="1">
                <a:latin typeface="Cambria" panose="02040503050406030204" pitchFamily="18" charset="0"/>
                <a:ea typeface="Cambria" panose="02040503050406030204" pitchFamily="18" charset="0"/>
              </a:rPr>
              <a:t>Mohanty</a:t>
            </a:r>
            <a:r>
              <a:rPr lang="en-US" sz="1600" b="1" dirty="0">
                <a:latin typeface="Cambria" panose="02040503050406030204" pitchFamily="18" charset="0"/>
                <a:ea typeface="Cambria" panose="02040503050406030204" pitchFamily="18" charset="0"/>
              </a:rPr>
              <a:t>, "Integrating Vital Registration with Health Services in India</a:t>
            </a:r>
            <a:r>
              <a:rPr lang="en-US" sz="1600" dirty="0">
                <a:latin typeface="Cambria" panose="02040503050406030204" pitchFamily="18" charset="0"/>
                <a:ea typeface="Cambria" panose="02040503050406030204" pitchFamily="18" charset="0"/>
              </a:rPr>
              <a:t>: A Systematic Approach," International Journal of Health Systems and Services, vol. 11, no. 3, pp. 155-162, 2023</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Davis, G. 2009. Stillbirth registration and perceptions of infant death, 1900–60: </a:t>
            </a:r>
            <a:r>
              <a:rPr lang="en-US" sz="1600" dirty="0">
                <a:latin typeface="Cambria" panose="02040503050406030204" pitchFamily="18" charset="0"/>
                <a:ea typeface="Cambria" panose="02040503050406030204" pitchFamily="18" charset="0"/>
              </a:rPr>
              <a:t>The Scottish case in national context. Economic History Review 62.3: 629–654</a:t>
            </a:r>
            <a:r>
              <a:rPr lang="en-US" sz="1600" dirty="0" smtClean="0">
                <a:latin typeface="Cambria" panose="02040503050406030204" pitchFamily="18" charset="0"/>
                <a:ea typeface="Cambria" panose="02040503050406030204" pitchFamily="18" charset="0"/>
              </a:rPr>
              <a:t>. </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 </a:t>
            </a:r>
            <a:r>
              <a:rPr lang="en-US" sz="1600" b="1" dirty="0" err="1">
                <a:latin typeface="Cambria" panose="02040503050406030204" pitchFamily="18" charset="0"/>
                <a:ea typeface="Cambria" panose="02040503050406030204" pitchFamily="18" charset="0"/>
              </a:rPr>
              <a:t>Jewkes</a:t>
            </a:r>
            <a:r>
              <a:rPr lang="en-US" sz="1600" b="1" dirty="0">
                <a:latin typeface="Cambria" panose="02040503050406030204" pitchFamily="18" charset="0"/>
                <a:ea typeface="Cambria" panose="02040503050406030204" pitchFamily="18" charset="0"/>
              </a:rPr>
              <a:t>, R., and K. Wood. 1998. Competing discourses of vital registration and personhood: </a:t>
            </a:r>
            <a:r>
              <a:rPr lang="en-US" sz="1600" dirty="0">
                <a:latin typeface="Cambria" panose="02040503050406030204" pitchFamily="18" charset="0"/>
                <a:ea typeface="Cambria" panose="02040503050406030204" pitchFamily="18" charset="0"/>
              </a:rPr>
              <a:t>Perspectives from rural South Africa. Social Science &amp; Medicine 46.8: 1043–1056</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smtClean="0">
                <a:latin typeface="Cambria" panose="02040503050406030204" pitchFamily="18" charset="0"/>
                <a:ea typeface="Cambria" panose="02040503050406030204" pitchFamily="18" charset="0"/>
              </a:rPr>
              <a:t>Li</a:t>
            </a:r>
            <a:r>
              <a:rPr lang="en-US" sz="1600" b="1" dirty="0">
                <a:latin typeface="Cambria" panose="02040503050406030204" pitchFamily="18" charset="0"/>
                <a:ea typeface="Cambria" panose="02040503050406030204" pitchFamily="18" charset="0"/>
              </a:rPr>
              <a:t>, S., Y. Zhang, and M. W. Feldman. 2010. Birth registration in China: </a:t>
            </a:r>
            <a:r>
              <a:rPr lang="en-US" sz="1600" dirty="0">
                <a:latin typeface="Cambria" panose="02040503050406030204" pitchFamily="18" charset="0"/>
                <a:ea typeface="Cambria" panose="02040503050406030204" pitchFamily="18" charset="0"/>
              </a:rPr>
              <a:t>Practices, problems and policies. Population Research and Policy Review 29.3: </a:t>
            </a:r>
            <a:r>
              <a:rPr lang="en-US" sz="1600" dirty="0" smtClean="0">
                <a:latin typeface="Cambria" panose="02040503050406030204" pitchFamily="18" charset="0"/>
                <a:ea typeface="Cambria" panose="02040503050406030204" pitchFamily="18" charset="0"/>
              </a:rPr>
              <a:t>297–317.</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Zhang, Y., &amp; Kim, S. (2022). The Role of AI in Public Registration </a:t>
            </a:r>
            <a:r>
              <a:rPr lang="en-US" sz="1600" b="1" dirty="0" smtClean="0">
                <a:latin typeface="Cambria" panose="02040503050406030204" pitchFamily="18" charset="0"/>
                <a:ea typeface="Cambria" panose="02040503050406030204" pitchFamily="18" charset="0"/>
              </a:rPr>
              <a:t>Services: </a:t>
            </a:r>
            <a:r>
              <a:rPr lang="en-US" sz="1600" dirty="0">
                <a:latin typeface="Cambria" panose="02040503050406030204" pitchFamily="18" charset="0"/>
                <a:ea typeface="Cambria" panose="02040503050406030204" pitchFamily="18" charset="0"/>
              </a:rPr>
              <a:t>Journal of Information Technology, 37(2), 145-160</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Davis, J., &amp; Thompson, R. (2020). Data Privacy in Integrated Registration </a:t>
            </a:r>
            <a:r>
              <a:rPr lang="en-US" sz="1600" b="1" dirty="0" smtClean="0">
                <a:latin typeface="Cambria" panose="02040503050406030204" pitchFamily="18" charset="0"/>
                <a:ea typeface="Cambria" panose="02040503050406030204" pitchFamily="18" charset="0"/>
              </a:rPr>
              <a:t>Systems:  </a:t>
            </a:r>
            <a:r>
              <a:rPr lang="en-US" sz="1600" dirty="0">
                <a:latin typeface="Cambria" panose="02040503050406030204" pitchFamily="18" charset="0"/>
                <a:ea typeface="Cambria" panose="02040503050406030204" pitchFamily="18" charset="0"/>
              </a:rPr>
              <a:t>Journal of Public Administration, 45(3), 123-134.</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473509" cy="5109752"/>
          </a:xfrm>
        </p:spPr>
        <p:txBody>
          <a:bodyPr>
            <a:normAutofit/>
          </a:bodyPr>
          <a:lstStyle/>
          <a:p>
            <a:pPr marL="0" indent="0">
              <a:buNone/>
            </a:pPr>
            <a:r>
              <a:rPr lang="en-US" sz="2000" dirty="0"/>
              <a:t>Birth and death registration is crucial for public health and governance, providing essential data for understanding population dynamics and informing policy decisions. Traditional manual registration methods are often inadequate, especially in rapidly growing populations. Integrating vital records with services like healthcare, education, and social welfare can enhance efficiency, improve data quality, reduce administrative burdens, and increase accessibility for citizens. The aim is to create a more efficient, effective, and equitable governance system.</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Birth and death registration is crucial for effective population management, public health, and legal identity. Integrating these services with government databases enhances efficiency, accuracy, and accessibility</a:t>
            </a:r>
            <a:r>
              <a:rPr lang="en-US" sz="1800" dirty="0" smtClean="0"/>
              <a:t>.</a:t>
            </a:r>
          </a:p>
          <a:p>
            <a:pPr marL="0" indent="0">
              <a:buNone/>
            </a:pPr>
            <a:endParaRPr lang="en-US" sz="1800" dirty="0" smtClean="0"/>
          </a:p>
          <a:p>
            <a:pPr marL="0" indent="0">
              <a:buNone/>
            </a:pPr>
            <a:r>
              <a:rPr lang="en-US" sz="1800" dirty="0" smtClean="0"/>
              <a:t>Current </a:t>
            </a:r>
            <a:r>
              <a:rPr lang="en-US" sz="1800" dirty="0"/>
              <a:t>trends highlight a shift toward digitalization, with many countries adopting electronic systems for better data management (McKinsey &amp; Company, 2020). Interoperability is vital, enabling systems to interact with health and social security services (Smith et al., 2021). User-centric design focuses on creating accessible interfaces for registrars and citizens (Johnson &amp; Lee, 2022</a:t>
            </a:r>
            <a:r>
              <a:rPr lang="en-US" sz="1800" dirty="0" smtClean="0"/>
              <a:t>).</a:t>
            </a:r>
          </a:p>
          <a:p>
            <a:pPr marL="0" indent="0">
              <a:buNone/>
            </a:pPr>
            <a:endParaRPr lang="en-US" sz="1800" dirty="0" smtClean="0"/>
          </a:p>
          <a:p>
            <a:pPr marL="0" indent="0">
              <a:buNone/>
            </a:pPr>
            <a:r>
              <a:rPr lang="en-US" sz="1800" dirty="0" smtClean="0"/>
              <a:t>However</a:t>
            </a:r>
            <a:r>
              <a:rPr lang="en-US" sz="1800" dirty="0"/>
              <a:t>, challenges persist. Data privacy concerns complicate the protection of personal information during integration (Davis &amp; Thompson, 2020). Inconsistent technology adoption across regions poses technological barriers (World Bank, 2021), and unclear legislative frameworks can hinder system development (Garcia &amp; Patel, 2019</a:t>
            </a:r>
            <a:r>
              <a:rPr lang="en-US" sz="1800" dirty="0" smtClean="0"/>
              <a:t>).</a:t>
            </a:r>
          </a:p>
          <a:p>
            <a:pPr marL="0" indent="0">
              <a:buNone/>
            </a:pPr>
            <a:endParaRPr lang="en-US" sz="1800" dirty="0" smtClean="0"/>
          </a:p>
          <a:p>
            <a:pPr marL="0" indent="0">
              <a:buNone/>
            </a:pPr>
            <a:r>
              <a:rPr lang="en-US" sz="1800" dirty="0" smtClean="0"/>
              <a:t>Case </a:t>
            </a:r>
            <a:r>
              <a:rPr lang="en-US" sz="1800" dirty="0"/>
              <a:t>studies from Kenya and India illustrate both successes and challenges. Kenya's national civil registration system has improved data accuracy (UNICEF, 2021), while India's integration with health services enhances demographic data collection (Ministry of Health, 2022</a:t>
            </a:r>
            <a:r>
              <a:rPr lang="en-US" sz="1800" dirty="0" smtClean="0"/>
              <a:t>).</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t>Best practices for successful integration include engaging community members and building capacity. Involving stakeholders fosters acceptance (Nguyen et al., 2023), and training registrars on new technologies is crucial for effective service delivery (WHO, 2021</a:t>
            </a:r>
            <a:r>
              <a:rPr lang="en-US" sz="1600" dirty="0" smtClean="0"/>
              <a:t>).</a:t>
            </a:r>
          </a:p>
          <a:p>
            <a:pPr marL="0" indent="0">
              <a:buNone/>
            </a:pPr>
            <a:endParaRPr lang="en-US" sz="1600" dirty="0"/>
          </a:p>
          <a:p>
            <a:pPr marL="0" indent="0">
              <a:buNone/>
            </a:pPr>
            <a:r>
              <a:rPr lang="en-US" sz="1600" dirty="0"/>
              <a:t>Looking ahead, advancements in AI and machine learning can enhance data analysis and predictive modeling (Zhang &amp; Kim, 2022). Global partnerships can improve registration systems and facilitate the sharing of best practices (International Organization for Migration, 2023</a:t>
            </a:r>
            <a:r>
              <a:rPr lang="en-US" sz="1600" dirty="0" smtClean="0"/>
              <a:t>).</a:t>
            </a:r>
          </a:p>
          <a:p>
            <a:pPr marL="0" indent="0">
              <a:buNone/>
            </a:pPr>
            <a:endParaRPr lang="en-US" sz="1600" dirty="0"/>
          </a:p>
          <a:p>
            <a:pPr marL="0" indent="0">
              <a:buNone/>
            </a:pPr>
            <a:r>
              <a:rPr lang="en-US" sz="1600" dirty="0"/>
              <a:t>In conclusion, integrated registration services offer significant benefits for public administration and health outcomes, but more research is needed to understand their long-term impacts. Studies provide valuable insights into trends and challenges in this field.</a:t>
            </a:r>
            <a:endParaRPr lang="en-GB" sz="1600" dirty="0"/>
          </a:p>
          <a:p>
            <a:pPr marL="0" indent="0">
              <a:buNone/>
            </a:pPr>
            <a:endParaRPr lang="en-US" sz="1600" dirty="0"/>
          </a:p>
        </p:txBody>
      </p:sp>
    </p:spTree>
    <p:extLst>
      <p:ext uri="{BB962C8B-B14F-4D97-AF65-F5344CB8AC3E}">
        <p14:creationId xmlns:p14="http://schemas.microsoft.com/office/powerpoint/2010/main" val="154616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marL="0" indent="0">
              <a:buNone/>
            </a:pPr>
            <a:r>
              <a:rPr lang="en-US" sz="2000" dirty="0"/>
              <a:t>Drawbacks of Existing Methods for Birth and Death Registration Integration </a:t>
            </a:r>
            <a:r>
              <a:rPr lang="en-US" sz="2000" dirty="0" err="1"/>
              <a:t>ServicesThe</a:t>
            </a:r>
            <a:r>
              <a:rPr lang="en-US" sz="2000" dirty="0"/>
              <a:t> integration of birth and death registration services, while crucial for public health and demographic analysis, faces several challenges. Here are some of the common drawbacks of existing methods</a:t>
            </a:r>
            <a:r>
              <a:rPr lang="en-US" sz="2000" dirty="0" smtClean="0"/>
              <a:t>:</a:t>
            </a:r>
          </a:p>
          <a:p>
            <a:pPr marL="0" indent="0">
              <a:buNone/>
            </a:pPr>
            <a:endParaRPr lang="en-US" sz="2000" dirty="0" smtClean="0"/>
          </a:p>
          <a:p>
            <a:pPr marL="457200" indent="-457200">
              <a:buFont typeface="+mj-lt"/>
              <a:buAutoNum type="arabicPeriod"/>
            </a:pPr>
            <a:r>
              <a:rPr lang="en-US" sz="2000" b="1" dirty="0" smtClean="0"/>
              <a:t>Data </a:t>
            </a:r>
            <a:r>
              <a:rPr lang="en-US" sz="2000" b="1" dirty="0"/>
              <a:t>Quality and Consistency</a:t>
            </a:r>
            <a:r>
              <a:rPr lang="en-US" sz="2000" b="1" dirty="0" smtClean="0"/>
              <a:t>: </a:t>
            </a:r>
            <a:r>
              <a:rPr lang="en-US" sz="2000" dirty="0" smtClean="0"/>
              <a:t>Inaccurate </a:t>
            </a:r>
            <a:r>
              <a:rPr lang="en-US" sz="2000" dirty="0"/>
              <a:t>or Incomplete </a:t>
            </a:r>
            <a:r>
              <a:rPr lang="en-US" sz="2000" dirty="0" err="1"/>
              <a:t>Data:Data</a:t>
            </a:r>
            <a:r>
              <a:rPr lang="en-US" sz="2000" dirty="0"/>
              <a:t> </a:t>
            </a:r>
            <a:r>
              <a:rPr lang="en-US" sz="2000" dirty="0" smtClean="0"/>
              <a:t>Discrepancies.</a:t>
            </a:r>
          </a:p>
          <a:p>
            <a:pPr marL="457200" indent="-457200">
              <a:buFont typeface="+mj-lt"/>
              <a:buAutoNum type="arabicPeriod"/>
            </a:pPr>
            <a:r>
              <a:rPr lang="en-US" sz="2000" b="1" dirty="0" smtClean="0"/>
              <a:t>Interoperability </a:t>
            </a:r>
            <a:r>
              <a:rPr lang="en-US" sz="2000" b="1" dirty="0"/>
              <a:t>Issues</a:t>
            </a:r>
            <a:r>
              <a:rPr lang="en-US" sz="2000" b="1" dirty="0" smtClean="0"/>
              <a:t>: </a:t>
            </a:r>
            <a:r>
              <a:rPr lang="en-US" sz="2000" dirty="0" smtClean="0"/>
              <a:t>Standardization </a:t>
            </a:r>
            <a:r>
              <a:rPr lang="en-US" sz="2000" dirty="0" err="1"/>
              <a:t>ChallengesLegacy</a:t>
            </a:r>
            <a:r>
              <a:rPr lang="en-US" sz="2000" dirty="0"/>
              <a:t> </a:t>
            </a:r>
            <a:r>
              <a:rPr lang="en-US" sz="2000" dirty="0" smtClean="0"/>
              <a:t>Systems.</a:t>
            </a:r>
          </a:p>
          <a:p>
            <a:pPr marL="457200" indent="-457200">
              <a:buFont typeface="+mj-lt"/>
              <a:buAutoNum type="arabicPeriod"/>
            </a:pPr>
            <a:r>
              <a:rPr lang="en-US" sz="2000" b="1" dirty="0" smtClean="0"/>
              <a:t>Privacy </a:t>
            </a:r>
            <a:r>
              <a:rPr lang="en-US" sz="2000" b="1" dirty="0"/>
              <a:t>and Security Concerns</a:t>
            </a:r>
            <a:r>
              <a:rPr lang="en-US" sz="2000" b="1" dirty="0" smtClean="0"/>
              <a:t>: </a:t>
            </a:r>
            <a:r>
              <a:rPr lang="en-US" sz="2000" dirty="0" smtClean="0"/>
              <a:t>Data</a:t>
            </a:r>
            <a:r>
              <a:rPr lang="en-US" sz="2000" b="1" dirty="0" smtClean="0"/>
              <a:t> </a:t>
            </a:r>
            <a:r>
              <a:rPr lang="en-US" sz="2000" dirty="0" err="1"/>
              <a:t>BreachesRegulatory</a:t>
            </a:r>
            <a:r>
              <a:rPr lang="en-US" sz="2000" dirty="0"/>
              <a:t> </a:t>
            </a:r>
            <a:r>
              <a:rPr lang="en-US" sz="2000" dirty="0" smtClean="0"/>
              <a:t>Compliance.</a:t>
            </a:r>
          </a:p>
          <a:p>
            <a:pPr marL="457200" indent="-457200">
              <a:buFont typeface="+mj-lt"/>
              <a:buAutoNum type="arabicPeriod"/>
            </a:pPr>
            <a:r>
              <a:rPr lang="en-US" sz="2000" b="1" dirty="0" smtClean="0"/>
              <a:t>Technological </a:t>
            </a:r>
            <a:r>
              <a:rPr lang="en-US" sz="2000" b="1" dirty="0"/>
              <a:t>Limitations</a:t>
            </a:r>
            <a:r>
              <a:rPr lang="en-US" sz="2000" b="1" dirty="0" smtClean="0"/>
              <a:t>: </a:t>
            </a:r>
            <a:r>
              <a:rPr lang="en-US" sz="2000" dirty="0" smtClean="0"/>
              <a:t>Infrastructure </a:t>
            </a:r>
            <a:r>
              <a:rPr lang="en-US" sz="2000" dirty="0" err="1"/>
              <a:t>ConstraintsDigital</a:t>
            </a:r>
            <a:r>
              <a:rPr lang="en-US" sz="2000" dirty="0"/>
              <a:t> </a:t>
            </a:r>
            <a:r>
              <a:rPr lang="en-US" sz="2000" dirty="0" smtClean="0"/>
              <a:t>Divide.</a:t>
            </a:r>
          </a:p>
          <a:p>
            <a:pPr marL="457200" indent="-457200">
              <a:buFont typeface="+mj-lt"/>
              <a:buAutoNum type="arabicPeriod"/>
            </a:pPr>
            <a:r>
              <a:rPr lang="en-US" sz="2000" b="1" dirty="0" smtClean="0"/>
              <a:t>Resource </a:t>
            </a:r>
            <a:r>
              <a:rPr lang="en-US" sz="2000" b="1" dirty="0"/>
              <a:t>Constraints</a:t>
            </a:r>
            <a:r>
              <a:rPr lang="en-US" sz="2000" b="1" dirty="0" smtClean="0"/>
              <a:t>: </a:t>
            </a:r>
            <a:r>
              <a:rPr lang="en-US" sz="2000" dirty="0" smtClean="0"/>
              <a:t>Funding </a:t>
            </a:r>
            <a:r>
              <a:rPr lang="en-US" sz="2000" dirty="0" err="1"/>
              <a:t>ShortagesHuman</a:t>
            </a:r>
            <a:r>
              <a:rPr lang="en-US" sz="2000" dirty="0"/>
              <a:t> Resource </a:t>
            </a:r>
            <a:r>
              <a:rPr lang="en-US" sz="2000" dirty="0" smtClean="0"/>
              <a:t>Limitations.</a:t>
            </a:r>
          </a:p>
          <a:p>
            <a:pPr marL="457200" indent="-457200">
              <a:buFont typeface="+mj-lt"/>
              <a:buAutoNum type="arabicPeriod"/>
            </a:pPr>
            <a:r>
              <a:rPr lang="en-US" sz="2000" b="1" dirty="0" smtClean="0"/>
              <a:t>Cultural </a:t>
            </a:r>
            <a:r>
              <a:rPr lang="en-US" sz="2000" b="1" dirty="0"/>
              <a:t>and Social Factors</a:t>
            </a:r>
            <a:r>
              <a:rPr lang="en-US" sz="2000" b="1" dirty="0" smtClean="0"/>
              <a:t>: </a:t>
            </a:r>
            <a:r>
              <a:rPr lang="en-US" sz="2000" dirty="0" smtClean="0"/>
              <a:t>Cultural </a:t>
            </a:r>
            <a:r>
              <a:rPr lang="en-US" sz="2000" dirty="0" err="1"/>
              <a:t>BarriersSocial</a:t>
            </a:r>
            <a:r>
              <a:rPr lang="en-US" sz="2000" dirty="0"/>
              <a:t> </a:t>
            </a:r>
            <a:r>
              <a:rPr lang="en-US" sz="2000" dirty="0" smtClean="0"/>
              <a:t>Inequality.</a:t>
            </a:r>
            <a:endParaRPr lang="en-IN" sz="2000"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2000" dirty="0"/>
              <a:t>Proposed Methods for Birth and Death Registration Integration </a:t>
            </a:r>
            <a:r>
              <a:rPr lang="en-US" sz="2000" dirty="0" smtClean="0"/>
              <a:t>Services Overcoming </a:t>
            </a:r>
            <a:r>
              <a:rPr lang="en-US" sz="2000" dirty="0"/>
              <a:t>the challenges associated with birth and death registration integration requires a combination of technological, organizational, and policy-based approaches. Here are some proposed methods</a:t>
            </a:r>
            <a:r>
              <a:rPr lang="en-US" sz="2000" dirty="0" smtClean="0"/>
              <a:t>:</a:t>
            </a:r>
          </a:p>
          <a:p>
            <a:pPr>
              <a:buAutoNum type="arabicPeriod"/>
            </a:pPr>
            <a:r>
              <a:rPr lang="en-US" sz="2000" b="1" dirty="0" smtClean="0"/>
              <a:t>Technological </a:t>
            </a:r>
            <a:r>
              <a:rPr lang="en-US" sz="2000" b="1" dirty="0"/>
              <a:t>Solutions</a:t>
            </a:r>
            <a:r>
              <a:rPr lang="en-US" sz="2000" b="1" dirty="0" smtClean="0"/>
              <a:t>: </a:t>
            </a:r>
            <a:r>
              <a:rPr lang="en-US" sz="2000" dirty="0" smtClean="0"/>
              <a:t>Standardized </a:t>
            </a:r>
            <a:r>
              <a:rPr lang="en-US" sz="2000" dirty="0"/>
              <a:t>Data </a:t>
            </a:r>
            <a:r>
              <a:rPr lang="en-US" sz="2000" dirty="0" err="1"/>
              <a:t>FormatsCloud</a:t>
            </a:r>
            <a:r>
              <a:rPr lang="en-US" sz="2000" dirty="0"/>
              <a:t>-Based </a:t>
            </a:r>
            <a:r>
              <a:rPr lang="en-US" sz="2000" dirty="0" err="1"/>
              <a:t>PlatformsMobile</a:t>
            </a:r>
            <a:r>
              <a:rPr lang="en-US" sz="2000" dirty="0"/>
              <a:t> </a:t>
            </a:r>
            <a:r>
              <a:rPr lang="en-US" sz="2000" dirty="0" err="1"/>
              <a:t>ApplicationsBlockchain</a:t>
            </a:r>
            <a:r>
              <a:rPr lang="en-US" sz="2000" dirty="0"/>
              <a:t> </a:t>
            </a:r>
            <a:r>
              <a:rPr lang="en-US" sz="2000" dirty="0" smtClean="0"/>
              <a:t>Technology.</a:t>
            </a:r>
          </a:p>
          <a:p>
            <a:pPr>
              <a:buAutoNum type="arabicPeriod"/>
            </a:pPr>
            <a:r>
              <a:rPr lang="en-US" sz="2000" b="1" dirty="0" smtClean="0"/>
              <a:t>Organizational </a:t>
            </a:r>
            <a:r>
              <a:rPr lang="en-US" sz="2000" b="1" dirty="0"/>
              <a:t>Approaches</a:t>
            </a:r>
            <a:r>
              <a:rPr lang="en-US" sz="2000" b="1" dirty="0" smtClean="0"/>
              <a:t>:</a:t>
            </a:r>
            <a:r>
              <a:rPr lang="en-US" sz="2000" dirty="0" smtClean="0"/>
              <a:t> Interagency </a:t>
            </a:r>
            <a:r>
              <a:rPr lang="en-US" sz="2000" dirty="0" err="1"/>
              <a:t>CollaborationCapacity</a:t>
            </a:r>
            <a:r>
              <a:rPr lang="en-US" sz="2000" dirty="0"/>
              <a:t> </a:t>
            </a:r>
            <a:r>
              <a:rPr lang="en-US" sz="2000" dirty="0" err="1"/>
              <a:t>BuildingCommunity</a:t>
            </a:r>
            <a:r>
              <a:rPr lang="en-US" sz="2000" dirty="0"/>
              <a:t> </a:t>
            </a:r>
            <a:r>
              <a:rPr lang="en-US" sz="2000" dirty="0" smtClean="0"/>
              <a:t>Engagement.</a:t>
            </a:r>
          </a:p>
          <a:p>
            <a:pPr>
              <a:buAutoNum type="arabicPeriod"/>
            </a:pPr>
            <a:r>
              <a:rPr lang="en-US" sz="2000" b="1" dirty="0" smtClean="0"/>
              <a:t>Policy-Based </a:t>
            </a:r>
            <a:r>
              <a:rPr lang="en-US" sz="2000" b="1" dirty="0"/>
              <a:t>Initiatives</a:t>
            </a:r>
            <a:r>
              <a:rPr lang="en-US" sz="2000" b="1" dirty="0" smtClean="0"/>
              <a:t>: </a:t>
            </a:r>
            <a:r>
              <a:rPr lang="en-US" sz="2000" dirty="0" smtClean="0"/>
              <a:t>Legal </a:t>
            </a:r>
            <a:r>
              <a:rPr lang="en-US" sz="2000" dirty="0" err="1"/>
              <a:t>FrameworksIncentives</a:t>
            </a:r>
            <a:r>
              <a:rPr lang="en-US" sz="2000" dirty="0"/>
              <a:t> and </a:t>
            </a:r>
            <a:r>
              <a:rPr lang="en-US" sz="2000" dirty="0" err="1"/>
              <a:t>DisincentivesData</a:t>
            </a:r>
            <a:r>
              <a:rPr lang="en-US" sz="2000" dirty="0"/>
              <a:t> Quality </a:t>
            </a:r>
            <a:r>
              <a:rPr lang="en-US" sz="2000" dirty="0" smtClean="0"/>
              <a:t>Assurance.</a:t>
            </a:r>
          </a:p>
          <a:p>
            <a:pPr>
              <a:buAutoNum type="arabicPeriod"/>
            </a:pPr>
            <a:r>
              <a:rPr lang="en-US" sz="2000" b="1" dirty="0" smtClean="0"/>
              <a:t>Specific </a:t>
            </a:r>
            <a:r>
              <a:rPr lang="en-US" sz="2000" b="1" dirty="0"/>
              <a:t>Case Studies</a:t>
            </a:r>
            <a:r>
              <a:rPr lang="en-US" sz="2000" b="1" dirty="0" smtClean="0"/>
              <a:t>: </a:t>
            </a:r>
            <a:r>
              <a:rPr lang="en-US" sz="2000" dirty="0" smtClean="0"/>
              <a:t>India's </a:t>
            </a:r>
            <a:r>
              <a:rPr lang="en-US" sz="2000" dirty="0"/>
              <a:t>National Health </a:t>
            </a:r>
            <a:r>
              <a:rPr lang="en-US" sz="2000" dirty="0" err="1"/>
              <a:t>MissionGhana's</a:t>
            </a:r>
            <a:r>
              <a:rPr lang="en-US" sz="2000" dirty="0"/>
              <a:t> Civil Registration and Vital Statistics (CRVS) </a:t>
            </a:r>
            <a:r>
              <a:rPr lang="en-US" sz="2000" dirty="0" smtClean="0"/>
              <a:t>System.</a:t>
            </a:r>
          </a:p>
          <a:p>
            <a:pPr marL="0" indent="0">
              <a:buNone/>
            </a:pPr>
            <a:r>
              <a:rPr lang="en-US" sz="2000" dirty="0" smtClean="0"/>
              <a:t>It's </a:t>
            </a:r>
            <a:r>
              <a:rPr lang="en-US" sz="2000" dirty="0"/>
              <a:t>important to note that the most effective approach will depend on the specific context and challenges faced by a particular country or region. A combination of these methods, tailored to local needs, is likely to yield the best results.</a:t>
            </a:r>
            <a:endParaRPr lang="en-GB" sz="2000"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2000" dirty="0"/>
              <a:t>Integrating birth and death registration services aims to improve data quality and accuracy by reducing errors and duplications while ensuring timely and complete registrations. The initiative enhances efficiency and accessibility, making the registration process easier for individuals and families. It also creates a comprehensive database that serves as a single source of truth for various stakeholders, supporting evidence-based decision-making across sectors. Furthermore, it prioritizes the protection of individuals' rights by ensuring data confidentiality and accessibility to personal records. Ultimately, this integration contributes to national development by bolstering statistical systems and providing reliable demographic data, thereby promoting sustainable development and improving public health outcomes.</a:t>
            </a:r>
            <a:endParaRPr lang="en-GB" sz="2000"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The integration of birth and death registration services requires a systematic approach that involves various components or modules. Here's a breakdown of the key methodology and modules</a:t>
            </a:r>
            <a:r>
              <a:rPr lang="en-US" sz="1800" dirty="0" smtClean="0"/>
              <a:t>:</a:t>
            </a:r>
          </a:p>
          <a:p>
            <a:pPr marL="0" indent="0">
              <a:buNone/>
            </a:pPr>
            <a:endParaRPr lang="en-GB" sz="1800" dirty="0" smtClean="0"/>
          </a:p>
          <a:p>
            <a:pPr>
              <a:buAutoNum type="arabicPeriod"/>
            </a:pPr>
            <a:r>
              <a:rPr lang="en-GB" sz="1800" b="1" dirty="0" smtClean="0"/>
              <a:t>Data </a:t>
            </a:r>
            <a:r>
              <a:rPr lang="en-GB" sz="1800" b="1" dirty="0"/>
              <a:t>Collection and Standardization</a:t>
            </a:r>
            <a:r>
              <a:rPr lang="en-GB" sz="1800" b="1" dirty="0" smtClean="0"/>
              <a:t>: </a:t>
            </a:r>
            <a:r>
              <a:rPr lang="en-GB" sz="1800" dirty="0" smtClean="0"/>
              <a:t>Data </a:t>
            </a:r>
            <a:r>
              <a:rPr lang="en-GB" sz="1800" dirty="0" err="1"/>
              <a:t>CollectionData</a:t>
            </a:r>
            <a:r>
              <a:rPr lang="en-GB" sz="1800" dirty="0"/>
              <a:t> </a:t>
            </a:r>
            <a:r>
              <a:rPr lang="en-GB" sz="1800" dirty="0" smtClean="0"/>
              <a:t>Standardization.</a:t>
            </a:r>
          </a:p>
          <a:p>
            <a:pPr>
              <a:buAutoNum type="arabicPeriod"/>
            </a:pPr>
            <a:r>
              <a:rPr lang="en-GB" sz="1800" b="1" dirty="0" smtClean="0"/>
              <a:t>Data </a:t>
            </a:r>
            <a:r>
              <a:rPr lang="en-GB" sz="1800" b="1" dirty="0"/>
              <a:t>Entry and Validation</a:t>
            </a:r>
            <a:r>
              <a:rPr lang="en-GB" sz="1800" b="1" dirty="0" smtClean="0"/>
              <a:t>:</a:t>
            </a:r>
            <a:r>
              <a:rPr lang="en-GB" sz="1800" dirty="0" smtClean="0"/>
              <a:t> Data </a:t>
            </a:r>
            <a:r>
              <a:rPr lang="en-GB" sz="1800" dirty="0" err="1"/>
              <a:t>EntryData</a:t>
            </a:r>
            <a:r>
              <a:rPr lang="en-GB" sz="1800" dirty="0"/>
              <a:t> </a:t>
            </a:r>
            <a:r>
              <a:rPr lang="en-GB" sz="1800" dirty="0" smtClean="0"/>
              <a:t>Validation.</a:t>
            </a:r>
          </a:p>
          <a:p>
            <a:pPr>
              <a:buAutoNum type="arabicPeriod"/>
            </a:pPr>
            <a:r>
              <a:rPr lang="en-GB" sz="1800" b="1" dirty="0" smtClean="0"/>
              <a:t>Data </a:t>
            </a:r>
            <a:r>
              <a:rPr lang="en-GB" sz="1800" b="1" dirty="0"/>
              <a:t>Integration</a:t>
            </a:r>
            <a:r>
              <a:rPr lang="en-GB" sz="1800" b="1" dirty="0" smtClean="0"/>
              <a:t>: </a:t>
            </a:r>
            <a:r>
              <a:rPr lang="en-GB" sz="1800" dirty="0" err="1" smtClean="0"/>
              <a:t>InteroperabilityData</a:t>
            </a:r>
            <a:r>
              <a:rPr lang="en-GB" sz="1800" dirty="0" smtClean="0"/>
              <a:t> Mapping.</a:t>
            </a:r>
          </a:p>
          <a:p>
            <a:pPr>
              <a:buAutoNum type="arabicPeriod"/>
            </a:pPr>
            <a:r>
              <a:rPr lang="en-GB" sz="1800" b="1" dirty="0" smtClean="0"/>
              <a:t>Data </a:t>
            </a:r>
            <a:r>
              <a:rPr lang="en-GB" sz="1800" b="1" dirty="0"/>
              <a:t>Storage and Management</a:t>
            </a:r>
            <a:r>
              <a:rPr lang="en-GB" sz="1800" b="1" dirty="0" smtClean="0"/>
              <a:t>: </a:t>
            </a:r>
            <a:r>
              <a:rPr lang="en-GB" sz="1800" dirty="0" smtClean="0"/>
              <a:t>Database </a:t>
            </a:r>
            <a:r>
              <a:rPr lang="en-GB" sz="1800" dirty="0" err="1"/>
              <a:t>DesignData</a:t>
            </a:r>
            <a:r>
              <a:rPr lang="en-GB" sz="1800" dirty="0"/>
              <a:t> </a:t>
            </a:r>
            <a:r>
              <a:rPr lang="en-GB" sz="1800" dirty="0" err="1"/>
              <a:t>SecurityData</a:t>
            </a:r>
            <a:r>
              <a:rPr lang="en-GB" sz="1800" dirty="0"/>
              <a:t> Backup and </a:t>
            </a:r>
            <a:r>
              <a:rPr lang="en-GB" sz="1800" dirty="0" smtClean="0"/>
              <a:t>Recovery.</a:t>
            </a:r>
          </a:p>
          <a:p>
            <a:pPr>
              <a:buAutoNum type="arabicPeriod"/>
            </a:pPr>
            <a:r>
              <a:rPr lang="en-GB" sz="1800" b="1" dirty="0" smtClean="0"/>
              <a:t>Data </a:t>
            </a:r>
            <a:r>
              <a:rPr lang="en-GB" sz="1800" b="1" dirty="0"/>
              <a:t>Analysis and Reporting</a:t>
            </a:r>
            <a:r>
              <a:rPr lang="en-GB" sz="1800" b="1" dirty="0" smtClean="0"/>
              <a:t>: </a:t>
            </a:r>
            <a:r>
              <a:rPr lang="en-GB" sz="1800" dirty="0" smtClean="0"/>
              <a:t>Data </a:t>
            </a:r>
            <a:r>
              <a:rPr lang="en-GB" sz="1800" dirty="0"/>
              <a:t>Analysis </a:t>
            </a:r>
            <a:r>
              <a:rPr lang="en-GB" sz="1800" dirty="0" err="1" smtClean="0"/>
              <a:t>ToolsReporting</a:t>
            </a:r>
            <a:r>
              <a:rPr lang="en-GB" sz="1800" dirty="0" smtClean="0"/>
              <a:t>.</a:t>
            </a:r>
          </a:p>
          <a:p>
            <a:pPr>
              <a:buAutoNum type="arabicPeriod"/>
            </a:pPr>
            <a:r>
              <a:rPr lang="en-GB" sz="1800" b="1" dirty="0" smtClean="0"/>
              <a:t>Quality </a:t>
            </a:r>
            <a:r>
              <a:rPr lang="en-GB" sz="1800" b="1" dirty="0"/>
              <a:t>Assurance and Monitoring</a:t>
            </a:r>
            <a:r>
              <a:rPr lang="en-GB" sz="1800" b="1" dirty="0" smtClean="0"/>
              <a:t>: </a:t>
            </a:r>
            <a:r>
              <a:rPr lang="en-GB" sz="1800" dirty="0" smtClean="0"/>
              <a:t>Data </a:t>
            </a:r>
            <a:r>
              <a:rPr lang="en-GB" sz="1800" dirty="0"/>
              <a:t>Quality </a:t>
            </a:r>
            <a:r>
              <a:rPr lang="en-GB" sz="1800" dirty="0" err="1"/>
              <a:t>AuditsPerformance</a:t>
            </a:r>
            <a:r>
              <a:rPr lang="en-GB" sz="1800" dirty="0"/>
              <a:t> </a:t>
            </a:r>
            <a:r>
              <a:rPr lang="en-GB" sz="1800" dirty="0" smtClean="0"/>
              <a:t>Monitoring.</a:t>
            </a:r>
          </a:p>
          <a:p>
            <a:pPr>
              <a:buAutoNum type="arabicPeriod"/>
            </a:pPr>
            <a:r>
              <a:rPr lang="en-GB" sz="1800" b="1" dirty="0" smtClean="0"/>
              <a:t>Capacity </a:t>
            </a:r>
            <a:r>
              <a:rPr lang="en-GB" sz="1800" b="1" dirty="0"/>
              <a:t>Building and Training</a:t>
            </a:r>
            <a:r>
              <a:rPr lang="en-GB" sz="1800" b="1" dirty="0" smtClean="0"/>
              <a:t>: </a:t>
            </a:r>
            <a:r>
              <a:rPr lang="en-GB" sz="1800" dirty="0" err="1" smtClean="0"/>
              <a:t>TrainingCapacity</a:t>
            </a:r>
            <a:r>
              <a:rPr lang="en-GB" sz="1800" dirty="0" smtClean="0"/>
              <a:t> Building.</a:t>
            </a:r>
          </a:p>
          <a:p>
            <a:pPr>
              <a:buAutoNum type="arabicPeriod"/>
            </a:pPr>
            <a:r>
              <a:rPr lang="en-GB" sz="1800" b="1" dirty="0" smtClean="0"/>
              <a:t>Community </a:t>
            </a:r>
            <a:r>
              <a:rPr lang="en-GB" sz="1800" b="1" dirty="0"/>
              <a:t>Engagement and Outreach</a:t>
            </a:r>
            <a:r>
              <a:rPr lang="en-GB" sz="1800" b="1" dirty="0" smtClean="0"/>
              <a:t>: </a:t>
            </a:r>
            <a:r>
              <a:rPr lang="en-GB" sz="1800" dirty="0" smtClean="0"/>
              <a:t>Awareness </a:t>
            </a:r>
            <a:r>
              <a:rPr lang="en-GB" sz="1800" dirty="0" err="1"/>
              <a:t>RaisingCommunity</a:t>
            </a:r>
            <a:r>
              <a:rPr lang="en-GB" sz="1800" dirty="0"/>
              <a:t> </a:t>
            </a:r>
            <a:r>
              <a:rPr lang="en-GB" sz="1800" dirty="0" smtClean="0"/>
              <a:t>Participation.</a:t>
            </a:r>
          </a:p>
          <a:p>
            <a:pPr>
              <a:buAutoNum type="arabicPeriod"/>
            </a:pPr>
            <a:endParaRPr lang="en-GB" sz="1800" dirty="0" smtClean="0"/>
          </a:p>
          <a:p>
            <a:pPr marL="0" indent="0">
              <a:buNone/>
            </a:pPr>
            <a:r>
              <a:rPr lang="en-US" sz="1800" dirty="0"/>
              <a:t>Awareness </a:t>
            </a:r>
            <a:r>
              <a:rPr lang="en-US" sz="1800" dirty="0" err="1"/>
              <a:t>RaisingCommunity</a:t>
            </a:r>
            <a:r>
              <a:rPr lang="en-US" sz="1800" dirty="0"/>
              <a:t> </a:t>
            </a:r>
            <a:r>
              <a:rPr lang="en-US" sz="1800" dirty="0" err="1"/>
              <a:t>ParticipationBy</a:t>
            </a:r>
            <a:r>
              <a:rPr lang="en-US" sz="1800" dirty="0"/>
              <a:t> following this methodology and implementing these modules, countries can establish effective birth and death registration integration services that contribute to improved public health, evidence-based decision-making, and national development.</a:t>
            </a:r>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3" y="1020278"/>
            <a:ext cx="9760017" cy="5043638"/>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103</TotalTime>
  <Words>1593</Words>
  <Application>Microsoft Office PowerPoint</Application>
  <PresentationFormat>Custom</PresentationFormat>
  <Paragraphs>119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 Birth/Death Registration Integration with Services</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whynew.in</cp:lastModifiedBy>
  <cp:revision>23</cp:revision>
  <dcterms:created xsi:type="dcterms:W3CDTF">2023-03-16T03:26:27Z</dcterms:created>
  <dcterms:modified xsi:type="dcterms:W3CDTF">2024-10-15T16:02:20Z</dcterms:modified>
</cp:coreProperties>
</file>