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49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9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2" name="Google Shape;85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7" name="Google Shape;148;p1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1" name="Google Shape;94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5" name="Google Shape;94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1" name="Google Shape;112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5" name="Google Shape;112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1" name="Google Shape;112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5" name="Google Shape;112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9" name="Google Shape;112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3" name="Google Shape;142;p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4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2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lvl="0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b="1" sz="2000">
                <a:solidFill>
                  <a:srgbClr val="17365D"/>
                </a:solidFill>
              </a:defRPr>
            </a:lvl1pPr>
            <a:lvl2pPr algn="ctr" lvl="1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algn="ctr" lvl="2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algn="ctr" lvl="3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algn="ctr" lvl="4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algn="ctr" lvl="5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algn="ctr" lvl="6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algn="ctr" lvl="7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algn="ctr" lvl="8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583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4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63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4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2900" lvl="0" marL="4572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algn="l"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2pPr>
            <a:lvl3pPr algn="l" indent="-342900" lvl="2" marL="13716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algn="l" indent="-342900" lvl="3" marL="18288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4pPr>
            <a:lvl5pPr algn="l" indent="-342900" lvl="4" marL="22860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</a:lvl5pPr>
            <a:lvl6pPr algn="l" indent="-342900" lvl="5" marL="27432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algn="l" indent="-342900" lvl="6" marL="3200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algn="l" indent="-342900" lvl="7" marL="36576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algn="l" indent="-342900" lvl="8" marL="41148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655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6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7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6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3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2900" lvl="0" marL="4572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algn="l" indent="-342900" lvl="1" marL="914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2pPr>
            <a:lvl3pPr algn="l" indent="-342900" lvl="2" marL="13716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algn="l" indent="-342900" lvl="3" marL="18288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4pPr>
            <a:lvl5pPr algn="l" indent="-342900" lvl="4" marL="22860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</a:lvl5pPr>
            <a:lvl6pPr algn="l" indent="-342900" lvl="5" marL="27432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algn="l" indent="-342900" lvl="6" marL="3200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algn="l" indent="-342900" lvl="7" marL="36576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algn="l" indent="-342900" lvl="8" marL="41148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644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5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6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30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81000" lvl="0" marL="4572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algn="l" indent="-355600" lvl="1" marL="9144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algn="l" indent="-342900" lvl="2" marL="13716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algn="l" indent="-330200" lvl="3" marL="18288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algn="l" indent="-330200" lvl="4" marL="22860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algn="l" indent="-342900" lvl="5" marL="27432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algn="l" indent="-342900" lvl="6" marL="3200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algn="l" indent="-342900" lvl="7" marL="36576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algn="l" indent="-342900" lvl="8" marL="41148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595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6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7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64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b="1" cap="none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9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algn="l"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algn="l" indent="-228600" lvl="5" marL="27432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algn="l" indent="-228600" lvl="6" marL="32004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algn="l" indent="-228600" lvl="7" marL="36576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algn="l" indent="-228600" lvl="8" marL="4114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660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1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2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65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4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406400" lvl="0" marL="4572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algn="l" indent="-381000" lvl="1" marL="9144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algn="l" indent="-355600" lvl="2" marL="1371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algn="l" indent="-342900" lvl="3" marL="18288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algn="l" indent="-342900" lvl="4" marL="22860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algn="l" indent="-342900" lvl="5" marL="27432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algn="l" indent="-342900" lvl="6" marL="3200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algn="l" indent="-342900" lvl="7" marL="36576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algn="l" indent="-342900" lvl="8" marL="41148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8665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406400" lvl="0" marL="4572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algn="l" indent="-381000" lvl="1" marL="9144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algn="l" indent="-355600" lvl="2" marL="1371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algn="l" indent="-342900" lvl="3" marL="18288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algn="l" indent="-342900" lvl="4" marL="22860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algn="l" indent="-342900" lvl="5" marL="27432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algn="l" indent="-342900" lvl="6" marL="32004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algn="l" indent="-342900" lvl="7" marL="36576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algn="l" indent="-342900" lvl="8" marL="41148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8666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7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8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66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indent="-228600" lvl="0" marL="4572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algn="l" indent="-228600" lvl="1" marL="9144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algn="l" indent="-228600" lvl="2" marL="13716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algn="l" indent="-228600" lvl="3" marL="18288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algn="l" indent="-228600" lvl="4" marL="22860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algn="l" indent="-228600" lvl="5" marL="27432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algn="l" indent="-228600" lvl="6" marL="32004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algn="l" indent="-228600" lvl="7" marL="36576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algn="l" indent="-228600" lvl="8" marL="41148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867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81000" lvl="0" marL="4572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algn="l" indent="-355600" lvl="1" marL="9144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algn="l" indent="-342900" lvl="2" marL="13716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algn="l" indent="-330200" lvl="3" marL="18288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algn="l" indent="-330200" lvl="4" marL="22860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algn="l" indent="-330200" lvl="5" marL="27432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algn="l" indent="-330200" lvl="6" marL="32004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algn="l" indent="-330200" lvl="7" marL="36576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algn="l" indent="-330200" lvl="8" marL="41148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4867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indent="-228600" lvl="0" marL="4572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algn="l" indent="-228600" lvl="1" marL="9144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algn="l" indent="-228600" lvl="2" marL="13716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algn="l" indent="-228600" lvl="3" marL="18288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algn="l" indent="-228600" lvl="4" marL="22860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algn="l" indent="-228600" lvl="5" marL="27432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algn="l" indent="-228600" lvl="6" marL="32004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algn="l" indent="-228600" lvl="7" marL="36576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algn="l" indent="-228600" lvl="8" marL="41148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867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81000" lvl="0" marL="4572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algn="l" indent="-355600" lvl="1" marL="9144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algn="l" indent="-342900" lvl="2" marL="13716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algn="l" indent="-330200" lvl="3" marL="18288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algn="l" indent="-330200" lvl="4" marL="22860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algn="l" indent="-330200" lvl="5" marL="27432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algn="l" indent="-330200" lvl="6" marL="32004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algn="l" indent="-330200" lvl="7" marL="36576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algn="l" indent="-330200" lvl="8" marL="411480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4867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60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2097154" name="Google Shape;52;p7" descr="C:\Users\AMMU\Desktop\Border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67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8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9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68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1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431800" lvl="0" marL="4572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algn="l" indent="-406400" lvl="1" marL="9144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algn="l" indent="-381000" lvl="2" marL="13716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algn="l" indent="-355600" lvl="3" marL="18288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algn="l" indent="-355600" lvl="4" marL="22860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algn="l" indent="-355600" lvl="5" marL="27432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algn="l" indent="-355600" lvl="6" marL="32004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algn="l" indent="-355600" lvl="7" marL="3657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algn="l" indent="-355600" lvl="8" marL="41148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48682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algn="l" indent="-228600" lvl="1" marL="914400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algn="l" indent="-228600" lvl="2" marL="137160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algn="l" indent="-228600" lvl="3" marL="182880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algn="l" indent="-228600" lvl="4" marL="228600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algn="l" indent="-228600" lvl="5" marL="274320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algn="l" indent="-228600" lvl="6" marL="320040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algn="l" indent="-228600" lvl="7" marL="365760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algn="l" indent="-228600" lvl="8" marL="411480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8683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4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5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62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8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/>
          <a:noFill/>
          <a:ln>
            <a:noFill/>
          </a:ln>
        </p:spPr>
      </p:sp>
      <p:sp>
        <p:nvSpPr>
          <p:cNvPr id="1048649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algn="l" indent="-228600" lvl="1" marL="914400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algn="l" indent="-228600" lvl="2" marL="137160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algn="l" indent="-228600" lvl="3" marL="182880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algn="l" indent="-228600" lvl="4" marL="228600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algn="l" indent="-228600" lvl="5" marL="274320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algn="l" indent="-228600" lvl="6" marL="320040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algn="l" indent="-228600" lvl="7" marL="365760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algn="l" indent="-228600" lvl="8" marL="4114800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8650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1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2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rtl="0">
              <a:spcBef>
                <a:spcPts val="0"/>
              </a:spcBef>
              <a:buNone/>
            </a:lvl1pPr>
            <a:lvl2pPr algn="r" indent="0" lvl="1" marL="0" rtl="0">
              <a:spcBef>
                <a:spcPts val="0"/>
              </a:spcBef>
              <a:buNone/>
            </a:lvl2pPr>
            <a:lvl3pPr algn="r" indent="0" lvl="2" marL="0" rtl="0">
              <a:spcBef>
                <a:spcPts val="0"/>
              </a:spcBef>
              <a:buNone/>
            </a:lvl3pPr>
            <a:lvl4pPr algn="r" indent="0" lvl="3" marL="0" rtl="0">
              <a:spcBef>
                <a:spcPts val="0"/>
              </a:spcBef>
              <a:buNone/>
            </a:lvl4pPr>
            <a:lvl5pPr algn="r" indent="0" lvl="4" marL="0" rtl="0">
              <a:spcBef>
                <a:spcPts val="0"/>
              </a:spcBef>
              <a:buNone/>
            </a:lvl5pPr>
            <a:lvl6pPr algn="r" indent="0" lvl="5" marL="0" rtl="0">
              <a:spcBef>
                <a:spcPts val="0"/>
              </a:spcBef>
              <a:buNone/>
            </a:lvl6pPr>
            <a:lvl7pPr algn="r" indent="0" lvl="6" marL="0" rtl="0">
              <a:spcBef>
                <a:spcPts val="0"/>
              </a:spcBef>
              <a:buNone/>
            </a:lvl7pPr>
            <a:lvl8pPr algn="r" indent="0" lvl="7" marL="0" rtl="0">
              <a:spcBef>
                <a:spcPts val="0"/>
              </a:spcBef>
              <a:buNone/>
            </a:lvl8pPr>
            <a:lvl9pPr algn="r" indent="0" lvl="8" marL="0" rt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b="1" cap="none" sz="2800" i="0" strike="noStrike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81000" lvl="0" marL="457200" marR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algn="l" indent="-355600" lvl="1" marL="914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algn="l" indent="-342900" lvl="2" marL="13716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algn="l" indent="-330200" lvl="3" marL="18288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cap="none" sz="16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algn="l" indent="-330200" lvl="4" marL="22860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cap="none" sz="16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algn="l" indent="-355600" lvl="5" marL="27432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algn="l" indent="-355600" lvl="6" marL="3200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algn="l" indent="-355600" lvl="7" marL="36576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algn="l" indent="-355600" lvl="8" marL="41148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4857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4857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4858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200" i="0" strike="noStrike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  <p:cxnSp>
        <p:nvCxnSpPr>
          <p:cNvPr id="3145728" name="Google Shape;11;p1"/>
          <p:cNvCxnSpPr>
            <a:cxnSpLocks/>
          </p:cNvCxnSpPr>
          <p:nvPr/>
        </p:nvCxnSpPr>
        <p:spPr>
          <a:xfrm>
            <a:off x="812800" y="914400"/>
            <a:ext cx="10668000" cy="0"/>
          </a:xfrm>
          <a:prstGeom prst="straightConnector1"/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97152" name="Google Shape;12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2">
            <a:alphaModFix/>
          </a:blip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40951" cy="115158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dirty="0" lang="en-GB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ONLINE BLOCKCHAIN BASED CERTIFICATE GENERATION AND VALIDATION SYSTEM FOR GOVERNMENT ORGANIZATION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587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marL="0">
              <a:spcBef>
                <a:spcPts val="0"/>
              </a:spcBef>
            </a:pPr>
            <a:r>
              <a:rPr dirty="0" lang="en-GB">
                <a:latin typeface="Cambria" panose="02040503050406030204" pitchFamily="18" charset="0"/>
                <a:ea typeface="Cambria" panose="02040503050406030204" pitchFamily="18" charset="0"/>
              </a:rPr>
              <a:t>Batch </a:t>
            </a:r>
            <a:r>
              <a:rPr dirty="0" lang="en-GB" smtClean="0">
                <a:latin typeface="Cambria" panose="02040503050406030204" pitchFamily="18" charset="0"/>
                <a:ea typeface="Cambria" panose="02040503050406030204" pitchFamily="18" charset="0"/>
              </a:rPr>
              <a:t>Number:</a:t>
            </a:r>
            <a:r>
              <a:rPr altLang="en-GB" dirty="0" lang="en-US">
                <a:latin typeface="Cambria" panose="02040503050406030204" pitchFamily="18" charset="0"/>
                <a:ea typeface="Cambria" panose="02040503050406030204" pitchFamily="18" charset="0"/>
              </a:rPr>
              <a:t>CSE-G199</a:t>
            </a: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 indent="0" lvl="0" marL="0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194304" name="Google Shape;89;p13"/>
          <p:cNvGraphicFramePr>
            <a:graphicFrameLocks/>
          </p:cNvGraphicFramePr>
          <p:nvPr/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/>
                <a:gridCol w="3333675"/>
              </a:tblGrid>
              <a:tr h="306243">
                <a:tc>
                  <a:txBody>
                    <a:bodyPr/>
                    <a:p>
                      <a:pPr algn="ctr" indent="0" lvl="1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cap="none" dirty="0" sz="1800" lang="en-GB" strike="noStrike" u="none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b="1" cap="none" dirty="0" sz="1800" strike="noStrike" u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cap="none" dirty="0" sz="1800" lang="en-GB" strike="noStrike" u="non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b="1" cap="none" dirty="0" sz="1800" strike="noStrike" u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cap="none" dirty="0" sz="1800" lang="en-US" strike="noStrike" u="none"/>
                        <a:t>20211CSE0628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dirty="0" sz="1800" lang="en-US" strike="noStrike" u="none"/>
                        <a:t>Prakruthi S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dirty="0" sz="1800" lang="en-US" strike="noStrike" u="none"/>
                        <a:t>20211CSE06</a:t>
                      </a:r>
                      <a:r>
                        <a:rPr cap="none" dirty="0" sz="1800" lang="en-US" strike="noStrike" u="none"/>
                        <a:t>1</a:t>
                      </a:r>
                      <a:r>
                        <a:rPr cap="none" dirty="0" sz="1800" lang="en-US" strike="noStrike" u="none"/>
                        <a:t>8</a:t>
                      </a:r>
                      <a:endParaRPr altLang="en-US" lang="zh-CN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dirty="0" sz="1800" lang="en-US" strike="noStrike" u="none"/>
                        <a:t>D</a:t>
                      </a:r>
                      <a:r>
                        <a:rPr cap="none" dirty="0" sz="1800" lang="en-US" strike="noStrike" u="none"/>
                        <a:t>e</a:t>
                      </a:r>
                      <a:r>
                        <a:rPr cap="none" dirty="0" sz="1800" lang="en-US" strike="noStrike" u="none"/>
                        <a:t>e</a:t>
                      </a:r>
                      <a:r>
                        <a:rPr cap="none" dirty="0" sz="1800" lang="en-US" strike="noStrike" u="none"/>
                        <a:t>p</a:t>
                      </a:r>
                      <a:r>
                        <a:rPr cap="none" dirty="0" sz="1800" lang="en-US" strike="noStrike" u="none"/>
                        <a:t>t</a:t>
                      </a:r>
                      <a:r>
                        <a:rPr cap="none" dirty="0" sz="1800" lang="en-US" strike="noStrike" u="none"/>
                        <a:t>h</a:t>
                      </a:r>
                      <a:r>
                        <a:rPr cap="none" dirty="0" sz="1800" lang="en-US" strike="noStrike" u="none"/>
                        <a:t>i</a:t>
                      </a:r>
                      <a:r>
                        <a:rPr cap="none" dirty="0" sz="1800" lang="en-US" strike="noStrike" u="none"/>
                        <a:t> </a:t>
                      </a:r>
                      <a:r>
                        <a:rPr cap="none" dirty="0" sz="1800" lang="en-US" strike="noStrike" u="none"/>
                        <a:t>R</a:t>
                      </a:r>
                      <a:endParaRPr altLang="en-US" lang="zh-CN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dirty="0" sz="1800" lang="en-US" strike="noStrike" u="none"/>
                        <a:t>20211CSE06</a:t>
                      </a:r>
                      <a:r>
                        <a:rPr cap="none" dirty="0" sz="1800" lang="en-US" strike="noStrike" u="none"/>
                        <a:t>7</a:t>
                      </a:r>
                      <a:r>
                        <a:rPr cap="none" dirty="0" sz="1800" lang="en-US" strike="noStrike" u="none"/>
                        <a:t>7</a:t>
                      </a:r>
                      <a:endParaRPr altLang="en-US" lang="zh-CN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dirty="0" sz="1800" lang="en-US" strike="noStrike" u="none"/>
                        <a:t>N</a:t>
                      </a:r>
                      <a:r>
                        <a:rPr cap="none" dirty="0" sz="1800" lang="en-US" strike="noStrike" u="none"/>
                        <a:t>i</a:t>
                      </a:r>
                      <a:r>
                        <a:rPr cap="none" dirty="0" sz="1800" lang="en-US" strike="noStrike" u="none"/>
                        <a:t>d</a:t>
                      </a:r>
                      <a:r>
                        <a:rPr cap="none" dirty="0" sz="1800" lang="en-US" strike="noStrike" u="none"/>
                        <a:t>h</a:t>
                      </a:r>
                      <a:r>
                        <a:rPr cap="none" dirty="0" sz="1800" lang="en-US" strike="noStrike" u="none"/>
                        <a:t>i</a:t>
                      </a:r>
                      <a:r>
                        <a:rPr cap="none" dirty="0" sz="1800" lang="en-US" strike="noStrike" u="none"/>
                        <a:t>s</a:t>
                      </a:r>
                      <a:r>
                        <a:rPr cap="none" dirty="0" sz="1800" lang="en-US" strike="noStrike" u="none"/>
                        <a:t>h</a:t>
                      </a:r>
                      <a:r>
                        <a:rPr cap="none" dirty="0" sz="1800" lang="en-US" strike="noStrike" u="none"/>
                        <a:t>a</a:t>
                      </a:r>
                      <a:r>
                        <a:rPr cap="none" dirty="0" sz="1800" lang="en-US" strike="noStrike" u="none"/>
                        <a:t> </a:t>
                      </a:r>
                      <a:r>
                        <a:rPr cap="none" dirty="0" sz="1800" lang="en-US" strike="noStrike" u="none"/>
                        <a:t>N</a:t>
                      </a:r>
                      <a:endParaRPr altLang="en-US" lang="zh-CN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cap="none" dirty="0" sz="1800" strike="noStrike" u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cap="none" dirty="0" sz="1800" strike="noStrike" u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cap="none" dirty="0" sz="1800" strike="noStrike" u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cap="none" dirty="0" sz="1800" strike="noStrike" u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48588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b="1" cap="none" dirty="0" sz="2000" i="0" lang="en-GB" strike="noStrike" u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 indent="0" lvl="0" marL="0" marR="0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b="1" cap="none" dirty="0" sz="2000" i="0" strike="noStrike" u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b="1" dirty="0" sz="1700" lang="en-US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</a:t>
            </a:r>
            <a:r>
              <a:rPr altLang="en-GB" b="1" dirty="0" sz="1700" lang="en-US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Amarnath</a:t>
            </a:r>
            <a:r>
              <a:rPr altLang="en-GB" b="1" dirty="0" sz="1700" lang="en-US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JL</a:t>
            </a:r>
            <a:endParaRPr dirty="0" sz="1600"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b="1" dirty="0" sz="1700" lang="en-US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 sz="1600"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b="1" dirty="0" sz="1700" lang="en-US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 sz="1600"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b="1" dirty="0" sz="1700" lang="en-US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 sz="1600"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 indent="0" lvl="0" marL="0" marR="0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b="1" cap="none" dirty="0" sz="2000" i="0" strike="noStrike" u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1048589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 fontScale="92857" lnSpcReduction="20000"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cap="none" dirty="0" sz="2000" i="0" lang="en-GB" strike="noStrike" u="none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 indent="0" lvl="0" marL="0" marR="0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cap="none" dirty="0" sz="2000" i="0" lang="en-GB" strike="noStrike" u="none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b="1" cap="none" dirty="0" sz="2000" i="0" strike="noStrike" u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1048590" name="Google Shape;91;p13"/>
          <p:cNvSpPr txBox="1"/>
          <p:nvPr/>
        </p:nvSpPr>
        <p:spPr>
          <a:xfrm>
            <a:off x="625151" y="4533900"/>
            <a:ext cx="11624764" cy="1562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>
              <a:buClr>
                <a:srgbClr val="17365D"/>
              </a:buClr>
              <a:buSzPct val="100000"/>
            </a:pPr>
            <a:r>
              <a:rPr b="1" dirty="0" sz="2000" lang="en-US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b="1" dirty="0" sz="2000" lang="en-US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</a:t>
            </a:r>
            <a:endParaRPr b="1" dirty="0" sz="2000" lang="en-US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b="1" dirty="0" sz="2000" lang="en-US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b="1" dirty="0" sz="2000" lang="en-US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b="1" dirty="0" sz="2000" lang="en-US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b="1" dirty="0" sz="2000" lang="en-US" err="1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Dr.Asif</a:t>
            </a:r>
            <a:r>
              <a:rPr b="1" dirty="0" sz="2000" lang="en-US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Mohammed H.B</a:t>
            </a:r>
            <a:endParaRPr b="1" dirty="0" sz="2000" lang="en-US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b="1" dirty="0" sz="2000" lang="en-US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b="1" dirty="0" sz="2000" lang="en-US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</a:t>
            </a:r>
            <a:r>
              <a:rPr b="1" dirty="0" sz="2000" lang="en-US" err="1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Amarnath</a:t>
            </a:r>
            <a:r>
              <a:rPr b="1" dirty="0" sz="2000" lang="en-US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J.L </a:t>
            </a:r>
            <a:endParaRPr b="1" dirty="0" sz="2000" lang="en-US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b="1" dirty="0" sz="2000" lang="en-US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b="1" dirty="0" sz="2000"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</a:t>
            </a:r>
            <a:r>
              <a:rPr b="1" dirty="0" sz="2000" lang="en-US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Khadar</a:t>
            </a:r>
            <a:r>
              <a:rPr b="1" dirty="0" sz="2000"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</a:t>
            </a:r>
            <a:endParaRPr b="1" dirty="0" sz="2000" lang="en-US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lvl="0"/>
            <a:r>
              <a:rPr dirty="0" lang="en-GB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dirty="0" lang="en-GB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31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indent="0" marL="152400">
              <a:spcBef>
                <a:spcPts val="0"/>
              </a:spcBef>
              <a:buNone/>
            </a:pP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[1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] 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Zheng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, S.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Xie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, H. Dai, X. Chen and H. Wang, "An Overview of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Technology: 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Architecture 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Consensus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and 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Future Trends", 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2017 IEEE International Congress on Big Data (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BigData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Congress), 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pp. 557-564, 2017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2] </a:t>
            </a:r>
            <a:r>
              <a:rPr b="1"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. Ye, G. Li, H.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Cai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, Y.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Gu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and A. Fukuda, "Analysis of Security in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Case Study in      51%-Attack </a:t>
            </a:r>
            <a:endParaRPr dirty="0" sz="160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0" marL="152400">
              <a:spcBef>
                <a:spcPts val="0"/>
              </a:spcBef>
              <a:buNone/>
            </a:pP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Detecting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", 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2018 5th International Conference on Dependable Systems and Their Applications (DSA)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, pp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15-24, 2018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3]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. J. M.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Chowdhury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, A. Colman, M. A.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Kabir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, J. Han and P.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Sarda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, "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Versus Database: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Critical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Analysis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", 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2018 17th IEEE International Conference 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On Trust Security And Privacy In Computing 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Communications/12th 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IEEE International Conference On Big Data Science And Engineering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[4] </a:t>
            </a:r>
            <a:r>
              <a:rPr b="1"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. A.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Monrat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, O.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Schelén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and K.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Andersson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"A Survey of </a:t>
            </a:r>
            <a:r>
              <a:rPr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From the Perspectives of 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Applications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Challenges and Opportunities", IEEE Access, vol. 7, pp. 117134-117151,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[5] </a:t>
            </a:r>
            <a:r>
              <a:rPr b="1" dirty="0" sz="1600" lang="en-US" err="1" smtClean="0">
                <a:latin typeface="Cambria" panose="02040503050406030204" pitchFamily="18" charset="0"/>
                <a:ea typeface="Cambria" panose="02040503050406030204" pitchFamily="18" charset="0"/>
              </a:rPr>
              <a:t>Benyuan</a:t>
            </a:r>
            <a:r>
              <a:rPr b="1"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He, “An Empirical Study of Online Shopping Using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T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echnology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”, 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Department 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Distribution Management, </a:t>
            </a:r>
            <a:r>
              <a:rPr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Takming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University of Science and Technology, Taiwan, R.O.C., 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2017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6]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P.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Oganda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, N.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Lutfiani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, Q.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Aini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, U.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Rahardja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, and A.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Faturahman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, ‘‘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education smart courses of </a:t>
            </a:r>
            <a:endParaRPr b="1" dirty="0" sz="160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0" marL="152400">
              <a:spcBef>
                <a:spcPts val="0"/>
              </a:spcBef>
              <a:buNone/>
            </a:pP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massive 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online open course using business model canvas,’’ 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in Proc. 2nd Int. Conf. </a:t>
            </a:r>
            <a:r>
              <a:rPr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Cybern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Intell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. Syst. (ICORIS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),</a:t>
            </a:r>
          </a:p>
          <a:p>
            <a:pPr indent="0" marL="152400">
              <a:spcBef>
                <a:spcPts val="0"/>
              </a:spcBef>
              <a:buNone/>
            </a:pP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Oct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. 2020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, pp. 1–6, </a:t>
            </a:r>
            <a:r>
              <a:rPr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: 10.1109/ICORIS50180.2020.9320789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7] </a:t>
            </a:r>
            <a:r>
              <a:rPr b="1"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Kahraman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. (Oct. 28, 2021). Wharton Accepts Crypto Payments for </a:t>
            </a:r>
            <a:r>
              <a:rPr b="1" dirty="0" sz="1600" lang="en-US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Program Tuition Fees</a:t>
            </a:r>
            <a:r>
              <a:rPr b="1"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indent="0" marL="152400">
              <a:spcBef>
                <a:spcPts val="0"/>
              </a:spcBef>
              <a:buNone/>
            </a:pP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b="1"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Accessed: Feb. 14, 2023</a:t>
            </a: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. [Online]. Available: https://cointelegraph.com/news/wharton-accepts-crypto- </a:t>
            </a:r>
            <a:endParaRPr dirty="0" sz="160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0" marL="152400">
              <a:spcBef>
                <a:spcPts val="0"/>
              </a:spcBef>
              <a:buNone/>
            </a:pP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payments-for-</a:t>
            </a:r>
            <a:r>
              <a:rPr dirty="0" sz="1600" lang="en-US" err="1" smtClean="0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dirty="0" sz="1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-program-tuition-fees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</a:t>
            </a:r>
            <a:r>
              <a:rPr dirty="0" lang="en-GB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2000" lang="en-US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dirty="0" sz="2000"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0"/>
            <a:ext cx="10668000" cy="5379097"/>
          </a:xfrm>
        </p:spPr>
        <p:txBody>
          <a:bodyPr>
            <a:normAutofit/>
          </a:bodyPr>
          <a:p>
            <a:pPr indent="0" marL="152400">
              <a:spcBef>
                <a:spcPts val="0"/>
              </a:spcBef>
              <a:buNone/>
            </a:pPr>
            <a:r>
              <a:rPr dirty="0" sz="1600" lang="en-US">
                <a:latin typeface="Cambria" panose="02040503050406030204" pitchFamily="18" charset="0"/>
                <a:ea typeface="Cambria" panose="02040503050406030204" pitchFamily="18" charset="0"/>
              </a:rPr>
              <a:t>[8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]   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b="1"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Bhaskar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, C. K. </a:t>
            </a:r>
            <a:r>
              <a:rPr b="1"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Tiwari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, and A. Joshi, ‘‘</a:t>
            </a:r>
            <a:r>
              <a:rPr b="1"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 in education management: 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Present 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    future 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applications,’’ Interact. Technol. Smart Educ., vol. 18, no. 1, pp. 1–17, 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May 2021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endParaRPr dirty="0" sz="170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0" marL="152400">
              <a:spcBef>
                <a:spcPts val="0"/>
              </a:spcBef>
              <a:buNone/>
            </a:pP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  10.1108/ITSE-07-2020- 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0102.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[9]  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b="1" dirty="0" sz="1700" lang="en-US" err="1" smtClean="0">
                <a:latin typeface="Cambria" panose="02040503050406030204" pitchFamily="18" charset="0"/>
                <a:ea typeface="Cambria" panose="02040503050406030204" pitchFamily="18" charset="0"/>
              </a:rPr>
              <a:t>H.A.Alsobhi,R.A.Alakhtar,A.Ubaid,O.K.Hussain,andF.K.Hussain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, ‘‘</a:t>
            </a:r>
            <a:r>
              <a:rPr b="1"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-based </a:t>
            </a:r>
            <a:r>
              <a:rPr b="1"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micro-   </a:t>
            </a:r>
          </a:p>
          <a:p>
            <a:pPr indent="0" marL="152400">
              <a:spcBef>
                <a:spcPts val="0"/>
              </a:spcBef>
              <a:buNone/>
            </a:pPr>
            <a:r>
              <a:rPr b="1"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   credentialing 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system in higher education </a:t>
            </a:r>
            <a:r>
              <a:rPr b="1"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insti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b="1"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tutions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 Systematic literature review,’’ </a:t>
            </a:r>
            <a:endParaRPr dirty="0" sz="170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0" marL="152400">
              <a:spcBef>
                <a:spcPts val="0"/>
              </a:spcBef>
              <a:buNone/>
            </a:pP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dirty="0" sz="1700" lang="en-US" err="1" smtClean="0">
                <a:latin typeface="Cambria" panose="02040503050406030204" pitchFamily="18" charset="0"/>
                <a:ea typeface="Cambria" panose="02040503050406030204" pitchFamily="18" charset="0"/>
              </a:rPr>
              <a:t>Knowl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.-Based 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Syst., vol. 265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, Apr. 2023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, Art. no. 110238, </a:t>
            </a:r>
            <a:r>
              <a:rPr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: 10.1016/j.knosys.2022.110238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[10] </a:t>
            </a:r>
            <a:r>
              <a:rPr b="1"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.-H. Nguyen, D.-N. Nguyen-</a:t>
            </a:r>
            <a:r>
              <a:rPr b="1"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Duc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, N. Huynh-</a:t>
            </a:r>
            <a:r>
              <a:rPr b="1"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Tuong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, and H.-A. Pham, ‘‘CVSS: 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blockchainized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  certificate 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verifying support system,’’ in Proc. 9th Int. </a:t>
            </a:r>
            <a:r>
              <a:rPr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Symp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. Inf. </a:t>
            </a:r>
            <a:r>
              <a:rPr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Commun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. Technol. (</a:t>
            </a:r>
            <a:r>
              <a:rPr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SoICT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endParaRPr dirty="0" sz="170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0" marL="152400">
              <a:spcBef>
                <a:spcPts val="0"/>
              </a:spcBef>
              <a:buNone/>
            </a:pP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b="1"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2018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, pp. 436–442, </a:t>
            </a:r>
            <a:r>
              <a:rPr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: 10.1145/3287921.3287968.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11] </a:t>
            </a:r>
            <a:r>
              <a:rPr b="1"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.-K. Kim, ‘‘</a:t>
            </a:r>
            <a:r>
              <a:rPr b="1"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 smart contract to prevent forgery of degree certificates: 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Artificial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   intelligence 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consensus algorithm,’’ Electronics, vol. 11, no. 14, p. 2112, 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Jul. 2022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dirty="0" sz="1700" lang="en-US" err="1" smtClean="0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:  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  10.3390/electronics11142112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12] </a:t>
            </a:r>
            <a:r>
              <a:rPr b="1"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. Mohammad and S. Vargas, ‘‘Challenges of using </a:t>
            </a:r>
            <a:r>
              <a:rPr b="1"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 in the education sector: 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literature review,’’ Appl. Sci., vol. 12, no. 13, p. 6380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, Jun. 2022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: 10.3390/app12136380.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13] </a:t>
            </a:r>
            <a:r>
              <a:rPr b="1"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b="1"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. Schulz and J. A. </a:t>
            </a:r>
            <a:r>
              <a:rPr b="1"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Hennis-Plasschaert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, Regulation (</a:t>
            </a:r>
            <a:r>
              <a:rPr dirty="0" sz="1700" lang="en-US" err="1">
                <a:latin typeface="Cambria" panose="02040503050406030204" pitchFamily="18" charset="0"/>
                <a:ea typeface="Cambria" panose="02040503050406030204" pitchFamily="18" charset="0"/>
              </a:rPr>
              <a:t>Eu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) 2016/679 Of The 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European</a:t>
            </a:r>
          </a:p>
          <a:p>
            <a:pPr indent="0" marL="152400">
              <a:spcBef>
                <a:spcPts val="0"/>
              </a:spcBef>
              <a:buNone/>
            </a:pP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  Parliament And 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Of The Council of 27, April 2016, Official Journal of the European Union, </a:t>
            </a:r>
            <a:endParaRPr dirty="0" sz="170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0" marL="152400">
              <a:spcBef>
                <a:spcPts val="0"/>
              </a:spcBef>
              <a:buNone/>
            </a:pP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      [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Online]. </a:t>
            </a:r>
            <a:r>
              <a:rPr dirty="0" sz="17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Available: http</a:t>
            </a:r>
            <a:r>
              <a:rPr dirty="0" sz="1700" lang="en-US">
                <a:latin typeface="Cambria" panose="02040503050406030204" pitchFamily="18" charset="0"/>
                <a:ea typeface="Cambria" panose="02040503050406030204" pitchFamily="18" charset="0"/>
              </a:rPr>
              <a:t>://data.europa.eu/eli/reg/2016/679/oj </a:t>
            </a:r>
          </a:p>
          <a:p>
            <a:endParaRPr dirty="0" sz="20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dirty="0" lang="en-GB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599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just" indent="-342900" marL="4953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algn="just" indent="-342900" marL="4953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342900" lvl="0" marL="4953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</a:p>
          <a:p>
            <a:pPr algn="just" indent="-342900" lvl="0" marL="4953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algn="just" indent="-342900" lvl="0" marL="4953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algn="just" indent="-342900" lvl="0" marL="4953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342900" lvl="0" marL="4953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dirty="0" lang="en-GB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03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 fontScale="95833" lnSpcReduction="20000"/>
          </a:bodyPr>
          <a:p>
            <a:pPr algn="just" indent="-190500" lvl="0" marL="342900">
              <a:spcBef>
                <a:spcPts val="0"/>
              </a:spcBef>
              <a:buNone/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Government of Gujarat</a:t>
            </a: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>
              <a:lnSpc>
                <a:spcPct val="200000"/>
              </a:lnSpc>
              <a:spcBef>
                <a:spcPts val="0"/>
              </a:spcBef>
              <a:buNone/>
            </a:pP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Category 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(Hardware / Software / Both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:  Software</a:t>
            </a: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>
              <a:lnSpc>
                <a:spcPct val="160000"/>
              </a:lnSpc>
              <a:spcBef>
                <a:spcPts val="0"/>
              </a:spcBef>
              <a:buNone/>
            </a:pP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Description: The lack of a standardized system for verifying digital certificates leads to 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fraud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, duplication, and manual verification 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inefficiencies 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for industries, institutions, and government offices. A </a:t>
            </a:r>
            <a:r>
              <a:rPr dirty="0" lang="en-US" err="1" smtClean="0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-Based 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Digital Certificate 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System 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ensures 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tamper-proof 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issuance, secure storage, and instant verification, enhancing  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trust 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transparency 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across sectors.</a:t>
            </a:r>
          </a:p>
          <a:p>
            <a:pPr algn="just" indent="-190500" lvl="0" marL="342900">
              <a:lnSpc>
                <a:spcPct val="200000"/>
              </a:lnSpc>
              <a:spcBef>
                <a:spcPts val="0"/>
              </a:spcBef>
              <a:buNone/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Difficulty Level: Simple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lvl="0" marL="152400">
              <a:lnSpc>
                <a:spcPct val="200000"/>
              </a:lnSpc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07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just" indent="-190500" lvl="0" marL="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08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indent="-381000" lvl="0" marL="4572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algn="l" indent="-355600" lvl="1" marL="9144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algn="l" indent="-342900" lvl="2" marL="13716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algn="l" indent="-330200" lvl="3" marL="1828800" marR="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cap="none" sz="16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algn="l" indent="-330200" lvl="4" marL="2286000" marR="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cap="none" sz="16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algn="l" indent="-342900" lvl="5" marL="27432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algn="l" indent="-342900" lvl="6" marL="32004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algn="l" indent="-342900" lvl="7" marL="36576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algn="l" indent="-342900" lvl="8" marL="41148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algn="just" indent="-190500" marL="342900">
              <a:spcBef>
                <a:spcPts val="0"/>
              </a:spcBef>
              <a:buSzPct val="100000"/>
              <a:buFont typeface="Arial"/>
              <a:buNone/>
            </a:pP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marL="342900">
              <a:spcBef>
                <a:spcPts val="0"/>
              </a:spcBef>
              <a:buSzPct val="100000"/>
              <a:buFont typeface="Arial"/>
              <a:buNone/>
            </a:pP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marL="34290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marL="34290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marL="34290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09" name="Google Shape;115;p17"/>
          <p:cNvSpPr txBox="1"/>
          <p:nvPr/>
        </p:nvSpPr>
        <p:spPr>
          <a:xfrm>
            <a:off x="812800" y="1143000"/>
            <a:ext cx="10668000" cy="4178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indent="-381000" lvl="0" marL="4572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algn="l" indent="-355600" lvl="1" marL="9144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cap="none" sz="2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algn="l" indent="-342900" lvl="2" marL="13716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algn="l" indent="-330200" lvl="3" marL="1828800" marR="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cap="none" sz="16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algn="l" indent="-330200" lvl="4" marL="2286000" marR="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cap="none" sz="16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algn="l" indent="-342900" lvl="5" marL="27432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algn="l" indent="-342900" lvl="6" marL="32004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algn="l" indent="-342900" lvl="7" marL="36576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algn="l" indent="-342900" lvl="8" marL="41148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algn="just" indent="-190500" marL="342900">
              <a:spcBef>
                <a:spcPts val="0"/>
              </a:spcBef>
              <a:buSzPct val="100000"/>
              <a:buFont typeface="Arial"/>
              <a:buNone/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algn="just" indent="-190500" marL="342900">
              <a:spcBef>
                <a:spcPts val="0"/>
              </a:spcBef>
              <a:buSzPct val="100000"/>
              <a:buFont typeface="Arial"/>
              <a:buNone/>
            </a:pP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marL="342900">
              <a:spcBef>
                <a:spcPts val="0"/>
              </a:spcBef>
              <a:buSzPct val="100000"/>
              <a:buFont typeface="Arial"/>
              <a:buNone/>
            </a:pPr>
            <a:r>
              <a:rPr b="1" dirty="0" lang="en-US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algn="just" indent="-190500" marL="342900">
              <a:spcBef>
                <a:spcPts val="0"/>
              </a:spcBef>
              <a:buSzPct val="100000"/>
              <a:buFont typeface="Arial"/>
              <a:buNone/>
            </a:pP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marL="342900">
              <a:spcBef>
                <a:spcPts val="0"/>
              </a:spcBef>
              <a:buSzPct val="100000"/>
              <a:buNone/>
            </a:pP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https://github.com/Prakruthi27441/Project.git</a:t>
            </a: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marL="34290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marL="34290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marL="342900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lvl="0" marL="152400">
              <a:lnSpc>
                <a:spcPct val="200000"/>
              </a:lnSpc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</a:p>
        </p:txBody>
      </p:sp>
      <p:sp>
        <p:nvSpPr>
          <p:cNvPr id="1048613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just" indent="-190500" lvl="0" marL="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just" indent="-190500" lvl="0" marL="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>
              <a:spcBef>
                <a:spcPts val="0"/>
              </a:spcBef>
              <a:buSzPct val="100000"/>
              <a:buNone/>
            </a:pPr>
            <a:r>
              <a:rPr dirty="0" lang="en-US" err="1">
                <a:latin typeface="Cambria" panose="02040503050406030204" pitchFamily="18" charset="0"/>
                <a:ea typeface="Cambria" panose="02040503050406030204" pitchFamily="18" charset="0"/>
              </a:rPr>
              <a:t>Ethereum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 : </a:t>
            </a:r>
            <a:r>
              <a:rPr dirty="0" sz="2200" i="1" lang="en-US">
                <a:latin typeface="Cambria" panose="02040503050406030204" pitchFamily="18" charset="0"/>
                <a:ea typeface="Cambria" panose="02040503050406030204" pitchFamily="18" charset="0"/>
              </a:rPr>
              <a:t>As the local </a:t>
            </a:r>
            <a:r>
              <a:rPr dirty="0" sz="2200" i="1" lang="en-US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dirty="0" sz="2200" i="1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2200" i="1" lang="en-US" smtClean="0">
                <a:latin typeface="Cambria" panose="02040503050406030204" pitchFamily="18" charset="0"/>
                <a:ea typeface="Cambria" panose="02040503050406030204" pitchFamily="18" charset="0"/>
              </a:rPr>
              <a:t>network </a:t>
            </a:r>
            <a:r>
              <a:rPr dirty="0" sz="2200" i="1" lang="en-US" err="1" smtClean="0">
                <a:latin typeface="Cambria" panose="02040503050406030204" pitchFamily="18" charset="0"/>
                <a:ea typeface="Cambria" panose="02040503050406030204" pitchFamily="18" charset="0"/>
              </a:rPr>
              <a:t>Ethereum</a:t>
            </a:r>
            <a:r>
              <a:rPr dirty="0" sz="2200" i="1" lang="en-US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2200" i="1" lang="en-US">
                <a:latin typeface="Cambria" panose="02040503050406030204" pitchFamily="18" charset="0"/>
                <a:ea typeface="Cambria" panose="02040503050406030204" pitchFamily="18" charset="0"/>
              </a:rPr>
              <a:t>is a decentralized, open-source </a:t>
            </a:r>
            <a:r>
              <a:rPr dirty="0" sz="2200" i="1" lang="en-US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dirty="0" sz="2200" i="1" lang="en-US">
                <a:latin typeface="Cambria" panose="02040503050406030204" pitchFamily="18" charset="0"/>
                <a:ea typeface="Cambria" panose="02040503050406030204" pitchFamily="18" charset="0"/>
              </a:rPr>
              <a:t> platform featuring smart contract functionality. It is the second-largest </a:t>
            </a:r>
            <a:r>
              <a:rPr dirty="0" sz="2200" i="1" lang="en-US" err="1">
                <a:latin typeface="Cambria" panose="02040503050406030204" pitchFamily="18" charset="0"/>
                <a:ea typeface="Cambria" panose="02040503050406030204" pitchFamily="18" charset="0"/>
              </a:rPr>
              <a:t>cryptocurrency</a:t>
            </a:r>
            <a:r>
              <a:rPr dirty="0" sz="2200" i="1" lang="en-US">
                <a:latin typeface="Cambria" panose="02040503050406030204" pitchFamily="18" charset="0"/>
                <a:ea typeface="Cambria" panose="02040503050406030204" pitchFamily="18" charset="0"/>
              </a:rPr>
              <a:t> by market capitalization, after </a:t>
            </a:r>
            <a:r>
              <a:rPr dirty="0" sz="2200" i="1" lang="en-US" err="1">
                <a:latin typeface="Cambria" panose="02040503050406030204" pitchFamily="18" charset="0"/>
                <a:ea typeface="Cambria" panose="02040503050406030204" pitchFamily="18" charset="0"/>
              </a:rPr>
              <a:t>Bitcoin</a:t>
            </a:r>
            <a:r>
              <a:rPr dirty="0" sz="2200" i="1" lang="en-US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 indent="-190500" lvl="0" marL="342900">
              <a:spcBef>
                <a:spcPts val="0"/>
              </a:spcBef>
              <a:buSzPct val="100000"/>
              <a:buNone/>
            </a:pP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>
              <a:spcBef>
                <a:spcPts val="0"/>
              </a:spcBef>
              <a:buSzPct val="100000"/>
              <a:buNone/>
            </a:pP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Truffle: </a:t>
            </a:r>
            <a:r>
              <a:rPr dirty="0" sz="2200" i="1" lang="en-US">
                <a:latin typeface="Cambria" panose="02040503050406030204" pitchFamily="18" charset="0"/>
                <a:ea typeface="Cambria" panose="02040503050406030204" pitchFamily="18" charset="0"/>
              </a:rPr>
              <a:t>For smart contract development and </a:t>
            </a:r>
            <a:r>
              <a:rPr dirty="0" sz="2200" i="1" lang="en-US" err="1">
                <a:latin typeface="Cambria" panose="02040503050406030204" pitchFamily="18" charset="0"/>
                <a:ea typeface="Cambria" panose="02040503050406030204" pitchFamily="18" charset="0"/>
              </a:rPr>
              <a:t>deploymentTruffle</a:t>
            </a:r>
            <a:r>
              <a:rPr dirty="0" sz="2200" i="1" lang="en-US">
                <a:latin typeface="Cambria" panose="02040503050406030204" pitchFamily="18" charset="0"/>
                <a:ea typeface="Cambria" panose="02040503050406030204" pitchFamily="18" charset="0"/>
              </a:rPr>
              <a:t> is a development suite for </a:t>
            </a:r>
            <a:r>
              <a:rPr dirty="0" sz="2200" i="1" lang="en-US" err="1">
                <a:latin typeface="Cambria" panose="02040503050406030204" pitchFamily="18" charset="0"/>
                <a:ea typeface="Cambria" panose="02040503050406030204" pitchFamily="18" charset="0"/>
              </a:rPr>
              <a:t>Ethereum</a:t>
            </a:r>
            <a:r>
              <a:rPr dirty="0" sz="2200" i="1" lang="en-US">
                <a:latin typeface="Cambria" panose="02040503050406030204" pitchFamily="18" charset="0"/>
                <a:ea typeface="Cambria" panose="02040503050406030204" pitchFamily="18" charset="0"/>
              </a:rPr>
              <a:t>, simplifying smart contract development, testing, and deployment. It provides tools for compiling, linking, deploying, and managing smart contracts, making the development lifecycle more efficient</a:t>
            </a:r>
            <a:r>
              <a:rPr dirty="0" sz="2200" i="1" lang="en-US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 indent="-190500" lvl="0" marL="342900">
              <a:spcBef>
                <a:spcPts val="0"/>
              </a:spcBef>
              <a:buSzPct val="100000"/>
              <a:buNone/>
            </a:pP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>
              <a:spcBef>
                <a:spcPts val="0"/>
              </a:spcBef>
              <a:buSzPct val="100000"/>
              <a:buNone/>
            </a:pPr>
            <a:r>
              <a:rPr dirty="0" lang="en-US" err="1">
                <a:latin typeface="Cambria" panose="02040503050406030204" pitchFamily="18" charset="0"/>
                <a:ea typeface="Cambria" panose="02040503050406030204" pitchFamily="18" charset="0"/>
              </a:rPr>
              <a:t>Streamlit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: </a:t>
            </a:r>
            <a:r>
              <a:rPr dirty="0" sz="2200" i="1" lang="en-US">
                <a:latin typeface="Cambria" panose="02040503050406030204" pitchFamily="18" charset="0"/>
                <a:ea typeface="Cambria" panose="02040503050406030204" pitchFamily="18" charset="0"/>
              </a:rPr>
              <a:t>For developing the web </a:t>
            </a:r>
            <a:r>
              <a:rPr dirty="0" sz="2200" i="1" lang="en-US" err="1">
                <a:latin typeface="Cambria" panose="02040503050406030204" pitchFamily="18" charset="0"/>
                <a:ea typeface="Cambria" panose="02040503050406030204" pitchFamily="18" charset="0"/>
              </a:rPr>
              <a:t>applicationIt</a:t>
            </a:r>
            <a:r>
              <a:rPr dirty="0" sz="2200" i="1" lang="en-US">
                <a:latin typeface="Cambria" panose="02040503050406030204" pitchFamily="18" charset="0"/>
                <a:ea typeface="Cambria" panose="02040503050406030204" pitchFamily="18" charset="0"/>
              </a:rPr>
              <a:t> allows developers to create interactive applications with minimal coding, directly from Python scripts</a:t>
            </a:r>
            <a:r>
              <a:rPr dirty="0" sz="2200" i="1" lang="en-US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 indent="-190500" lvl="0" marL="342900">
              <a:spcBef>
                <a:spcPts val="0"/>
              </a:spcBef>
              <a:buSzPct val="100000"/>
              <a:buNone/>
            </a:pP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Analysis of Problem 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sz="2000" lang="en-US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dirty="0" sz="2000" lang="en-US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 indent="-190500" marL="342900">
              <a:spcBef>
                <a:spcPts val="0"/>
              </a:spcBef>
              <a:buSzPct val="100000"/>
              <a:buNone/>
            </a:pP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algn="just" indent="-190500" lvl="0" marL="342900">
              <a:spcBef>
                <a:spcPts val="0"/>
              </a:spcBef>
              <a:buSzPct val="100000"/>
              <a:buNone/>
            </a:pPr>
            <a:endParaRPr b="1"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>
              <a:spcBef>
                <a:spcPts val="0"/>
              </a:spcBef>
              <a:buSzPct val="100000"/>
              <a:buNone/>
            </a:pPr>
            <a:r>
              <a:rPr dirty="0" lang="en-US" err="1" smtClean="0">
                <a:latin typeface="Cambria" panose="02040503050406030204" pitchFamily="18" charset="0"/>
                <a:ea typeface="Cambria" panose="02040503050406030204" pitchFamily="18" charset="0"/>
              </a:rPr>
              <a:t>Pinata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: </a:t>
            </a:r>
            <a:r>
              <a:rPr dirty="0" i="1" lang="en-US">
                <a:latin typeface="Cambria" panose="02040503050406030204" pitchFamily="18" charset="0"/>
                <a:ea typeface="Cambria" panose="02040503050406030204" pitchFamily="18" charset="0"/>
              </a:rPr>
              <a:t>As an IPFS </a:t>
            </a:r>
            <a:r>
              <a:rPr dirty="0" i="1" lang="en-US" err="1">
                <a:latin typeface="Cambria" panose="02040503050406030204" pitchFamily="18" charset="0"/>
                <a:ea typeface="Cambria" panose="02040503050406030204" pitchFamily="18" charset="0"/>
              </a:rPr>
              <a:t>clientAll</a:t>
            </a:r>
            <a:r>
              <a:rPr dirty="0" i="1" lang="en-US">
                <a:latin typeface="Cambria" panose="02040503050406030204" pitchFamily="18" charset="0"/>
                <a:ea typeface="Cambria" panose="02040503050406030204" pitchFamily="18" charset="0"/>
              </a:rPr>
              <a:t> User-Data is stored on IPFS also every data is first </a:t>
            </a:r>
            <a:r>
              <a:rPr dirty="0" i="1" lang="en-US" err="1">
                <a:latin typeface="Cambria" panose="02040503050406030204" pitchFamily="18" charset="0"/>
                <a:ea typeface="Cambria" panose="02040503050406030204" pitchFamily="18" charset="0"/>
              </a:rPr>
              <a:t>encryted</a:t>
            </a:r>
            <a:r>
              <a:rPr dirty="0" i="1" lang="en-US">
                <a:latin typeface="Cambria" panose="02040503050406030204" pitchFamily="18" charset="0"/>
                <a:ea typeface="Cambria" panose="02040503050406030204" pitchFamily="18" charset="0"/>
              </a:rPr>
              <a:t> locally and then send to </a:t>
            </a:r>
            <a:r>
              <a:rPr dirty="0" i="1" lang="en-US" err="1">
                <a:latin typeface="Cambria" panose="02040503050406030204" pitchFamily="18" charset="0"/>
                <a:ea typeface="Cambria" panose="02040503050406030204" pitchFamily="18" charset="0"/>
              </a:rPr>
              <a:t>ipfs</a:t>
            </a:r>
            <a:r>
              <a:rPr dirty="0" i="1" lang="en-US">
                <a:latin typeface="Cambria" panose="02040503050406030204" pitchFamily="18" charset="0"/>
                <a:ea typeface="Cambria" panose="02040503050406030204" pitchFamily="18" charset="0"/>
              </a:rPr>
              <a:t> to have more security</a:t>
            </a:r>
          </a:p>
          <a:p>
            <a:pPr algn="just" indent="-190500" lvl="0" marL="342900">
              <a:spcBef>
                <a:spcPts val="0"/>
              </a:spcBef>
              <a:buSzPct val="100000"/>
              <a:buNone/>
            </a:pP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>
              <a:spcBef>
                <a:spcPts val="0"/>
              </a:spcBef>
              <a:buSzPct val="100000"/>
              <a:buNone/>
            </a:pP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Identity: </a:t>
            </a:r>
            <a:r>
              <a:rPr dirty="0" i="1" lang="en-US">
                <a:latin typeface="Cambria" panose="02040503050406030204" pitchFamily="18" charset="0"/>
                <a:ea typeface="Cambria" panose="02040503050406030204" pitchFamily="18" charset="0"/>
              </a:rPr>
              <a:t>DID </a:t>
            </a:r>
            <a:r>
              <a:rPr dirty="0" i="1" lang="en-US" err="1">
                <a:latin typeface="Cambria" panose="02040503050406030204" pitchFamily="18" charset="0"/>
                <a:ea typeface="Cambria" panose="02040503050406030204" pitchFamily="18" charset="0"/>
              </a:rPr>
              <a:t>solutionfor</a:t>
            </a:r>
            <a:r>
              <a:rPr dirty="0" i="1" lang="en-US">
                <a:latin typeface="Cambria" panose="02040503050406030204" pitchFamily="18" charset="0"/>
                <a:ea typeface="Cambria" panose="02040503050406030204" pitchFamily="18" charset="0"/>
              </a:rPr>
              <a:t> representing users and institutions on the </a:t>
            </a:r>
            <a:r>
              <a:rPr dirty="0" i="1" lang="en-US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dirty="0" i="1" lang="en-US">
                <a:latin typeface="Cambria" panose="02040503050406030204" pitchFamily="18" charset="0"/>
                <a:ea typeface="Cambria" panose="02040503050406030204" pitchFamily="18" charset="0"/>
              </a:rPr>
              <a:t>, enhancing privacy and interoperability.</a:t>
            </a:r>
          </a:p>
          <a:p>
            <a:pPr algn="just" indent="-190500" lvl="0" marL="342900">
              <a:spcBef>
                <a:spcPts val="0"/>
              </a:spcBef>
              <a:buSzPct val="100000"/>
              <a:buNone/>
            </a:pP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>
              <a:spcBef>
                <a:spcPts val="0"/>
              </a:spcBef>
              <a:buSzPct val="100000"/>
              <a:buNone/>
            </a:pPr>
            <a:r>
              <a:rPr dirty="0" lang="en-US" err="1"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: </a:t>
            </a:r>
            <a:r>
              <a:rPr dirty="0" i="1" lang="en-US">
                <a:latin typeface="Cambria" panose="02040503050406030204" pitchFamily="18" charset="0"/>
                <a:ea typeface="Cambria" panose="02040503050406030204" pitchFamily="18" charset="0"/>
              </a:rPr>
              <a:t>To containerize the entire application into different services for infrastructure</a:t>
            </a:r>
          </a:p>
          <a:p>
            <a:pPr indent="0" marL="76200">
              <a:buNone/>
            </a:pPr>
            <a:endParaRPr dirty="0" i="1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lvl="0" marL="152400">
              <a:lnSpc>
                <a:spcPct val="200000"/>
              </a:lnSpc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dirty="0" sz="20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19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 fontScale="95833" lnSpcReduction="20000"/>
          </a:bodyPr>
          <a:p>
            <a:pPr algn="just" indent="-190500" lvl="0" marL="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dirty="0" sz="2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Software </a:t>
            </a:r>
            <a:r>
              <a:rPr b="1" dirty="0" sz="2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Requirements</a:t>
            </a:r>
            <a:r>
              <a:rPr b="1" dirty="0" sz="26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endParaRPr b="1" dirty="0" sz="260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Testing Frameworks: Truffle and </a:t>
            </a:r>
            <a:r>
              <a:rPr dirty="0" lang="en-US" err="1" smtClean="0">
                <a:latin typeface="Cambria" panose="02040503050406030204" pitchFamily="18" charset="0"/>
                <a:ea typeface="Cambria" panose="02040503050406030204" pitchFamily="18" charset="0"/>
              </a:rPr>
              <a:t>ganache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-cli</a:t>
            </a:r>
          </a:p>
          <a:p>
            <a:pPr algn="just" indent="-190500" lvl="0" marL="3429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Monitoring 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Tools: To track system performance and identify issues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 indent="-190500" lvl="0" marL="3429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dirty="0" lang="en-US" err="1" smtClean="0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: D-App on </a:t>
            </a:r>
            <a:r>
              <a:rPr dirty="0" lang="en-US" err="1">
                <a:latin typeface="Cambria" panose="02040503050406030204" pitchFamily="18" charset="0"/>
                <a:ea typeface="Cambria" panose="02040503050406030204" pitchFamily="18" charset="0"/>
              </a:rPr>
              <a:t>Ethereum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dirty="0" lang="en-US" err="1" smtClean="0">
                <a:latin typeface="Cambria" panose="02040503050406030204" pitchFamily="18" charset="0"/>
                <a:ea typeface="Cambria" panose="02040503050406030204" pitchFamily="18" charset="0"/>
              </a:rPr>
              <a:t>Metamask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Browser Extension to work with </a:t>
            </a:r>
            <a:r>
              <a:rPr dirty="0" lang="en-US" err="1">
                <a:latin typeface="Cambria" panose="02040503050406030204" pitchFamily="18" charset="0"/>
                <a:ea typeface="Cambria" panose="02040503050406030204" pitchFamily="18" charset="0"/>
              </a:rPr>
              <a:t>Ethereum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 indent="-190500" lvl="0" marL="3429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Database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dirty="0" lang="en-US" err="1">
                <a:latin typeface="Cambria" panose="02040503050406030204" pitchFamily="18" charset="0"/>
                <a:ea typeface="Cambria" panose="02040503050406030204" pitchFamily="18" charset="0"/>
              </a:rPr>
              <a:t>PostgreSQL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, MySQL or </a:t>
            </a:r>
            <a:r>
              <a:rPr dirty="0" lang="en-US" err="1"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 indent="-190500" lvl="0" marL="3429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Backend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: Node.js (Express 21.0.0 or higher) , Python (3.9.10 or higher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just" indent="-190500" lvl="0" marL="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lvl="0" marL="152400">
              <a:lnSpc>
                <a:spcPct val="200000"/>
              </a:lnSpc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dirty="0" sz="2000" lang="en-US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23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 fontScale="95833" lnSpcReduction="20000"/>
          </a:bodyPr>
          <a:p>
            <a:pPr algn="just" indent="-190500" marL="3429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b="1" dirty="0" lang="en-US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  <a:endParaRPr dirty="0" lang="en-US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dirty="0" lang="en-US" smtClean="0">
                <a:latin typeface="Cambria" panose="02040503050406030204" pitchFamily="18" charset="0"/>
                <a:ea typeface="Cambria" panose="02040503050406030204" pitchFamily="18" charset="0"/>
              </a:rPr>
              <a:t>Frontend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: React </a:t>
            </a:r>
            <a:r>
              <a:rPr dirty="0" lang="en-US" err="1">
                <a:latin typeface="Cambria" panose="02040503050406030204" pitchFamily="18" charset="0"/>
                <a:ea typeface="Cambria" panose="02040503050406030204" pitchFamily="18" charset="0"/>
              </a:rPr>
              <a:t>js</a:t>
            </a: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Security: HSMs, access control lists</a:t>
            </a:r>
          </a:p>
          <a:p>
            <a:pPr algn="just" indent="-190500" lvl="0" marL="3429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Identity: DID solutions</a:t>
            </a:r>
          </a:p>
          <a:p>
            <a:pPr algn="just" indent="-190500" lvl="0" marL="3429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Infrastructure: </a:t>
            </a:r>
            <a:r>
              <a:rPr dirty="0" lang="en-US" err="1"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Uploading certificates : IPFS (</a:t>
            </a:r>
            <a:r>
              <a:rPr dirty="0" lang="en-US" err="1">
                <a:latin typeface="Cambria" panose="02040503050406030204" pitchFamily="18" charset="0"/>
                <a:ea typeface="Cambria" panose="02040503050406030204" pitchFamily="18" charset="0"/>
              </a:rPr>
              <a:t>Pinata</a:t>
            </a: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just" indent="-190500" lvl="0" marL="34290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dirty="0" lang="en-US">
                <a:latin typeface="Cambria" panose="02040503050406030204" pitchFamily="18" charset="0"/>
                <a:ea typeface="Cambria" panose="02040503050406030204" pitchFamily="18" charset="0"/>
              </a:rPr>
              <a:t>Web application : </a:t>
            </a:r>
            <a:r>
              <a:rPr dirty="0" lang="en-US" err="1">
                <a:latin typeface="Cambria" panose="02040503050406030204" pitchFamily="18" charset="0"/>
                <a:ea typeface="Cambria" panose="02040503050406030204" pitchFamily="18" charset="0"/>
              </a:rPr>
              <a:t>Streamlit</a:t>
            </a:r>
            <a:endParaRPr dirty="0"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indent="-190500" lvl="0" marL="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dirty="0" lang="en-GB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877294" y="1422523"/>
            <a:ext cx="5692842" cy="425996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Admin</dc:creator>
  <cp:lastModifiedBy>whynew.in</cp:lastModifiedBy>
  <dcterms:created xsi:type="dcterms:W3CDTF">2025-01-29T14:21:02Z</dcterms:created>
  <dcterms:modified xsi:type="dcterms:W3CDTF">2025-01-29T14:21:02Z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e77e9debf6b046809d2de082bf793d6d</vt:lpwstr>
  </property>
</Properties>
</file>