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258" r:id="rId4"/>
    <p:sldId id="273" r:id="rId5"/>
    <p:sldId id="259" r:id="rId6"/>
    <p:sldId id="274" r:id="rId7"/>
    <p:sldId id="275" r:id="rId8"/>
    <p:sldId id="276" r:id="rId9"/>
    <p:sldId id="261" r:id="rId10"/>
    <p:sldId id="262" r:id="rId11"/>
    <p:sldId id="278" r:id="rId12"/>
    <p:sldId id="279" r:id="rId13"/>
    <p:sldId id="263" r:id="rId14"/>
    <p:sldId id="264" r:id="rId15"/>
    <p:sldId id="280" r:id="rId16"/>
    <p:sldId id="281" r:id="rId17"/>
    <p:sldId id="266" r:id="rId18"/>
    <p:sldId id="282" r:id="rId19"/>
    <p:sldId id="283" r:id="rId20"/>
    <p:sldId id="267" r:id="rId21"/>
    <p:sldId id="265" r:id="rId22"/>
    <p:sldId id="268" r:id="rId23"/>
    <p:sldId id="269" r:id="rId24"/>
    <p:sldId id="270" r:id="rId25"/>
    <p:sldId id="271" r:id="rId26"/>
    <p:sldId id="272" r:id="rId2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Bookman Old Style"/>
        <a:ea typeface="Bookman Old Style"/>
        <a:cs typeface="Bookman Old Style"/>
        <a:sym typeface="Bookman Old Style"/>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Bookman Old Style"/>
        <a:ea typeface="Bookman Old Style"/>
        <a:cs typeface="Bookman Old Style"/>
        <a:sym typeface="Bookman Old Style"/>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Bookman Old Style"/>
        <a:ea typeface="Bookman Old Style"/>
        <a:cs typeface="Bookman Old Style"/>
        <a:sym typeface="Bookman Old Style"/>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Bookman Old Style"/>
        <a:ea typeface="Bookman Old Style"/>
        <a:cs typeface="Bookman Old Style"/>
        <a:sym typeface="Bookman Old Style"/>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Bookman Old Style"/>
        <a:ea typeface="Bookman Old Style"/>
        <a:cs typeface="Bookman Old Style"/>
        <a:sym typeface="Bookman Old Style"/>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Bookman Old Style"/>
        <a:ea typeface="Bookman Old Style"/>
        <a:cs typeface="Bookman Old Style"/>
        <a:sym typeface="Bookman Old Style"/>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Bookman Old Style"/>
        <a:ea typeface="Bookman Old Style"/>
        <a:cs typeface="Bookman Old Style"/>
        <a:sym typeface="Bookman Old Style"/>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Bookman Old Style"/>
        <a:ea typeface="Bookman Old Style"/>
        <a:cs typeface="Bookman Old Style"/>
        <a:sym typeface="Bookman Old Style"/>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Bookman Old Style"/>
        <a:ea typeface="Bookman Old Style"/>
        <a:cs typeface="Bookman Old Style"/>
        <a:sym typeface="Bookman Old Styl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Bookman Old Style"/>
          <a:ea typeface="Bookman Old Style"/>
          <a:cs typeface="Bookman Old Style"/>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Bookman Old Style"/>
          <a:ea typeface="Bookman Old Style"/>
          <a:cs typeface="Bookman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Bookman Old Style"/>
          <a:ea typeface="Bookman Old Style"/>
          <a:cs typeface="Bookman Old Styl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Bookman Old Style"/>
          <a:ea typeface="Bookman Old Style"/>
          <a:cs typeface="Bookman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Bookman Old Style"/>
          <a:ea typeface="Bookman Old Style"/>
          <a:cs typeface="Bookman Old Style"/>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Bookman Old Style"/>
          <a:ea typeface="Bookman Old Style"/>
          <a:cs typeface="Bookman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Bookman Old Style"/>
          <a:ea typeface="Bookman Old Style"/>
          <a:cs typeface="Bookman Old Styl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Bookman Old Style"/>
          <a:ea typeface="Bookman Old Style"/>
          <a:cs typeface="Bookman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Bookman Old Style"/>
          <a:ea typeface="Bookman Old Style"/>
          <a:cs typeface="Bookman Old Style"/>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Bookman Old Style"/>
          <a:ea typeface="Bookman Old Style"/>
          <a:cs typeface="Bookman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Bookman Old Style"/>
          <a:ea typeface="Bookman Old Style"/>
          <a:cs typeface="Bookman Old Styl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Bookman Old Style"/>
          <a:ea typeface="Bookman Old Style"/>
          <a:cs typeface="Bookman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Bookman Old Style"/>
          <a:ea typeface="Bookman Old Style"/>
          <a:cs typeface="Bookman Old Styl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Bookman Old Style"/>
          <a:ea typeface="Bookman Old Style"/>
          <a:cs typeface="Bookman Old Styl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Bookman Old Style"/>
          <a:ea typeface="Bookman Old Style"/>
          <a:cs typeface="Bookman Old Style"/>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Bookman Old Style"/>
          <a:ea typeface="Bookman Old Style"/>
          <a:cs typeface="Bookman Old Style"/>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Bookman Old Style"/>
          <a:ea typeface="Bookman Old Style"/>
          <a:cs typeface="Bookman Old Style"/>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Bookman Old Style"/>
          <a:ea typeface="Bookman Old Style"/>
          <a:cs typeface="Bookman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Bookman Old Style"/>
          <a:ea typeface="Bookman Old Style"/>
          <a:cs typeface="Bookman Old Styl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Bookman Old Style"/>
          <a:ea typeface="Bookman Old Style"/>
          <a:cs typeface="Bookman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Bookman Old Style"/>
          <a:ea typeface="Bookman Old Style"/>
          <a:cs typeface="Bookman Old Style"/>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Bookman Old Style"/>
          <a:ea typeface="Bookman Old Style"/>
          <a:cs typeface="Bookman Old Style"/>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Bookman Old Style"/>
          <a:ea typeface="Bookman Old Style"/>
          <a:cs typeface="Bookman Old Style"/>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Bookman Old Style"/>
          <a:ea typeface="Bookman Old Style"/>
          <a:cs typeface="Bookman Old Style"/>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8" d="100"/>
          <a:sy n="68" d="100"/>
        </p:scale>
        <p:origin x="-492" y="-4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0" name="Shape 110"/>
          <p:cNvSpPr>
            <a:spLocks noGrp="1" noRot="1" noChangeAspect="1"/>
          </p:cNvSpPr>
          <p:nvPr>
            <p:ph type="sldImg"/>
          </p:nvPr>
        </p:nvSpPr>
        <p:spPr>
          <a:xfrm>
            <a:off x="1143000" y="685800"/>
            <a:ext cx="4572000" cy="3429000"/>
          </a:xfrm>
          <a:prstGeom prst="rect">
            <a:avLst/>
          </a:prstGeom>
        </p:spPr>
        <p:txBody>
          <a:bodyPr/>
          <a:lstStyle/>
          <a:p>
            <a:endParaRPr/>
          </a:p>
        </p:txBody>
      </p:sp>
      <p:sp>
        <p:nvSpPr>
          <p:cNvPr id="111" name="Shape 11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533410966"/>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3" name="Line 6"/>
          <p:cNvSpPr/>
          <p:nvPr/>
        </p:nvSpPr>
        <p:spPr>
          <a:xfrm>
            <a:off x="812800" y="914400"/>
            <a:ext cx="10668000" cy="0"/>
          </a:xfrm>
          <a:prstGeom prst="line">
            <a:avLst/>
          </a:prstGeom>
          <a:ln w="57150">
            <a:solidFill>
              <a:srgbClr val="000000"/>
            </a:solidFill>
          </a:ln>
        </p:spPr>
        <p:txBody>
          <a:bodyPr lIns="45719" rIns="45719"/>
          <a:lstStyle/>
          <a:p>
            <a:endParaRPr/>
          </a:p>
        </p:txBody>
      </p:sp>
      <p:pic>
        <p:nvPicPr>
          <p:cNvPr id="14" name="Picture 7" descr="Picture 7"/>
          <p:cNvPicPr>
            <a:picLocks noChangeAspect="1"/>
          </p:cNvPicPr>
          <p:nvPr/>
        </p:nvPicPr>
        <p:blipFill>
          <a:blip r:embed="rId2">
            <a:extLst/>
          </a:blip>
          <a:srcRect b="18045"/>
          <a:stretch>
            <a:fillRect/>
          </a:stretch>
        </p:blipFill>
        <p:spPr>
          <a:xfrm>
            <a:off x="0" y="5991366"/>
            <a:ext cx="12192000" cy="866634"/>
          </a:xfrm>
          <a:prstGeom prst="rect">
            <a:avLst/>
          </a:prstGeom>
          <a:ln w="12700">
            <a:miter lim="400000"/>
          </a:ln>
        </p:spPr>
      </p:pic>
      <p:sp>
        <p:nvSpPr>
          <p:cNvPr id="15" name="Title Text"/>
          <p:cNvSpPr txBox="1">
            <a:spLocks noGrp="1"/>
          </p:cNvSpPr>
          <p:nvPr>
            <p:ph type="title"/>
          </p:nvPr>
        </p:nvSpPr>
        <p:spPr>
          <a:xfrm>
            <a:off x="1050877" y="1322386"/>
            <a:ext cx="10363201" cy="1470026"/>
          </a:xfrm>
          <a:prstGeom prst="rect">
            <a:avLst/>
          </a:prstGeom>
        </p:spPr>
        <p:txBody>
          <a:bodyPr/>
          <a:lstStyle/>
          <a:p>
            <a:r>
              <a:t>Title Text</a:t>
            </a:r>
          </a:p>
        </p:txBody>
      </p:sp>
      <p:sp>
        <p:nvSpPr>
          <p:cNvPr id="16" name="Body Level One…"/>
          <p:cNvSpPr txBox="1">
            <a:spLocks noGrp="1"/>
          </p:cNvSpPr>
          <p:nvPr>
            <p:ph type="body" sz="quarter" idx="1"/>
          </p:nvPr>
        </p:nvSpPr>
        <p:spPr>
          <a:xfrm>
            <a:off x="2032000" y="3326641"/>
            <a:ext cx="8534400" cy="1752601"/>
          </a:xfrm>
          <a:prstGeom prst="rect">
            <a:avLst/>
          </a:prstGeom>
        </p:spPr>
        <p:txBody>
          <a:bodyPr/>
          <a:lstStyle>
            <a:lvl1pPr marL="0" indent="0" algn="ctr">
              <a:spcBef>
                <a:spcPts val="400"/>
              </a:spcBef>
              <a:buSzTx/>
              <a:buFontTx/>
              <a:buNone/>
              <a:defRPr sz="2000" b="1">
                <a:solidFill>
                  <a:srgbClr val="17375E"/>
                </a:solidFill>
              </a:defRPr>
            </a:lvl1pPr>
            <a:lvl2pPr marL="0" indent="457200" algn="ctr">
              <a:spcBef>
                <a:spcPts val="400"/>
              </a:spcBef>
              <a:buSzTx/>
              <a:buFontTx/>
              <a:buNone/>
              <a:defRPr sz="2000" b="1">
                <a:solidFill>
                  <a:srgbClr val="17375E"/>
                </a:solidFill>
              </a:defRPr>
            </a:lvl2pPr>
            <a:lvl3pPr marL="0" indent="914400" algn="ctr">
              <a:spcBef>
                <a:spcPts val="400"/>
              </a:spcBef>
              <a:buSzTx/>
              <a:buFontTx/>
              <a:buNone/>
              <a:defRPr sz="2000" b="1">
                <a:solidFill>
                  <a:srgbClr val="17375E"/>
                </a:solidFill>
              </a:defRPr>
            </a:lvl3pPr>
            <a:lvl4pPr marL="0" indent="1371600" algn="ctr">
              <a:spcBef>
                <a:spcPts val="400"/>
              </a:spcBef>
              <a:buSzTx/>
              <a:buFontTx/>
              <a:buNone/>
              <a:defRPr sz="2000" b="1">
                <a:solidFill>
                  <a:srgbClr val="17375E"/>
                </a:solidFill>
              </a:defRPr>
            </a:lvl4pPr>
            <a:lvl5pPr marL="0" indent="1828800" algn="ctr">
              <a:spcBef>
                <a:spcPts val="400"/>
              </a:spcBef>
              <a:buSzTx/>
              <a:buFontTx/>
              <a:buNone/>
              <a:defRPr sz="2000" b="1">
                <a:solidFill>
                  <a:srgbClr val="17375E"/>
                </a:solidFill>
              </a:defRPr>
            </a:lvl5pPr>
          </a:lstStyle>
          <a:p>
            <a:r>
              <a:t>Body Level One</a:t>
            </a:r>
          </a:p>
          <a:p>
            <a:pPr lvl="1"/>
            <a:r>
              <a:t>Body Level Two</a:t>
            </a:r>
          </a:p>
          <a:p>
            <a:pPr lvl="2"/>
            <a:r>
              <a:t>Body Level Three</a:t>
            </a:r>
          </a:p>
          <a:p>
            <a:pPr lvl="3"/>
            <a:r>
              <a:t>Body Level Four</a:t>
            </a:r>
          </a:p>
          <a:p>
            <a:pPr lvl="4"/>
            <a:r>
              <a:t>Body Level Five</a:t>
            </a:r>
          </a:p>
        </p:txBody>
      </p:sp>
      <p:sp>
        <p:nvSpPr>
          <p:cNvPr id="1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4" name="Title Text"/>
          <p:cNvSpPr txBox="1">
            <a:spLocks noGrp="1"/>
          </p:cNvSpPr>
          <p:nvPr>
            <p:ph type="title"/>
          </p:nvPr>
        </p:nvSpPr>
        <p:spPr>
          <a:prstGeom prst="rect">
            <a:avLst/>
          </a:prstGeom>
        </p:spPr>
        <p:txBody>
          <a:bodyPr/>
          <a:lstStyle/>
          <a:p>
            <a:r>
              <a:t>Title Text</a:t>
            </a:r>
          </a:p>
        </p:txBody>
      </p:sp>
      <p:sp>
        <p:nvSpPr>
          <p:cNvPr id="2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3" name="Line 6"/>
          <p:cNvSpPr/>
          <p:nvPr/>
        </p:nvSpPr>
        <p:spPr>
          <a:xfrm>
            <a:off x="812800" y="914400"/>
            <a:ext cx="10668000" cy="0"/>
          </a:xfrm>
          <a:prstGeom prst="line">
            <a:avLst/>
          </a:prstGeom>
          <a:ln w="57150">
            <a:solidFill>
              <a:srgbClr val="000000"/>
            </a:solidFill>
          </a:ln>
        </p:spPr>
        <p:txBody>
          <a:bodyPr lIns="45719" rIns="45719"/>
          <a:lstStyle/>
          <a:p>
            <a:endParaRPr/>
          </a:p>
        </p:txBody>
      </p:sp>
      <p:pic>
        <p:nvPicPr>
          <p:cNvPr id="34" name="Picture 7" descr="Picture 7"/>
          <p:cNvPicPr>
            <a:picLocks noChangeAspect="1"/>
          </p:cNvPicPr>
          <p:nvPr/>
        </p:nvPicPr>
        <p:blipFill>
          <a:blip r:embed="rId2">
            <a:extLst/>
          </a:blip>
          <a:srcRect b="18045"/>
          <a:stretch>
            <a:fillRect/>
          </a:stretch>
        </p:blipFill>
        <p:spPr>
          <a:xfrm>
            <a:off x="0" y="5991366"/>
            <a:ext cx="12192000" cy="866634"/>
          </a:xfrm>
          <a:prstGeom prst="rect">
            <a:avLst/>
          </a:prstGeom>
          <a:ln w="12700">
            <a:miter lim="400000"/>
          </a:ln>
        </p:spPr>
      </p:pic>
      <p:sp>
        <p:nvSpPr>
          <p:cNvPr id="35" name="Title Text"/>
          <p:cNvSpPr txBox="1">
            <a:spLocks noGrp="1"/>
          </p:cNvSpPr>
          <p:nvPr>
            <p:ph type="title"/>
          </p:nvPr>
        </p:nvSpPr>
        <p:spPr>
          <a:xfrm>
            <a:off x="963084" y="4406903"/>
            <a:ext cx="10363201" cy="1362076"/>
          </a:xfrm>
          <a:prstGeom prst="rect">
            <a:avLst/>
          </a:prstGeom>
        </p:spPr>
        <p:txBody>
          <a:bodyPr anchor="t"/>
          <a:lstStyle>
            <a:lvl1pPr>
              <a:defRPr sz="4000" cap="all">
                <a:solidFill>
                  <a:srgbClr val="FF0000"/>
                </a:solidFill>
              </a:defRPr>
            </a:lvl1pPr>
          </a:lstStyle>
          <a:p>
            <a:r>
              <a:t>Title Text</a:t>
            </a:r>
          </a:p>
        </p:txBody>
      </p:sp>
      <p:sp>
        <p:nvSpPr>
          <p:cNvPr id="36" name="Body Level One…"/>
          <p:cNvSpPr txBox="1">
            <a:spLocks noGrp="1"/>
          </p:cNvSpPr>
          <p:nvPr>
            <p:ph type="body" sz="quarter" idx="1"/>
          </p:nvPr>
        </p:nvSpPr>
        <p:spPr>
          <a:xfrm>
            <a:off x="963084" y="2906713"/>
            <a:ext cx="103632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44" name="Line 6"/>
          <p:cNvSpPr/>
          <p:nvPr/>
        </p:nvSpPr>
        <p:spPr>
          <a:xfrm>
            <a:off x="812800" y="914400"/>
            <a:ext cx="10668000" cy="0"/>
          </a:xfrm>
          <a:prstGeom prst="line">
            <a:avLst/>
          </a:prstGeom>
          <a:ln w="57150">
            <a:solidFill>
              <a:srgbClr val="000000"/>
            </a:solidFill>
          </a:ln>
        </p:spPr>
        <p:txBody>
          <a:bodyPr lIns="45719" rIns="45719"/>
          <a:lstStyle/>
          <a:p>
            <a:endParaRPr/>
          </a:p>
        </p:txBody>
      </p:sp>
      <p:pic>
        <p:nvPicPr>
          <p:cNvPr id="45" name="Picture 7" descr="Picture 7"/>
          <p:cNvPicPr>
            <a:picLocks noChangeAspect="1"/>
          </p:cNvPicPr>
          <p:nvPr/>
        </p:nvPicPr>
        <p:blipFill>
          <a:blip r:embed="rId2">
            <a:extLst/>
          </a:blip>
          <a:srcRect b="18045"/>
          <a:stretch>
            <a:fillRect/>
          </a:stretch>
        </p:blipFill>
        <p:spPr>
          <a:xfrm>
            <a:off x="0" y="5991366"/>
            <a:ext cx="12192000" cy="866634"/>
          </a:xfrm>
          <a:prstGeom prst="rect">
            <a:avLst/>
          </a:prstGeom>
          <a:ln w="12700">
            <a:miter lim="400000"/>
          </a:ln>
        </p:spPr>
      </p:pic>
      <p:sp>
        <p:nvSpPr>
          <p:cNvPr id="46" name="Title Text"/>
          <p:cNvSpPr txBox="1">
            <a:spLocks noGrp="1"/>
          </p:cNvSpPr>
          <p:nvPr>
            <p:ph type="title"/>
          </p:nvPr>
        </p:nvSpPr>
        <p:spPr>
          <a:prstGeom prst="rect">
            <a:avLst/>
          </a:prstGeom>
        </p:spPr>
        <p:txBody>
          <a:bodyPr/>
          <a:lstStyle>
            <a:lvl1pPr>
              <a:defRPr>
                <a:solidFill>
                  <a:srgbClr val="FF0000"/>
                </a:solidFill>
              </a:defRPr>
            </a:lvl1pPr>
          </a:lstStyle>
          <a:p>
            <a:r>
              <a:t>Title Text</a:t>
            </a:r>
          </a:p>
        </p:txBody>
      </p:sp>
      <p:sp>
        <p:nvSpPr>
          <p:cNvPr id="47" name="Body Level One…"/>
          <p:cNvSpPr txBox="1">
            <a:spLocks noGrp="1"/>
          </p:cNvSpPr>
          <p:nvPr>
            <p:ph type="body" sz="half" idx="1"/>
          </p:nvPr>
        </p:nvSpPr>
        <p:spPr>
          <a:xfrm>
            <a:off x="609600" y="1600203"/>
            <a:ext cx="53848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55" name="Line 6"/>
          <p:cNvSpPr/>
          <p:nvPr/>
        </p:nvSpPr>
        <p:spPr>
          <a:xfrm>
            <a:off x="812800" y="914400"/>
            <a:ext cx="10668000" cy="0"/>
          </a:xfrm>
          <a:prstGeom prst="line">
            <a:avLst/>
          </a:prstGeom>
          <a:ln w="57150">
            <a:solidFill>
              <a:srgbClr val="000000"/>
            </a:solidFill>
          </a:ln>
        </p:spPr>
        <p:txBody>
          <a:bodyPr lIns="45719" rIns="45719"/>
          <a:lstStyle/>
          <a:p>
            <a:endParaRPr/>
          </a:p>
        </p:txBody>
      </p:sp>
      <p:pic>
        <p:nvPicPr>
          <p:cNvPr id="56" name="Picture 7" descr="Picture 7"/>
          <p:cNvPicPr>
            <a:picLocks noChangeAspect="1"/>
          </p:cNvPicPr>
          <p:nvPr/>
        </p:nvPicPr>
        <p:blipFill>
          <a:blip r:embed="rId2">
            <a:extLst/>
          </a:blip>
          <a:srcRect b="18045"/>
          <a:stretch>
            <a:fillRect/>
          </a:stretch>
        </p:blipFill>
        <p:spPr>
          <a:xfrm>
            <a:off x="0" y="5991366"/>
            <a:ext cx="12192000" cy="866634"/>
          </a:xfrm>
          <a:prstGeom prst="rect">
            <a:avLst/>
          </a:prstGeom>
          <a:ln w="12700">
            <a:miter lim="400000"/>
          </a:ln>
        </p:spPr>
      </p:pic>
      <p:sp>
        <p:nvSpPr>
          <p:cNvPr id="57" name="Title Text"/>
          <p:cNvSpPr txBox="1">
            <a:spLocks noGrp="1"/>
          </p:cNvSpPr>
          <p:nvPr>
            <p:ph type="title"/>
          </p:nvPr>
        </p:nvSpPr>
        <p:spPr>
          <a:xfrm>
            <a:off x="859367" y="304800"/>
            <a:ext cx="10668001" cy="487363"/>
          </a:xfrm>
          <a:prstGeom prst="rect">
            <a:avLst/>
          </a:prstGeom>
        </p:spPr>
        <p:txBody>
          <a:bodyPr/>
          <a:lstStyle>
            <a:lvl1pPr>
              <a:defRPr>
                <a:solidFill>
                  <a:srgbClr val="FF0000"/>
                </a:solidFill>
              </a:defRPr>
            </a:lvl1pPr>
          </a:lstStyle>
          <a:p>
            <a:r>
              <a:t>Title Text</a:t>
            </a:r>
          </a:p>
        </p:txBody>
      </p:sp>
      <p:sp>
        <p:nvSpPr>
          <p:cNvPr id="58" name="Body Level One…"/>
          <p:cNvSpPr txBox="1">
            <a:spLocks noGrp="1"/>
          </p:cNvSpPr>
          <p:nvPr>
            <p:ph type="body" sz="quarter" idx="1"/>
          </p:nvPr>
        </p:nvSpPr>
        <p:spPr>
          <a:xfrm>
            <a:off x="609600" y="1535112"/>
            <a:ext cx="5386917" cy="639763"/>
          </a:xfrm>
          <a:prstGeom prst="rect">
            <a:avLst/>
          </a:prstGeom>
        </p:spPr>
        <p:txBody>
          <a:bodyPr anchor="b"/>
          <a:lstStyle>
            <a:lvl1pPr marL="0" indent="0">
              <a:buSzTx/>
              <a:buFontTx/>
              <a:buNone/>
              <a:defRPr b="1"/>
            </a:lvl1pPr>
            <a:lvl2pPr marL="0" indent="457200">
              <a:buSzTx/>
              <a:buFontTx/>
              <a:buNone/>
              <a:defRPr b="1"/>
            </a:lvl2pPr>
            <a:lvl3pPr marL="0" indent="914400">
              <a:buSzTx/>
              <a:buFontTx/>
              <a:buNone/>
              <a:defRPr b="1"/>
            </a:lvl3pPr>
            <a:lvl4pPr marL="0" indent="1371600">
              <a:buSzTx/>
              <a:buFontTx/>
              <a:buNone/>
              <a:defRPr b="1"/>
            </a:lvl4pPr>
            <a:lvl5pPr marL="0" indent="1828800">
              <a:buSzTx/>
              <a:buFontTx/>
              <a:buNone/>
              <a:defRPr b="1"/>
            </a:lvl5pPr>
          </a:lstStyle>
          <a:p>
            <a:r>
              <a:t>Body Level One</a:t>
            </a:r>
          </a:p>
          <a:p>
            <a:pPr lvl="1"/>
            <a:r>
              <a:t>Body Level Two</a:t>
            </a:r>
          </a:p>
          <a:p>
            <a:pPr lvl="2"/>
            <a:r>
              <a:t>Body Level Three</a:t>
            </a:r>
          </a:p>
          <a:p>
            <a:pPr lvl="3"/>
            <a:r>
              <a:t>Body Level Four</a:t>
            </a:r>
          </a:p>
          <a:p>
            <a:pPr lvl="4"/>
            <a:r>
              <a:t>Body Level Five</a:t>
            </a:r>
          </a:p>
        </p:txBody>
      </p:sp>
      <p:sp>
        <p:nvSpPr>
          <p:cNvPr id="59" name="Text Placeholder 4"/>
          <p:cNvSpPr>
            <a:spLocks noGrp="1"/>
          </p:cNvSpPr>
          <p:nvPr>
            <p:ph type="body" sz="quarter" idx="21"/>
          </p:nvPr>
        </p:nvSpPr>
        <p:spPr>
          <a:xfrm>
            <a:off x="6193368" y="1535112"/>
            <a:ext cx="5389034" cy="639763"/>
          </a:xfrm>
          <a:prstGeom prst="rect">
            <a:avLst/>
          </a:prstGeom>
        </p:spPr>
        <p:txBody>
          <a:bodyPr anchor="b"/>
          <a:lstStyle/>
          <a:p>
            <a:pPr marL="0" indent="0">
              <a:buSzTx/>
              <a:buFontTx/>
              <a:buNone/>
              <a:defRPr b="1"/>
            </a:pPr>
            <a:endParaRPr/>
          </a:p>
        </p:txBody>
      </p:sp>
      <p:sp>
        <p:nvSpPr>
          <p:cNvPr id="6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67" name="Line 6"/>
          <p:cNvSpPr/>
          <p:nvPr/>
        </p:nvSpPr>
        <p:spPr>
          <a:xfrm>
            <a:off x="812800" y="914400"/>
            <a:ext cx="10668000" cy="0"/>
          </a:xfrm>
          <a:prstGeom prst="line">
            <a:avLst/>
          </a:prstGeom>
          <a:ln w="57150">
            <a:solidFill>
              <a:srgbClr val="000000"/>
            </a:solidFill>
          </a:ln>
        </p:spPr>
        <p:txBody>
          <a:bodyPr lIns="45719" rIns="45719"/>
          <a:lstStyle/>
          <a:p>
            <a:endParaRPr/>
          </a:p>
        </p:txBody>
      </p:sp>
      <p:pic>
        <p:nvPicPr>
          <p:cNvPr id="68" name="Picture 7" descr="Picture 7"/>
          <p:cNvPicPr>
            <a:picLocks noChangeAspect="1"/>
          </p:cNvPicPr>
          <p:nvPr/>
        </p:nvPicPr>
        <p:blipFill>
          <a:blip r:embed="rId2">
            <a:extLst/>
          </a:blip>
          <a:srcRect b="18045"/>
          <a:stretch>
            <a:fillRect/>
          </a:stretch>
        </p:blipFill>
        <p:spPr>
          <a:xfrm>
            <a:off x="0" y="5991366"/>
            <a:ext cx="12192000" cy="866634"/>
          </a:xfrm>
          <a:prstGeom prst="rect">
            <a:avLst/>
          </a:prstGeom>
          <a:ln w="12700">
            <a:miter lim="400000"/>
          </a:ln>
        </p:spPr>
      </p:pic>
      <p:sp>
        <p:nvSpPr>
          <p:cNvPr id="69" name="Title Text"/>
          <p:cNvSpPr txBox="1">
            <a:spLocks noGrp="1"/>
          </p:cNvSpPr>
          <p:nvPr>
            <p:ph type="title"/>
          </p:nvPr>
        </p:nvSpPr>
        <p:spPr>
          <a:xfrm>
            <a:off x="3860800" y="274638"/>
            <a:ext cx="7721600" cy="487363"/>
          </a:xfrm>
          <a:prstGeom prst="rect">
            <a:avLst/>
          </a:prstGeom>
        </p:spPr>
        <p:txBody>
          <a:bodyPr/>
          <a:lstStyle>
            <a:lvl1pPr>
              <a:defRPr>
                <a:solidFill>
                  <a:srgbClr val="FF0000"/>
                </a:solidFill>
              </a:defRPr>
            </a:lvl1pPr>
          </a:lstStyle>
          <a:p>
            <a:r>
              <a:t>Title Text</a:t>
            </a:r>
          </a:p>
        </p:txBody>
      </p:sp>
      <p:pic>
        <p:nvPicPr>
          <p:cNvPr id="70" name="Picture 3" descr="Picture 3"/>
          <p:cNvPicPr>
            <a:picLocks noChangeAspect="1"/>
          </p:cNvPicPr>
          <p:nvPr/>
        </p:nvPicPr>
        <p:blipFill>
          <a:blip r:embed="rId3">
            <a:extLst/>
          </a:blip>
          <a:stretch>
            <a:fillRect/>
          </a:stretch>
        </p:blipFill>
        <p:spPr>
          <a:xfrm>
            <a:off x="2505208" y="139873"/>
            <a:ext cx="9686795" cy="698327"/>
          </a:xfrm>
          <a:prstGeom prst="rect">
            <a:avLst/>
          </a:prstGeom>
          <a:ln w="12700">
            <a:miter lim="400000"/>
          </a:ln>
        </p:spPr>
      </p:pic>
      <p:sp>
        <p:nvSpPr>
          <p:cNvPr id="7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78" name="Line 6"/>
          <p:cNvSpPr/>
          <p:nvPr/>
        </p:nvSpPr>
        <p:spPr>
          <a:xfrm>
            <a:off x="812800" y="914400"/>
            <a:ext cx="10668000" cy="0"/>
          </a:xfrm>
          <a:prstGeom prst="line">
            <a:avLst/>
          </a:prstGeom>
          <a:ln w="57150">
            <a:solidFill>
              <a:srgbClr val="000000"/>
            </a:solidFill>
          </a:ln>
        </p:spPr>
        <p:txBody>
          <a:bodyPr lIns="45719" rIns="45719"/>
          <a:lstStyle/>
          <a:p>
            <a:endParaRPr/>
          </a:p>
        </p:txBody>
      </p:sp>
      <p:pic>
        <p:nvPicPr>
          <p:cNvPr id="79" name="Picture 7" descr="Picture 7"/>
          <p:cNvPicPr>
            <a:picLocks noChangeAspect="1"/>
          </p:cNvPicPr>
          <p:nvPr/>
        </p:nvPicPr>
        <p:blipFill>
          <a:blip r:embed="rId2">
            <a:extLst/>
          </a:blip>
          <a:srcRect b="18045"/>
          <a:stretch>
            <a:fillRect/>
          </a:stretch>
        </p:blipFill>
        <p:spPr>
          <a:xfrm>
            <a:off x="0" y="5991366"/>
            <a:ext cx="12192000" cy="866634"/>
          </a:xfrm>
          <a:prstGeom prst="rect">
            <a:avLst/>
          </a:prstGeom>
          <a:ln w="12700">
            <a:miter lim="400000"/>
          </a:ln>
        </p:spPr>
      </p:pic>
      <p:sp>
        <p:nvSpPr>
          <p:cNvPr id="8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87" name="Line 6"/>
          <p:cNvSpPr/>
          <p:nvPr/>
        </p:nvSpPr>
        <p:spPr>
          <a:xfrm>
            <a:off x="812800" y="914400"/>
            <a:ext cx="10668000" cy="0"/>
          </a:xfrm>
          <a:prstGeom prst="line">
            <a:avLst/>
          </a:prstGeom>
          <a:ln w="57150">
            <a:solidFill>
              <a:srgbClr val="000000"/>
            </a:solidFill>
          </a:ln>
        </p:spPr>
        <p:txBody>
          <a:bodyPr lIns="45719" rIns="45719"/>
          <a:lstStyle/>
          <a:p>
            <a:endParaRPr/>
          </a:p>
        </p:txBody>
      </p:sp>
      <p:pic>
        <p:nvPicPr>
          <p:cNvPr id="88" name="Picture 7" descr="Picture 7"/>
          <p:cNvPicPr>
            <a:picLocks noChangeAspect="1"/>
          </p:cNvPicPr>
          <p:nvPr/>
        </p:nvPicPr>
        <p:blipFill>
          <a:blip r:embed="rId2">
            <a:extLst/>
          </a:blip>
          <a:srcRect b="18045"/>
          <a:stretch>
            <a:fillRect/>
          </a:stretch>
        </p:blipFill>
        <p:spPr>
          <a:xfrm>
            <a:off x="0" y="5991366"/>
            <a:ext cx="12192000" cy="866634"/>
          </a:xfrm>
          <a:prstGeom prst="rect">
            <a:avLst/>
          </a:prstGeom>
          <a:ln w="12700">
            <a:miter lim="400000"/>
          </a:ln>
        </p:spPr>
      </p:pic>
      <p:sp>
        <p:nvSpPr>
          <p:cNvPr id="89" name="Title Text"/>
          <p:cNvSpPr txBox="1">
            <a:spLocks noGrp="1"/>
          </p:cNvSpPr>
          <p:nvPr>
            <p:ph type="title"/>
          </p:nvPr>
        </p:nvSpPr>
        <p:spPr>
          <a:xfrm>
            <a:off x="609601" y="273050"/>
            <a:ext cx="4011085" cy="1162050"/>
          </a:xfrm>
          <a:prstGeom prst="rect">
            <a:avLst/>
          </a:prstGeom>
        </p:spPr>
        <p:txBody>
          <a:bodyPr anchor="b"/>
          <a:lstStyle>
            <a:lvl1pPr>
              <a:defRPr sz="2000">
                <a:solidFill>
                  <a:srgbClr val="FF0000"/>
                </a:solidFill>
              </a:defRPr>
            </a:lvl1pPr>
          </a:lstStyle>
          <a:p>
            <a:r>
              <a:t>Title Text</a:t>
            </a:r>
          </a:p>
        </p:txBody>
      </p:sp>
      <p:sp>
        <p:nvSpPr>
          <p:cNvPr id="90" name="Body Level One…"/>
          <p:cNvSpPr txBox="1">
            <a:spLocks noGrp="1"/>
          </p:cNvSpPr>
          <p:nvPr>
            <p:ph type="body" idx="1"/>
          </p:nvPr>
        </p:nvSpPr>
        <p:spPr>
          <a:xfrm>
            <a:off x="4766733" y="273053"/>
            <a:ext cx="6815667" cy="5853113"/>
          </a:xfrm>
          <a:prstGeom prst="rect">
            <a:avLst/>
          </a:prstGeom>
        </p:spPr>
        <p:txBody>
          <a:bodyPr/>
          <a:lstStyle>
            <a:lvl1pPr>
              <a:spcBef>
                <a:spcPts val="700"/>
              </a:spcBef>
              <a:defRPr sz="3200"/>
            </a:lvl1pPr>
            <a:lvl2pPr marL="783771" indent="-326571">
              <a:spcBef>
                <a:spcPts val="700"/>
              </a:spcBef>
              <a:defRPr sz="3200"/>
            </a:lvl2pPr>
            <a:lvl3pPr>
              <a:spcBef>
                <a:spcPts val="700"/>
              </a:spcBef>
              <a:defRPr sz="3200"/>
            </a:lvl3pPr>
            <a:lvl4pPr marL="1737360" indent="-365760">
              <a:spcBef>
                <a:spcPts val="700"/>
              </a:spcBef>
              <a:defRPr sz="3200"/>
            </a:lvl4pPr>
            <a:lvl5pPr marL="2194560" indent="-365760">
              <a:spcBef>
                <a:spcPts val="700"/>
              </a:spcBef>
              <a:defRPr sz="3200"/>
            </a:lvl5pPr>
          </a:lstStyle>
          <a:p>
            <a:r>
              <a:t>Body Level One</a:t>
            </a:r>
          </a:p>
          <a:p>
            <a:pPr lvl="1"/>
            <a:r>
              <a:t>Body Level Two</a:t>
            </a:r>
          </a:p>
          <a:p>
            <a:pPr lvl="2"/>
            <a:r>
              <a:t>Body Level Three</a:t>
            </a:r>
          </a:p>
          <a:p>
            <a:pPr lvl="3"/>
            <a:r>
              <a:t>Body Level Four</a:t>
            </a:r>
          </a:p>
          <a:p>
            <a:pPr lvl="4"/>
            <a:r>
              <a:t>Body Level Five</a:t>
            </a:r>
          </a:p>
        </p:txBody>
      </p:sp>
      <p:sp>
        <p:nvSpPr>
          <p:cNvPr id="91" name="Text Placeholder 3"/>
          <p:cNvSpPr>
            <a:spLocks noGrp="1"/>
          </p:cNvSpPr>
          <p:nvPr>
            <p:ph type="body" sz="half" idx="21"/>
          </p:nvPr>
        </p:nvSpPr>
        <p:spPr>
          <a:xfrm>
            <a:off x="609601" y="1435103"/>
            <a:ext cx="4011085" cy="4691063"/>
          </a:xfrm>
          <a:prstGeom prst="rect">
            <a:avLst/>
          </a:prstGeom>
        </p:spPr>
        <p:txBody>
          <a:bodyPr/>
          <a:lstStyle/>
          <a:p>
            <a:pPr marL="0" indent="0">
              <a:spcBef>
                <a:spcPts val="300"/>
              </a:spcBef>
              <a:buSzTx/>
              <a:buFontTx/>
              <a:buNone/>
              <a:defRPr sz="1400"/>
            </a:pPr>
            <a:endParaRPr/>
          </a:p>
        </p:txBody>
      </p:sp>
      <p:sp>
        <p:nvSpPr>
          <p:cNvPr id="9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99" name="Line 6"/>
          <p:cNvSpPr/>
          <p:nvPr/>
        </p:nvSpPr>
        <p:spPr>
          <a:xfrm>
            <a:off x="812800" y="914400"/>
            <a:ext cx="10668000" cy="0"/>
          </a:xfrm>
          <a:prstGeom prst="line">
            <a:avLst/>
          </a:prstGeom>
          <a:ln w="57150">
            <a:solidFill>
              <a:srgbClr val="000000"/>
            </a:solidFill>
          </a:ln>
        </p:spPr>
        <p:txBody>
          <a:bodyPr lIns="45719" rIns="45719"/>
          <a:lstStyle/>
          <a:p>
            <a:endParaRPr/>
          </a:p>
        </p:txBody>
      </p:sp>
      <p:pic>
        <p:nvPicPr>
          <p:cNvPr id="100" name="Picture 7" descr="Picture 7"/>
          <p:cNvPicPr>
            <a:picLocks noChangeAspect="1"/>
          </p:cNvPicPr>
          <p:nvPr/>
        </p:nvPicPr>
        <p:blipFill>
          <a:blip r:embed="rId2">
            <a:extLst/>
          </a:blip>
          <a:srcRect b="18045"/>
          <a:stretch>
            <a:fillRect/>
          </a:stretch>
        </p:blipFill>
        <p:spPr>
          <a:xfrm>
            <a:off x="0" y="5991366"/>
            <a:ext cx="12192000" cy="866634"/>
          </a:xfrm>
          <a:prstGeom prst="rect">
            <a:avLst/>
          </a:prstGeom>
          <a:ln w="12700">
            <a:miter lim="400000"/>
          </a:ln>
        </p:spPr>
      </p:pic>
      <p:sp>
        <p:nvSpPr>
          <p:cNvPr id="101" name="Title Text"/>
          <p:cNvSpPr txBox="1">
            <a:spLocks noGrp="1"/>
          </p:cNvSpPr>
          <p:nvPr>
            <p:ph type="title"/>
          </p:nvPr>
        </p:nvSpPr>
        <p:spPr>
          <a:xfrm>
            <a:off x="2389716" y="4800600"/>
            <a:ext cx="7315201" cy="566738"/>
          </a:xfrm>
          <a:prstGeom prst="rect">
            <a:avLst/>
          </a:prstGeom>
        </p:spPr>
        <p:txBody>
          <a:bodyPr anchor="b"/>
          <a:lstStyle>
            <a:lvl1pPr>
              <a:defRPr sz="2000">
                <a:solidFill>
                  <a:srgbClr val="FF0000"/>
                </a:solidFill>
              </a:defRPr>
            </a:lvl1pPr>
          </a:lstStyle>
          <a:p>
            <a:r>
              <a:t>Title Text</a:t>
            </a:r>
          </a:p>
        </p:txBody>
      </p:sp>
      <p:sp>
        <p:nvSpPr>
          <p:cNvPr id="102" name="Picture Placeholder 2"/>
          <p:cNvSpPr>
            <a:spLocks noGrp="1"/>
          </p:cNvSpPr>
          <p:nvPr>
            <p:ph type="pic" sz="half" idx="21"/>
          </p:nvPr>
        </p:nvSpPr>
        <p:spPr>
          <a:xfrm>
            <a:off x="2389716" y="612775"/>
            <a:ext cx="7315201" cy="4114800"/>
          </a:xfrm>
          <a:prstGeom prst="rect">
            <a:avLst/>
          </a:prstGeom>
        </p:spPr>
        <p:txBody>
          <a:bodyPr lIns="91439" rIns="91439">
            <a:noAutofit/>
          </a:bodyPr>
          <a:lstStyle/>
          <a:p>
            <a:endParaRPr/>
          </a:p>
        </p:txBody>
      </p:sp>
      <p:sp>
        <p:nvSpPr>
          <p:cNvPr id="103" name="Body Level One…"/>
          <p:cNvSpPr txBox="1">
            <a:spLocks noGrp="1"/>
          </p:cNvSpPr>
          <p:nvPr>
            <p:ph type="body" sz="quarter" idx="1"/>
          </p:nvPr>
        </p:nvSpPr>
        <p:spPr>
          <a:xfrm>
            <a:off x="2389716" y="5367337"/>
            <a:ext cx="73152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6"/>
          <p:cNvSpPr/>
          <p:nvPr/>
        </p:nvSpPr>
        <p:spPr>
          <a:xfrm>
            <a:off x="812800" y="914400"/>
            <a:ext cx="10668000" cy="0"/>
          </a:xfrm>
          <a:prstGeom prst="line">
            <a:avLst/>
          </a:prstGeom>
          <a:ln w="57150">
            <a:solidFill>
              <a:srgbClr val="000000"/>
            </a:solidFill>
          </a:ln>
        </p:spPr>
        <p:txBody>
          <a:bodyPr lIns="45719" rIns="45719"/>
          <a:lstStyle/>
          <a:p>
            <a:endParaRPr/>
          </a:p>
        </p:txBody>
      </p:sp>
      <p:pic>
        <p:nvPicPr>
          <p:cNvPr id="3" name="Picture 7" descr="Picture 7"/>
          <p:cNvPicPr>
            <a:picLocks noChangeAspect="1"/>
          </p:cNvPicPr>
          <p:nvPr/>
        </p:nvPicPr>
        <p:blipFill>
          <a:blip r:embed="rId11">
            <a:extLst/>
          </a:blip>
          <a:srcRect b="18045"/>
          <a:stretch>
            <a:fillRect/>
          </a:stretch>
        </p:blipFill>
        <p:spPr>
          <a:xfrm>
            <a:off x="0" y="5991366"/>
            <a:ext cx="12192000" cy="866634"/>
          </a:xfrm>
          <a:prstGeom prst="rect">
            <a:avLst/>
          </a:prstGeom>
          <a:ln w="12700">
            <a:miter lim="400000"/>
          </a:ln>
        </p:spPr>
      </p:pic>
      <p:sp>
        <p:nvSpPr>
          <p:cNvPr id="4" name="Title Text"/>
          <p:cNvSpPr txBox="1">
            <a:spLocks noGrp="1"/>
          </p:cNvSpPr>
          <p:nvPr>
            <p:ph type="title"/>
          </p:nvPr>
        </p:nvSpPr>
        <p:spPr>
          <a:xfrm>
            <a:off x="812800" y="274638"/>
            <a:ext cx="10668000" cy="4873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5" name="Body Level One…"/>
          <p:cNvSpPr txBox="1">
            <a:spLocks noGrp="1"/>
          </p:cNvSpPr>
          <p:nvPr>
            <p:ph type="body" idx="1"/>
          </p:nvPr>
        </p:nvSpPr>
        <p:spPr>
          <a:xfrm>
            <a:off x="812800" y="1143000"/>
            <a:ext cx="10668000" cy="49529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11284485" y="6397945"/>
            <a:ext cx="297916" cy="281941"/>
          </a:xfrm>
          <a:prstGeom prst="rect">
            <a:avLst/>
          </a:prstGeom>
          <a:ln w="12700">
            <a:miter lim="400000"/>
          </a:ln>
        </p:spPr>
        <p:txBody>
          <a:bodyPr wrap="none" lIns="45719" rIns="45719" anchor="ctr">
            <a:spAutoFit/>
          </a:bodyPr>
          <a:lstStyle>
            <a:lvl1pPr algn="r">
              <a:defRPr sz="1200">
                <a:solidFill>
                  <a:srgbClr val="888888"/>
                </a:solidFill>
                <a:latin typeface="Verdana"/>
                <a:ea typeface="Verdana"/>
                <a:cs typeface="Verdana"/>
                <a:sym typeface="Verdana"/>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17375E"/>
          </a:solidFill>
          <a:uFillTx/>
          <a:latin typeface="Verdana"/>
          <a:ea typeface="Verdana"/>
          <a:cs typeface="Verdana"/>
          <a:sym typeface="Verdana"/>
        </a:defRPr>
      </a:lvl1pPr>
      <a:lvl2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17375E"/>
          </a:solidFill>
          <a:uFillTx/>
          <a:latin typeface="Verdana"/>
          <a:ea typeface="Verdana"/>
          <a:cs typeface="Verdana"/>
          <a:sym typeface="Verdana"/>
        </a:defRPr>
      </a:lvl2pPr>
      <a:lvl3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17375E"/>
          </a:solidFill>
          <a:uFillTx/>
          <a:latin typeface="Verdana"/>
          <a:ea typeface="Verdana"/>
          <a:cs typeface="Verdana"/>
          <a:sym typeface="Verdana"/>
        </a:defRPr>
      </a:lvl3pPr>
      <a:lvl4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17375E"/>
          </a:solidFill>
          <a:uFillTx/>
          <a:latin typeface="Verdana"/>
          <a:ea typeface="Verdana"/>
          <a:cs typeface="Verdana"/>
          <a:sym typeface="Verdana"/>
        </a:defRPr>
      </a:lvl4pPr>
      <a:lvl5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17375E"/>
          </a:solidFill>
          <a:uFillTx/>
          <a:latin typeface="Verdana"/>
          <a:ea typeface="Verdana"/>
          <a:cs typeface="Verdana"/>
          <a:sym typeface="Verdana"/>
        </a:defRPr>
      </a:lvl5pPr>
      <a:lvl6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17375E"/>
          </a:solidFill>
          <a:uFillTx/>
          <a:latin typeface="Verdana"/>
          <a:ea typeface="Verdana"/>
          <a:cs typeface="Verdana"/>
          <a:sym typeface="Verdana"/>
        </a:defRPr>
      </a:lvl6pPr>
      <a:lvl7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17375E"/>
          </a:solidFill>
          <a:uFillTx/>
          <a:latin typeface="Verdana"/>
          <a:ea typeface="Verdana"/>
          <a:cs typeface="Verdana"/>
          <a:sym typeface="Verdana"/>
        </a:defRPr>
      </a:lvl7pPr>
      <a:lvl8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17375E"/>
          </a:solidFill>
          <a:uFillTx/>
          <a:latin typeface="Verdana"/>
          <a:ea typeface="Verdana"/>
          <a:cs typeface="Verdana"/>
          <a:sym typeface="Verdana"/>
        </a:defRPr>
      </a:lvl8pPr>
      <a:lvl9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17375E"/>
          </a:solidFill>
          <a:uFillTx/>
          <a:latin typeface="Verdana"/>
          <a:ea typeface="Verdana"/>
          <a:cs typeface="Verdana"/>
          <a:sym typeface="Verdana"/>
        </a:defRPr>
      </a:lvl9pPr>
    </p:titleStyle>
    <p:bodyStyle>
      <a:lvl1pPr marL="342900" marR="0" indent="-342900" algn="l" defTabSz="914400" rtl="0" latinLnBrk="0">
        <a:lnSpc>
          <a:spcPct val="100000"/>
        </a:lnSpc>
        <a:spcBef>
          <a:spcPts val="500"/>
        </a:spcBef>
        <a:spcAft>
          <a:spcPts val="0"/>
        </a:spcAft>
        <a:buClrTx/>
        <a:buSzPct val="100000"/>
        <a:buFont typeface="Arial"/>
        <a:buChar char="•"/>
        <a:tabLst/>
        <a:defRPr sz="2400" b="0" i="0" u="none" strike="noStrike" cap="none" spc="0" baseline="0">
          <a:solidFill>
            <a:srgbClr val="000000"/>
          </a:solidFill>
          <a:uFillTx/>
          <a:latin typeface="Verdana"/>
          <a:ea typeface="Verdana"/>
          <a:cs typeface="Verdana"/>
          <a:sym typeface="Verdana"/>
        </a:defRPr>
      </a:lvl1pPr>
      <a:lvl2pPr marL="800100" marR="0" indent="-342900" algn="l" defTabSz="914400" rtl="0" latinLnBrk="0">
        <a:lnSpc>
          <a:spcPct val="100000"/>
        </a:lnSpc>
        <a:spcBef>
          <a:spcPts val="500"/>
        </a:spcBef>
        <a:spcAft>
          <a:spcPts val="0"/>
        </a:spcAft>
        <a:buClrTx/>
        <a:buSzPct val="100000"/>
        <a:buFont typeface="Arial"/>
        <a:buChar char="–"/>
        <a:tabLst/>
        <a:defRPr sz="2400" b="0" i="0" u="none" strike="noStrike" cap="none" spc="0" baseline="0">
          <a:solidFill>
            <a:srgbClr val="000000"/>
          </a:solidFill>
          <a:uFillTx/>
          <a:latin typeface="Verdana"/>
          <a:ea typeface="Verdana"/>
          <a:cs typeface="Verdana"/>
          <a:sym typeface="Verdana"/>
        </a:defRPr>
      </a:lvl2pPr>
      <a:lvl3pPr marL="1219200" marR="0" indent="-304800" algn="l" defTabSz="914400" rtl="0" latinLnBrk="0">
        <a:lnSpc>
          <a:spcPct val="100000"/>
        </a:lnSpc>
        <a:spcBef>
          <a:spcPts val="500"/>
        </a:spcBef>
        <a:spcAft>
          <a:spcPts val="0"/>
        </a:spcAft>
        <a:buClrTx/>
        <a:buSzPct val="100000"/>
        <a:buFont typeface="Arial"/>
        <a:buChar char="•"/>
        <a:tabLst/>
        <a:defRPr sz="2400" b="0" i="0" u="none" strike="noStrike" cap="none" spc="0" baseline="0">
          <a:solidFill>
            <a:srgbClr val="000000"/>
          </a:solidFill>
          <a:uFillTx/>
          <a:latin typeface="Verdana"/>
          <a:ea typeface="Verdana"/>
          <a:cs typeface="Verdana"/>
          <a:sym typeface="Verdana"/>
        </a:defRPr>
      </a:lvl3pPr>
      <a:lvl4pPr marL="1714500" marR="0" indent="-342900" algn="l" defTabSz="914400" rtl="0" latinLnBrk="0">
        <a:lnSpc>
          <a:spcPct val="100000"/>
        </a:lnSpc>
        <a:spcBef>
          <a:spcPts val="500"/>
        </a:spcBef>
        <a:spcAft>
          <a:spcPts val="0"/>
        </a:spcAft>
        <a:buClrTx/>
        <a:buSzPct val="100000"/>
        <a:buFont typeface="Arial"/>
        <a:buChar char="–"/>
        <a:tabLst/>
        <a:defRPr sz="2400" b="0" i="0" u="none" strike="noStrike" cap="none" spc="0" baseline="0">
          <a:solidFill>
            <a:srgbClr val="000000"/>
          </a:solidFill>
          <a:uFillTx/>
          <a:latin typeface="Verdana"/>
          <a:ea typeface="Verdana"/>
          <a:cs typeface="Verdana"/>
          <a:sym typeface="Verdana"/>
        </a:defRPr>
      </a:lvl4pPr>
      <a:lvl5pPr marL="2171700" marR="0" indent="-342900" algn="l" defTabSz="914400" rtl="0" latinLnBrk="0">
        <a:lnSpc>
          <a:spcPct val="100000"/>
        </a:lnSpc>
        <a:spcBef>
          <a:spcPts val="500"/>
        </a:spcBef>
        <a:spcAft>
          <a:spcPts val="0"/>
        </a:spcAft>
        <a:buClrTx/>
        <a:buSzPct val="100000"/>
        <a:buFont typeface="Arial"/>
        <a:buChar char="»"/>
        <a:tabLst/>
        <a:defRPr sz="2400" b="0" i="0" u="none" strike="noStrike" cap="none" spc="0" baseline="0">
          <a:solidFill>
            <a:srgbClr val="000000"/>
          </a:solidFill>
          <a:uFillTx/>
          <a:latin typeface="Verdana"/>
          <a:ea typeface="Verdana"/>
          <a:cs typeface="Verdana"/>
          <a:sym typeface="Verdana"/>
        </a:defRPr>
      </a:lvl5pPr>
      <a:lvl6pPr marL="2560320" marR="0" indent="-274320" algn="l" defTabSz="914400" rtl="0" latinLnBrk="0">
        <a:lnSpc>
          <a:spcPct val="100000"/>
        </a:lnSpc>
        <a:spcBef>
          <a:spcPts val="500"/>
        </a:spcBef>
        <a:spcAft>
          <a:spcPts val="0"/>
        </a:spcAft>
        <a:buClrTx/>
        <a:buSzPct val="100000"/>
        <a:buFont typeface="Arial"/>
        <a:buChar char="•"/>
        <a:tabLst/>
        <a:defRPr sz="2400" b="0" i="0" u="none" strike="noStrike" cap="none" spc="0" baseline="0">
          <a:solidFill>
            <a:srgbClr val="000000"/>
          </a:solidFill>
          <a:uFillTx/>
          <a:latin typeface="Verdana"/>
          <a:ea typeface="Verdana"/>
          <a:cs typeface="Verdana"/>
          <a:sym typeface="Verdana"/>
        </a:defRPr>
      </a:lvl6pPr>
      <a:lvl7pPr marL="3017520" marR="0" indent="-274320" algn="l" defTabSz="914400" rtl="0" latinLnBrk="0">
        <a:lnSpc>
          <a:spcPct val="100000"/>
        </a:lnSpc>
        <a:spcBef>
          <a:spcPts val="500"/>
        </a:spcBef>
        <a:spcAft>
          <a:spcPts val="0"/>
        </a:spcAft>
        <a:buClrTx/>
        <a:buSzPct val="100000"/>
        <a:buFont typeface="Arial"/>
        <a:buChar char="•"/>
        <a:tabLst/>
        <a:defRPr sz="2400" b="0" i="0" u="none" strike="noStrike" cap="none" spc="0" baseline="0">
          <a:solidFill>
            <a:srgbClr val="000000"/>
          </a:solidFill>
          <a:uFillTx/>
          <a:latin typeface="Verdana"/>
          <a:ea typeface="Verdana"/>
          <a:cs typeface="Verdana"/>
          <a:sym typeface="Verdana"/>
        </a:defRPr>
      </a:lvl7pPr>
      <a:lvl8pPr marL="3474720" marR="0" indent="-274320" algn="l" defTabSz="914400" rtl="0" latinLnBrk="0">
        <a:lnSpc>
          <a:spcPct val="100000"/>
        </a:lnSpc>
        <a:spcBef>
          <a:spcPts val="500"/>
        </a:spcBef>
        <a:spcAft>
          <a:spcPts val="0"/>
        </a:spcAft>
        <a:buClrTx/>
        <a:buSzPct val="100000"/>
        <a:buFont typeface="Arial"/>
        <a:buChar char="•"/>
        <a:tabLst/>
        <a:defRPr sz="2400" b="0" i="0" u="none" strike="noStrike" cap="none" spc="0" baseline="0">
          <a:solidFill>
            <a:srgbClr val="000000"/>
          </a:solidFill>
          <a:uFillTx/>
          <a:latin typeface="Verdana"/>
          <a:ea typeface="Verdana"/>
          <a:cs typeface="Verdana"/>
          <a:sym typeface="Verdana"/>
        </a:defRPr>
      </a:lvl8pPr>
      <a:lvl9pPr marL="3931920" marR="0" indent="-274320" algn="l" defTabSz="914400" rtl="0" latinLnBrk="0">
        <a:lnSpc>
          <a:spcPct val="100000"/>
        </a:lnSpc>
        <a:spcBef>
          <a:spcPts val="500"/>
        </a:spcBef>
        <a:spcAft>
          <a:spcPts val="0"/>
        </a:spcAft>
        <a:buClrTx/>
        <a:buSzPct val="100000"/>
        <a:buFont typeface="Arial"/>
        <a:buChar char="•"/>
        <a:tabLst/>
        <a:defRPr sz="2400" b="0" i="0" u="none" strike="noStrike" cap="none" spc="0" baseline="0">
          <a:solidFill>
            <a:srgbClr val="000000"/>
          </a:solidFill>
          <a:uFillTx/>
          <a:latin typeface="Verdana"/>
          <a:ea typeface="Verdana"/>
          <a:cs typeface="Verdana"/>
          <a:sym typeface="Verdana"/>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Google Shape;87;p13"/>
          <p:cNvSpPr txBox="1">
            <a:spLocks noGrp="1"/>
          </p:cNvSpPr>
          <p:nvPr>
            <p:ph type="ctrTitle"/>
          </p:nvPr>
        </p:nvSpPr>
        <p:spPr>
          <a:xfrm>
            <a:off x="790468" y="1069101"/>
            <a:ext cx="10363201" cy="962899"/>
          </a:xfrm>
          <a:prstGeom prst="rect">
            <a:avLst/>
          </a:prstGeom>
        </p:spPr>
        <p:txBody>
          <a:bodyPr lIns="45699" tIns="45699" rIns="45699" bIns="45699"/>
          <a:lstStyle>
            <a:lvl1pPr algn="ctr">
              <a:defRPr>
                <a:solidFill>
                  <a:srgbClr val="000000"/>
                </a:solidFill>
                <a:latin typeface="Cambria"/>
                <a:ea typeface="Cambria"/>
                <a:cs typeface="Cambria"/>
                <a:sym typeface="Cambria"/>
              </a:defRPr>
            </a:lvl1pPr>
          </a:lstStyle>
          <a:p>
            <a:r>
              <a:t> Online Blockchain Based Certificate Generation and Validation System</a:t>
            </a:r>
          </a:p>
        </p:txBody>
      </p:sp>
      <p:sp>
        <p:nvSpPr>
          <p:cNvPr id="114" name="Google Shape;88;p13"/>
          <p:cNvSpPr txBox="1">
            <a:spLocks noGrp="1"/>
          </p:cNvSpPr>
          <p:nvPr>
            <p:ph type="subTitle" sz="quarter" idx="1"/>
          </p:nvPr>
        </p:nvSpPr>
        <p:spPr>
          <a:xfrm>
            <a:off x="790469" y="2100770"/>
            <a:ext cx="3970500" cy="552301"/>
          </a:xfrm>
          <a:prstGeom prst="rect">
            <a:avLst/>
          </a:prstGeom>
        </p:spPr>
        <p:txBody>
          <a:bodyPr lIns="45699" tIns="45699" rIns="45699" bIns="45699"/>
          <a:lstStyle/>
          <a:p>
            <a:pPr algn="l">
              <a:spcBef>
                <a:spcPts val="0"/>
              </a:spcBef>
              <a:defRPr>
                <a:latin typeface="Cambria"/>
                <a:ea typeface="Cambria"/>
                <a:cs typeface="Cambria"/>
                <a:sym typeface="Cambria"/>
              </a:defRPr>
            </a:pPr>
            <a:r>
              <a:t>Batch Number:CSE-G199</a:t>
            </a:r>
          </a:p>
        </p:txBody>
      </p:sp>
      <p:graphicFrame>
        <p:nvGraphicFramePr>
          <p:cNvPr id="115" name="Google Shape;89;p13"/>
          <p:cNvGraphicFramePr/>
          <p:nvPr/>
        </p:nvGraphicFramePr>
        <p:xfrm>
          <a:off x="553346" y="2721840"/>
          <a:ext cx="5418674" cy="2194620"/>
        </p:xfrm>
        <a:graphic>
          <a:graphicData uri="http://schemas.openxmlformats.org/drawingml/2006/table">
            <a:tbl>
              <a:tblPr firstRow="1">
                <a:tableStyleId>{4C3C2611-4C71-4FC5-86AE-919BDF0F9419}</a:tableStyleId>
              </a:tblPr>
              <a:tblGrid>
                <a:gridCol w="2085000"/>
                <a:gridCol w="3333674"/>
              </a:tblGrid>
              <a:tr h="306243">
                <a:tc>
                  <a:txBody>
                    <a:bodyPr/>
                    <a:lstStyle/>
                    <a:p>
                      <a:pPr lvl="1" indent="0" algn="ctr">
                        <a:defRPr sz="1800">
                          <a:solidFill>
                            <a:srgbClr val="17365D"/>
                          </a:solidFill>
                          <a:sym typeface="Bookman Old Style"/>
                        </a:defRPr>
                      </a:pPr>
                      <a:r>
                        <a:t>Roll Number</a:t>
                      </a:r>
                    </a:p>
                  </a:txBody>
                  <a:tcPr marL="45725" marR="45725" marT="45725" marB="45725" anchor="ctr"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noFill/>
                  </a:tcPr>
                </a:tc>
                <a:tc>
                  <a:txBody>
                    <a:bodyPr/>
                    <a:lstStyle/>
                    <a:p>
                      <a:pPr algn="ctr">
                        <a:defRPr sz="1800" b="0">
                          <a:solidFill>
                            <a:srgbClr val="000000"/>
                          </a:solidFill>
                        </a:defRPr>
                      </a:pPr>
                      <a:r>
                        <a:rPr b="1">
                          <a:solidFill>
                            <a:srgbClr val="17365D"/>
                          </a:solidFill>
                          <a:sym typeface="Bookman Old Style"/>
                        </a:rPr>
                        <a:t>Student Name</a:t>
                      </a:r>
                    </a:p>
                  </a:txBody>
                  <a:tcPr marL="45725" marR="45725" marT="45725" marB="45725" anchor="ctr"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noFill/>
                  </a:tcPr>
                </a:tc>
              </a:tr>
              <a:tr h="306243">
                <a:tc>
                  <a:txBody>
                    <a:bodyPr/>
                    <a:lstStyle/>
                    <a:p>
                      <a:pPr algn="ctr">
                        <a:defRPr sz="1800"/>
                      </a:pPr>
                      <a:r>
                        <a:rPr>
                          <a:sym typeface="Bookman Old Style"/>
                        </a:rPr>
                        <a:t>20211CSE0628</a:t>
                      </a:r>
                    </a:p>
                  </a:txBody>
                  <a:tcPr marL="45725" marR="45725" marT="45725" marB="45725" anchor="ctr"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noFill/>
                  </a:tcPr>
                </a:tc>
                <a:tc>
                  <a:txBody>
                    <a:bodyPr/>
                    <a:lstStyle/>
                    <a:p>
                      <a:pPr algn="ctr">
                        <a:defRPr sz="1800"/>
                      </a:pPr>
                      <a:r>
                        <a:rPr>
                          <a:sym typeface="Bookman Old Style"/>
                        </a:rPr>
                        <a:t>Prakruthi S</a:t>
                      </a:r>
                    </a:p>
                  </a:txBody>
                  <a:tcPr marL="45725" marR="45725" marT="45725" marB="45725" anchor="ctr"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noFill/>
                  </a:tcPr>
                </a:tc>
              </a:tr>
              <a:tr h="306243">
                <a:tc>
                  <a:txBody>
                    <a:bodyPr/>
                    <a:lstStyle/>
                    <a:p>
                      <a:pPr algn="ctr">
                        <a:defRPr sz="1800"/>
                      </a:pPr>
                      <a:r>
                        <a:rPr>
                          <a:sym typeface="Bookman Old Style"/>
                        </a:rPr>
                        <a:t>20211CSE0677</a:t>
                      </a:r>
                    </a:p>
                  </a:txBody>
                  <a:tcPr marL="45725" marR="45725" marT="45725" marB="45725" anchor="ctr"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noFill/>
                  </a:tcPr>
                </a:tc>
                <a:tc>
                  <a:txBody>
                    <a:bodyPr/>
                    <a:lstStyle/>
                    <a:p>
                      <a:pPr algn="ctr">
                        <a:defRPr sz="1800"/>
                      </a:pPr>
                      <a:r>
                        <a:rPr>
                          <a:sym typeface="Bookman Old Style"/>
                        </a:rPr>
                        <a:t>Nidhisha N</a:t>
                      </a:r>
                    </a:p>
                  </a:txBody>
                  <a:tcPr marL="45725" marR="45725" marT="45725" marB="45725" anchor="ctr"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noFill/>
                  </a:tcPr>
                </a:tc>
              </a:tr>
              <a:tr h="306243">
                <a:tc>
                  <a:txBody>
                    <a:bodyPr/>
                    <a:lstStyle/>
                    <a:p>
                      <a:pPr algn="ctr">
                        <a:defRPr sz="1800"/>
                      </a:pPr>
                      <a:r>
                        <a:rPr>
                          <a:sym typeface="Bookman Old Style"/>
                        </a:rPr>
                        <a:t>20211CSE0618</a:t>
                      </a:r>
                    </a:p>
                  </a:txBody>
                  <a:tcPr marL="45725" marR="45725" marT="45725" marB="45725" anchor="ctr"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noFill/>
                  </a:tcPr>
                </a:tc>
                <a:tc>
                  <a:txBody>
                    <a:bodyPr/>
                    <a:lstStyle/>
                    <a:p>
                      <a:pPr algn="ctr">
                        <a:defRPr sz="1800"/>
                      </a:pPr>
                      <a:r>
                        <a:rPr>
                          <a:sym typeface="Bookman Old Style"/>
                        </a:rPr>
                        <a:t>Deepthi R</a:t>
                      </a:r>
                    </a:p>
                  </a:txBody>
                  <a:tcPr marL="45725" marR="45725" marT="45725" marB="45725" anchor="ctr"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noFill/>
                  </a:tcPr>
                </a:tc>
              </a:tr>
              <a:tr h="306243">
                <a:tc>
                  <a:txBody>
                    <a:bodyPr/>
                    <a:lstStyle/>
                    <a:p>
                      <a:pPr algn="ctr">
                        <a:defRPr sz="1800">
                          <a:sym typeface="Bookman Old Style"/>
                        </a:defRPr>
                      </a:pPr>
                      <a:endParaRPr/>
                    </a:p>
                  </a:txBody>
                  <a:tcPr marL="45725" marR="45725" marT="45725" marB="45725" anchor="ctr"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noFill/>
                  </a:tcPr>
                </a:tc>
                <a:tc>
                  <a:txBody>
                    <a:bodyPr/>
                    <a:lstStyle/>
                    <a:p>
                      <a:pPr algn="ctr">
                        <a:defRPr sz="1800">
                          <a:sym typeface="Bookman Old Style"/>
                        </a:defRPr>
                      </a:pPr>
                      <a:endParaRPr/>
                    </a:p>
                  </a:txBody>
                  <a:tcPr marL="45725" marR="45725" marT="45725" marB="45725" anchor="ctr"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noFill/>
                  </a:tcPr>
                </a:tc>
              </a:tr>
              <a:tr h="306243">
                <a:tc>
                  <a:txBody>
                    <a:bodyPr/>
                    <a:lstStyle/>
                    <a:p>
                      <a:pPr algn="ctr">
                        <a:defRPr sz="1800">
                          <a:sym typeface="Bookman Old Style"/>
                        </a:defRPr>
                      </a:pPr>
                      <a:endParaRPr/>
                    </a:p>
                  </a:txBody>
                  <a:tcPr marL="45725" marR="45725" marT="45725" marB="45725" anchor="ctr"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noFill/>
                  </a:tcPr>
                </a:tc>
                <a:tc>
                  <a:txBody>
                    <a:bodyPr/>
                    <a:lstStyle/>
                    <a:p>
                      <a:pPr algn="ctr">
                        <a:defRPr sz="1800">
                          <a:sym typeface="Bookman Old Style"/>
                        </a:defRPr>
                      </a:pPr>
                      <a:endParaRPr/>
                    </a:p>
                  </a:txBody>
                  <a:tcPr marL="45725" marR="45725" marT="45725" marB="45725" anchor="ctr"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noFill/>
                  </a:tcPr>
                </a:tc>
              </a:tr>
            </a:tbl>
          </a:graphicData>
        </a:graphic>
      </p:graphicFrame>
      <p:sp>
        <p:nvSpPr>
          <p:cNvPr id="116" name="Google Shape;90;p13"/>
          <p:cNvSpPr txBox="1"/>
          <p:nvPr/>
        </p:nvSpPr>
        <p:spPr>
          <a:xfrm>
            <a:off x="6525920" y="2513339"/>
            <a:ext cx="5422851" cy="2020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ormAutofit/>
          </a:bodyPr>
          <a:lstStyle/>
          <a:p>
            <a:pPr algn="ctr" defTabSz="841247">
              <a:defRPr sz="1840" b="1">
                <a:solidFill>
                  <a:srgbClr val="17365D"/>
                </a:solidFill>
                <a:latin typeface="Cambria"/>
                <a:ea typeface="Cambria"/>
                <a:cs typeface="Cambria"/>
                <a:sym typeface="Cambria"/>
              </a:defRPr>
            </a:pPr>
            <a:r>
              <a:t>Under the Supervision of,</a:t>
            </a:r>
          </a:p>
          <a:p>
            <a:pPr algn="ctr" defTabSz="841247">
              <a:spcBef>
                <a:spcPts val="300"/>
              </a:spcBef>
              <a:defRPr sz="1840" b="1">
                <a:solidFill>
                  <a:srgbClr val="17365D"/>
                </a:solidFill>
                <a:latin typeface="Cambria"/>
                <a:ea typeface="Cambria"/>
                <a:cs typeface="Cambria"/>
                <a:sym typeface="Cambria"/>
              </a:defRPr>
            </a:pPr>
            <a:endParaRPr/>
          </a:p>
          <a:p>
            <a:pPr defTabSz="841247">
              <a:spcBef>
                <a:spcPts val="200"/>
              </a:spcBef>
              <a:defRPr sz="1564" b="1">
                <a:solidFill>
                  <a:srgbClr val="17365D"/>
                </a:solidFill>
                <a:latin typeface="Cambria"/>
                <a:ea typeface="Cambria"/>
                <a:cs typeface="Cambria"/>
                <a:sym typeface="Cambria"/>
              </a:defRPr>
            </a:pPr>
            <a:r>
              <a:t>Mr.Amarnath JL</a:t>
            </a:r>
            <a:endParaRPr sz="1472"/>
          </a:p>
          <a:p>
            <a:pPr defTabSz="841247">
              <a:spcBef>
                <a:spcPts val="200"/>
              </a:spcBef>
              <a:defRPr sz="1564" b="1">
                <a:solidFill>
                  <a:srgbClr val="17365D"/>
                </a:solidFill>
                <a:latin typeface="Cambria"/>
                <a:ea typeface="Cambria"/>
                <a:cs typeface="Cambria"/>
                <a:sym typeface="Cambria"/>
              </a:defRPr>
            </a:pPr>
            <a:r>
              <a:t>Assistant Professor</a:t>
            </a:r>
            <a:endParaRPr sz="1472"/>
          </a:p>
          <a:p>
            <a:pPr defTabSz="841247">
              <a:spcBef>
                <a:spcPts val="200"/>
              </a:spcBef>
              <a:defRPr sz="1564" b="1">
                <a:solidFill>
                  <a:srgbClr val="17365D"/>
                </a:solidFill>
                <a:latin typeface="Cambria"/>
                <a:ea typeface="Cambria"/>
                <a:cs typeface="Cambria"/>
                <a:sym typeface="Cambria"/>
              </a:defRPr>
            </a:pPr>
            <a:r>
              <a:t>School of Computer Science and Engineering</a:t>
            </a:r>
            <a:endParaRPr sz="1472"/>
          </a:p>
          <a:p>
            <a:pPr defTabSz="841247">
              <a:spcBef>
                <a:spcPts val="200"/>
              </a:spcBef>
              <a:defRPr sz="1564" b="1">
                <a:solidFill>
                  <a:srgbClr val="17365D"/>
                </a:solidFill>
                <a:latin typeface="Cambria"/>
                <a:ea typeface="Cambria"/>
                <a:cs typeface="Cambria"/>
                <a:sym typeface="Cambria"/>
              </a:defRPr>
            </a:pPr>
            <a:r>
              <a:t>Presidency University</a:t>
            </a:r>
            <a:endParaRPr sz="1472"/>
          </a:p>
        </p:txBody>
      </p:sp>
      <p:sp>
        <p:nvSpPr>
          <p:cNvPr id="117" name="Google Shape;91;p13"/>
          <p:cNvSpPr txBox="1"/>
          <p:nvPr/>
        </p:nvSpPr>
        <p:spPr>
          <a:xfrm>
            <a:off x="4032497" y="334089"/>
            <a:ext cx="3879051" cy="552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ormAutofit/>
          </a:bodyPr>
          <a:lstStyle/>
          <a:p>
            <a:pPr algn="ctr" defTabSz="841247">
              <a:lnSpc>
                <a:spcPct val="80000"/>
              </a:lnSpc>
              <a:defRPr sz="1564" b="1">
                <a:solidFill>
                  <a:srgbClr val="17365D"/>
                </a:solidFill>
                <a:latin typeface="Cambria"/>
                <a:ea typeface="Cambria"/>
                <a:cs typeface="Cambria"/>
                <a:sym typeface="Cambria"/>
              </a:defRPr>
            </a:pPr>
            <a:r>
              <a:t>PIP4004 University Project</a:t>
            </a:r>
            <a:endParaRPr sz="1380"/>
          </a:p>
          <a:p>
            <a:pPr algn="ctr" defTabSz="841247">
              <a:lnSpc>
                <a:spcPct val="80000"/>
              </a:lnSpc>
              <a:spcBef>
                <a:spcPts val="200"/>
              </a:spcBef>
              <a:defRPr sz="1564" b="1">
                <a:solidFill>
                  <a:srgbClr val="17365D"/>
                </a:solidFill>
                <a:latin typeface="Cambria"/>
                <a:ea typeface="Cambria"/>
                <a:cs typeface="Cambria"/>
                <a:sym typeface="Cambria"/>
              </a:defRPr>
            </a:pPr>
            <a:r>
              <a:t>Review-1</a:t>
            </a:r>
          </a:p>
        </p:txBody>
      </p:sp>
      <p:sp>
        <p:nvSpPr>
          <p:cNvPr id="118" name="Google Shape;91;p13"/>
          <p:cNvSpPr txBox="1"/>
          <p:nvPr/>
        </p:nvSpPr>
        <p:spPr>
          <a:xfrm>
            <a:off x="709870" y="4533900"/>
            <a:ext cx="8138150" cy="1259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defRPr sz="2000" b="1">
                <a:solidFill>
                  <a:schemeClr val="accent1"/>
                </a:solidFill>
                <a:latin typeface="Cambria"/>
                <a:ea typeface="Cambria"/>
                <a:cs typeface="Cambria"/>
                <a:sym typeface="Cambria"/>
              </a:defRPr>
            </a:pPr>
            <a:r>
              <a:t>Name of the Program: </a:t>
            </a:r>
            <a:r>
              <a:rPr>
                <a:solidFill>
                  <a:srgbClr val="000000"/>
                </a:solidFill>
              </a:rPr>
              <a:t>CSE</a:t>
            </a:r>
          </a:p>
          <a:p>
            <a:pPr>
              <a:defRPr sz="2000" b="1">
                <a:solidFill>
                  <a:schemeClr val="accent1"/>
                </a:solidFill>
                <a:latin typeface="Cambria"/>
                <a:ea typeface="Cambria"/>
                <a:cs typeface="Cambria"/>
                <a:sym typeface="Cambria"/>
              </a:defRPr>
            </a:pPr>
            <a:r>
              <a:t>Name of the HoD: </a:t>
            </a:r>
            <a:r>
              <a:rPr>
                <a:solidFill>
                  <a:srgbClr val="000000"/>
                </a:solidFill>
              </a:rPr>
              <a:t>Dr.Asif Mohammed H.B</a:t>
            </a:r>
          </a:p>
          <a:p>
            <a:pPr>
              <a:defRPr sz="2000" b="1">
                <a:solidFill>
                  <a:schemeClr val="accent1"/>
                </a:solidFill>
                <a:latin typeface="Cambria"/>
                <a:ea typeface="Cambria"/>
                <a:cs typeface="Cambria"/>
                <a:sym typeface="Cambria"/>
              </a:defRPr>
            </a:pPr>
            <a:r>
              <a:t>Name of the Program Project Coordinator: </a:t>
            </a:r>
            <a:r>
              <a:rPr>
                <a:solidFill>
                  <a:srgbClr val="000000"/>
                </a:solidFill>
              </a:rPr>
              <a:t>Mr. Amarnath J.L </a:t>
            </a:r>
          </a:p>
          <a:p>
            <a:pPr>
              <a:defRPr sz="2000" b="1">
                <a:solidFill>
                  <a:schemeClr val="accent1"/>
                </a:solidFill>
                <a:latin typeface="Cambria"/>
                <a:ea typeface="Cambria"/>
                <a:cs typeface="Cambria"/>
                <a:sym typeface="Cambria"/>
              </a:defRPr>
            </a:pPr>
            <a:r>
              <a:t>Name of the School Project Coordinators: </a:t>
            </a:r>
            <a:r>
              <a:rPr>
                <a:solidFill>
                  <a:srgbClr val="000000"/>
                </a:solidFill>
              </a:rPr>
              <a:t>Dr. Abdul Khadar A</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itle 1"/>
          <p:cNvSpPr txBox="1">
            <a:spLocks noGrp="1"/>
          </p:cNvSpPr>
          <p:nvPr>
            <p:ph type="title"/>
          </p:nvPr>
        </p:nvSpPr>
        <p:spPr>
          <a:prstGeom prst="rect">
            <a:avLst/>
          </a:prstGeom>
        </p:spPr>
        <p:txBody>
          <a:bodyPr>
            <a:normAutofit fontScale="90000"/>
          </a:bodyPr>
          <a:lstStyle>
            <a:lvl1pPr defTabSz="850391">
              <a:defRPr sz="2604"/>
            </a:lvl1pPr>
          </a:lstStyle>
          <a:p>
            <a:r>
              <a:t>Methodology/Modules</a:t>
            </a:r>
          </a:p>
        </p:txBody>
      </p:sp>
      <p:sp>
        <p:nvSpPr>
          <p:cNvPr id="136" name="Content Placeholder 2"/>
          <p:cNvSpPr txBox="1">
            <a:spLocks noGrp="1"/>
          </p:cNvSpPr>
          <p:nvPr>
            <p:ph type="body" idx="1"/>
          </p:nvPr>
        </p:nvSpPr>
        <p:spPr>
          <a:xfrm>
            <a:off x="812800" y="1000109"/>
            <a:ext cx="10668000" cy="5095890"/>
          </a:xfrm>
          <a:prstGeom prst="rect">
            <a:avLst/>
          </a:prstGeom>
        </p:spPr>
        <p:txBody>
          <a:bodyPr>
            <a:noAutofit/>
          </a:bodyPr>
          <a:lstStyle/>
          <a:p>
            <a:pPr>
              <a:buNone/>
            </a:pPr>
            <a:r>
              <a:rPr lang="en-GB" sz="1800" dirty="0" smtClean="0">
                <a:latin typeface="Times New Roman" pitchFamily="18" charset="0"/>
                <a:cs typeface="Times New Roman" pitchFamily="18" charset="0"/>
              </a:rPr>
              <a:t>This system ensures a secure, efficient, and immutable </a:t>
            </a:r>
            <a:r>
              <a:rPr lang="en-GB" sz="1800" dirty="0" err="1" smtClean="0">
                <a:latin typeface="Times New Roman" pitchFamily="18" charset="0"/>
                <a:cs typeface="Times New Roman" pitchFamily="18" charset="0"/>
              </a:rPr>
              <a:t>blockchain</a:t>
            </a:r>
            <a:r>
              <a:rPr lang="en-GB" sz="1800" dirty="0" smtClean="0">
                <a:latin typeface="Times New Roman" pitchFamily="18" charset="0"/>
                <a:cs typeface="Times New Roman" pitchFamily="18" charset="0"/>
              </a:rPr>
              <a:t>-based certificate generation and</a:t>
            </a:r>
          </a:p>
          <a:p>
            <a:pPr>
              <a:buNone/>
            </a:pPr>
            <a:r>
              <a:rPr lang="en-GB" sz="1800" dirty="0" smtClean="0">
                <a:latin typeface="Times New Roman" pitchFamily="18" charset="0"/>
                <a:cs typeface="Times New Roman" pitchFamily="18" charset="0"/>
              </a:rPr>
              <a:t>verification process. It consists of the following key modules:</a:t>
            </a:r>
          </a:p>
          <a:p>
            <a:pPr>
              <a:buNone/>
            </a:pPr>
            <a:endParaRPr lang="en-GB" sz="1800" dirty="0" smtClean="0">
              <a:latin typeface="Times New Roman" pitchFamily="18" charset="0"/>
              <a:cs typeface="Times New Roman" pitchFamily="18" charset="0"/>
            </a:endParaRPr>
          </a:p>
          <a:p>
            <a:pPr>
              <a:buNone/>
            </a:pPr>
            <a:r>
              <a:rPr lang="en-GB" sz="1800" b="1" dirty="0" smtClean="0">
                <a:latin typeface="Times New Roman" pitchFamily="18" charset="0"/>
                <a:cs typeface="Times New Roman" pitchFamily="18" charset="0"/>
              </a:rPr>
              <a:t>1. User Authentication:</a:t>
            </a:r>
          </a:p>
          <a:p>
            <a:r>
              <a:rPr lang="en-GB" sz="1800" dirty="0" smtClean="0">
                <a:latin typeface="Times New Roman" pitchFamily="18" charset="0"/>
                <a:cs typeface="Times New Roman" pitchFamily="18" charset="0"/>
              </a:rPr>
              <a:t>The user logs in using credentials (username and password).</a:t>
            </a:r>
          </a:p>
          <a:p>
            <a:r>
              <a:rPr lang="en-GB" sz="1800" dirty="0" smtClean="0">
                <a:latin typeface="Times New Roman" pitchFamily="18" charset="0"/>
                <a:cs typeface="Times New Roman" pitchFamily="18" charset="0"/>
              </a:rPr>
              <a:t>Two-Factor Authentication (2FA) is implemented for added security. An OTP (One-Time Password) is sent to the registered email or mobile number.</a:t>
            </a:r>
          </a:p>
          <a:p>
            <a:endParaRPr lang="en-GB" sz="1800" dirty="0" smtClean="0">
              <a:latin typeface="Times New Roman" pitchFamily="18" charset="0"/>
              <a:cs typeface="Times New Roman" pitchFamily="18" charset="0"/>
            </a:endParaRPr>
          </a:p>
          <a:p>
            <a:pPr>
              <a:buNone/>
            </a:pPr>
            <a:r>
              <a:rPr lang="en-GB" sz="1800" b="1" dirty="0" smtClean="0">
                <a:latin typeface="Times New Roman" pitchFamily="18" charset="0"/>
                <a:cs typeface="Times New Roman" pitchFamily="18" charset="0"/>
              </a:rPr>
              <a:t>2. Certificate Generation:</a:t>
            </a:r>
          </a:p>
          <a:p>
            <a:r>
              <a:rPr lang="en-GB" sz="1800" dirty="0" smtClean="0">
                <a:latin typeface="Times New Roman" pitchFamily="18" charset="0"/>
                <a:cs typeface="Times New Roman" pitchFamily="18" charset="0"/>
              </a:rPr>
              <a:t>The system retrieves recipient details (name, degree, course, issue date, etc.) from a secure database.</a:t>
            </a:r>
          </a:p>
          <a:p>
            <a:r>
              <a:rPr lang="en-GB" sz="1800" dirty="0" smtClean="0">
                <a:latin typeface="Times New Roman" pitchFamily="18" charset="0"/>
                <a:cs typeface="Times New Roman" pitchFamily="18" charset="0"/>
              </a:rPr>
              <a:t>A digital certificate is generated with the extracted details and formatted into a structured template.</a:t>
            </a:r>
          </a:p>
          <a:p>
            <a:endParaRPr lang="en-GB" sz="1800" dirty="0" smtClean="0">
              <a:latin typeface="Times New Roman" pitchFamily="18" charset="0"/>
              <a:cs typeface="Times New Roman" pitchFamily="18" charset="0"/>
            </a:endParaRPr>
          </a:p>
          <a:p>
            <a:pPr>
              <a:buNone/>
            </a:pPr>
            <a:r>
              <a:rPr lang="en-GB" sz="1800" b="1" dirty="0" smtClean="0">
                <a:latin typeface="Times New Roman" pitchFamily="18" charset="0"/>
                <a:cs typeface="Times New Roman" pitchFamily="18" charset="0"/>
              </a:rPr>
              <a:t>3. Security Encoding:</a:t>
            </a:r>
          </a:p>
          <a:p>
            <a:r>
              <a:rPr lang="en-GB" sz="1800" dirty="0" smtClean="0">
                <a:latin typeface="Times New Roman" pitchFamily="18" charset="0"/>
                <a:cs typeface="Times New Roman" pitchFamily="18" charset="0"/>
              </a:rPr>
              <a:t>The certificate undergoes encryption or hashing using cryptographic techniques to prevent tampering.</a:t>
            </a:r>
          </a:p>
          <a:p>
            <a:r>
              <a:rPr lang="en-GB" sz="1800" dirty="0" smtClean="0">
                <a:latin typeface="Times New Roman" pitchFamily="18" charset="0"/>
                <a:cs typeface="Times New Roman" pitchFamily="18" charset="0"/>
              </a:rPr>
              <a:t>A digital signature is applied to validate the authenticity of the certificate and the issuing authority.</a:t>
            </a:r>
          </a:p>
          <a:p>
            <a:endParaRPr lang="en-GB" sz="1800" dirty="0" smtClean="0">
              <a:latin typeface="Times New Roman" pitchFamily="18" charset="0"/>
              <a:cs typeface="Times New Roman" pitchFamily="18" charset="0"/>
            </a:endParaRPr>
          </a:p>
          <a:p>
            <a:pPr>
              <a:buNone/>
            </a:pPr>
            <a:endParaRPr lang="en-GB" sz="1800" dirty="0" smtClean="0">
              <a:latin typeface="Times New Roman" pitchFamily="18" charset="0"/>
              <a:cs typeface="Times New Roman" pitchFamily="18" charset="0"/>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Methodology/Modules</a:t>
            </a:r>
            <a:endParaRPr lang="en-US" dirty="0"/>
          </a:p>
        </p:txBody>
      </p:sp>
      <p:sp>
        <p:nvSpPr>
          <p:cNvPr id="3" name="Text Placeholder 2"/>
          <p:cNvSpPr>
            <a:spLocks noGrp="1"/>
          </p:cNvSpPr>
          <p:nvPr>
            <p:ph type="body" idx="1"/>
          </p:nvPr>
        </p:nvSpPr>
        <p:spPr>
          <a:xfrm>
            <a:off x="809588" y="1000108"/>
            <a:ext cx="10668000" cy="5095874"/>
          </a:xfrm>
        </p:spPr>
        <p:txBody>
          <a:bodyPr>
            <a:noAutofit/>
          </a:bodyPr>
          <a:lstStyle/>
          <a:p>
            <a:pPr>
              <a:buNone/>
            </a:pPr>
            <a:r>
              <a:rPr lang="en-GB" sz="1800" b="1" dirty="0" smtClean="0">
                <a:latin typeface="Times New Roman" pitchFamily="18" charset="0"/>
                <a:cs typeface="Times New Roman" pitchFamily="18" charset="0"/>
              </a:rPr>
              <a:t>4. </a:t>
            </a:r>
            <a:r>
              <a:rPr lang="en-GB" sz="1800" b="1" dirty="0" err="1" smtClean="0">
                <a:latin typeface="Times New Roman" pitchFamily="18" charset="0"/>
                <a:cs typeface="Times New Roman" pitchFamily="18" charset="0"/>
              </a:rPr>
              <a:t>Blockchain</a:t>
            </a:r>
            <a:r>
              <a:rPr lang="en-GB" sz="1800" b="1" dirty="0" smtClean="0">
                <a:latin typeface="Times New Roman" pitchFamily="18" charset="0"/>
                <a:cs typeface="Times New Roman" pitchFamily="18" charset="0"/>
              </a:rPr>
              <a:t> Integration:</a:t>
            </a:r>
          </a:p>
          <a:p>
            <a:r>
              <a:rPr lang="en-GB" sz="1800" dirty="0" smtClean="0">
                <a:latin typeface="Times New Roman" pitchFamily="18" charset="0"/>
                <a:cs typeface="Times New Roman" pitchFamily="18" charset="0"/>
              </a:rPr>
              <a:t>The system uses a public or </a:t>
            </a:r>
            <a:r>
              <a:rPr lang="en-GB" sz="1800" dirty="0" err="1" smtClean="0">
                <a:latin typeface="Times New Roman" pitchFamily="18" charset="0"/>
                <a:cs typeface="Times New Roman" pitchFamily="18" charset="0"/>
              </a:rPr>
              <a:t>permissioned</a:t>
            </a:r>
            <a:r>
              <a:rPr lang="en-GB" sz="1800" dirty="0" smtClean="0">
                <a:latin typeface="Times New Roman" pitchFamily="18" charset="0"/>
                <a:cs typeface="Times New Roman" pitchFamily="18" charset="0"/>
              </a:rPr>
              <a:t> </a:t>
            </a:r>
            <a:r>
              <a:rPr lang="en-GB" sz="1800" dirty="0" err="1" smtClean="0">
                <a:latin typeface="Times New Roman" pitchFamily="18" charset="0"/>
                <a:cs typeface="Times New Roman" pitchFamily="18" charset="0"/>
              </a:rPr>
              <a:t>blockchain</a:t>
            </a:r>
            <a:r>
              <a:rPr lang="en-GB" sz="1800" dirty="0" smtClean="0">
                <a:latin typeface="Times New Roman" pitchFamily="18" charset="0"/>
                <a:cs typeface="Times New Roman" pitchFamily="18" charset="0"/>
              </a:rPr>
              <a:t> (e.g., </a:t>
            </a:r>
            <a:r>
              <a:rPr lang="en-GB" sz="1800" dirty="0" err="1" smtClean="0">
                <a:latin typeface="Times New Roman" pitchFamily="18" charset="0"/>
                <a:cs typeface="Times New Roman" pitchFamily="18" charset="0"/>
              </a:rPr>
              <a:t>Ethereum</a:t>
            </a:r>
            <a:r>
              <a:rPr lang="en-GB" sz="1800" dirty="0" smtClean="0">
                <a:latin typeface="Times New Roman" pitchFamily="18" charset="0"/>
                <a:cs typeface="Times New Roman" pitchFamily="18" charset="0"/>
              </a:rPr>
              <a:t>, </a:t>
            </a:r>
            <a:r>
              <a:rPr lang="en-GB" sz="1800" dirty="0" err="1" smtClean="0">
                <a:latin typeface="Times New Roman" pitchFamily="18" charset="0"/>
                <a:cs typeface="Times New Roman" pitchFamily="18" charset="0"/>
              </a:rPr>
              <a:t>Hyperledger</a:t>
            </a:r>
            <a:r>
              <a:rPr lang="en-GB" sz="1800" dirty="0" smtClean="0">
                <a:latin typeface="Times New Roman" pitchFamily="18" charset="0"/>
                <a:cs typeface="Times New Roman" pitchFamily="18" charset="0"/>
              </a:rPr>
              <a:t>) to store certificate details.</a:t>
            </a:r>
          </a:p>
          <a:p>
            <a:r>
              <a:rPr lang="en-GB" sz="1800" dirty="0" smtClean="0">
                <a:latin typeface="Times New Roman" pitchFamily="18" charset="0"/>
                <a:cs typeface="Times New Roman" pitchFamily="18" charset="0"/>
              </a:rPr>
              <a:t>A smart contract is deployed to automate certificate issuance and validation.</a:t>
            </a:r>
          </a:p>
          <a:p>
            <a:pPr>
              <a:buNone/>
            </a:pPr>
            <a:endParaRPr lang="en-GB" sz="1800" dirty="0" smtClean="0">
              <a:latin typeface="Times New Roman" pitchFamily="18" charset="0"/>
              <a:cs typeface="Times New Roman" pitchFamily="18" charset="0"/>
            </a:endParaRPr>
          </a:p>
          <a:p>
            <a:pPr>
              <a:buNone/>
            </a:pPr>
            <a:r>
              <a:rPr lang="en-GB" sz="1800" b="1" dirty="0" smtClean="0">
                <a:latin typeface="Times New Roman" pitchFamily="18" charset="0"/>
                <a:cs typeface="Times New Roman" pitchFamily="18" charset="0"/>
              </a:rPr>
              <a:t>5. Certificate Storage &amp; Access:</a:t>
            </a:r>
          </a:p>
          <a:p>
            <a:r>
              <a:rPr lang="en-GB" sz="1800" dirty="0" smtClean="0">
                <a:latin typeface="Times New Roman" pitchFamily="18" charset="0"/>
                <a:cs typeface="Times New Roman" pitchFamily="18" charset="0"/>
              </a:rPr>
              <a:t>The encoded certificate and unique cryptographic key are stored securely in a database.</a:t>
            </a:r>
          </a:p>
          <a:p>
            <a:r>
              <a:rPr lang="en-GB" sz="1800" dirty="0" smtClean="0">
                <a:latin typeface="Times New Roman" pitchFamily="18" charset="0"/>
                <a:cs typeface="Times New Roman" pitchFamily="18" charset="0"/>
              </a:rPr>
              <a:t>Users can download or share their certificates through a web-based portal or mobile application.</a:t>
            </a:r>
          </a:p>
          <a:p>
            <a:endParaRPr lang="en-GB" sz="1800" dirty="0" smtClean="0">
              <a:latin typeface="Times New Roman" pitchFamily="18" charset="0"/>
              <a:cs typeface="Times New Roman" pitchFamily="18" charset="0"/>
            </a:endParaRPr>
          </a:p>
          <a:p>
            <a:pPr>
              <a:buNone/>
            </a:pPr>
            <a:r>
              <a:rPr lang="en-GB" sz="1800" b="1" dirty="0" smtClean="0">
                <a:latin typeface="Times New Roman" pitchFamily="18" charset="0"/>
                <a:cs typeface="Times New Roman" pitchFamily="18" charset="0"/>
              </a:rPr>
              <a:t>6. Verification Process:</a:t>
            </a:r>
          </a:p>
          <a:p>
            <a:r>
              <a:rPr lang="en-GB" sz="1800" dirty="0" smtClean="0">
                <a:latin typeface="Times New Roman" pitchFamily="18" charset="0"/>
                <a:cs typeface="Times New Roman" pitchFamily="18" charset="0"/>
              </a:rPr>
              <a:t>Users can verify a certificate through a QR code scan or by manually entering the certificate ID.</a:t>
            </a:r>
          </a:p>
          <a:p>
            <a:r>
              <a:rPr lang="en-GB" sz="1800" dirty="0" smtClean="0">
                <a:latin typeface="Times New Roman" pitchFamily="18" charset="0"/>
                <a:cs typeface="Times New Roman" pitchFamily="18" charset="0"/>
              </a:rPr>
              <a:t>The system extracts the cryptographic key from the </a:t>
            </a:r>
            <a:r>
              <a:rPr lang="en-GB" sz="1800" dirty="0" err="1" smtClean="0">
                <a:latin typeface="Times New Roman" pitchFamily="18" charset="0"/>
                <a:cs typeface="Times New Roman" pitchFamily="18" charset="0"/>
              </a:rPr>
              <a:t>blockchain</a:t>
            </a:r>
            <a:r>
              <a:rPr lang="en-GB" sz="1800" dirty="0" smtClean="0">
                <a:latin typeface="Times New Roman" pitchFamily="18" charset="0"/>
                <a:cs typeface="Times New Roman" pitchFamily="18" charset="0"/>
              </a:rPr>
              <a:t> and verifies the certificate data.</a:t>
            </a:r>
          </a:p>
          <a:p>
            <a:endParaRPr lang="en-GB" sz="1800" dirty="0" smtClean="0">
              <a:latin typeface="Times New Roman" pitchFamily="18" charset="0"/>
              <a:cs typeface="Times New Roman" pitchFamily="18" charset="0"/>
            </a:endParaRPr>
          </a:p>
          <a:p>
            <a:pPr>
              <a:buNone/>
            </a:pPr>
            <a:r>
              <a:rPr lang="en-GB" sz="1800" b="1" dirty="0" smtClean="0">
                <a:latin typeface="Times New Roman" pitchFamily="18" charset="0"/>
                <a:cs typeface="Times New Roman" pitchFamily="18" charset="0"/>
              </a:rPr>
              <a:t>7. Data Security &amp; Privacy:</a:t>
            </a:r>
          </a:p>
          <a:p>
            <a:r>
              <a:rPr lang="en-GB" sz="1800" dirty="0" smtClean="0">
                <a:latin typeface="Times New Roman" pitchFamily="18" charset="0"/>
                <a:cs typeface="Times New Roman" pitchFamily="18" charset="0"/>
              </a:rPr>
              <a:t>Sensitive user data is protected </a:t>
            </a:r>
            <a:r>
              <a:rPr lang="en-GB" sz="1800" dirty="0" err="1" smtClean="0">
                <a:latin typeface="Times New Roman" pitchFamily="18" charset="0"/>
                <a:cs typeface="Times New Roman" pitchFamily="18" charset="0"/>
              </a:rPr>
              <a:t>usingencryption</a:t>
            </a:r>
            <a:r>
              <a:rPr lang="en-GB" sz="1800" dirty="0" smtClean="0">
                <a:latin typeface="Times New Roman" pitchFamily="18" charset="0"/>
                <a:cs typeface="Times New Roman" pitchFamily="18" charset="0"/>
              </a:rPr>
              <a:t>, ensuring security at rest and in transit.</a:t>
            </a:r>
          </a:p>
          <a:p>
            <a:r>
              <a:rPr lang="en-GB" sz="1800" dirty="0" smtClean="0">
                <a:latin typeface="Times New Roman" pitchFamily="18" charset="0"/>
                <a:cs typeface="Times New Roman" pitchFamily="18" charset="0"/>
              </a:rPr>
              <a:t>Role-Based Access Control restricts access to authorized personnel (e.g., administrators, certificate holders).</a:t>
            </a:r>
          </a:p>
          <a:p>
            <a:endParaRPr lang="en-GB" sz="1800" dirty="0" smtClean="0">
              <a:latin typeface="Times New Roman" pitchFamily="18" charset="0"/>
              <a:cs typeface="Times New Roman" pitchFamily="18" charset="0"/>
            </a:endParaRPr>
          </a:p>
          <a:p>
            <a:pPr>
              <a:buNone/>
            </a:pPr>
            <a:endParaRPr lang="en-GB" sz="1800" dirty="0" smtClean="0">
              <a:latin typeface="Times New Roman" pitchFamily="18" charset="0"/>
              <a:cs typeface="Times New Roman" pitchFamily="18" charset="0"/>
            </a:endParaRPr>
          </a:p>
          <a:p>
            <a:pPr>
              <a:buNone/>
            </a:pPr>
            <a:endParaRPr lang="en-GB" sz="1800" dirty="0" smtClean="0">
              <a:latin typeface="Times New Roman" pitchFamily="18" charset="0"/>
              <a:cs typeface="Times New Roman" pitchFamily="18" charset="0"/>
            </a:endParaRPr>
          </a:p>
          <a:p>
            <a:pPr>
              <a:buNone/>
            </a:pPr>
            <a:endParaRPr lang="en-GB" sz="1800" dirty="0" smtClean="0">
              <a:latin typeface="Times New Roman" pitchFamily="18" charset="0"/>
              <a:cs typeface="Times New Roman" pitchFamily="18" charset="0"/>
            </a:endParaRPr>
          </a:p>
          <a:p>
            <a:pPr marL="0" indent="0">
              <a:lnSpc>
                <a:spcPct val="90000"/>
              </a:lnSpc>
              <a:spcBef>
                <a:spcPts val="300"/>
              </a:spcBef>
              <a:buSzTx/>
              <a:buNone/>
              <a:defRPr sz="1600"/>
            </a:pPr>
            <a:endParaRPr lang="en-GB"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Methodology/Modules</a:t>
            </a:r>
            <a:endParaRPr lang="en-US" dirty="0"/>
          </a:p>
        </p:txBody>
      </p:sp>
      <p:sp>
        <p:nvSpPr>
          <p:cNvPr id="3" name="Text Placeholder 2"/>
          <p:cNvSpPr>
            <a:spLocks noGrp="1"/>
          </p:cNvSpPr>
          <p:nvPr>
            <p:ph type="body" idx="1"/>
          </p:nvPr>
        </p:nvSpPr>
        <p:spPr>
          <a:xfrm>
            <a:off x="809588" y="1000108"/>
            <a:ext cx="10668000" cy="5095874"/>
          </a:xfrm>
        </p:spPr>
        <p:txBody>
          <a:bodyPr>
            <a:noAutofit/>
          </a:bodyPr>
          <a:lstStyle/>
          <a:p>
            <a:pPr>
              <a:buNone/>
            </a:pPr>
            <a:r>
              <a:rPr lang="en-GB" sz="1800" b="1" dirty="0" smtClean="0">
                <a:latin typeface="Times New Roman" pitchFamily="18" charset="0"/>
                <a:cs typeface="Times New Roman" pitchFamily="18" charset="0"/>
              </a:rPr>
              <a:t>8. System Integration &amp; Compliance:</a:t>
            </a:r>
          </a:p>
          <a:p>
            <a:r>
              <a:rPr lang="en-GB" sz="1800" dirty="0" smtClean="0">
                <a:latin typeface="Times New Roman" pitchFamily="18" charset="0"/>
                <a:cs typeface="Times New Roman" pitchFamily="18" charset="0"/>
              </a:rPr>
              <a:t>APIs enable seamless integration with government databases, educational institutions, and third-party verifiers.</a:t>
            </a:r>
          </a:p>
          <a:p>
            <a:r>
              <a:rPr lang="en-GB" sz="1800" dirty="0" smtClean="0">
                <a:latin typeface="Times New Roman" pitchFamily="18" charset="0"/>
                <a:cs typeface="Times New Roman" pitchFamily="18" charset="0"/>
              </a:rPr>
              <a:t>The system is designed to comply with legal frameworks, ensuring trust and legitimacy of issued certificates.</a:t>
            </a:r>
          </a:p>
          <a:p>
            <a:endParaRPr lang="en-GB" sz="1800" dirty="0" smtClean="0">
              <a:latin typeface="Times New Roman" pitchFamily="18" charset="0"/>
              <a:cs typeface="Times New Roman" pitchFamily="18" charset="0"/>
            </a:endParaRPr>
          </a:p>
          <a:p>
            <a:pPr>
              <a:buNone/>
            </a:pPr>
            <a:r>
              <a:rPr lang="en-GB" sz="1800" b="1" dirty="0" smtClean="0">
                <a:latin typeface="Times New Roman" pitchFamily="18" charset="0"/>
                <a:cs typeface="Times New Roman" pitchFamily="18" charset="0"/>
              </a:rPr>
              <a:t>9. User Interface &amp; Accessibility:</a:t>
            </a:r>
          </a:p>
          <a:p>
            <a:r>
              <a:rPr lang="en-GB" sz="1800" dirty="0" smtClean="0">
                <a:latin typeface="Times New Roman" pitchFamily="18" charset="0"/>
                <a:cs typeface="Times New Roman" pitchFamily="18" charset="0"/>
              </a:rPr>
              <a:t>A web portal ,mobile-friendly application allow users to request, download, and verify certificates with ease.</a:t>
            </a:r>
          </a:p>
          <a:p>
            <a:r>
              <a:rPr lang="en-GB" sz="1800" dirty="0" smtClean="0">
                <a:latin typeface="Times New Roman" pitchFamily="18" charset="0"/>
                <a:cs typeface="Times New Roman" pitchFamily="18" charset="0"/>
              </a:rPr>
              <a:t>The system is designed to be intuitive, requiring minimal technical knowledge for users.</a:t>
            </a:r>
          </a:p>
          <a:p>
            <a:pPr>
              <a:buNone/>
            </a:pPr>
            <a:endParaRPr lang="en-IN" sz="1800" dirty="0" smtClean="0">
              <a:latin typeface="Times New Roman" pitchFamily="18" charset="0"/>
              <a:cs typeface="Times New Roman" pitchFamily="18" charset="0"/>
            </a:endParaRPr>
          </a:p>
          <a:p>
            <a:pPr>
              <a:buNone/>
            </a:pPr>
            <a:r>
              <a:rPr lang="en-GB" sz="1800" b="1" dirty="0" smtClean="0">
                <a:latin typeface="Times New Roman" pitchFamily="18" charset="0"/>
                <a:cs typeface="Times New Roman" pitchFamily="18" charset="0"/>
              </a:rPr>
              <a:t>10. Monitoring &amp; Performance Evaluation:</a:t>
            </a:r>
          </a:p>
          <a:p>
            <a:r>
              <a:rPr lang="en-GB" sz="1800" dirty="0" smtClean="0">
                <a:latin typeface="Times New Roman" pitchFamily="18" charset="0"/>
                <a:cs typeface="Times New Roman" pitchFamily="18" charset="0"/>
              </a:rPr>
              <a:t>The system undergoes regular audits and vulnerability scans to identify and mitigate security risks.</a:t>
            </a:r>
          </a:p>
          <a:p>
            <a:r>
              <a:rPr lang="en-GB" sz="1800" dirty="0" smtClean="0">
                <a:latin typeface="Times New Roman" pitchFamily="18" charset="0"/>
                <a:cs typeface="Times New Roman" pitchFamily="18" charset="0"/>
              </a:rPr>
              <a:t>Performance metrics (e.g., certificate issuance speed, verification response time, user satisfaction) are monitored.</a:t>
            </a:r>
          </a:p>
          <a:p>
            <a:endParaRPr lang="en-GB" sz="1800" dirty="0" smtClean="0">
              <a:latin typeface="Times New Roman" pitchFamily="18" charset="0"/>
              <a:cs typeface="Times New Roman" pitchFamily="18" charset="0"/>
            </a:endParaRPr>
          </a:p>
          <a:p>
            <a:pPr>
              <a:buNone/>
            </a:pPr>
            <a:r>
              <a:rPr lang="en-GB" sz="1800" dirty="0" smtClean="0">
                <a:latin typeface="Times New Roman" pitchFamily="18" charset="0"/>
                <a:cs typeface="Times New Roman" pitchFamily="18" charset="0"/>
              </a:rPr>
              <a:t>This enhanced methodology provides a comprehensive and structured approach to implementing a </a:t>
            </a:r>
            <a:r>
              <a:rPr lang="en-GB" sz="1800" dirty="0" err="1" smtClean="0">
                <a:latin typeface="Times New Roman" pitchFamily="18" charset="0"/>
                <a:cs typeface="Times New Roman" pitchFamily="18" charset="0"/>
              </a:rPr>
              <a:t>Blockchain</a:t>
            </a:r>
            <a:endParaRPr lang="en-GB" sz="1800" dirty="0" smtClean="0">
              <a:latin typeface="Times New Roman" pitchFamily="18" charset="0"/>
              <a:cs typeface="Times New Roman" pitchFamily="18" charset="0"/>
            </a:endParaRPr>
          </a:p>
          <a:p>
            <a:pPr>
              <a:buNone/>
            </a:pPr>
            <a:r>
              <a:rPr lang="en-GB" sz="1800" dirty="0" smtClean="0">
                <a:latin typeface="Times New Roman" pitchFamily="18" charset="0"/>
                <a:cs typeface="Times New Roman" pitchFamily="18" charset="0"/>
              </a:rPr>
              <a:t>Based Certificate Generation and Validation System, ensuring security, efficiency, and reliability.</a:t>
            </a:r>
          </a:p>
          <a:p>
            <a:endParaRPr lang="en-US" sz="1800" dirty="0" smtClean="0"/>
          </a:p>
          <a:p>
            <a:endParaRPr lang="en-GB" sz="1800" dirty="0" smtClean="0">
              <a:latin typeface="Times New Roman" pitchFamily="18" charset="0"/>
              <a:cs typeface="Times New Roman" pitchFamily="18" charset="0"/>
            </a:endParaRPr>
          </a:p>
          <a:p>
            <a:pPr>
              <a:buNone/>
            </a:pPr>
            <a:endParaRPr lang="en-GB"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itle 1"/>
          <p:cNvSpPr txBox="1">
            <a:spLocks noGrp="1"/>
          </p:cNvSpPr>
          <p:nvPr>
            <p:ph type="title"/>
          </p:nvPr>
        </p:nvSpPr>
        <p:spPr>
          <a:prstGeom prst="rect">
            <a:avLst/>
          </a:prstGeom>
        </p:spPr>
        <p:txBody>
          <a:bodyPr>
            <a:normAutofit fontScale="90000"/>
          </a:bodyPr>
          <a:lstStyle>
            <a:lvl1pPr defTabSz="850391">
              <a:defRPr sz="2604"/>
            </a:lvl1pPr>
          </a:lstStyle>
          <a:p>
            <a:r>
              <a:t>Architecture</a:t>
            </a:r>
          </a:p>
        </p:txBody>
      </p:sp>
      <p:pic>
        <p:nvPicPr>
          <p:cNvPr id="1026" name="Picture 2" descr="DIAR: a blockchain-based system for generation and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504" y="980728"/>
            <a:ext cx="8496944" cy="512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itle 1"/>
          <p:cNvSpPr txBox="1">
            <a:spLocks noGrp="1"/>
          </p:cNvSpPr>
          <p:nvPr>
            <p:ph type="title"/>
          </p:nvPr>
        </p:nvSpPr>
        <p:spPr>
          <a:prstGeom prst="rect">
            <a:avLst/>
          </a:prstGeom>
        </p:spPr>
        <p:txBody>
          <a:bodyPr>
            <a:normAutofit fontScale="90000"/>
          </a:bodyPr>
          <a:lstStyle>
            <a:lvl1pPr defTabSz="850391">
              <a:defRPr sz="2604"/>
            </a:lvl1pPr>
          </a:lstStyle>
          <a:p>
            <a:r>
              <a:rPr dirty="0"/>
              <a:t>Software Components</a:t>
            </a:r>
          </a:p>
        </p:txBody>
      </p:sp>
      <p:sp>
        <p:nvSpPr>
          <p:cNvPr id="141" name="Content Placeholder 2"/>
          <p:cNvSpPr txBox="1">
            <a:spLocks noGrp="1"/>
          </p:cNvSpPr>
          <p:nvPr>
            <p:ph type="body" idx="1"/>
          </p:nvPr>
        </p:nvSpPr>
        <p:spPr>
          <a:xfrm>
            <a:off x="812800" y="1143001"/>
            <a:ext cx="10668000" cy="4952997"/>
          </a:xfrm>
          <a:prstGeom prst="rect">
            <a:avLst/>
          </a:prstGeom>
        </p:spPr>
        <p:txBody>
          <a:bodyPr>
            <a:noAutofit/>
          </a:bodyPr>
          <a:lstStyle/>
          <a:p>
            <a:pPr marL="457200" indent="-457200">
              <a:buFont typeface="+mj-lt"/>
              <a:buAutoNum type="arabicPeriod"/>
            </a:pPr>
            <a:r>
              <a:rPr lang="en-US" sz="1800" b="1" dirty="0" smtClean="0">
                <a:latin typeface="Times New Roman" pitchFamily="18" charset="0"/>
                <a:cs typeface="Times New Roman" pitchFamily="18" charset="0"/>
              </a:rPr>
              <a:t>Testing </a:t>
            </a:r>
            <a:r>
              <a:rPr lang="en-US" sz="1800" b="1" dirty="0">
                <a:latin typeface="Times New Roman" pitchFamily="18" charset="0"/>
                <a:cs typeface="Times New Roman" pitchFamily="18" charset="0"/>
              </a:rPr>
              <a:t>Frameworks (Truffle &amp; </a:t>
            </a:r>
            <a:r>
              <a:rPr lang="en-US" sz="1800" b="1" dirty="0" err="1">
                <a:latin typeface="Times New Roman" pitchFamily="18" charset="0"/>
                <a:cs typeface="Times New Roman" pitchFamily="18" charset="0"/>
              </a:rPr>
              <a:t>Ganache</a:t>
            </a:r>
            <a:r>
              <a:rPr lang="en-US" sz="1800" b="1" dirty="0">
                <a:latin typeface="Times New Roman" pitchFamily="18" charset="0"/>
                <a:cs typeface="Times New Roman" pitchFamily="18" charset="0"/>
              </a:rPr>
              <a:t>-CLI)</a:t>
            </a: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Truffle simplifies </a:t>
            </a:r>
            <a:r>
              <a:rPr lang="en-US" sz="1800" dirty="0" err="1">
                <a:latin typeface="Times New Roman" pitchFamily="18" charset="0"/>
                <a:cs typeface="Times New Roman" pitchFamily="18" charset="0"/>
              </a:rPr>
              <a:t>Ethereum</a:t>
            </a:r>
            <a:r>
              <a:rPr lang="en-US" sz="1800" dirty="0">
                <a:latin typeface="Times New Roman" pitchFamily="18" charset="0"/>
                <a:cs typeface="Times New Roman" pitchFamily="18" charset="0"/>
              </a:rPr>
              <a:t> smart contract development with built-in tools, while </a:t>
            </a:r>
            <a:r>
              <a:rPr lang="en-US" sz="1800" dirty="0" err="1">
                <a:latin typeface="Times New Roman" pitchFamily="18" charset="0"/>
                <a:cs typeface="Times New Roman" pitchFamily="18" charset="0"/>
              </a:rPr>
              <a:t>Ganache</a:t>
            </a:r>
            <a:r>
              <a:rPr lang="en-US" sz="1800" dirty="0">
                <a:latin typeface="Times New Roman" pitchFamily="18" charset="0"/>
                <a:cs typeface="Times New Roman" pitchFamily="18" charset="0"/>
              </a:rPr>
              <a:t>-CLI provides a local </a:t>
            </a:r>
            <a:r>
              <a:rPr lang="en-US" sz="1800" dirty="0" err="1">
                <a:latin typeface="Times New Roman" pitchFamily="18" charset="0"/>
                <a:cs typeface="Times New Roman" pitchFamily="18" charset="0"/>
              </a:rPr>
              <a:t>blockchain</a:t>
            </a:r>
            <a:r>
              <a:rPr lang="en-US" sz="1800" dirty="0">
                <a:latin typeface="Times New Roman" pitchFamily="18" charset="0"/>
                <a:cs typeface="Times New Roman" pitchFamily="18" charset="0"/>
              </a:rPr>
              <a:t> for gas-free testing</a:t>
            </a:r>
            <a:r>
              <a:rPr lang="en-US" sz="1800" dirty="0" smtClean="0">
                <a:latin typeface="Times New Roman" pitchFamily="18" charset="0"/>
                <a:cs typeface="Times New Roman" pitchFamily="18" charset="0"/>
              </a:rPr>
              <a:t>.</a:t>
            </a:r>
          </a:p>
          <a:p>
            <a:pPr marL="457200" indent="-457200">
              <a:buFont typeface="+mj-lt"/>
              <a:buAutoNum type="arabicPeriod"/>
            </a:pPr>
            <a:endParaRPr lang="en-US" sz="1800" dirty="0">
              <a:latin typeface="Times New Roman" pitchFamily="18" charset="0"/>
              <a:cs typeface="Times New Roman" pitchFamily="18" charset="0"/>
            </a:endParaRPr>
          </a:p>
          <a:p>
            <a:pPr marL="457200" indent="-457200">
              <a:buFont typeface="+mj-lt"/>
              <a:buAutoNum type="arabicPeriod"/>
            </a:pPr>
            <a:r>
              <a:rPr lang="en-US" sz="1800" b="1" dirty="0">
                <a:latin typeface="Times New Roman" pitchFamily="18" charset="0"/>
                <a:cs typeface="Times New Roman" pitchFamily="18" charset="0"/>
              </a:rPr>
              <a:t>Monitoring Tools</a:t>
            </a: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Real-time tracking of </a:t>
            </a:r>
            <a:r>
              <a:rPr lang="en-US" sz="1800" dirty="0" err="1">
                <a:latin typeface="Times New Roman" pitchFamily="18" charset="0"/>
                <a:cs typeface="Times New Roman" pitchFamily="18" charset="0"/>
              </a:rPr>
              <a:t>blockchain</a:t>
            </a:r>
            <a:r>
              <a:rPr lang="en-US" sz="1800" dirty="0">
                <a:latin typeface="Times New Roman" pitchFamily="18" charset="0"/>
                <a:cs typeface="Times New Roman" pitchFamily="18" charset="0"/>
              </a:rPr>
              <a:t> transactions, network activities, and verification requests helps detect anomalies and optimize performance</a:t>
            </a:r>
            <a:r>
              <a:rPr lang="en-US" sz="1800" dirty="0" smtClean="0">
                <a:latin typeface="Times New Roman" pitchFamily="18" charset="0"/>
                <a:cs typeface="Times New Roman" pitchFamily="18" charset="0"/>
              </a:rPr>
              <a:t>.</a:t>
            </a:r>
          </a:p>
          <a:p>
            <a:pPr marL="457200" indent="-457200">
              <a:buFont typeface="+mj-lt"/>
              <a:buAutoNum type="arabicPeriod"/>
            </a:pPr>
            <a:endParaRPr lang="en-US" sz="1800" dirty="0">
              <a:latin typeface="Times New Roman" pitchFamily="18" charset="0"/>
              <a:cs typeface="Times New Roman" pitchFamily="18" charset="0"/>
            </a:endParaRPr>
          </a:p>
          <a:p>
            <a:pPr marL="457200" indent="-457200">
              <a:buFont typeface="+mj-lt"/>
              <a:buAutoNum type="arabicPeriod"/>
            </a:pPr>
            <a:r>
              <a:rPr lang="en-US" sz="1800" b="1" dirty="0" err="1">
                <a:latin typeface="Times New Roman" pitchFamily="18" charset="0"/>
                <a:cs typeface="Times New Roman" pitchFamily="18" charset="0"/>
              </a:rPr>
              <a:t>Blockchain</a:t>
            </a: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Ethereum</a:t>
            </a: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DApp</a:t>
            </a:r>
            <a:r>
              <a:rPr lang="en-US" sz="1800" b="1" dirty="0">
                <a:latin typeface="Times New Roman" pitchFamily="18" charset="0"/>
                <a:cs typeface="Times New Roman" pitchFamily="18" charset="0"/>
              </a:rPr>
              <a:t> &amp; </a:t>
            </a:r>
            <a:r>
              <a:rPr lang="en-US" sz="1800" b="1" dirty="0" err="1">
                <a:latin typeface="Times New Roman" pitchFamily="18" charset="0"/>
                <a:cs typeface="Times New Roman" pitchFamily="18" charset="0"/>
              </a:rPr>
              <a:t>MetaMask</a:t>
            </a:r>
            <a:r>
              <a:rPr lang="en-US" sz="1800" b="1" dirty="0">
                <a:latin typeface="Times New Roman" pitchFamily="18" charset="0"/>
                <a:cs typeface="Times New Roman" pitchFamily="18" charset="0"/>
              </a:rPr>
              <a:t>)</a:t>
            </a: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A decentralized </a:t>
            </a:r>
            <a:r>
              <a:rPr lang="en-US" sz="1800" dirty="0" err="1">
                <a:latin typeface="Times New Roman" pitchFamily="18" charset="0"/>
                <a:cs typeface="Times New Roman" pitchFamily="18" charset="0"/>
              </a:rPr>
              <a:t>Ethereum</a:t>
            </a:r>
            <a:r>
              <a:rPr lang="en-US" sz="1800" dirty="0">
                <a:latin typeface="Times New Roman" pitchFamily="18" charset="0"/>
                <a:cs typeface="Times New Roman" pitchFamily="18" charset="0"/>
              </a:rPr>
              <a:t>-based application ensures security and transparency. </a:t>
            </a:r>
            <a:r>
              <a:rPr lang="en-US" sz="1800" dirty="0" err="1">
                <a:latin typeface="Times New Roman" pitchFamily="18" charset="0"/>
                <a:cs typeface="Times New Roman" pitchFamily="18" charset="0"/>
              </a:rPr>
              <a:t>MetaMask</a:t>
            </a:r>
            <a:r>
              <a:rPr lang="en-US" sz="1800" dirty="0">
                <a:latin typeface="Times New Roman" pitchFamily="18" charset="0"/>
                <a:cs typeface="Times New Roman" pitchFamily="18" charset="0"/>
              </a:rPr>
              <a:t> facilitates secure transactions and certificate verification</a:t>
            </a:r>
            <a:r>
              <a:rPr lang="en-US" sz="1800" dirty="0" smtClean="0">
                <a:latin typeface="Times New Roman" pitchFamily="18" charset="0"/>
                <a:cs typeface="Times New Roman" pitchFamily="18" charset="0"/>
              </a:rPr>
              <a:t>.</a:t>
            </a:r>
          </a:p>
          <a:p>
            <a:pPr marL="457200" indent="-457200">
              <a:buFont typeface="+mj-lt"/>
              <a:buAutoNum type="arabicPeriod"/>
            </a:pPr>
            <a:endParaRPr lang="en-US" sz="1800" dirty="0">
              <a:latin typeface="Times New Roman" pitchFamily="18" charset="0"/>
              <a:cs typeface="Times New Roman" pitchFamily="18" charset="0"/>
            </a:endParaRPr>
          </a:p>
          <a:p>
            <a:pPr marL="457200" indent="-457200">
              <a:buFont typeface="+mj-lt"/>
              <a:buAutoNum type="arabicPeriod"/>
            </a:pPr>
            <a:r>
              <a:rPr lang="en-US" sz="1800" b="1" dirty="0">
                <a:latin typeface="Times New Roman" pitchFamily="18" charset="0"/>
                <a:cs typeface="Times New Roman" pitchFamily="18" charset="0"/>
              </a:rPr>
              <a:t>Database (</a:t>
            </a:r>
            <a:r>
              <a:rPr lang="en-US" sz="1800" b="1" dirty="0" err="1">
                <a:latin typeface="Times New Roman" pitchFamily="18" charset="0"/>
                <a:cs typeface="Times New Roman" pitchFamily="18" charset="0"/>
              </a:rPr>
              <a:t>PostgreSQL</a:t>
            </a:r>
            <a:r>
              <a:rPr lang="en-US" sz="1800" b="1" dirty="0">
                <a:latin typeface="Times New Roman" pitchFamily="18" charset="0"/>
                <a:cs typeface="Times New Roman" pitchFamily="18" charset="0"/>
              </a:rPr>
              <a:t>, MySQL, </a:t>
            </a:r>
            <a:r>
              <a:rPr lang="en-US" sz="1800" b="1" dirty="0" err="1">
                <a:latin typeface="Times New Roman" pitchFamily="18" charset="0"/>
                <a:cs typeface="Times New Roman" pitchFamily="18" charset="0"/>
              </a:rPr>
              <a:t>MongoDB</a:t>
            </a:r>
            <a:r>
              <a:rPr lang="en-US" sz="1800" b="1" dirty="0">
                <a:latin typeface="Times New Roman" pitchFamily="18" charset="0"/>
                <a:cs typeface="Times New Roman" pitchFamily="18" charset="0"/>
              </a:rPr>
              <a:t>)</a:t>
            </a: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Relational databases (</a:t>
            </a:r>
            <a:r>
              <a:rPr lang="en-US" sz="1800" dirty="0" err="1">
                <a:latin typeface="Times New Roman" pitchFamily="18" charset="0"/>
                <a:cs typeface="Times New Roman" pitchFamily="18" charset="0"/>
              </a:rPr>
              <a:t>PostgreSQL</a:t>
            </a:r>
            <a:r>
              <a:rPr lang="en-US" sz="1800" dirty="0">
                <a:latin typeface="Times New Roman" pitchFamily="18" charset="0"/>
                <a:cs typeface="Times New Roman" pitchFamily="18" charset="0"/>
              </a:rPr>
              <a:t> &amp; MySQL) store structured data, while </a:t>
            </a:r>
            <a:r>
              <a:rPr lang="en-US" sz="1800" dirty="0" err="1">
                <a:latin typeface="Times New Roman" pitchFamily="18" charset="0"/>
                <a:cs typeface="Times New Roman" pitchFamily="18" charset="0"/>
              </a:rPr>
              <a:t>MongoDB</a:t>
            </a:r>
            <a:r>
              <a:rPr lang="en-US" sz="1800" dirty="0">
                <a:latin typeface="Times New Roman" pitchFamily="18" charset="0"/>
                <a:cs typeface="Times New Roman" pitchFamily="18" charset="0"/>
              </a:rPr>
              <a:t> handles unstructured data for scalability and flexibility</a:t>
            </a:r>
            <a:r>
              <a:rPr lang="en-US" sz="1800" dirty="0" smtClean="0">
                <a:latin typeface="Times New Roman" pitchFamily="18" charset="0"/>
                <a:cs typeface="Times New Roman" pitchFamily="18" charset="0"/>
              </a:rPr>
              <a:t>.</a:t>
            </a:r>
          </a:p>
          <a:p>
            <a:pPr marL="457200" indent="-457200">
              <a:buFont typeface="+mj-lt"/>
              <a:buAutoNum type="arabicPeriod"/>
            </a:pPr>
            <a:endParaRPr lang="en-US" sz="1800" dirty="0">
              <a:latin typeface="Times New Roman" pitchFamily="18" charset="0"/>
              <a:cs typeface="Times New Roman" pitchFamily="18" charset="0"/>
            </a:endParaRPr>
          </a:p>
          <a:p>
            <a:pPr marL="571500">
              <a:lnSpc>
                <a:spcPct val="80000"/>
              </a:lnSpc>
              <a:spcBef>
                <a:spcPts val="300"/>
              </a:spcBef>
              <a:buFontTx/>
              <a:buAutoNum type="arabicPeriod"/>
              <a:defRPr sz="1600" b="1"/>
            </a:pPr>
            <a:endParaRPr sz="1800" dirty="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Software Components</a:t>
            </a:r>
          </a:p>
        </p:txBody>
      </p:sp>
      <p:sp>
        <p:nvSpPr>
          <p:cNvPr id="3" name="Text Placeholder 2"/>
          <p:cNvSpPr>
            <a:spLocks noGrp="1"/>
          </p:cNvSpPr>
          <p:nvPr>
            <p:ph type="body" idx="1"/>
          </p:nvPr>
        </p:nvSpPr>
        <p:spPr/>
        <p:txBody>
          <a:bodyPr>
            <a:normAutofit fontScale="47500" lnSpcReduction="20000"/>
          </a:bodyPr>
          <a:lstStyle/>
          <a:p>
            <a:pPr marL="0" indent="0">
              <a:buNone/>
            </a:pPr>
            <a:r>
              <a:rPr lang="en-US" sz="3800" b="1" dirty="0" smtClean="0">
                <a:latin typeface="Times New Roman" pitchFamily="18" charset="0"/>
                <a:cs typeface="Times New Roman" pitchFamily="18" charset="0"/>
              </a:rPr>
              <a:t>5.  Backend </a:t>
            </a:r>
            <a:r>
              <a:rPr lang="en-US" sz="3800" b="1" dirty="0">
                <a:latin typeface="Times New Roman" pitchFamily="18" charset="0"/>
                <a:cs typeface="Times New Roman" pitchFamily="18" charset="0"/>
              </a:rPr>
              <a:t>(Node.js &amp; Python)</a:t>
            </a:r>
            <a:r>
              <a:rPr lang="en-US" sz="3800" dirty="0">
                <a:latin typeface="Times New Roman" pitchFamily="18" charset="0"/>
                <a:cs typeface="Times New Roman" pitchFamily="18" charset="0"/>
              </a:rPr>
              <a:t/>
            </a:r>
            <a:br>
              <a:rPr lang="en-US" sz="3800" dirty="0">
                <a:latin typeface="Times New Roman" pitchFamily="18" charset="0"/>
                <a:cs typeface="Times New Roman" pitchFamily="18" charset="0"/>
              </a:rPr>
            </a:br>
            <a:r>
              <a:rPr lang="en-US" sz="3800" dirty="0" smtClean="0">
                <a:latin typeface="Times New Roman" pitchFamily="18" charset="0"/>
                <a:cs typeface="Times New Roman" pitchFamily="18" charset="0"/>
              </a:rPr>
              <a:t>     Node.js </a:t>
            </a:r>
            <a:r>
              <a:rPr lang="en-US" sz="3800" dirty="0">
                <a:latin typeface="Times New Roman" pitchFamily="18" charset="0"/>
                <a:cs typeface="Times New Roman" pitchFamily="18" charset="0"/>
              </a:rPr>
              <a:t>and Express handle API interactions and </a:t>
            </a:r>
            <a:r>
              <a:rPr lang="en-US" sz="3800" dirty="0" err="1">
                <a:latin typeface="Times New Roman" pitchFamily="18" charset="0"/>
                <a:cs typeface="Times New Roman" pitchFamily="18" charset="0"/>
              </a:rPr>
              <a:t>blockchain</a:t>
            </a:r>
            <a:r>
              <a:rPr lang="en-US" sz="3800" dirty="0">
                <a:latin typeface="Times New Roman" pitchFamily="18" charset="0"/>
                <a:cs typeface="Times New Roman" pitchFamily="18" charset="0"/>
              </a:rPr>
              <a:t> operations, while Python supports advanced </a:t>
            </a:r>
            <a:r>
              <a:rPr lang="en-US" sz="3800" dirty="0" smtClean="0">
                <a:latin typeface="Times New Roman" pitchFamily="18" charset="0"/>
                <a:cs typeface="Times New Roman" pitchFamily="18" charset="0"/>
              </a:rPr>
              <a:t>      </a:t>
            </a:r>
          </a:p>
          <a:p>
            <a:pPr marL="0" indent="0">
              <a:buNone/>
            </a:pPr>
            <a:r>
              <a:rPr lang="en-US" sz="3800" dirty="0" smtClean="0">
                <a:latin typeface="Times New Roman" pitchFamily="18" charset="0"/>
                <a:cs typeface="Times New Roman" pitchFamily="18" charset="0"/>
              </a:rPr>
              <a:t>     analytics </a:t>
            </a:r>
            <a:r>
              <a:rPr lang="en-US" sz="3800" dirty="0">
                <a:latin typeface="Times New Roman" pitchFamily="18" charset="0"/>
                <a:cs typeface="Times New Roman" pitchFamily="18" charset="0"/>
              </a:rPr>
              <a:t>and smart contract execution.</a:t>
            </a:r>
          </a:p>
          <a:p>
            <a:pPr marL="0" indent="0">
              <a:buNone/>
            </a:pPr>
            <a:endParaRPr lang="en-US" sz="3800" dirty="0">
              <a:latin typeface="Times New Roman" pitchFamily="18" charset="0"/>
              <a:cs typeface="Times New Roman" pitchFamily="18" charset="0"/>
            </a:endParaRPr>
          </a:p>
          <a:p>
            <a:pPr marL="0" indent="0">
              <a:buNone/>
            </a:pPr>
            <a:r>
              <a:rPr lang="en-US" sz="3800" b="1" dirty="0" smtClean="0">
                <a:latin typeface="Times New Roman" pitchFamily="18" charset="0"/>
                <a:cs typeface="Times New Roman" pitchFamily="18" charset="0"/>
              </a:rPr>
              <a:t>6.  Frontend</a:t>
            </a:r>
            <a:r>
              <a:rPr lang="en-US" sz="3800" dirty="0">
                <a:latin typeface="Times New Roman" pitchFamily="18" charset="0"/>
                <a:cs typeface="Times New Roman" pitchFamily="18" charset="0"/>
              </a:rPr>
              <a:t/>
            </a:r>
            <a:br>
              <a:rPr lang="en-US" sz="3800" dirty="0">
                <a:latin typeface="Times New Roman" pitchFamily="18" charset="0"/>
                <a:cs typeface="Times New Roman" pitchFamily="18" charset="0"/>
              </a:rPr>
            </a:br>
            <a:r>
              <a:rPr lang="en-US" sz="3800" dirty="0" smtClean="0">
                <a:latin typeface="Times New Roman" pitchFamily="18" charset="0"/>
                <a:cs typeface="Times New Roman" pitchFamily="18" charset="0"/>
              </a:rPr>
              <a:t>     The </a:t>
            </a:r>
            <a:r>
              <a:rPr lang="en-US" sz="3800" dirty="0">
                <a:latin typeface="Times New Roman" pitchFamily="18" charset="0"/>
                <a:cs typeface="Times New Roman" pitchFamily="18" charset="0"/>
              </a:rPr>
              <a:t>frontend enables certificate uploading, verification, and storage by interacting with backend APIs.</a:t>
            </a:r>
          </a:p>
          <a:p>
            <a:pPr marL="0" indent="0">
              <a:buNone/>
            </a:pPr>
            <a:endParaRPr lang="en-US" sz="3800" dirty="0">
              <a:latin typeface="Times New Roman" pitchFamily="18" charset="0"/>
              <a:cs typeface="Times New Roman" pitchFamily="18" charset="0"/>
            </a:endParaRPr>
          </a:p>
          <a:p>
            <a:pPr marL="0" indent="0">
              <a:buNone/>
            </a:pPr>
            <a:r>
              <a:rPr lang="en-US" sz="3800" b="1" dirty="0" smtClean="0">
                <a:latin typeface="Times New Roman" pitchFamily="18" charset="0"/>
                <a:cs typeface="Times New Roman" pitchFamily="18" charset="0"/>
              </a:rPr>
              <a:t>7.  Security </a:t>
            </a:r>
            <a:r>
              <a:rPr lang="en-US" sz="3800" b="1" dirty="0">
                <a:latin typeface="Times New Roman" pitchFamily="18" charset="0"/>
                <a:cs typeface="Times New Roman" pitchFamily="18" charset="0"/>
              </a:rPr>
              <a:t>(HSMs &amp; ACLs)</a:t>
            </a:r>
            <a:r>
              <a:rPr lang="en-US" sz="3800" dirty="0">
                <a:latin typeface="Times New Roman" pitchFamily="18" charset="0"/>
                <a:cs typeface="Times New Roman" pitchFamily="18" charset="0"/>
              </a:rPr>
              <a:t/>
            </a:r>
            <a:br>
              <a:rPr lang="en-US" sz="3800" dirty="0">
                <a:latin typeface="Times New Roman" pitchFamily="18" charset="0"/>
                <a:cs typeface="Times New Roman" pitchFamily="18" charset="0"/>
              </a:rPr>
            </a:br>
            <a:r>
              <a:rPr lang="en-US" sz="3800" dirty="0" smtClean="0">
                <a:latin typeface="Times New Roman" pitchFamily="18" charset="0"/>
                <a:cs typeface="Times New Roman" pitchFamily="18" charset="0"/>
              </a:rPr>
              <a:t>     Hardware </a:t>
            </a:r>
            <a:r>
              <a:rPr lang="en-US" sz="3800" dirty="0">
                <a:latin typeface="Times New Roman" pitchFamily="18" charset="0"/>
                <a:cs typeface="Times New Roman" pitchFamily="18" charset="0"/>
              </a:rPr>
              <a:t>Security Modules (HSMs) protect cryptographic secrets, while Access Control Lists (ACLs) manage </a:t>
            </a:r>
            <a:endParaRPr lang="en-US" sz="3800" dirty="0" smtClean="0">
              <a:latin typeface="Times New Roman" pitchFamily="18" charset="0"/>
              <a:cs typeface="Times New Roman" pitchFamily="18" charset="0"/>
            </a:endParaRPr>
          </a:p>
          <a:p>
            <a:pPr marL="0" indent="0">
              <a:buNone/>
            </a:pPr>
            <a:r>
              <a:rPr lang="en-US" sz="3800" dirty="0">
                <a:latin typeface="Times New Roman" pitchFamily="18" charset="0"/>
                <a:cs typeface="Times New Roman" pitchFamily="18" charset="0"/>
              </a:rPr>
              <a:t> </a:t>
            </a:r>
            <a:r>
              <a:rPr lang="en-US" sz="3800" dirty="0" smtClean="0">
                <a:latin typeface="Times New Roman" pitchFamily="18" charset="0"/>
                <a:cs typeface="Times New Roman" pitchFamily="18" charset="0"/>
              </a:rPr>
              <a:t>    user </a:t>
            </a:r>
            <a:r>
              <a:rPr lang="en-US" sz="3800" dirty="0">
                <a:latin typeface="Times New Roman" pitchFamily="18" charset="0"/>
                <a:cs typeface="Times New Roman" pitchFamily="18" charset="0"/>
              </a:rPr>
              <a:t>roles and permissions.</a:t>
            </a:r>
          </a:p>
          <a:p>
            <a:pPr marL="0" indent="0">
              <a:buNone/>
            </a:pPr>
            <a:endParaRPr lang="en-US" sz="3800" dirty="0">
              <a:latin typeface="Times New Roman" pitchFamily="18" charset="0"/>
              <a:cs typeface="Times New Roman" pitchFamily="18" charset="0"/>
            </a:endParaRPr>
          </a:p>
          <a:p>
            <a:pPr marL="0" indent="0">
              <a:buNone/>
            </a:pPr>
            <a:r>
              <a:rPr lang="en-US" sz="3800" b="1" dirty="0" smtClean="0">
                <a:latin typeface="Times New Roman" pitchFamily="18" charset="0"/>
                <a:cs typeface="Times New Roman" pitchFamily="18" charset="0"/>
              </a:rPr>
              <a:t>9.  Identity </a:t>
            </a:r>
            <a:r>
              <a:rPr lang="en-US" sz="3800" b="1" dirty="0">
                <a:latin typeface="Times New Roman" pitchFamily="18" charset="0"/>
                <a:cs typeface="Times New Roman" pitchFamily="18" charset="0"/>
              </a:rPr>
              <a:t>(Decentralized Identity - DID Solutions)</a:t>
            </a:r>
            <a:r>
              <a:rPr lang="en-US" sz="3800" dirty="0">
                <a:latin typeface="Times New Roman" pitchFamily="18" charset="0"/>
                <a:cs typeface="Times New Roman" pitchFamily="18" charset="0"/>
              </a:rPr>
              <a:t/>
            </a:r>
            <a:br>
              <a:rPr lang="en-US" sz="3800" dirty="0">
                <a:latin typeface="Times New Roman" pitchFamily="18" charset="0"/>
                <a:cs typeface="Times New Roman" pitchFamily="18" charset="0"/>
              </a:rPr>
            </a:br>
            <a:r>
              <a:rPr lang="en-US" sz="3800" dirty="0" smtClean="0">
                <a:latin typeface="Times New Roman" pitchFamily="18" charset="0"/>
                <a:cs typeface="Times New Roman" pitchFamily="18" charset="0"/>
              </a:rPr>
              <a:t>     DID </a:t>
            </a:r>
            <a:r>
              <a:rPr lang="en-US" sz="3800" dirty="0">
                <a:latin typeface="Times New Roman" pitchFamily="18" charset="0"/>
                <a:cs typeface="Times New Roman" pitchFamily="18" charset="0"/>
              </a:rPr>
              <a:t>solutions offer user-controlled identities and prevent fraud through </a:t>
            </a:r>
            <a:r>
              <a:rPr lang="en-US" sz="3800" dirty="0" err="1">
                <a:latin typeface="Times New Roman" pitchFamily="18" charset="0"/>
                <a:cs typeface="Times New Roman" pitchFamily="18" charset="0"/>
              </a:rPr>
              <a:t>blockchain</a:t>
            </a:r>
            <a:r>
              <a:rPr lang="en-US" sz="3800" dirty="0">
                <a:latin typeface="Times New Roman" pitchFamily="18" charset="0"/>
                <a:cs typeface="Times New Roman" pitchFamily="18" charset="0"/>
              </a:rPr>
              <a:t>-based credentials.</a:t>
            </a:r>
          </a:p>
          <a:p>
            <a:pPr marL="0" indent="0">
              <a:buNone/>
            </a:pPr>
            <a:endParaRPr lang="en-US" sz="3800" dirty="0">
              <a:latin typeface="Times New Roman" pitchFamily="18" charset="0"/>
              <a:cs typeface="Times New Roman" pitchFamily="18" charset="0"/>
            </a:endParaRPr>
          </a:p>
          <a:p>
            <a:pPr marL="0" indent="0">
              <a:buNone/>
            </a:pPr>
            <a:r>
              <a:rPr lang="en-US" sz="3800" b="1" dirty="0" smtClean="0">
                <a:latin typeface="Times New Roman" pitchFamily="18" charset="0"/>
                <a:cs typeface="Times New Roman" pitchFamily="18" charset="0"/>
              </a:rPr>
              <a:t>10. Infrastructure </a:t>
            </a:r>
            <a:r>
              <a:rPr lang="en-US" sz="3800" b="1" dirty="0">
                <a:latin typeface="Times New Roman" pitchFamily="18" charset="0"/>
                <a:cs typeface="Times New Roman" pitchFamily="18" charset="0"/>
              </a:rPr>
              <a:t>(</a:t>
            </a:r>
            <a:r>
              <a:rPr lang="en-US" sz="3800" b="1" dirty="0" err="1">
                <a:latin typeface="Times New Roman" pitchFamily="18" charset="0"/>
                <a:cs typeface="Times New Roman" pitchFamily="18" charset="0"/>
              </a:rPr>
              <a:t>Docker</a:t>
            </a:r>
            <a:r>
              <a:rPr lang="en-US" sz="3800" b="1" dirty="0">
                <a:latin typeface="Times New Roman" pitchFamily="18" charset="0"/>
                <a:cs typeface="Times New Roman" pitchFamily="18" charset="0"/>
              </a:rPr>
              <a:t>)</a:t>
            </a:r>
            <a:r>
              <a:rPr lang="en-US" sz="3800" dirty="0">
                <a:latin typeface="Times New Roman" pitchFamily="18" charset="0"/>
                <a:cs typeface="Times New Roman" pitchFamily="18" charset="0"/>
              </a:rPr>
              <a:t/>
            </a:r>
            <a:br>
              <a:rPr lang="en-US" sz="3800" dirty="0">
                <a:latin typeface="Times New Roman" pitchFamily="18" charset="0"/>
                <a:cs typeface="Times New Roman" pitchFamily="18" charset="0"/>
              </a:rPr>
            </a:br>
            <a:r>
              <a:rPr lang="en-US" sz="3800" dirty="0" smtClean="0">
                <a:latin typeface="Times New Roman" pitchFamily="18" charset="0"/>
                <a:cs typeface="Times New Roman" pitchFamily="18" charset="0"/>
              </a:rPr>
              <a:t>      </a:t>
            </a:r>
            <a:r>
              <a:rPr lang="en-US" sz="3800" dirty="0" err="1" smtClean="0">
                <a:latin typeface="Times New Roman" pitchFamily="18" charset="0"/>
                <a:cs typeface="Times New Roman" pitchFamily="18" charset="0"/>
              </a:rPr>
              <a:t>Docker</a:t>
            </a:r>
            <a:r>
              <a:rPr lang="en-US" sz="3800" dirty="0" smtClean="0">
                <a:latin typeface="Times New Roman" pitchFamily="18" charset="0"/>
                <a:cs typeface="Times New Roman" pitchFamily="18" charset="0"/>
              </a:rPr>
              <a:t> </a:t>
            </a:r>
            <a:r>
              <a:rPr lang="en-US" sz="3800" dirty="0">
                <a:latin typeface="Times New Roman" pitchFamily="18" charset="0"/>
                <a:cs typeface="Times New Roman" pitchFamily="18" charset="0"/>
              </a:rPr>
              <a:t>containerization ensures seamless deployment across different environments, maintaining scalability </a:t>
            </a:r>
            <a:endParaRPr lang="en-US" sz="3800" dirty="0" smtClean="0">
              <a:latin typeface="Times New Roman" pitchFamily="18" charset="0"/>
              <a:cs typeface="Times New Roman" pitchFamily="18" charset="0"/>
            </a:endParaRPr>
          </a:p>
          <a:p>
            <a:pPr marL="0" indent="0">
              <a:buNone/>
            </a:pPr>
            <a:r>
              <a:rPr lang="en-US" sz="3800" dirty="0">
                <a:latin typeface="Times New Roman" pitchFamily="18" charset="0"/>
                <a:cs typeface="Times New Roman" pitchFamily="18" charset="0"/>
              </a:rPr>
              <a:t> </a:t>
            </a:r>
            <a:r>
              <a:rPr lang="en-US" sz="3800" dirty="0" smtClean="0">
                <a:latin typeface="Times New Roman" pitchFamily="18" charset="0"/>
                <a:cs typeface="Times New Roman" pitchFamily="18" charset="0"/>
              </a:rPr>
              <a:t>     and </a:t>
            </a:r>
            <a:r>
              <a:rPr lang="en-US" sz="3800" dirty="0">
                <a:latin typeface="Times New Roman" pitchFamily="18" charset="0"/>
                <a:cs typeface="Times New Roman" pitchFamily="18" charset="0"/>
              </a:rPr>
              <a:t>consistency.</a:t>
            </a:r>
          </a:p>
          <a:p>
            <a:pPr marL="457200" indent="-457200">
              <a:buFont typeface="+mj-lt"/>
              <a:buAutoNum type="arabicPeriod"/>
            </a:pPr>
            <a:endParaRPr lang="en-US" sz="3800" dirty="0">
              <a:latin typeface="Times New Roman" pitchFamily="18" charset="0"/>
              <a:cs typeface="Times New Roman" pitchFamily="18" charset="0"/>
            </a:endParaRPr>
          </a:p>
        </p:txBody>
      </p:sp>
    </p:spTree>
    <p:extLst>
      <p:ext uri="{BB962C8B-B14F-4D97-AF65-F5344CB8AC3E}">
        <p14:creationId xmlns:p14="http://schemas.microsoft.com/office/powerpoint/2010/main" val="340135086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Software Components</a:t>
            </a:r>
          </a:p>
        </p:txBody>
      </p:sp>
      <p:sp>
        <p:nvSpPr>
          <p:cNvPr id="3" name="Text Placeholder 2"/>
          <p:cNvSpPr>
            <a:spLocks noGrp="1"/>
          </p:cNvSpPr>
          <p:nvPr>
            <p:ph type="body" idx="1"/>
          </p:nvPr>
        </p:nvSpPr>
        <p:spPr>
          <a:xfrm>
            <a:off x="767408" y="1268760"/>
            <a:ext cx="10713392" cy="4827238"/>
          </a:xfrm>
        </p:spPr>
        <p:txBody>
          <a:bodyPr/>
          <a:lstStyle/>
          <a:p>
            <a:pPr marL="0" indent="0">
              <a:buNone/>
            </a:pPr>
            <a:r>
              <a:rPr lang="en-US" sz="1800" b="1" dirty="0" smtClean="0">
                <a:latin typeface="Times New Roman" pitchFamily="18" charset="0"/>
                <a:cs typeface="Times New Roman" pitchFamily="18" charset="0"/>
              </a:rPr>
              <a:t>11. Certificate </a:t>
            </a:r>
            <a:r>
              <a:rPr lang="en-US" sz="1800" b="1" dirty="0">
                <a:latin typeface="Times New Roman" pitchFamily="18" charset="0"/>
                <a:cs typeface="Times New Roman" pitchFamily="18" charset="0"/>
              </a:rPr>
              <a:t>Uploading (IPFS - </a:t>
            </a:r>
            <a:r>
              <a:rPr lang="en-US" sz="1800" b="1" dirty="0" err="1">
                <a:latin typeface="Times New Roman" pitchFamily="18" charset="0"/>
                <a:cs typeface="Times New Roman" pitchFamily="18" charset="0"/>
              </a:rPr>
              <a:t>Pinata</a:t>
            </a:r>
            <a:r>
              <a:rPr lang="en-US" sz="1800" b="1" dirty="0">
                <a:latin typeface="Times New Roman" pitchFamily="18" charset="0"/>
                <a:cs typeface="Times New Roman" pitchFamily="18" charset="0"/>
              </a:rPr>
              <a:t>)</a:t>
            </a: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r>
              <a:rPr lang="en-US" sz="1800" dirty="0" smtClean="0">
                <a:latin typeface="Times New Roman" pitchFamily="18" charset="0"/>
                <a:cs typeface="Times New Roman" pitchFamily="18" charset="0"/>
              </a:rPr>
              <a:t>      IPFS </a:t>
            </a:r>
            <a:r>
              <a:rPr lang="en-US" sz="1800" dirty="0">
                <a:latin typeface="Times New Roman" pitchFamily="18" charset="0"/>
                <a:cs typeface="Times New Roman" pitchFamily="18" charset="0"/>
              </a:rPr>
              <a:t>provides decentralized, tamper-proof certificate storage, with </a:t>
            </a:r>
            <a:r>
              <a:rPr lang="en-US" sz="1800" dirty="0" err="1">
                <a:latin typeface="Times New Roman" pitchFamily="18" charset="0"/>
                <a:cs typeface="Times New Roman" pitchFamily="18" charset="0"/>
              </a:rPr>
              <a:t>Pinata</a:t>
            </a:r>
            <a:r>
              <a:rPr lang="en-US" sz="1800" dirty="0">
                <a:latin typeface="Times New Roman" pitchFamily="18" charset="0"/>
                <a:cs typeface="Times New Roman" pitchFamily="18" charset="0"/>
              </a:rPr>
              <a:t> enabling easy access and downloads.</a:t>
            </a:r>
          </a:p>
          <a:p>
            <a:pPr marL="0" indent="0">
              <a:buNone/>
            </a:pPr>
            <a:endParaRPr lang="en-US" sz="1800" dirty="0">
              <a:latin typeface="Times New Roman" pitchFamily="18" charset="0"/>
              <a:cs typeface="Times New Roman" pitchFamily="18" charset="0"/>
            </a:endParaRPr>
          </a:p>
          <a:p>
            <a:pPr marL="0" indent="0">
              <a:buNone/>
            </a:pPr>
            <a:r>
              <a:rPr lang="en-US" sz="1800" b="1" dirty="0" smtClean="0">
                <a:latin typeface="Times New Roman" pitchFamily="18" charset="0"/>
                <a:cs typeface="Times New Roman" pitchFamily="18" charset="0"/>
              </a:rPr>
              <a:t>12. Web </a:t>
            </a:r>
            <a:r>
              <a:rPr lang="en-US" sz="1800" b="1" dirty="0">
                <a:latin typeface="Times New Roman" pitchFamily="18" charset="0"/>
                <a:cs typeface="Times New Roman" pitchFamily="18" charset="0"/>
              </a:rPr>
              <a:t>Application (</a:t>
            </a:r>
            <a:r>
              <a:rPr lang="en-US" sz="1800" b="1" dirty="0" err="1">
                <a:latin typeface="Times New Roman" pitchFamily="18" charset="0"/>
                <a:cs typeface="Times New Roman" pitchFamily="18" charset="0"/>
              </a:rPr>
              <a:t>Streamlit</a:t>
            </a:r>
            <a:r>
              <a:rPr lang="en-US" sz="1800" b="1" dirty="0">
                <a:latin typeface="Times New Roman" pitchFamily="18" charset="0"/>
                <a:cs typeface="Times New Roman" pitchFamily="18" charset="0"/>
              </a:rPr>
              <a:t>)</a:t>
            </a: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Streamlit</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simplifies digital certificate authentication with real-time visualization and smooth </a:t>
            </a:r>
            <a:r>
              <a:rPr lang="en-US" sz="1800" dirty="0" smtClean="0">
                <a:latin typeface="Times New Roman" pitchFamily="18" charset="0"/>
                <a:cs typeface="Times New Roman" pitchFamily="18" charset="0"/>
              </a:rPr>
              <a:t>backend-</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blockchain</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integration.</a:t>
            </a:r>
          </a:p>
          <a:p>
            <a:endParaRPr lang="en-US" dirty="0"/>
          </a:p>
          <a:p>
            <a:endParaRPr lang="en-US" dirty="0"/>
          </a:p>
        </p:txBody>
      </p:sp>
    </p:spTree>
    <p:extLst>
      <p:ext uri="{BB962C8B-B14F-4D97-AF65-F5344CB8AC3E}">
        <p14:creationId xmlns:p14="http://schemas.microsoft.com/office/powerpoint/2010/main" val="228117867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itle 1"/>
          <p:cNvSpPr txBox="1">
            <a:spLocks noGrp="1"/>
          </p:cNvSpPr>
          <p:nvPr>
            <p:ph type="title"/>
          </p:nvPr>
        </p:nvSpPr>
        <p:spPr>
          <a:xfrm>
            <a:off x="609601" y="273050"/>
            <a:ext cx="4838327" cy="635670"/>
          </a:xfrm>
          <a:prstGeom prst="rect">
            <a:avLst/>
          </a:prstGeom>
        </p:spPr>
        <p:txBody>
          <a:bodyPr>
            <a:normAutofit/>
          </a:bodyPr>
          <a:lstStyle>
            <a:lvl1pPr defTabSz="850391">
              <a:defRPr sz="2604"/>
            </a:lvl1pPr>
          </a:lstStyle>
          <a:p>
            <a:r>
              <a:rPr dirty="0">
                <a:solidFill>
                  <a:schemeClr val="accent1">
                    <a:lumMod val="50000"/>
                  </a:schemeClr>
                </a:solidFill>
              </a:rPr>
              <a:t>Expected Outcomes</a:t>
            </a:r>
          </a:p>
        </p:txBody>
      </p:sp>
      <p:sp>
        <p:nvSpPr>
          <p:cNvPr id="147" name="Content Placeholder 2"/>
          <p:cNvSpPr txBox="1">
            <a:spLocks noGrp="1"/>
          </p:cNvSpPr>
          <p:nvPr>
            <p:ph type="body" idx="1"/>
          </p:nvPr>
        </p:nvSpPr>
        <p:spPr>
          <a:xfrm>
            <a:off x="5951984" y="1052736"/>
            <a:ext cx="5630416" cy="5073430"/>
          </a:xfrm>
          <a:prstGeom prst="rect">
            <a:avLst/>
          </a:prstGeom>
        </p:spPr>
        <p:txBody>
          <a:bodyPr numCol="1"/>
          <a:lstStyle/>
          <a:p>
            <a:pPr marL="0" indent="0">
              <a:spcBef>
                <a:spcPts val="400"/>
              </a:spcBef>
              <a:buSzTx/>
              <a:buNone/>
              <a:tabLst>
                <a:tab pos="2798763" algn="l"/>
              </a:tabLst>
              <a:defRPr sz="2000"/>
            </a:pPr>
            <a:r>
              <a:rPr lang="en-US" sz="1800" b="1" dirty="0" smtClean="0">
                <a:latin typeface="Times New Roman" pitchFamily="18" charset="0"/>
                <a:cs typeface="Times New Roman" pitchFamily="18" charset="0"/>
              </a:rPr>
              <a:t>2. Transaction </a:t>
            </a:r>
            <a:r>
              <a:rPr lang="en-US" sz="1800" b="1" dirty="0">
                <a:latin typeface="Times New Roman" pitchFamily="18" charset="0"/>
                <a:cs typeface="Times New Roman" pitchFamily="18" charset="0"/>
              </a:rPr>
              <a:t>Speed and Scalability</a:t>
            </a:r>
            <a:endParaRPr lang="en-US" sz="1800" b="1" dirty="0">
              <a:latin typeface="Times New Roman" pitchFamily="18" charset="0"/>
              <a:cs typeface="Times New Roman" pitchFamily="18" charset="0"/>
            </a:endParaRPr>
          </a:p>
          <a:p>
            <a:pPr marL="0" indent="0">
              <a:spcBef>
                <a:spcPts val="400"/>
              </a:spcBef>
              <a:buSzTx/>
              <a:buNone/>
              <a:tabLst>
                <a:tab pos="2798763" algn="l"/>
              </a:tabLst>
              <a:defRPr sz="2000"/>
            </a:pPr>
            <a:r>
              <a:rPr lang="en-US" sz="1800" dirty="0" err="1">
                <a:latin typeface="Times New Roman" pitchFamily="18" charset="0"/>
                <a:cs typeface="Times New Roman" pitchFamily="18" charset="0"/>
              </a:rPr>
              <a:t>Blockchain</a:t>
            </a:r>
            <a:r>
              <a:rPr lang="en-US" sz="1800" dirty="0">
                <a:latin typeface="Times New Roman" pitchFamily="18" charset="0"/>
                <a:cs typeface="Times New Roman" pitchFamily="18" charset="0"/>
              </a:rPr>
              <a:t>-based processing improves transaction speed over centralized systems, with smart contracts enabling faster certificate issuance. Performance tests on 100, 200, and 500 certificates showed consistently lower latency, confirming </a:t>
            </a:r>
            <a:r>
              <a:rPr lang="en-US" sz="1800" dirty="0" err="1">
                <a:latin typeface="Times New Roman" pitchFamily="18" charset="0"/>
                <a:cs typeface="Times New Roman" pitchFamily="18" charset="0"/>
              </a:rPr>
              <a:t>blockchain</a:t>
            </a:r>
            <a:r>
              <a:rPr lang="en-US" sz="1800" dirty="0">
                <a:latin typeface="Times New Roman" pitchFamily="18" charset="0"/>
                <a:cs typeface="Times New Roman" pitchFamily="18" charset="0"/>
              </a:rPr>
              <a:t> scalability.</a:t>
            </a:r>
          </a:p>
          <a:p>
            <a:pPr marL="0" indent="0">
              <a:spcBef>
                <a:spcPts val="400"/>
              </a:spcBef>
              <a:buSzTx/>
              <a:buNone/>
              <a:tabLst>
                <a:tab pos="2798763" algn="l"/>
              </a:tabLst>
              <a:defRPr sz="2000"/>
            </a:pPr>
            <a:endParaRPr lang="en-US" sz="1800" dirty="0">
              <a:latin typeface="Times New Roman" pitchFamily="18" charset="0"/>
              <a:cs typeface="Times New Roman" pitchFamily="18" charset="0"/>
            </a:endParaRPr>
          </a:p>
          <a:p>
            <a:pPr marL="0" indent="0">
              <a:spcBef>
                <a:spcPts val="400"/>
              </a:spcBef>
              <a:buSzTx/>
              <a:buNone/>
              <a:tabLst>
                <a:tab pos="2798763" algn="l"/>
              </a:tabLst>
              <a:defRPr sz="2000"/>
            </a:pPr>
            <a:endParaRPr lang="en-US" sz="2000" dirty="0">
              <a:latin typeface="Times New Roman" pitchFamily="18" charset="0"/>
              <a:cs typeface="Times New Roman" pitchFamily="18" charset="0"/>
            </a:endParaRPr>
          </a:p>
        </p:txBody>
      </p:sp>
      <p:sp>
        <p:nvSpPr>
          <p:cNvPr id="5" name="Text Placeholder 4"/>
          <p:cNvSpPr>
            <a:spLocks noGrp="1"/>
          </p:cNvSpPr>
          <p:nvPr>
            <p:ph type="body" sz="half" idx="21"/>
          </p:nvPr>
        </p:nvSpPr>
        <p:spPr>
          <a:xfrm>
            <a:off x="609601" y="1052736"/>
            <a:ext cx="5054351" cy="5073430"/>
          </a:xfrm>
        </p:spPr>
        <p:txBody>
          <a:bodyPr/>
          <a:lstStyle/>
          <a:p>
            <a:pPr marL="5157788" indent="-5157788">
              <a:spcBef>
                <a:spcPts val="400"/>
              </a:spcBef>
              <a:buSzTx/>
              <a:buNone/>
              <a:tabLst>
                <a:tab pos="2798763" algn="l"/>
              </a:tabLst>
              <a:defRPr sz="2000"/>
            </a:pPr>
            <a:r>
              <a:rPr lang="en-US" sz="1800" b="1" dirty="0" smtClean="0">
                <a:latin typeface="Times New Roman" pitchFamily="18" charset="0"/>
                <a:cs typeface="Times New Roman" pitchFamily="18" charset="0"/>
              </a:rPr>
              <a:t>1. Security </a:t>
            </a:r>
            <a:r>
              <a:rPr lang="en-US" sz="1800" b="1" dirty="0">
                <a:latin typeface="Times New Roman" pitchFamily="18" charset="0"/>
                <a:cs typeface="Times New Roman" pitchFamily="18" charset="0"/>
              </a:rPr>
              <a:t>and Integrity                                                          </a:t>
            </a:r>
          </a:p>
          <a:p>
            <a:pPr marL="0" indent="0">
              <a:spcBef>
                <a:spcPts val="400"/>
              </a:spcBef>
              <a:buSzTx/>
              <a:buNone/>
              <a:tabLst>
                <a:tab pos="2798763" algn="l"/>
              </a:tabLst>
              <a:defRPr sz="2000"/>
            </a:pPr>
            <a:r>
              <a:rPr lang="en-US" sz="1800" dirty="0">
                <a:latin typeface="Times New Roman" pitchFamily="18" charset="0"/>
                <a:cs typeface="Times New Roman" pitchFamily="18" charset="0"/>
              </a:rPr>
              <a:t>Ensuring certificate authenticity prevents forgery and data breaches, as centralized databases are vulnerable to security threats. </a:t>
            </a:r>
            <a:r>
              <a:rPr lang="en-US" sz="1800" dirty="0" err="1">
                <a:latin typeface="Times New Roman" pitchFamily="18" charset="0"/>
                <a:cs typeface="Times New Roman" pitchFamily="18" charset="0"/>
              </a:rPr>
              <a:t>Blockchain</a:t>
            </a:r>
            <a:r>
              <a:rPr lang="en-US" sz="1800" dirty="0">
                <a:latin typeface="Times New Roman" pitchFamily="18" charset="0"/>
                <a:cs typeface="Times New Roman" pitchFamily="18" charset="0"/>
              </a:rPr>
              <a:t> enhances security through cryptographic hashing and decentralized validation, successfully blocking 500 attempted unauthorized modifications.</a:t>
            </a:r>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92" y="3429000"/>
            <a:ext cx="4608512" cy="258954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3992" y="3429000"/>
            <a:ext cx="4868799" cy="2540372"/>
          </a:xfrm>
          <a:prstGeom prst="rect">
            <a:avLst/>
          </a:prstGeom>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116632"/>
            <a:ext cx="5342383" cy="720080"/>
          </a:xfrm>
        </p:spPr>
        <p:txBody>
          <a:bodyPr>
            <a:normAutofit/>
          </a:bodyPr>
          <a:lstStyle/>
          <a:p>
            <a:r>
              <a:rPr lang="en-US" sz="2400" dirty="0">
                <a:solidFill>
                  <a:schemeClr val="accent1">
                    <a:lumMod val="50000"/>
                  </a:schemeClr>
                </a:solidFill>
              </a:rPr>
              <a:t>Expected Outcomes</a:t>
            </a:r>
          </a:p>
        </p:txBody>
      </p:sp>
      <p:sp>
        <p:nvSpPr>
          <p:cNvPr id="3" name="Text Placeholder 2"/>
          <p:cNvSpPr>
            <a:spLocks noGrp="1"/>
          </p:cNvSpPr>
          <p:nvPr>
            <p:ph type="body" idx="1"/>
          </p:nvPr>
        </p:nvSpPr>
        <p:spPr>
          <a:xfrm>
            <a:off x="5807968" y="980728"/>
            <a:ext cx="5774432" cy="5145438"/>
          </a:xfrm>
        </p:spPr>
        <p:txBody>
          <a:bodyPr>
            <a:normAutofit/>
          </a:bodyPr>
          <a:lstStyle/>
          <a:p>
            <a:pPr marL="0" indent="0">
              <a:buNone/>
            </a:pPr>
            <a:r>
              <a:rPr lang="en-US" sz="1800" b="1" dirty="0" smtClean="0">
                <a:latin typeface="Times New Roman" pitchFamily="18" charset="0"/>
                <a:cs typeface="Times New Roman" pitchFamily="18" charset="0"/>
              </a:rPr>
              <a:t>4. </a:t>
            </a:r>
            <a:r>
              <a:rPr lang="en-US" sz="1800" b="1" dirty="0">
                <a:latin typeface="Times New Roman" pitchFamily="18" charset="0"/>
                <a:cs typeface="Times New Roman" pitchFamily="18" charset="0"/>
              </a:rPr>
              <a:t>Certificate Verification Success Rate</a:t>
            </a:r>
          </a:p>
          <a:p>
            <a:pPr marL="0" indent="0">
              <a:buNone/>
            </a:pPr>
            <a:r>
              <a:rPr lang="en-US" sz="1800" dirty="0">
                <a:latin typeface="Times New Roman" pitchFamily="18" charset="0"/>
                <a:cs typeface="Times New Roman" pitchFamily="18" charset="0"/>
              </a:rPr>
              <a:t>The certificate verification success rate under various conditions, including network congestion and high system load, is a key performance metric. Testing with 1,000 requests showed a consistent success rate of over 96%, ensuring system integrity.</a:t>
            </a:r>
          </a:p>
          <a:p>
            <a:pPr marL="0" indent="0">
              <a:buNone/>
            </a:pPr>
            <a:endParaRPr lang="en-US" sz="1800" dirty="0">
              <a:latin typeface="Times New Roman" pitchFamily="18" charset="0"/>
              <a:cs typeface="Times New Roman" pitchFamily="18" charset="0"/>
            </a:endParaRPr>
          </a:p>
        </p:txBody>
      </p:sp>
      <p:sp>
        <p:nvSpPr>
          <p:cNvPr id="4" name="Text Placeholder 3"/>
          <p:cNvSpPr>
            <a:spLocks noGrp="1"/>
          </p:cNvSpPr>
          <p:nvPr>
            <p:ph type="body" sz="half" idx="21"/>
          </p:nvPr>
        </p:nvSpPr>
        <p:spPr>
          <a:xfrm>
            <a:off x="609601" y="980729"/>
            <a:ext cx="5198367" cy="5145438"/>
          </a:xfrm>
        </p:spPr>
        <p:txBody>
          <a:bodyPr>
            <a:normAutofit/>
          </a:bodyPr>
          <a:lstStyle/>
          <a:p>
            <a:pPr>
              <a:buAutoNum type="arabicPeriod" startAt="3"/>
            </a:pPr>
            <a:r>
              <a:rPr lang="en-US" sz="1800" b="1" dirty="0" smtClean="0">
                <a:latin typeface="Times New Roman" pitchFamily="18" charset="0"/>
                <a:cs typeface="Times New Roman" pitchFamily="18" charset="0"/>
              </a:rPr>
              <a:t>Cost </a:t>
            </a:r>
            <a:r>
              <a:rPr lang="en-US" sz="1800" b="1" dirty="0">
                <a:latin typeface="Times New Roman" pitchFamily="18" charset="0"/>
                <a:cs typeface="Times New Roman" pitchFamily="18" charset="0"/>
              </a:rPr>
              <a:t>Efficiency and Resource </a:t>
            </a:r>
            <a:r>
              <a:rPr lang="en-US" sz="1800" b="1" dirty="0" smtClean="0">
                <a:latin typeface="Times New Roman" pitchFamily="18" charset="0"/>
                <a:cs typeface="Times New Roman" pitchFamily="18" charset="0"/>
              </a:rPr>
              <a:t>Optimization</a:t>
            </a:r>
          </a:p>
          <a:p>
            <a:pPr marL="0" indent="0">
              <a:buNone/>
            </a:pPr>
            <a:r>
              <a:rPr lang="en-US" sz="1800" dirty="0">
                <a:latin typeface="Times New Roman" pitchFamily="18" charset="0"/>
                <a:cs typeface="Times New Roman" pitchFamily="18" charset="0"/>
              </a:rPr>
              <a:t>Traditional certificate storage is costly due to high server maintenance and storage demands, while </a:t>
            </a:r>
            <a:r>
              <a:rPr lang="en-US" sz="1800" dirty="0" err="1">
                <a:latin typeface="Times New Roman" pitchFamily="18" charset="0"/>
                <a:cs typeface="Times New Roman" pitchFamily="18" charset="0"/>
              </a:rPr>
              <a:t>blockchain</a:t>
            </a:r>
            <a:r>
              <a:rPr lang="en-US" sz="1800" dirty="0">
                <a:latin typeface="Times New Roman" pitchFamily="18" charset="0"/>
                <a:cs typeface="Times New Roman" pitchFamily="18" charset="0"/>
              </a:rPr>
              <a:t> reduces storage needs by storing only hashes. Cost-effectiveness was analyzed through storage requirements and verification time.</a:t>
            </a:r>
          </a:p>
          <a:p>
            <a:pPr marL="0" indent="0">
              <a:buNone/>
            </a:pPr>
            <a:endParaRPr lang="en-US" sz="1800" b="1" dirty="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92" y="3031508"/>
            <a:ext cx="4896544" cy="312533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5905" y="3112736"/>
            <a:ext cx="4465042" cy="2962882"/>
          </a:xfrm>
          <a:prstGeom prst="rect">
            <a:avLst/>
          </a:prstGeom>
        </p:spPr>
      </p:pic>
    </p:spTree>
    <p:extLst>
      <p:ext uri="{BB962C8B-B14F-4D97-AF65-F5344CB8AC3E}">
        <p14:creationId xmlns:p14="http://schemas.microsoft.com/office/powerpoint/2010/main" val="340949640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2800" y="274638"/>
            <a:ext cx="10668000" cy="634082"/>
          </a:xfrm>
        </p:spPr>
        <p:txBody>
          <a:bodyPr>
            <a:normAutofit/>
          </a:bodyPr>
          <a:lstStyle/>
          <a:p>
            <a:r>
              <a:rPr lang="en-US" dirty="0">
                <a:solidFill>
                  <a:schemeClr val="accent1">
                    <a:lumMod val="50000"/>
                  </a:schemeClr>
                </a:solidFill>
              </a:rPr>
              <a:t>Expected Outcomes</a:t>
            </a:r>
          </a:p>
        </p:txBody>
      </p:sp>
      <p:sp>
        <p:nvSpPr>
          <p:cNvPr id="4" name="Text Placeholder 3"/>
          <p:cNvSpPr>
            <a:spLocks noGrp="1"/>
          </p:cNvSpPr>
          <p:nvPr>
            <p:ph type="body" sz="half" idx="1"/>
          </p:nvPr>
        </p:nvSpPr>
        <p:spPr>
          <a:xfrm>
            <a:off x="911424" y="1052737"/>
            <a:ext cx="5616624" cy="5073430"/>
          </a:xfrm>
        </p:spPr>
        <p:txBody>
          <a:bodyPr>
            <a:normAutofit/>
          </a:bodyPr>
          <a:lstStyle/>
          <a:p>
            <a:pPr marL="0" indent="0">
              <a:buNone/>
            </a:pPr>
            <a:r>
              <a:rPr lang="en-US" sz="1800" b="1" dirty="0" smtClean="0">
                <a:latin typeface="Times New Roman" pitchFamily="18" charset="0"/>
                <a:cs typeface="Times New Roman" pitchFamily="18" charset="0"/>
              </a:rPr>
              <a:t>5. </a:t>
            </a:r>
            <a:r>
              <a:rPr lang="en-US" sz="1800" b="1" dirty="0">
                <a:latin typeface="Times New Roman" pitchFamily="18" charset="0"/>
                <a:cs typeface="Times New Roman" pitchFamily="18" charset="0"/>
              </a:rPr>
              <a:t>System Load Testing and Computational Performance</a:t>
            </a:r>
            <a:endParaRPr lang="en-US" sz="1800" b="1" dirty="0" smtClean="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Throughput testing with 100, 500, and 1,000 requests confirmed </a:t>
            </a:r>
            <a:r>
              <a:rPr lang="en-US" sz="1800" dirty="0" err="1">
                <a:latin typeface="Times New Roman" pitchFamily="18" charset="0"/>
                <a:cs typeface="Times New Roman" pitchFamily="18" charset="0"/>
              </a:rPr>
              <a:t>blockchain's</a:t>
            </a:r>
            <a:r>
              <a:rPr lang="en-US" sz="1800" dirty="0">
                <a:latin typeface="Times New Roman" pitchFamily="18" charset="0"/>
                <a:cs typeface="Times New Roman" pitchFamily="18" charset="0"/>
              </a:rPr>
              <a:t> superior scalability over centralized models. The system efficiently handled high-volume transactions, ensuring better performance</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32" y="2987013"/>
            <a:ext cx="4659858" cy="3067651"/>
          </a:xfrm>
          <a:prstGeom prst="rect">
            <a:avLst/>
          </a:prstGeom>
        </p:spPr>
      </p:pic>
    </p:spTree>
    <p:extLst>
      <p:ext uri="{BB962C8B-B14F-4D97-AF65-F5344CB8AC3E}">
        <p14:creationId xmlns:p14="http://schemas.microsoft.com/office/powerpoint/2010/main" val="297910022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itle 1"/>
          <p:cNvSpPr txBox="1">
            <a:spLocks noGrp="1"/>
          </p:cNvSpPr>
          <p:nvPr>
            <p:ph type="title"/>
          </p:nvPr>
        </p:nvSpPr>
        <p:spPr>
          <a:prstGeom prst="rect">
            <a:avLst/>
          </a:prstGeom>
        </p:spPr>
        <p:txBody>
          <a:bodyPr>
            <a:normAutofit fontScale="90000"/>
          </a:bodyPr>
          <a:lstStyle>
            <a:lvl1pPr defTabSz="850391">
              <a:defRPr sz="2604"/>
            </a:lvl1pPr>
          </a:lstStyle>
          <a:p>
            <a:r>
              <a:t>Introduction</a:t>
            </a:r>
          </a:p>
        </p:txBody>
      </p:sp>
      <p:sp>
        <p:nvSpPr>
          <p:cNvPr id="121" name="Content Placeholder 2"/>
          <p:cNvSpPr txBox="1">
            <a:spLocks noGrp="1"/>
          </p:cNvSpPr>
          <p:nvPr>
            <p:ph type="body" idx="1"/>
          </p:nvPr>
        </p:nvSpPr>
        <p:spPr>
          <a:xfrm>
            <a:off x="812800" y="1143002"/>
            <a:ext cx="10473509" cy="5109753"/>
          </a:xfrm>
          <a:prstGeom prst="rect">
            <a:avLst/>
          </a:prstGeom>
        </p:spPr>
        <p:txBody>
          <a:bodyPr/>
          <a:lstStyle/>
          <a:p>
            <a:pPr marL="0" indent="0" defTabSz="457200">
              <a:spcBef>
                <a:spcPts val="1200"/>
              </a:spcBef>
              <a:buSzTx/>
              <a:buFontTx/>
              <a:buNone/>
              <a:defRPr sz="1800">
                <a:latin typeface="Times Roman"/>
                <a:ea typeface="Times Roman"/>
                <a:cs typeface="Times Roman"/>
                <a:sym typeface="Times Roman"/>
              </a:defRPr>
            </a:pPr>
            <a:r>
              <a:rPr>
                <a:latin typeface="Times New Roman" pitchFamily="18" charset="0"/>
                <a:cs typeface="Times New Roman" pitchFamily="18" charset="0"/>
              </a:rPr>
              <a:t>Digital certificates are crucial for verifying qualifications, but traditional systems are vulnerable to fraud and data breaches. Blockchain technology offers a solution by providing a decentralized, immutable, and transparent platform for managing credentials. Its distributed ledger records each certificate, ensuring authenticity and eliminating the risk of tampering. Blockchain also streamlines verification, making it instant and accessible globally, and enables automation through smart contracts, reducing administrative overhead.</a:t>
            </a:r>
          </a:p>
          <a:p>
            <a:pPr marL="0" indent="0" defTabSz="457200">
              <a:spcBef>
                <a:spcPts val="1200"/>
              </a:spcBef>
              <a:buSzTx/>
              <a:buFontTx/>
              <a:buNone/>
              <a:defRPr sz="1800">
                <a:latin typeface="Times Roman"/>
                <a:ea typeface="Times Roman"/>
                <a:cs typeface="Times Roman"/>
                <a:sym typeface="Times Roman"/>
              </a:defRPr>
            </a:pPr>
            <a:r>
              <a:rPr>
                <a:latin typeface="Times New Roman" pitchFamily="18" charset="0"/>
                <a:cs typeface="Times New Roman" pitchFamily="18" charset="0"/>
              </a:rPr>
              <a:t>Blockchain-based certificate systems offer numerous benefits, including enhanced security, simplified verification, and automated issuance. These systems have significant potential in education, enabling secure management of academic credentials like degrees and micro-credentials. They empower individuals to control and easily share their achievements, and can integrate with online learning platforms to track learning outcomes.</a:t>
            </a:r>
          </a:p>
          <a:p>
            <a:pPr marL="0" indent="0" defTabSz="457200">
              <a:spcBef>
                <a:spcPts val="1200"/>
              </a:spcBef>
              <a:buSzTx/>
              <a:buFontTx/>
              <a:buNone/>
              <a:defRPr sz="1800">
                <a:latin typeface="Times Roman"/>
                <a:ea typeface="Times Roman"/>
                <a:cs typeface="Times Roman"/>
                <a:sym typeface="Times Roman"/>
              </a:defRPr>
            </a:pPr>
            <a:r>
              <a:rPr>
                <a:latin typeface="Times New Roman" pitchFamily="18" charset="0"/>
                <a:cs typeface="Times New Roman" pitchFamily="18" charset="0"/>
              </a:rPr>
              <a:t>Despite the advantages, challenges remain, such as scalability, regulatory compliance, and interoperability. However, ongoing research and development are paving the way for more robust and scalable solutions. This study explores the design, features, and potential impact of blockchain-based certificate systems, examining their applications in various fields and highlighting both the benefits and challenges of this transformative technology.</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itle 1"/>
          <p:cNvSpPr txBox="1">
            <a:spLocks noGrp="1"/>
          </p:cNvSpPr>
          <p:nvPr>
            <p:ph type="title"/>
          </p:nvPr>
        </p:nvSpPr>
        <p:spPr>
          <a:prstGeom prst="rect">
            <a:avLst/>
          </a:prstGeom>
        </p:spPr>
        <p:txBody>
          <a:bodyPr>
            <a:normAutofit fontScale="90000"/>
          </a:bodyPr>
          <a:lstStyle>
            <a:lvl1pPr defTabSz="850391">
              <a:defRPr sz="2604"/>
            </a:lvl1pPr>
          </a:lstStyle>
          <a:p>
            <a:r>
              <a:t>Conclusion</a:t>
            </a:r>
          </a:p>
        </p:txBody>
      </p:sp>
      <p:sp>
        <p:nvSpPr>
          <p:cNvPr id="150" name="Content Placeholder 2"/>
          <p:cNvSpPr txBox="1">
            <a:spLocks noGrp="1"/>
          </p:cNvSpPr>
          <p:nvPr>
            <p:ph type="body" idx="1"/>
          </p:nvPr>
        </p:nvSpPr>
        <p:spPr>
          <a:xfrm>
            <a:off x="812800" y="1143001"/>
            <a:ext cx="10668000" cy="4952997"/>
          </a:xfrm>
          <a:prstGeom prst="rect">
            <a:avLst/>
          </a:prstGeom>
        </p:spPr>
        <p:txBody>
          <a:bodyPr/>
          <a:lstStyle/>
          <a:p>
            <a:pPr marL="0" indent="0" defTabSz="452627">
              <a:spcBef>
                <a:spcPts val="1100"/>
              </a:spcBef>
              <a:buSzTx/>
              <a:buFontTx/>
              <a:buNone/>
              <a:defRPr sz="1782">
                <a:latin typeface="Times Roman"/>
                <a:ea typeface="Times Roman"/>
                <a:cs typeface="Times Roman"/>
                <a:sym typeface="Times Roman"/>
              </a:defRPr>
            </a:pPr>
            <a:r>
              <a:rPr>
                <a:latin typeface="Times New Roman" pitchFamily="18" charset="0"/>
                <a:cs typeface="Times New Roman" pitchFamily="18" charset="0"/>
              </a:rPr>
              <a:t>Blockchain technology offers a compelling solution to the challenges of security, efficiency, and trust in online credential management. Traditional certificate systems are vulnerable to tampering, forgery, and unauthorized access, undermining trust in credentials and incurring significant administrative costs. Blockchain's inherent characteristics of transparency, immutability, and decentralization provide a robust alternative. Its ability to create a secure and auditable record of each certificate, coupled with decentralized design, enhances security and reduces the risk of fraud and data breaches. Furthermore, blockchain simplifies verification, enabling authorized parties to quickly and easily confirm authenticity without intermediaries. The use of smart contracts automates processes, further improving efficiency and reducing human error.</a:t>
            </a:r>
          </a:p>
          <a:p>
            <a:pPr marL="0" indent="0" defTabSz="452627">
              <a:spcBef>
                <a:spcPts val="1100"/>
              </a:spcBef>
              <a:buSzTx/>
              <a:buFontTx/>
              <a:buNone/>
              <a:defRPr sz="1782">
                <a:latin typeface="Times Roman"/>
                <a:ea typeface="Times Roman"/>
                <a:cs typeface="Times Roman"/>
                <a:sym typeface="Times Roman"/>
              </a:defRPr>
            </a:pPr>
            <a:r>
              <a:rPr>
                <a:latin typeface="Times New Roman" pitchFamily="18" charset="0"/>
                <a:cs typeface="Times New Roman" pitchFamily="18" charset="0"/>
              </a:rPr>
              <a:t>Blockchain-based systems have broad applications, particularly in education, where they can revolutionize the management of academic credentials, empowering individuals to control and easily share their achievements. Integration with online learning platforms can create transparent records of learning outcomes, boosting confidence in online education. While challenges like scalability, interoperability, and regulatory compliance, especially GDPR, remain, ongoing research and development are addressing these issues. As the technology matures and regulatory landscapes clarify, wider adoption of blockchain-based certificate systems is expected, ushering in an era of greater efficiency, transparency, and trust in online credential management.</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itle 1"/>
          <p:cNvSpPr txBox="1">
            <a:spLocks noGrp="1"/>
          </p:cNvSpPr>
          <p:nvPr>
            <p:ph type="title"/>
          </p:nvPr>
        </p:nvSpPr>
        <p:spPr>
          <a:prstGeom prst="rect">
            <a:avLst/>
          </a:prstGeom>
        </p:spPr>
        <p:txBody>
          <a:bodyPr>
            <a:normAutofit fontScale="90000"/>
          </a:bodyPr>
          <a:lstStyle>
            <a:lvl1pPr defTabSz="850391">
              <a:defRPr sz="2604"/>
            </a:lvl1pPr>
          </a:lstStyle>
          <a:p>
            <a:r>
              <a:t>Timeline of Project</a:t>
            </a:r>
          </a:p>
        </p:txBody>
      </p:sp>
      <p:pic>
        <p:nvPicPr>
          <p:cNvPr id="144" name="Review-2_Gantt Chart Graph.png" descr="Review-2_Gantt Chart Graph.png"/>
          <p:cNvPicPr>
            <a:picLocks noChangeAspect="1"/>
          </p:cNvPicPr>
          <p:nvPr/>
        </p:nvPicPr>
        <p:blipFill>
          <a:blip r:embed="rId2">
            <a:extLst/>
          </a:blip>
          <a:stretch>
            <a:fillRect/>
          </a:stretch>
        </p:blipFill>
        <p:spPr>
          <a:xfrm>
            <a:off x="2525281" y="1066800"/>
            <a:ext cx="6649621" cy="4987216"/>
          </a:xfrm>
          <a:prstGeom prst="rect">
            <a:avLst/>
          </a:prstGeom>
          <a:ln w="12700">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Google Shape;114;p17"/>
          <p:cNvSpPr txBox="1">
            <a:spLocks noGrp="1"/>
          </p:cNvSpPr>
          <p:nvPr>
            <p:ph type="title"/>
          </p:nvPr>
        </p:nvSpPr>
        <p:spPr>
          <a:xfrm>
            <a:off x="812800" y="274638"/>
            <a:ext cx="10668000" cy="487501"/>
          </a:xfrm>
          <a:prstGeom prst="rect">
            <a:avLst/>
          </a:prstGeom>
        </p:spPr>
        <p:txBody>
          <a:bodyPr lIns="45699" tIns="45699" rIns="45699" bIns="45699">
            <a:normAutofit fontScale="90000"/>
          </a:bodyPr>
          <a:lstStyle>
            <a:lvl1pPr indent="144779" defTabSz="868680">
              <a:lnSpc>
                <a:spcPct val="200000"/>
              </a:lnSpc>
              <a:defRPr sz="2660">
                <a:latin typeface="Cambria"/>
                <a:ea typeface="Cambria"/>
                <a:cs typeface="Cambria"/>
                <a:sym typeface="Cambria"/>
              </a:defRPr>
            </a:lvl1pPr>
          </a:lstStyle>
          <a:p>
            <a:r>
              <a:t>Github Link</a:t>
            </a:r>
          </a:p>
        </p:txBody>
      </p:sp>
      <p:sp>
        <p:nvSpPr>
          <p:cNvPr id="153" name="Google Shape;115;p17"/>
          <p:cNvSpPr txBox="1">
            <a:spLocks noGrp="1"/>
          </p:cNvSpPr>
          <p:nvPr>
            <p:ph type="body" idx="1"/>
          </p:nvPr>
        </p:nvSpPr>
        <p:spPr>
          <a:xfrm>
            <a:off x="812800" y="1143000"/>
            <a:ext cx="10668000" cy="4953000"/>
          </a:xfrm>
          <a:prstGeom prst="rect">
            <a:avLst/>
          </a:prstGeom>
        </p:spPr>
        <p:txBody>
          <a:bodyPr lIns="45699" tIns="45699" rIns="45699" bIns="45699"/>
          <a:lstStyle/>
          <a:p>
            <a:pPr marL="190500" indent="-38100" algn="just">
              <a:spcBef>
                <a:spcPts val="0"/>
              </a:spcBef>
              <a:buSzTx/>
              <a:buFontTx/>
              <a:buNone/>
              <a:defRPr b="1">
                <a:solidFill>
                  <a:srgbClr val="953735"/>
                </a:solidFill>
                <a:latin typeface="Cambria"/>
                <a:ea typeface="Cambria"/>
                <a:cs typeface="Cambria"/>
                <a:sym typeface="Cambria"/>
              </a:defRPr>
            </a:pPr>
            <a:r>
              <a:t>Github Link </a:t>
            </a:r>
            <a:endParaRPr>
              <a:latin typeface="Verdana"/>
              <a:ea typeface="Verdana"/>
              <a:cs typeface="Verdana"/>
              <a:sym typeface="Verdana"/>
            </a:endParaRPr>
          </a:p>
          <a:p>
            <a:pPr marL="190500" indent="-38100" algn="just">
              <a:spcBef>
                <a:spcPts val="0"/>
              </a:spcBef>
              <a:buSzTx/>
              <a:buFontTx/>
              <a:buNone/>
              <a:defRPr>
                <a:latin typeface="Cambria"/>
                <a:ea typeface="Cambria"/>
                <a:cs typeface="Cambria"/>
                <a:sym typeface="Cambria"/>
              </a:defRPr>
            </a:pPr>
            <a:r>
              <a:t>https://github.com/Prakruthi27441/Project.git</a:t>
            </a:r>
          </a:p>
          <a:p>
            <a:pPr marL="190500" indent="-38100" algn="just">
              <a:lnSpc>
                <a:spcPct val="200000"/>
              </a:lnSpc>
              <a:spcBef>
                <a:spcPts val="0"/>
              </a:spcBef>
              <a:buSzTx/>
              <a:buFontTx/>
              <a:buNone/>
              <a:defRPr>
                <a:latin typeface="Cambria"/>
                <a:ea typeface="Cambria"/>
                <a:cs typeface="Cambria"/>
                <a:sym typeface="Cambria"/>
              </a:defRPr>
            </a:pPr>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itle 1"/>
          <p:cNvSpPr txBox="1">
            <a:spLocks noGrp="1"/>
          </p:cNvSpPr>
          <p:nvPr>
            <p:ph type="title"/>
          </p:nvPr>
        </p:nvSpPr>
        <p:spPr>
          <a:prstGeom prst="rect">
            <a:avLst/>
          </a:prstGeom>
        </p:spPr>
        <p:txBody>
          <a:bodyPr>
            <a:normAutofit fontScale="90000"/>
          </a:bodyPr>
          <a:lstStyle>
            <a:lvl1pPr defTabSz="850391">
              <a:defRPr sz="2604"/>
            </a:lvl1pPr>
          </a:lstStyle>
          <a:p>
            <a:r>
              <a:t>References</a:t>
            </a:r>
          </a:p>
        </p:txBody>
      </p:sp>
      <p:sp>
        <p:nvSpPr>
          <p:cNvPr id="156" name="Content Placeholder 2"/>
          <p:cNvSpPr txBox="1">
            <a:spLocks noGrp="1"/>
          </p:cNvSpPr>
          <p:nvPr>
            <p:ph type="body" idx="1"/>
          </p:nvPr>
        </p:nvSpPr>
        <p:spPr>
          <a:xfrm>
            <a:off x="812800" y="1001026"/>
            <a:ext cx="10668000" cy="5094973"/>
          </a:xfrm>
          <a:prstGeom prst="rect">
            <a:avLst/>
          </a:prstGeom>
        </p:spPr>
        <p:txBody>
          <a:bodyPr/>
          <a:lstStyle/>
          <a:p>
            <a:pPr marL="117347" indent="0" algn="just" defTabSz="352043">
              <a:spcBef>
                <a:spcPts val="0"/>
              </a:spcBef>
              <a:buSzTx/>
              <a:buFontTx/>
              <a:buNone/>
              <a:tabLst>
                <a:tab pos="698500" algn="l"/>
                <a:tab pos="1397000" algn="l"/>
                <a:tab pos="2108200" algn="l"/>
                <a:tab pos="2806700" algn="l"/>
                <a:tab pos="3517900" algn="l"/>
                <a:tab pos="4216400" algn="l"/>
                <a:tab pos="4699000" algn="l"/>
              </a:tabLst>
              <a:defRPr sz="1386">
                <a:uFill>
                  <a:solidFill>
                    <a:srgbClr val="000000"/>
                  </a:solidFill>
                </a:uFill>
                <a:latin typeface="Times New Roman"/>
                <a:ea typeface="Times New Roman"/>
                <a:cs typeface="Times New Roman"/>
                <a:sym typeface="Times New Roman"/>
              </a:defRPr>
            </a:pPr>
            <a:r>
              <a:rPr b="1"/>
              <a:t>[1]</a:t>
            </a:r>
            <a:r>
              <a:t>  </a:t>
            </a:r>
            <a:r>
              <a:rPr b="1"/>
              <a:t>Zheng, S. Xie, H. Dai, X. Chen and H. Wang, "An Overview of Blockchain Technology: </a:t>
            </a:r>
            <a:r>
              <a:t>Architecture Consensus and Future Trends", </a:t>
            </a:r>
            <a:r>
              <a:rPr b="1"/>
              <a:t>2017 IEEE International Congress on Big Data (BigData Congress), </a:t>
            </a:r>
            <a:r>
              <a:t>pp. 557-564, 2017.</a:t>
            </a:r>
          </a:p>
          <a:p>
            <a:pPr marL="117347" indent="0" algn="just" defTabSz="352043">
              <a:spcBef>
                <a:spcPts val="0"/>
              </a:spcBef>
              <a:buSzTx/>
              <a:buFontTx/>
              <a:buNone/>
              <a:tabLst>
                <a:tab pos="698500" algn="l"/>
                <a:tab pos="1397000" algn="l"/>
                <a:tab pos="2108200" algn="l"/>
                <a:tab pos="2806700" algn="l"/>
                <a:tab pos="3517900" algn="l"/>
                <a:tab pos="4216400" algn="l"/>
                <a:tab pos="4699000" algn="l"/>
              </a:tabLst>
              <a:defRPr sz="1386">
                <a:uFill>
                  <a:solidFill>
                    <a:srgbClr val="000000"/>
                  </a:solidFill>
                </a:uFill>
                <a:latin typeface="Times New Roman"/>
                <a:ea typeface="Times New Roman"/>
                <a:cs typeface="Times New Roman"/>
                <a:sym typeface="Times New Roman"/>
              </a:defRPr>
            </a:pPr>
            <a:r>
              <a:rPr b="1"/>
              <a:t>[2]</a:t>
            </a:r>
            <a:r>
              <a:t> </a:t>
            </a:r>
            <a:r>
              <a:rPr b="1"/>
              <a:t>C. Ye, G. Li, H. Cai, Y. Gu and A. Fukuda, "Analysis of Security in Blockchain: </a:t>
            </a:r>
            <a:r>
              <a:t>Case Study in      51%-Attack Detecting", </a:t>
            </a:r>
            <a:r>
              <a:rPr b="1"/>
              <a:t>2018 5th International Conference on Dependable Systems and Their Applications (DSA)</a:t>
            </a:r>
            <a:r>
              <a:t>, pp.15-24, 2018.</a:t>
            </a:r>
          </a:p>
          <a:p>
            <a:pPr marL="117347" indent="0" algn="just" defTabSz="352043">
              <a:spcBef>
                <a:spcPts val="0"/>
              </a:spcBef>
              <a:buSzTx/>
              <a:buFontTx/>
              <a:buNone/>
              <a:tabLst>
                <a:tab pos="698500" algn="l"/>
                <a:tab pos="1397000" algn="l"/>
                <a:tab pos="2108200" algn="l"/>
                <a:tab pos="2806700" algn="l"/>
                <a:tab pos="3517900" algn="l"/>
                <a:tab pos="4216400" algn="l"/>
                <a:tab pos="4699000" algn="l"/>
              </a:tabLst>
              <a:defRPr sz="1386">
                <a:uFill>
                  <a:solidFill>
                    <a:srgbClr val="000000"/>
                  </a:solidFill>
                </a:uFill>
                <a:latin typeface="Times New Roman"/>
                <a:ea typeface="Times New Roman"/>
                <a:cs typeface="Times New Roman"/>
                <a:sym typeface="Times New Roman"/>
              </a:defRPr>
            </a:pPr>
            <a:r>
              <a:rPr b="1"/>
              <a:t>[3] M. J. M. Chowdhury, A. Colman, M. A. Kabir, J. Han and P. Sarda, "Blockchain Versus Database:</a:t>
            </a:r>
            <a:r>
              <a:t> A Critical Analysis", </a:t>
            </a:r>
            <a:r>
              <a:rPr b="1"/>
              <a:t>2018 17th IEEE International Conference </a:t>
            </a:r>
            <a:r>
              <a:t>On Trust Security And Privacy In Computing And Communications/12th IEEE International Conference On Big Data Science And Engineering.</a:t>
            </a:r>
          </a:p>
          <a:p>
            <a:pPr marL="117347" indent="0" algn="just" defTabSz="352043">
              <a:spcBef>
                <a:spcPts val="0"/>
              </a:spcBef>
              <a:buSzTx/>
              <a:buFontTx/>
              <a:buNone/>
              <a:tabLst>
                <a:tab pos="698500" algn="l"/>
                <a:tab pos="1397000" algn="l"/>
                <a:tab pos="2108200" algn="l"/>
                <a:tab pos="2806700" algn="l"/>
                <a:tab pos="3517900" algn="l"/>
                <a:tab pos="4216400" algn="l"/>
                <a:tab pos="4699000" algn="l"/>
              </a:tabLst>
              <a:defRPr sz="1386">
                <a:uFill>
                  <a:solidFill>
                    <a:srgbClr val="000000"/>
                  </a:solidFill>
                </a:uFill>
                <a:latin typeface="Times New Roman"/>
                <a:ea typeface="Times New Roman"/>
                <a:cs typeface="Times New Roman"/>
                <a:sym typeface="Times New Roman"/>
              </a:defRPr>
            </a:pPr>
            <a:r>
              <a:rPr b="1"/>
              <a:t>[4] A. A. Monrat, O. Schelén and K. Andersson, </a:t>
            </a:r>
            <a:r>
              <a:t>"A Survey of Blockchain From the Perspectives of Applications Challenges and Opportunities", IEEE Access, vol. 7, pp. 117134-117151,</a:t>
            </a:r>
            <a:r>
              <a:rPr b="1"/>
              <a:t> 2019</a:t>
            </a:r>
            <a:r>
              <a:t>.</a:t>
            </a:r>
          </a:p>
          <a:p>
            <a:pPr marL="117347" indent="0" algn="just" defTabSz="352043">
              <a:spcBef>
                <a:spcPts val="0"/>
              </a:spcBef>
              <a:buSzTx/>
              <a:buFontTx/>
              <a:buNone/>
              <a:tabLst>
                <a:tab pos="698500" algn="l"/>
                <a:tab pos="1397000" algn="l"/>
                <a:tab pos="2108200" algn="l"/>
                <a:tab pos="2806700" algn="l"/>
                <a:tab pos="3517900" algn="l"/>
                <a:tab pos="4216400" algn="l"/>
                <a:tab pos="4699000" algn="l"/>
              </a:tabLst>
              <a:defRPr sz="1386">
                <a:uFill>
                  <a:solidFill>
                    <a:srgbClr val="000000"/>
                  </a:solidFill>
                </a:uFill>
                <a:latin typeface="Times New Roman"/>
                <a:ea typeface="Times New Roman"/>
                <a:cs typeface="Times New Roman"/>
                <a:sym typeface="Times New Roman"/>
              </a:defRPr>
            </a:pPr>
            <a:r>
              <a:rPr b="1"/>
              <a:t>[5] Benyuan He, An Empirical Study of Online Shopping Using Blockchain T echnology, </a:t>
            </a:r>
            <a:r>
              <a:t>Department of Distribution Management, Takming University of Science and Technology, Taiwan, R.O.C., </a:t>
            </a:r>
            <a:r>
              <a:rPr b="1"/>
              <a:t>2017</a:t>
            </a:r>
            <a:r>
              <a:t>.</a:t>
            </a:r>
          </a:p>
          <a:p>
            <a:pPr marL="117347" indent="0" algn="just" defTabSz="352043">
              <a:spcBef>
                <a:spcPts val="0"/>
              </a:spcBef>
              <a:buSzTx/>
              <a:buFontTx/>
              <a:buNone/>
              <a:tabLst>
                <a:tab pos="698500" algn="l"/>
                <a:tab pos="1397000" algn="l"/>
                <a:tab pos="2108200" algn="l"/>
                <a:tab pos="2806700" algn="l"/>
                <a:tab pos="3517900" algn="l"/>
                <a:tab pos="4216400" algn="l"/>
                <a:tab pos="4699000" algn="l"/>
              </a:tabLst>
              <a:defRPr sz="1386">
                <a:uFill>
                  <a:solidFill>
                    <a:srgbClr val="000000"/>
                  </a:solidFill>
                </a:uFill>
                <a:latin typeface="Times New Roman"/>
                <a:ea typeface="Times New Roman"/>
                <a:cs typeface="Times New Roman"/>
                <a:sym typeface="Times New Roman"/>
              </a:defRPr>
            </a:pPr>
            <a:r>
              <a:rPr b="1"/>
              <a:t>[6] . P. Oganda, N. Lutfiani, Q. Aini, U. Rahardja, and A. Faturahman, Blockchain education smart courses of massive online open course using business model canvas, </a:t>
            </a:r>
            <a:r>
              <a:t>in Proc. 2nd Int. Conf. Cybern. Intell. Syst. (ICORIS),</a:t>
            </a:r>
            <a:r>
              <a:rPr b="1"/>
              <a:t>Oct. 2020</a:t>
            </a:r>
            <a:r>
              <a:t>, pp. 16, doi: 10.1109/ICORIS50180.2020.9320789.</a:t>
            </a:r>
          </a:p>
          <a:p>
            <a:pPr marL="117347" indent="0" algn="just" defTabSz="352043">
              <a:spcBef>
                <a:spcPts val="0"/>
              </a:spcBef>
              <a:buSzTx/>
              <a:buFontTx/>
              <a:buNone/>
              <a:tabLst>
                <a:tab pos="698500" algn="l"/>
                <a:tab pos="1397000" algn="l"/>
                <a:tab pos="2108200" algn="l"/>
                <a:tab pos="2806700" algn="l"/>
                <a:tab pos="3517900" algn="l"/>
                <a:tab pos="4216400" algn="l"/>
                <a:tab pos="4699000" algn="l"/>
              </a:tabLst>
              <a:defRPr sz="1386">
                <a:uFill>
                  <a:solidFill>
                    <a:srgbClr val="000000"/>
                  </a:solidFill>
                </a:uFill>
                <a:latin typeface="Times New Roman"/>
                <a:ea typeface="Times New Roman"/>
                <a:cs typeface="Times New Roman"/>
                <a:sym typeface="Times New Roman"/>
              </a:defRPr>
            </a:pPr>
            <a:r>
              <a:rPr b="1"/>
              <a:t>[7]</a:t>
            </a:r>
            <a:r>
              <a:t> </a:t>
            </a:r>
            <a:r>
              <a:rPr b="1"/>
              <a:t>E. Kahraman. (Oct. 28, 2021). Wharton Accepts Crypto Payments for Blockchain Program Tuition Fees. Accessed: Feb. 14, 2023</a:t>
            </a:r>
            <a:r>
              <a:t>. [Online]. Available: https://cointelegraph.com/news/wharton-accepts-crypto- </a:t>
            </a:r>
            <a:endParaRPr b="1"/>
          </a:p>
          <a:p>
            <a:pPr marL="117347" indent="0" algn="just" defTabSz="352043">
              <a:spcBef>
                <a:spcPts val="0"/>
              </a:spcBef>
              <a:buSzTx/>
              <a:buFontTx/>
              <a:buNone/>
              <a:tabLst>
                <a:tab pos="698500" algn="l"/>
                <a:tab pos="1397000" algn="l"/>
                <a:tab pos="2108200" algn="l"/>
                <a:tab pos="2806700" algn="l"/>
                <a:tab pos="3517900" algn="l"/>
                <a:tab pos="4216400" algn="l"/>
                <a:tab pos="4699000" algn="l"/>
              </a:tabLst>
              <a:defRPr sz="1386">
                <a:uFill>
                  <a:solidFill>
                    <a:srgbClr val="000000"/>
                  </a:solidFill>
                </a:uFill>
                <a:latin typeface="Times New Roman"/>
                <a:ea typeface="Times New Roman"/>
                <a:cs typeface="Times New Roman"/>
                <a:sym typeface="Times New Roman"/>
              </a:defRPr>
            </a:pPr>
            <a:r>
              <a:t>payments-for-blockchain-program-tuition-fees</a:t>
            </a:r>
          </a:p>
          <a:p>
            <a:pPr marL="117347" indent="0" algn="just" defTabSz="352043">
              <a:spcBef>
                <a:spcPts val="0"/>
              </a:spcBef>
              <a:buSzTx/>
              <a:buFontTx/>
              <a:buNone/>
              <a:tabLst>
                <a:tab pos="698500" algn="l"/>
                <a:tab pos="1397000" algn="l"/>
                <a:tab pos="2108200" algn="l"/>
                <a:tab pos="2806700" algn="l"/>
                <a:tab pos="3517900" algn="l"/>
                <a:tab pos="4216400" algn="l"/>
                <a:tab pos="4699000" algn="l"/>
              </a:tabLst>
              <a:defRPr sz="1386">
                <a:uFill>
                  <a:solidFill>
                    <a:srgbClr val="000000"/>
                  </a:solidFill>
                </a:uFill>
                <a:latin typeface="Times New Roman"/>
                <a:ea typeface="Times New Roman"/>
                <a:cs typeface="Times New Roman"/>
                <a:sym typeface="Times New Roman"/>
              </a:defRPr>
            </a:pPr>
            <a:r>
              <a:rPr b="1"/>
              <a:t>[8]</a:t>
            </a:r>
            <a:r>
              <a:t> </a:t>
            </a:r>
            <a:r>
              <a:rPr b="1"/>
              <a:t>P. Bhaskar, C. K. Tiwari, and A. Joshi, Blockchain in education management: </a:t>
            </a:r>
            <a:r>
              <a:t>Present and</a:t>
            </a:r>
          </a:p>
          <a:p>
            <a:pPr marL="117347" indent="0" algn="just" defTabSz="352043">
              <a:spcBef>
                <a:spcPts val="0"/>
              </a:spcBef>
              <a:buSzTx/>
              <a:buFontTx/>
              <a:buNone/>
              <a:tabLst>
                <a:tab pos="698500" algn="l"/>
                <a:tab pos="1397000" algn="l"/>
                <a:tab pos="2108200" algn="l"/>
                <a:tab pos="2806700" algn="l"/>
                <a:tab pos="3517900" algn="l"/>
                <a:tab pos="4216400" algn="l"/>
                <a:tab pos="4699000" algn="l"/>
              </a:tabLst>
              <a:defRPr sz="1386">
                <a:uFill>
                  <a:solidFill>
                    <a:srgbClr val="000000"/>
                  </a:solidFill>
                </a:uFill>
                <a:latin typeface="Times New Roman"/>
                <a:ea typeface="Times New Roman"/>
                <a:cs typeface="Times New Roman"/>
                <a:sym typeface="Times New Roman"/>
              </a:defRPr>
            </a:pPr>
            <a:r>
              <a:t>future applications, Interact. Technol. Smart Educ., vol. 18, no. 1, pp. 117, </a:t>
            </a:r>
            <a:r>
              <a:rPr b="1"/>
              <a:t>May 2021</a:t>
            </a:r>
            <a:r>
              <a:t>, doi:10.1108/ITSE-07-2020- 0102.</a:t>
            </a:r>
          </a:p>
          <a:p>
            <a:pPr marL="117347" indent="0" algn="just" defTabSz="352043">
              <a:spcBef>
                <a:spcPts val="0"/>
              </a:spcBef>
              <a:buSzTx/>
              <a:buFontTx/>
              <a:buNone/>
              <a:tabLst>
                <a:tab pos="698500" algn="l"/>
                <a:tab pos="1397000" algn="l"/>
                <a:tab pos="2108200" algn="l"/>
                <a:tab pos="2806700" algn="l"/>
                <a:tab pos="3517900" algn="l"/>
                <a:tab pos="4216400" algn="l"/>
                <a:tab pos="4699000" algn="l"/>
              </a:tabLst>
              <a:defRPr sz="1386">
                <a:uFill>
                  <a:solidFill>
                    <a:srgbClr val="000000"/>
                  </a:solidFill>
                </a:uFill>
                <a:latin typeface="Times New Roman"/>
                <a:ea typeface="Times New Roman"/>
                <a:cs typeface="Times New Roman"/>
                <a:sym typeface="Times New Roman"/>
              </a:defRPr>
            </a:pPr>
            <a:r>
              <a:rPr b="1"/>
              <a:t>[9]H.A.Alsobhi,R.A.Alakhtar,A.Ubaid,O.K.Hussain,andF.K.Hussain, Blockchain-based micro-   credentialing system in higher education institutions:</a:t>
            </a:r>
            <a:r>
              <a:t> Systematic literature review, Knowl.-Based Syst., vol. 265</a:t>
            </a:r>
            <a:r>
              <a:rPr b="1"/>
              <a:t>, Apr. 2023</a:t>
            </a:r>
            <a:r>
              <a:t>, Art. no. 110238, doi: 10.1016/j.knosys.2022.110238.</a:t>
            </a:r>
          </a:p>
          <a:p>
            <a:pPr marL="117347" indent="0" algn="just" defTabSz="352043">
              <a:spcBef>
                <a:spcPts val="0"/>
              </a:spcBef>
              <a:buSzTx/>
              <a:buFontTx/>
              <a:buNone/>
              <a:tabLst>
                <a:tab pos="698500" algn="l"/>
                <a:tab pos="1397000" algn="l"/>
                <a:tab pos="2108200" algn="l"/>
                <a:tab pos="2806700" algn="l"/>
                <a:tab pos="3517900" algn="l"/>
                <a:tab pos="4216400" algn="l"/>
                <a:tab pos="4699000" algn="l"/>
              </a:tabLst>
              <a:defRPr sz="1386">
                <a:uFill>
                  <a:solidFill>
                    <a:srgbClr val="000000"/>
                  </a:solidFill>
                </a:uFill>
                <a:latin typeface="Times New Roman"/>
                <a:ea typeface="Times New Roman"/>
                <a:cs typeface="Times New Roman"/>
                <a:sym typeface="Times New Roman"/>
              </a:defRPr>
            </a:pPr>
            <a:r>
              <a:rPr b="1"/>
              <a:t>[10]</a:t>
            </a:r>
            <a:r>
              <a:t> </a:t>
            </a:r>
            <a:r>
              <a:rPr b="1"/>
              <a:t>D.-H. Nguyen, D.-N. Nguyen-Duc, N. Huynh-Tuong, and H.-A. Pham, CVSS: </a:t>
            </a:r>
            <a:r>
              <a:t>A blockchainized  </a:t>
            </a:r>
          </a:p>
          <a:p>
            <a:pPr marL="117347" indent="0" algn="just" defTabSz="352043">
              <a:spcBef>
                <a:spcPts val="0"/>
              </a:spcBef>
              <a:buSzTx/>
              <a:buFontTx/>
              <a:buNone/>
              <a:tabLst>
                <a:tab pos="698500" algn="l"/>
                <a:tab pos="1397000" algn="l"/>
                <a:tab pos="2108200" algn="l"/>
                <a:tab pos="2806700" algn="l"/>
                <a:tab pos="3517900" algn="l"/>
                <a:tab pos="4216400" algn="l"/>
                <a:tab pos="4699000" algn="l"/>
              </a:tabLst>
              <a:defRPr sz="1386">
                <a:uFill>
                  <a:solidFill>
                    <a:srgbClr val="000000"/>
                  </a:solidFill>
                </a:uFill>
                <a:latin typeface="Times New Roman"/>
                <a:ea typeface="Times New Roman"/>
                <a:cs typeface="Times New Roman"/>
                <a:sym typeface="Times New Roman"/>
              </a:defRPr>
            </a:pPr>
            <a:r>
              <a:t>certificate verifying support system, in Proc. 9th Int. Symp. Inf. Commun. Technol. (SoICT), </a:t>
            </a:r>
            <a:r>
              <a:rPr b="1"/>
              <a:t>2018</a:t>
            </a:r>
            <a:r>
              <a:t>, pp. 436442, doi: 10.1145/3287921.3287968.</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11] S.-K. Kim, Blockchain smart contract to prevent forgery of degree certificates: Artificial intelligence consensus algorithm, Electronics, vol. 11, no. 14, p. 2112, Jul. 2022, doi:10.3390/electronics11142112.…"/>
          <p:cNvSpPr txBox="1">
            <a:spLocks noGrp="1"/>
          </p:cNvSpPr>
          <p:nvPr>
            <p:ph type="ctrTitle"/>
          </p:nvPr>
        </p:nvSpPr>
        <p:spPr>
          <a:xfrm>
            <a:off x="1050877" y="1322386"/>
            <a:ext cx="10363201" cy="4606703"/>
          </a:xfrm>
          <a:prstGeom prst="rect">
            <a:avLst/>
          </a:prstGeom>
        </p:spPr>
        <p:txBody>
          <a:bodyPr>
            <a:normAutofit fontScale="90000"/>
          </a:bodyPr>
          <a:lstStyle/>
          <a:p>
            <a:pPr marL="126492" algn="just" defTabSz="379475">
              <a:tabLst>
                <a:tab pos="749300" algn="l"/>
                <a:tab pos="1511300" algn="l"/>
                <a:tab pos="2273300" algn="l"/>
                <a:tab pos="3035300" algn="l"/>
                <a:tab pos="3784600" algn="l"/>
                <a:tab pos="4546600" algn="l"/>
                <a:tab pos="5054600" algn="l"/>
              </a:tabLst>
              <a:defRPr sz="1494" b="0">
                <a:solidFill>
                  <a:srgbClr val="000000"/>
                </a:solidFill>
                <a:uFill>
                  <a:solidFill>
                    <a:srgbClr val="000000"/>
                  </a:solidFill>
                </a:uFill>
                <a:latin typeface="Times New Roman"/>
                <a:ea typeface="Times New Roman"/>
                <a:cs typeface="Times New Roman"/>
                <a:sym typeface="Times New Roman"/>
              </a:defRPr>
            </a:pPr>
            <a:r>
              <a:rPr b="1"/>
              <a:t>[11]</a:t>
            </a:r>
            <a:r>
              <a:t> </a:t>
            </a:r>
            <a:r>
              <a:rPr b="1"/>
              <a:t>S.-K. Kim, Blockchain smart contract to prevent forgery of degree certificates: </a:t>
            </a:r>
            <a:r>
              <a:t>Artificial intelligence consensus algorithm, Electronics, vol. 11, no. 14, p. 2112, </a:t>
            </a:r>
            <a:r>
              <a:rPr b="1"/>
              <a:t>Jul. 2022</a:t>
            </a:r>
            <a:r>
              <a:t>, doi:10.3390/electronics11142112.</a:t>
            </a:r>
          </a:p>
          <a:p>
            <a:pPr marL="126492" algn="just" defTabSz="379475">
              <a:tabLst>
                <a:tab pos="749300" algn="l"/>
                <a:tab pos="1511300" algn="l"/>
                <a:tab pos="2273300" algn="l"/>
                <a:tab pos="3035300" algn="l"/>
                <a:tab pos="3784600" algn="l"/>
                <a:tab pos="4546600" algn="l"/>
                <a:tab pos="5054600" algn="l"/>
              </a:tabLst>
              <a:defRPr sz="1494" b="0">
                <a:solidFill>
                  <a:srgbClr val="000000"/>
                </a:solidFill>
                <a:uFill>
                  <a:solidFill>
                    <a:srgbClr val="000000"/>
                  </a:solidFill>
                </a:uFill>
                <a:latin typeface="Times New Roman"/>
                <a:ea typeface="Times New Roman"/>
                <a:cs typeface="Times New Roman"/>
                <a:sym typeface="Times New Roman"/>
              </a:defRPr>
            </a:pPr>
            <a:r>
              <a:rPr b="1"/>
              <a:t>[12]</a:t>
            </a:r>
            <a:r>
              <a:t> </a:t>
            </a:r>
            <a:r>
              <a:rPr b="1"/>
              <a:t>A. Mohammad and S. Vargas, Challenges of using blockchain in the education sector: </a:t>
            </a:r>
            <a:r>
              <a:t>A literature review, Appl. Sci., vol. 12, no. 13, p. 6380</a:t>
            </a:r>
            <a:r>
              <a:rPr b="1"/>
              <a:t>, Jun. 2022</a:t>
            </a:r>
            <a:r>
              <a:t>, doi: 10.3390/app12136380.</a:t>
            </a:r>
          </a:p>
          <a:p>
            <a:pPr marL="126492" algn="just" defTabSz="379475">
              <a:tabLst>
                <a:tab pos="749300" algn="l"/>
                <a:tab pos="1511300" algn="l"/>
                <a:tab pos="2273300" algn="l"/>
                <a:tab pos="3035300" algn="l"/>
                <a:tab pos="3784600" algn="l"/>
                <a:tab pos="4546600" algn="l"/>
                <a:tab pos="5054600" algn="l"/>
              </a:tabLst>
              <a:defRPr sz="1494" b="0">
                <a:solidFill>
                  <a:srgbClr val="000000"/>
                </a:solidFill>
                <a:uFill>
                  <a:solidFill>
                    <a:srgbClr val="000000"/>
                  </a:solidFill>
                </a:uFill>
                <a:latin typeface="Times New Roman"/>
                <a:ea typeface="Times New Roman"/>
                <a:cs typeface="Times New Roman"/>
                <a:sym typeface="Times New Roman"/>
              </a:defRPr>
            </a:pPr>
            <a:r>
              <a:rPr b="1"/>
              <a:t>[13] M. Schulz and J. A. Hennis-Plasschaert</a:t>
            </a:r>
            <a:r>
              <a:t>, Regulation (Eu) 2016/679 Of The European Parliament And Of The Council of 27, April 2016, Official Journal of the European Union, [Online]. Available: http://data.europa.eu/eli/reg/2016/679/oj </a:t>
            </a:r>
          </a:p>
          <a:p>
            <a:pPr marL="126492" algn="just" defTabSz="379475">
              <a:tabLst>
                <a:tab pos="749300" algn="l"/>
                <a:tab pos="1511300" algn="l"/>
                <a:tab pos="2273300" algn="l"/>
                <a:tab pos="3035300" algn="l"/>
                <a:tab pos="3784600" algn="l"/>
                <a:tab pos="4546600" algn="l"/>
                <a:tab pos="5054600" algn="l"/>
              </a:tabLst>
              <a:defRPr sz="1494" b="0">
                <a:solidFill>
                  <a:srgbClr val="000000"/>
                </a:solidFill>
                <a:uFill>
                  <a:solidFill>
                    <a:srgbClr val="000000"/>
                  </a:solidFill>
                </a:uFill>
                <a:latin typeface="Times New Roman"/>
                <a:ea typeface="Times New Roman"/>
                <a:cs typeface="Times New Roman"/>
                <a:sym typeface="Times New Roman"/>
              </a:defRPr>
            </a:pPr>
            <a:r>
              <a:rPr b="1"/>
              <a:t>[14] Beck Roman, Czepluch Jacob, Lollike Nikolaj and Malone Simon</a:t>
            </a:r>
            <a:r>
              <a:t>, "BLOCKCHAIN - THE GATEWAY TO TRUST -FREE CRYPTOGRAPHIC TRANSACTIONS", </a:t>
            </a:r>
            <a:r>
              <a:rPr i="1"/>
              <a:t>Research Papers</a:t>
            </a:r>
            <a:r>
              <a:t>, no. 153, </a:t>
            </a:r>
            <a:r>
              <a:rPr b="1"/>
              <a:t>2016</a:t>
            </a:r>
            <a:r>
              <a:t>.</a:t>
            </a:r>
          </a:p>
          <a:p>
            <a:pPr marL="126492" algn="just" defTabSz="379475">
              <a:tabLst>
                <a:tab pos="749300" algn="l"/>
                <a:tab pos="1511300" algn="l"/>
                <a:tab pos="2273300" algn="l"/>
                <a:tab pos="3035300" algn="l"/>
                <a:tab pos="3784600" algn="l"/>
                <a:tab pos="4546600" algn="l"/>
                <a:tab pos="5054600" algn="l"/>
              </a:tabLst>
              <a:defRPr sz="1494" b="0">
                <a:solidFill>
                  <a:srgbClr val="000000"/>
                </a:solidFill>
                <a:uFill>
                  <a:solidFill>
                    <a:srgbClr val="000000"/>
                  </a:solidFill>
                </a:uFill>
                <a:latin typeface="Times New Roman"/>
                <a:ea typeface="Times New Roman"/>
                <a:cs typeface="Times New Roman"/>
                <a:sym typeface="Times New Roman"/>
              </a:defRPr>
            </a:pPr>
            <a:r>
              <a:rPr b="1"/>
              <a:t>[15] J.-C. Cheng, N.-Y. Lee, C. Chi and Y.-H. Chen</a:t>
            </a:r>
            <a:r>
              <a:t>, "Blockchain and smart contract for digital certificate", </a:t>
            </a:r>
            <a:r>
              <a:rPr b="1" i="1"/>
              <a:t>2018</a:t>
            </a:r>
            <a:r>
              <a:rPr i="1"/>
              <a:t> IEEE international conference on applied system invention (ICASI)</a:t>
            </a:r>
            <a:r>
              <a:t>, pp. 1046-1051, 2018.</a:t>
            </a:r>
          </a:p>
          <a:p>
            <a:pPr marL="126492" algn="just" defTabSz="379475">
              <a:tabLst>
                <a:tab pos="749300" algn="l"/>
                <a:tab pos="1511300" algn="l"/>
                <a:tab pos="2273300" algn="l"/>
                <a:tab pos="3035300" algn="l"/>
                <a:tab pos="3784600" algn="l"/>
                <a:tab pos="4546600" algn="l"/>
                <a:tab pos="5054600" algn="l"/>
              </a:tabLst>
              <a:defRPr sz="1494" b="0">
                <a:solidFill>
                  <a:srgbClr val="000000"/>
                </a:solidFill>
                <a:uFill>
                  <a:solidFill>
                    <a:srgbClr val="000000"/>
                  </a:solidFill>
                </a:uFill>
                <a:latin typeface="Times New Roman"/>
                <a:ea typeface="Times New Roman"/>
                <a:cs typeface="Times New Roman"/>
                <a:sym typeface="Times New Roman"/>
              </a:defRPr>
            </a:pPr>
            <a:r>
              <a:rPr b="1"/>
              <a:t>[16] A. Curmi and F. Inguanez,</a:t>
            </a:r>
            <a:r>
              <a:t> "Blockchain based certificate verification platform", </a:t>
            </a:r>
            <a:r>
              <a:rPr i="1"/>
              <a:t>International Conference on Business Information Systems</a:t>
            </a:r>
            <a:r>
              <a:t>, pp. 211-216, </a:t>
            </a:r>
            <a:r>
              <a:rPr b="1"/>
              <a:t>2018</a:t>
            </a:r>
            <a:r>
              <a:t>.</a:t>
            </a:r>
          </a:p>
          <a:p>
            <a:pPr marL="126492" algn="just" defTabSz="379475">
              <a:tabLst>
                <a:tab pos="749300" algn="l"/>
                <a:tab pos="1511300" algn="l"/>
                <a:tab pos="2273300" algn="l"/>
                <a:tab pos="3035300" algn="l"/>
                <a:tab pos="3784600" algn="l"/>
                <a:tab pos="4546600" algn="l"/>
                <a:tab pos="5054600" algn="l"/>
              </a:tabLst>
              <a:defRPr sz="1494" b="0">
                <a:solidFill>
                  <a:srgbClr val="000000"/>
                </a:solidFill>
                <a:uFill>
                  <a:solidFill>
                    <a:srgbClr val="000000"/>
                  </a:solidFill>
                </a:uFill>
                <a:latin typeface="Times New Roman"/>
                <a:ea typeface="Times New Roman"/>
                <a:cs typeface="Times New Roman"/>
                <a:sym typeface="Times New Roman"/>
              </a:defRPr>
            </a:pPr>
            <a:r>
              <a:rPr b="1"/>
              <a:t>[17] O. Ghazali and O. S. Saleh</a:t>
            </a:r>
            <a:r>
              <a:t>, "A graduation certificate verification model via utilization of the blockchain technology", </a:t>
            </a:r>
            <a:r>
              <a:rPr i="1"/>
              <a:t>Journal of Telecommunication Electronic and Computer Engineering (JTEC)</a:t>
            </a:r>
            <a:r>
              <a:t>, vol. 10, no. 3-2, pp. 29-34, </a:t>
            </a:r>
            <a:r>
              <a:rPr b="1"/>
              <a:t>2018</a:t>
            </a:r>
            <a:r>
              <a:t>.</a:t>
            </a:r>
          </a:p>
          <a:p>
            <a:pPr marL="126492" algn="just" defTabSz="379475">
              <a:tabLst>
                <a:tab pos="749300" algn="l"/>
                <a:tab pos="1511300" algn="l"/>
                <a:tab pos="2273300" algn="l"/>
                <a:tab pos="3035300" algn="l"/>
                <a:tab pos="3784600" algn="l"/>
                <a:tab pos="4546600" algn="l"/>
                <a:tab pos="5054600" algn="l"/>
              </a:tabLst>
              <a:defRPr sz="1494" b="0">
                <a:solidFill>
                  <a:srgbClr val="000000"/>
                </a:solidFill>
                <a:uFill>
                  <a:solidFill>
                    <a:srgbClr val="000000"/>
                  </a:solidFill>
                </a:uFill>
                <a:latin typeface="Times New Roman"/>
                <a:ea typeface="Times New Roman"/>
                <a:cs typeface="Times New Roman"/>
                <a:sym typeface="Times New Roman"/>
              </a:defRPr>
            </a:pPr>
            <a:r>
              <a:rPr b="1"/>
              <a:t>[18] J. Chen, S. Yao, Q. Yuan, K. He, S. Ji and R. Du</a:t>
            </a:r>
            <a:r>
              <a:t>, "Certchain: Public and efficient certificate audit based on blockchain for tls connections", </a:t>
            </a:r>
            <a:r>
              <a:rPr i="1"/>
              <a:t>IEEE INFOCOM </a:t>
            </a:r>
            <a:r>
              <a:rPr b="1" i="1"/>
              <a:t>2018-IEEE Conference </a:t>
            </a:r>
            <a:r>
              <a:rPr i="1"/>
              <a:t>on Computer Communications</a:t>
            </a:r>
            <a:r>
              <a:t>, pp. 2060-2068, 2018.</a:t>
            </a:r>
          </a:p>
          <a:p>
            <a:pPr marL="126492" algn="just" defTabSz="379475">
              <a:tabLst>
                <a:tab pos="749300" algn="l"/>
                <a:tab pos="1511300" algn="l"/>
                <a:tab pos="2273300" algn="l"/>
                <a:tab pos="3035300" algn="l"/>
                <a:tab pos="3784600" algn="l"/>
                <a:tab pos="4546600" algn="l"/>
                <a:tab pos="5054600" algn="l"/>
              </a:tabLst>
              <a:defRPr sz="1494" b="0">
                <a:solidFill>
                  <a:srgbClr val="000000"/>
                </a:solidFill>
                <a:uFill>
                  <a:solidFill>
                    <a:srgbClr val="000000"/>
                  </a:solidFill>
                </a:uFill>
                <a:latin typeface="Times New Roman"/>
                <a:ea typeface="Times New Roman"/>
                <a:cs typeface="Times New Roman"/>
                <a:sym typeface="Times New Roman"/>
              </a:defRPr>
            </a:pPr>
            <a:r>
              <a:rPr b="1"/>
              <a:t>[19]M. Baldi, F. Chiaraluce, M. Kodra and L. Spalazzi,</a:t>
            </a:r>
            <a:r>
              <a:t> "Security analysis of a blockchain-based protocol for the certification of academic credentials", </a:t>
            </a:r>
            <a:r>
              <a:rPr i="1"/>
              <a:t>arXiv preprint arXiv:1910.04622</a:t>
            </a:r>
            <a:r>
              <a:t>,</a:t>
            </a:r>
            <a:r>
              <a:rPr b="1"/>
              <a:t> 2019</a:t>
            </a:r>
            <a:r>
              <a:t>.</a:t>
            </a:r>
          </a:p>
          <a:p>
            <a:pPr marL="126492" algn="just" defTabSz="379475">
              <a:tabLst>
                <a:tab pos="749300" algn="l"/>
                <a:tab pos="1511300" algn="l"/>
                <a:tab pos="2273300" algn="l"/>
                <a:tab pos="3035300" algn="l"/>
                <a:tab pos="3784600" algn="l"/>
                <a:tab pos="4546600" algn="l"/>
                <a:tab pos="5054600" algn="l"/>
              </a:tabLst>
              <a:defRPr sz="1494" b="0">
                <a:solidFill>
                  <a:srgbClr val="000000"/>
                </a:solidFill>
                <a:uFill>
                  <a:solidFill>
                    <a:srgbClr val="000000"/>
                  </a:solidFill>
                </a:uFill>
                <a:latin typeface="Times New Roman"/>
                <a:ea typeface="Times New Roman"/>
                <a:cs typeface="Times New Roman"/>
                <a:sym typeface="Times New Roman"/>
              </a:defRPr>
            </a:pPr>
            <a:r>
              <a:rPr b="1"/>
              <a:t>[20] Millicent N. Ubaka-Okoye et al.</a:t>
            </a:r>
            <a:r>
              <a:t>, Blockchain Framework for Securing E-Learning System, International Journal of Advanced Trends in Computer Science and Engineering, vol. 9, no. 3, pp. 2933-2940, </a:t>
            </a:r>
            <a:r>
              <a:rPr b="1"/>
              <a:t>2020.</a:t>
            </a:r>
            <a:r>
              <a:t> [CrossRef] [Google Scholar] [Publisher Link]</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itle 1"/>
          <p:cNvSpPr txBox="1">
            <a:spLocks noGrp="1"/>
          </p:cNvSpPr>
          <p:nvPr>
            <p:ph type="title"/>
          </p:nvPr>
        </p:nvSpPr>
        <p:spPr>
          <a:prstGeom prst="rect">
            <a:avLst/>
          </a:prstGeom>
        </p:spPr>
        <p:txBody>
          <a:bodyPr>
            <a:normAutofit fontScale="90000"/>
          </a:bodyPr>
          <a:lstStyle>
            <a:lvl1pPr defTabSz="850391">
              <a:defRPr sz="2604"/>
            </a:lvl1pPr>
          </a:lstStyle>
          <a:p>
            <a:r>
              <a:t>Project work mapping with SDG</a:t>
            </a:r>
          </a:p>
        </p:txBody>
      </p:sp>
      <p:pic>
        <p:nvPicPr>
          <p:cNvPr id="161" name="Picture 7" descr="Picture 7"/>
          <p:cNvPicPr>
            <a:picLocks noChangeAspect="1"/>
          </p:cNvPicPr>
          <p:nvPr/>
        </p:nvPicPr>
        <p:blipFill>
          <a:blip r:embed="rId2">
            <a:extLst/>
          </a:blip>
          <a:stretch>
            <a:fillRect/>
          </a:stretch>
        </p:blipFill>
        <p:spPr>
          <a:xfrm>
            <a:off x="3461968" y="999785"/>
            <a:ext cx="5877974" cy="5420917"/>
          </a:xfrm>
          <a:prstGeom prst="rect">
            <a:avLst/>
          </a:prstGeom>
          <a:ln w="12700">
            <a:miter lim="400000"/>
          </a:ln>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itle 1"/>
          <p:cNvSpPr txBox="1">
            <a:spLocks noGrp="1"/>
          </p:cNvSpPr>
          <p:nvPr>
            <p:ph type="title"/>
          </p:nvPr>
        </p:nvSpPr>
        <p:spPr>
          <a:prstGeom prst="rect">
            <a:avLst/>
          </a:prstGeom>
        </p:spPr>
        <p:txBody>
          <a:bodyPr>
            <a:normAutofit fontScale="90000"/>
          </a:bodyPr>
          <a:lstStyle/>
          <a:p>
            <a:pPr defTabSz="850391">
              <a:defRPr sz="2604"/>
            </a:pPr>
            <a:endParaRPr/>
          </a:p>
        </p:txBody>
      </p:sp>
      <p:sp>
        <p:nvSpPr>
          <p:cNvPr id="164" name="Content Placeholder 2"/>
          <p:cNvSpPr txBox="1">
            <a:spLocks noGrp="1"/>
          </p:cNvSpPr>
          <p:nvPr>
            <p:ph type="body" idx="1"/>
          </p:nvPr>
        </p:nvSpPr>
        <p:spPr>
          <a:xfrm>
            <a:off x="812800" y="1143001"/>
            <a:ext cx="10668000" cy="4952997"/>
          </a:xfrm>
          <a:prstGeom prst="rect">
            <a:avLst/>
          </a:prstGeom>
        </p:spPr>
        <p:txBody>
          <a:bodyPr/>
          <a:lstStyle/>
          <a:p>
            <a:pPr marL="0" indent="0" algn="ctr">
              <a:buSzTx/>
              <a:buNone/>
              <a:defRPr sz="4400"/>
            </a:pPr>
            <a:endParaRPr/>
          </a:p>
          <a:p>
            <a:pPr marL="0" indent="0" algn="ctr">
              <a:buSzTx/>
              <a:buNone/>
              <a:defRPr sz="4400"/>
            </a:pPr>
            <a:endParaRPr/>
          </a:p>
          <a:p>
            <a:pPr marL="0" indent="0" algn="ctr">
              <a:spcBef>
                <a:spcPts val="1400"/>
              </a:spcBef>
              <a:buSzTx/>
              <a:buNone/>
              <a:defRPr sz="6000"/>
            </a:pPr>
            <a:r>
              <a:t>Thank You</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itle 1"/>
          <p:cNvSpPr txBox="1">
            <a:spLocks noGrp="1"/>
          </p:cNvSpPr>
          <p:nvPr>
            <p:ph type="title"/>
          </p:nvPr>
        </p:nvSpPr>
        <p:spPr>
          <a:prstGeom prst="rect">
            <a:avLst/>
          </a:prstGeom>
        </p:spPr>
        <p:txBody>
          <a:bodyPr>
            <a:normAutofit fontScale="90000"/>
          </a:bodyPr>
          <a:lstStyle>
            <a:lvl1pPr defTabSz="850391">
              <a:defRPr sz="2604"/>
            </a:lvl1pPr>
          </a:lstStyle>
          <a:p>
            <a:r>
              <a:t>Literature Review</a:t>
            </a:r>
          </a:p>
        </p:txBody>
      </p:sp>
      <p:sp>
        <p:nvSpPr>
          <p:cNvPr id="124" name="Content Placeholder 2"/>
          <p:cNvSpPr txBox="1">
            <a:spLocks noGrp="1"/>
          </p:cNvSpPr>
          <p:nvPr>
            <p:ph type="body" idx="1"/>
          </p:nvPr>
        </p:nvSpPr>
        <p:spPr>
          <a:xfrm>
            <a:off x="812800" y="1000109"/>
            <a:ext cx="10641050" cy="4929222"/>
          </a:xfrm>
          <a:prstGeom prst="rect">
            <a:avLst/>
          </a:prstGeom>
        </p:spPr>
        <p:txBody>
          <a:bodyPr>
            <a:noAutofit/>
          </a:bodyPr>
          <a:lstStyle/>
          <a:p>
            <a:pPr>
              <a:buNone/>
            </a:pPr>
            <a:r>
              <a:rPr lang="en-GB" sz="1800" b="1" dirty="0" err="1" smtClean="0">
                <a:latin typeface="Times New Roman" pitchFamily="18" charset="0"/>
                <a:cs typeface="Times New Roman" pitchFamily="18" charset="0"/>
              </a:rPr>
              <a:t>Blockchain</a:t>
            </a:r>
            <a:r>
              <a:rPr lang="en-GB" sz="1800" b="1" dirty="0" smtClean="0">
                <a:latin typeface="Times New Roman" pitchFamily="18" charset="0"/>
                <a:cs typeface="Times New Roman" pitchFamily="18" charset="0"/>
              </a:rPr>
              <a:t> Fundamentals and Applications:</a:t>
            </a:r>
          </a:p>
          <a:p>
            <a:r>
              <a:rPr lang="en-GB" sz="1800" dirty="0" err="1" smtClean="0">
                <a:latin typeface="Times New Roman" pitchFamily="18" charset="0"/>
                <a:cs typeface="Times New Roman" pitchFamily="18" charset="0"/>
              </a:rPr>
              <a:t>Blockchain</a:t>
            </a:r>
            <a:r>
              <a:rPr lang="en-GB" sz="1800" dirty="0" smtClean="0">
                <a:latin typeface="Times New Roman" pitchFamily="18" charset="0"/>
                <a:cs typeface="Times New Roman" pitchFamily="18" charset="0"/>
              </a:rPr>
              <a:t> technology underpins secure, decentralized certificate systems, ensuring immutability and transparency.</a:t>
            </a:r>
          </a:p>
          <a:p>
            <a:r>
              <a:rPr lang="en-GB" sz="1800" dirty="0" smtClean="0">
                <a:latin typeface="Times New Roman" pitchFamily="18" charset="0"/>
                <a:cs typeface="Times New Roman" pitchFamily="18" charset="0"/>
              </a:rPr>
              <a:t>Consensus mechanisms like </a:t>
            </a:r>
            <a:r>
              <a:rPr lang="en-GB" sz="1800" dirty="0" err="1" smtClean="0">
                <a:latin typeface="Times New Roman" pitchFamily="18" charset="0"/>
                <a:cs typeface="Times New Roman" pitchFamily="18" charset="0"/>
              </a:rPr>
              <a:t>PoW</a:t>
            </a:r>
            <a:r>
              <a:rPr lang="en-GB" sz="1800" dirty="0" smtClean="0">
                <a:latin typeface="Times New Roman" pitchFamily="18" charset="0"/>
                <a:cs typeface="Times New Roman" pitchFamily="18" charset="0"/>
              </a:rPr>
              <a:t> and </a:t>
            </a:r>
            <a:r>
              <a:rPr lang="en-GB" sz="1800" dirty="0" err="1" smtClean="0">
                <a:latin typeface="Times New Roman" pitchFamily="18" charset="0"/>
                <a:cs typeface="Times New Roman" pitchFamily="18" charset="0"/>
              </a:rPr>
              <a:t>PoS</a:t>
            </a:r>
            <a:r>
              <a:rPr lang="en-GB" sz="1800" dirty="0" smtClean="0">
                <a:latin typeface="Times New Roman" pitchFamily="18" charset="0"/>
                <a:cs typeface="Times New Roman" pitchFamily="18" charset="0"/>
              </a:rPr>
              <a:t> influence efficiency and security, making them critical for government applications.</a:t>
            </a:r>
          </a:p>
          <a:p>
            <a:pPr>
              <a:buNone/>
            </a:pPr>
            <a:endParaRPr lang="en-GB" sz="1800" dirty="0" smtClean="0">
              <a:latin typeface="Times New Roman" pitchFamily="18" charset="0"/>
              <a:cs typeface="Times New Roman" pitchFamily="18" charset="0"/>
            </a:endParaRPr>
          </a:p>
          <a:p>
            <a:pPr>
              <a:buNone/>
            </a:pPr>
            <a:r>
              <a:rPr lang="en-GB" sz="1800" b="1" dirty="0" smtClean="0">
                <a:latin typeface="Times New Roman" pitchFamily="18" charset="0"/>
                <a:cs typeface="Times New Roman" pitchFamily="18" charset="0"/>
              </a:rPr>
              <a:t>Security and Trust in </a:t>
            </a:r>
            <a:r>
              <a:rPr lang="en-GB" sz="1800" b="1" dirty="0" err="1" smtClean="0">
                <a:latin typeface="Times New Roman" pitchFamily="18" charset="0"/>
                <a:cs typeface="Times New Roman" pitchFamily="18" charset="0"/>
              </a:rPr>
              <a:t>Blockchain</a:t>
            </a:r>
            <a:r>
              <a:rPr lang="en-GB" sz="1800" b="1" dirty="0" smtClean="0">
                <a:latin typeface="Times New Roman" pitchFamily="18" charset="0"/>
                <a:cs typeface="Times New Roman" pitchFamily="18" charset="0"/>
              </a:rPr>
              <a:t>:</a:t>
            </a:r>
          </a:p>
          <a:p>
            <a:r>
              <a:rPr lang="en-GB" sz="1800" dirty="0" err="1" smtClean="0">
                <a:latin typeface="Times New Roman" pitchFamily="18" charset="0"/>
                <a:cs typeface="Times New Roman" pitchFamily="18" charset="0"/>
              </a:rPr>
              <a:t>Blockchain</a:t>
            </a:r>
            <a:r>
              <a:rPr lang="en-GB" sz="1800" dirty="0" smtClean="0">
                <a:latin typeface="Times New Roman" pitchFamily="18" charset="0"/>
                <a:cs typeface="Times New Roman" pitchFamily="18" charset="0"/>
              </a:rPr>
              <a:t> resists attacks like 51% and Sybil attacks, ensuring </a:t>
            </a:r>
            <a:r>
              <a:rPr lang="en-GB" sz="1800" dirty="0" err="1" smtClean="0">
                <a:latin typeface="Times New Roman" pitchFamily="18" charset="0"/>
                <a:cs typeface="Times New Roman" pitchFamily="18" charset="0"/>
              </a:rPr>
              <a:t>trustless</a:t>
            </a:r>
            <a:r>
              <a:rPr lang="en-GB" sz="1800" dirty="0" smtClean="0">
                <a:latin typeface="Times New Roman" pitchFamily="18" charset="0"/>
                <a:cs typeface="Times New Roman" pitchFamily="18" charset="0"/>
              </a:rPr>
              <a:t> cryptographic transactions for </a:t>
            </a:r>
            <a:r>
              <a:rPr lang="en-GB" sz="1800" dirty="0" err="1" smtClean="0">
                <a:latin typeface="Times New Roman" pitchFamily="18" charset="0"/>
                <a:cs typeface="Times New Roman" pitchFamily="18" charset="0"/>
              </a:rPr>
              <a:t>certificatevalidation</a:t>
            </a:r>
            <a:r>
              <a:rPr lang="en-GB" sz="1800" dirty="0" smtClean="0">
                <a:latin typeface="Times New Roman" pitchFamily="18" charset="0"/>
                <a:cs typeface="Times New Roman" pitchFamily="18" charset="0"/>
              </a:rPr>
              <a:t>.</a:t>
            </a:r>
          </a:p>
          <a:p>
            <a:r>
              <a:rPr lang="en-GB" sz="1800" dirty="0" smtClean="0">
                <a:latin typeface="Times New Roman" pitchFamily="18" charset="0"/>
                <a:cs typeface="Times New Roman" pitchFamily="18" charset="0"/>
              </a:rPr>
              <a:t>Key management, identity security, and smart contract vulnerabilities must be addressed for robust certificate management.</a:t>
            </a:r>
          </a:p>
          <a:p>
            <a:endParaRPr lang="en-GB" sz="1800" dirty="0" smtClean="0">
              <a:latin typeface="Times New Roman" pitchFamily="18" charset="0"/>
              <a:cs typeface="Times New Roman" pitchFamily="18" charset="0"/>
            </a:endParaRPr>
          </a:p>
          <a:p>
            <a:pPr>
              <a:buNone/>
            </a:pPr>
            <a:r>
              <a:rPr lang="en-GB" sz="1800" b="1" dirty="0" smtClean="0">
                <a:latin typeface="Times New Roman" pitchFamily="18" charset="0"/>
                <a:cs typeface="Times New Roman" pitchFamily="18" charset="0"/>
              </a:rPr>
              <a:t>Certificate Systems for Government Organizations:</a:t>
            </a:r>
          </a:p>
          <a:p>
            <a:r>
              <a:rPr lang="en-GB" sz="1800" dirty="0" err="1" smtClean="0">
                <a:latin typeface="Times New Roman" pitchFamily="18" charset="0"/>
                <a:cs typeface="Times New Roman" pitchFamily="18" charset="0"/>
              </a:rPr>
              <a:t>Blockchain</a:t>
            </a:r>
            <a:r>
              <a:rPr lang="en-GB" sz="1800" dirty="0" smtClean="0">
                <a:latin typeface="Times New Roman" pitchFamily="18" charset="0"/>
                <a:cs typeface="Times New Roman" pitchFamily="18" charset="0"/>
              </a:rPr>
              <a:t> enhances security, efficiency, and fraud prevention in certificate issuance and verification.</a:t>
            </a:r>
          </a:p>
          <a:p>
            <a:r>
              <a:rPr lang="en-GB" sz="1800" dirty="0" smtClean="0">
                <a:latin typeface="Times New Roman" pitchFamily="18" charset="0"/>
                <a:cs typeface="Times New Roman" pitchFamily="18" charset="0"/>
              </a:rPr>
              <a:t>Government adoption faces challenges like interoperability, legal compliance, and integration with existing systems.</a:t>
            </a:r>
          </a:p>
          <a:p>
            <a:pPr>
              <a:buNone/>
            </a:pPr>
            <a:endParaRPr lang="en-GB" sz="1800" dirty="0" smtClean="0">
              <a:latin typeface="Times New Roman" pitchFamily="18" charset="0"/>
              <a:cs typeface="Times New Roman" pitchFamily="18" charset="0"/>
            </a:endParaRPr>
          </a:p>
          <a:p>
            <a:pPr>
              <a:buNone/>
            </a:pPr>
            <a:endParaRPr lang="en-GB" sz="1800" dirty="0" smtClean="0">
              <a:latin typeface="Times New Roman" pitchFamily="18" charset="0"/>
              <a:cs typeface="Times New Roman" pitchFamily="18" charset="0"/>
            </a:endParaRPr>
          </a:p>
          <a:p>
            <a:pPr marL="0" indent="0">
              <a:lnSpc>
                <a:spcPct val="90000"/>
              </a:lnSpc>
              <a:spcBef>
                <a:spcPts val="300"/>
              </a:spcBef>
              <a:buSzTx/>
              <a:defRPr sz="1600"/>
            </a:pPr>
            <a:endParaRPr lang="en-GB" sz="1800" dirty="0" smtClean="0">
              <a:latin typeface="Times New Roman" pitchFamily="18" charset="0"/>
              <a:cs typeface="Times New Roman" pitchFamily="18" charset="0"/>
            </a:endParaRPr>
          </a:p>
          <a:p>
            <a:pPr>
              <a:buNone/>
            </a:pPr>
            <a:endParaRPr lang="en-GB" sz="1800" dirty="0" smtClean="0">
              <a:latin typeface="Times New Roman" pitchFamily="18" charset="0"/>
              <a:cs typeface="Times New Roman" pitchFamily="18" charset="0"/>
            </a:endParaRPr>
          </a:p>
          <a:p>
            <a:pPr>
              <a:buNone/>
            </a:pPr>
            <a:endParaRPr lang="en-GB" sz="1800" dirty="0" smtClean="0">
              <a:latin typeface="Times New Roman" pitchFamily="18" charset="0"/>
              <a:cs typeface="Times New Roman" pitchFamily="18"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Literature Review</a:t>
            </a:r>
            <a:endParaRPr lang="en-US" dirty="0"/>
          </a:p>
        </p:txBody>
      </p:sp>
      <p:sp>
        <p:nvSpPr>
          <p:cNvPr id="3" name="Text Placeholder 2"/>
          <p:cNvSpPr>
            <a:spLocks noGrp="1"/>
          </p:cNvSpPr>
          <p:nvPr>
            <p:ph type="body" idx="1"/>
          </p:nvPr>
        </p:nvSpPr>
        <p:spPr/>
        <p:txBody>
          <a:bodyPr/>
          <a:lstStyle/>
          <a:p>
            <a:pPr>
              <a:buNone/>
            </a:pPr>
            <a:r>
              <a:rPr lang="en-GB" sz="1800" b="1" dirty="0" smtClean="0">
                <a:latin typeface="Times New Roman" pitchFamily="18" charset="0"/>
                <a:cs typeface="Times New Roman" pitchFamily="18" charset="0"/>
              </a:rPr>
              <a:t>Legal and Regulatory Aspects:</a:t>
            </a:r>
          </a:p>
          <a:p>
            <a:r>
              <a:rPr lang="en-GB" sz="1800" dirty="0" smtClean="0">
                <a:latin typeface="Times New Roman" pitchFamily="18" charset="0"/>
                <a:cs typeface="Times New Roman" pitchFamily="18" charset="0"/>
              </a:rPr>
              <a:t>Legal challenges arise due to </a:t>
            </a:r>
            <a:r>
              <a:rPr lang="en-GB" sz="1800" dirty="0" err="1" smtClean="0">
                <a:latin typeface="Times New Roman" pitchFamily="18" charset="0"/>
                <a:cs typeface="Times New Roman" pitchFamily="18" charset="0"/>
              </a:rPr>
              <a:t>blockchain's</a:t>
            </a:r>
            <a:r>
              <a:rPr lang="en-GB" sz="1800" dirty="0" smtClean="0">
                <a:latin typeface="Times New Roman" pitchFamily="18" charset="0"/>
                <a:cs typeface="Times New Roman" pitchFamily="18" charset="0"/>
              </a:rPr>
              <a:t> immutability conflicting with privacy laws like GDPR.</a:t>
            </a:r>
          </a:p>
          <a:p>
            <a:r>
              <a:rPr lang="en-GB" sz="1800" dirty="0" smtClean="0">
                <a:latin typeface="Times New Roman" pitchFamily="18" charset="0"/>
                <a:cs typeface="Times New Roman" pitchFamily="18" charset="0"/>
              </a:rPr>
              <a:t>Standardization efforts are essential to ensure seamless global adoption of </a:t>
            </a:r>
            <a:r>
              <a:rPr lang="en-GB" sz="1800" dirty="0" err="1" smtClean="0">
                <a:latin typeface="Times New Roman" pitchFamily="18" charset="0"/>
                <a:cs typeface="Times New Roman" pitchFamily="18" charset="0"/>
              </a:rPr>
              <a:t>blockchain</a:t>
            </a:r>
            <a:r>
              <a:rPr lang="en-GB" sz="1800" dirty="0" smtClean="0">
                <a:latin typeface="Times New Roman" pitchFamily="18" charset="0"/>
                <a:cs typeface="Times New Roman" pitchFamily="18" charset="0"/>
              </a:rPr>
              <a:t>-based certificate systems.</a:t>
            </a:r>
          </a:p>
          <a:p>
            <a:pPr>
              <a:buNone/>
            </a:pPr>
            <a:endParaRPr lang="en-GB" sz="1800" dirty="0" smtClean="0">
              <a:latin typeface="Times New Roman" pitchFamily="18" charset="0"/>
              <a:cs typeface="Times New Roman" pitchFamily="18" charset="0"/>
            </a:endParaRPr>
          </a:p>
          <a:p>
            <a:pPr>
              <a:buNone/>
            </a:pPr>
            <a:r>
              <a:rPr lang="en-GB" sz="1800" b="1" dirty="0" smtClean="0">
                <a:latin typeface="Times New Roman" pitchFamily="18" charset="0"/>
                <a:cs typeface="Times New Roman" pitchFamily="18" charset="0"/>
              </a:rPr>
              <a:t>Future Trends and Research Directions:</a:t>
            </a:r>
          </a:p>
          <a:p>
            <a:r>
              <a:rPr lang="en-GB" sz="1800" dirty="0" smtClean="0">
                <a:latin typeface="Times New Roman" pitchFamily="18" charset="0"/>
                <a:cs typeface="Times New Roman" pitchFamily="18" charset="0"/>
              </a:rPr>
              <a:t>Enhancing interoperability among </a:t>
            </a:r>
            <a:r>
              <a:rPr lang="en-GB" sz="1800" dirty="0" err="1" smtClean="0">
                <a:latin typeface="Times New Roman" pitchFamily="18" charset="0"/>
                <a:cs typeface="Times New Roman" pitchFamily="18" charset="0"/>
              </a:rPr>
              <a:t>blockchain</a:t>
            </a:r>
            <a:r>
              <a:rPr lang="en-GB" sz="1800" dirty="0" smtClean="0">
                <a:latin typeface="Times New Roman" pitchFamily="18" charset="0"/>
                <a:cs typeface="Times New Roman" pitchFamily="18" charset="0"/>
              </a:rPr>
              <a:t> networks is vital for global certificate verification.</a:t>
            </a:r>
          </a:p>
          <a:p>
            <a:r>
              <a:rPr lang="en-GB" sz="1800" dirty="0" smtClean="0">
                <a:latin typeface="Times New Roman" pitchFamily="18" charset="0"/>
                <a:cs typeface="Times New Roman" pitchFamily="18" charset="0"/>
              </a:rPr>
              <a:t>Research into privacy-preserving models and AI integration will improve security and efficiency in verification.</a:t>
            </a:r>
          </a:p>
          <a:p>
            <a:pPr>
              <a:buNone/>
            </a:pPr>
            <a:endParaRPr lang="en-US"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itle 1"/>
          <p:cNvSpPr txBox="1">
            <a:spLocks noGrp="1"/>
          </p:cNvSpPr>
          <p:nvPr>
            <p:ph type="title"/>
          </p:nvPr>
        </p:nvSpPr>
        <p:spPr>
          <a:prstGeom prst="rect">
            <a:avLst/>
          </a:prstGeom>
        </p:spPr>
        <p:txBody>
          <a:bodyPr>
            <a:normAutofit fontScale="90000"/>
          </a:bodyPr>
          <a:lstStyle>
            <a:lvl1pPr defTabSz="850391">
              <a:defRPr sz="2604"/>
            </a:lvl1pPr>
          </a:lstStyle>
          <a:p>
            <a:r>
              <a:t>Existing method Drawback</a:t>
            </a:r>
          </a:p>
        </p:txBody>
      </p:sp>
      <p:sp>
        <p:nvSpPr>
          <p:cNvPr id="127" name="Content Placeholder 2"/>
          <p:cNvSpPr txBox="1">
            <a:spLocks noGrp="1"/>
          </p:cNvSpPr>
          <p:nvPr>
            <p:ph type="body" idx="1"/>
          </p:nvPr>
        </p:nvSpPr>
        <p:spPr>
          <a:xfrm>
            <a:off x="812800" y="1357297"/>
            <a:ext cx="10668000" cy="5286413"/>
          </a:xfrm>
          <a:prstGeom prst="rect">
            <a:avLst/>
          </a:prstGeom>
        </p:spPr>
        <p:txBody>
          <a:bodyPr>
            <a:noAutofit/>
          </a:bodyPr>
          <a:lstStyle/>
          <a:p>
            <a:pPr>
              <a:buNone/>
            </a:pPr>
            <a:r>
              <a:rPr lang="en-GB" sz="1800" b="1" dirty="0" smtClean="0">
                <a:latin typeface="Times New Roman" pitchFamily="18" charset="0"/>
                <a:cs typeface="Times New Roman" pitchFamily="18" charset="0"/>
              </a:rPr>
              <a:t>Traditional Paper-Based Certificates:</a:t>
            </a:r>
          </a:p>
          <a:p>
            <a:r>
              <a:rPr lang="en-GB" sz="1800" dirty="0" smtClean="0">
                <a:latin typeface="Times New Roman" pitchFamily="18" charset="0"/>
                <a:cs typeface="Times New Roman" pitchFamily="18" charset="0"/>
              </a:rPr>
              <a:t>Government institutions issue printed certificates with official seals, widely accepted and requiring no digital infrastructure.</a:t>
            </a:r>
          </a:p>
          <a:p>
            <a:r>
              <a:rPr lang="en-GB" sz="1800" dirty="0" smtClean="0">
                <a:latin typeface="Times New Roman" pitchFamily="18" charset="0"/>
                <a:cs typeface="Times New Roman" pitchFamily="18" charset="0"/>
              </a:rPr>
              <a:t>However, they are prone to forgery, loss, high administrative costs, slow verification, and require physical storage.</a:t>
            </a:r>
          </a:p>
          <a:p>
            <a:pPr>
              <a:buNone/>
            </a:pPr>
            <a:endParaRPr lang="en-GB" sz="1800" dirty="0" smtClean="0">
              <a:latin typeface="Times New Roman" pitchFamily="18" charset="0"/>
              <a:cs typeface="Times New Roman" pitchFamily="18" charset="0"/>
            </a:endParaRPr>
          </a:p>
          <a:p>
            <a:pPr>
              <a:buNone/>
            </a:pPr>
            <a:r>
              <a:rPr lang="en-GB" sz="1800" b="1" dirty="0" smtClean="0">
                <a:latin typeface="Times New Roman" pitchFamily="18" charset="0"/>
                <a:cs typeface="Times New Roman" pitchFamily="18" charset="0"/>
              </a:rPr>
              <a:t>Centralized Traditional Systems:</a:t>
            </a:r>
          </a:p>
          <a:p>
            <a:r>
              <a:rPr lang="en-GB" sz="1800" dirty="0" smtClean="0">
                <a:latin typeface="Times New Roman" pitchFamily="18" charset="0"/>
                <a:cs typeface="Times New Roman" pitchFamily="18" charset="0"/>
              </a:rPr>
              <a:t>Certificates are stored in government or institutional databases, enabling controlled issuance and validation.</a:t>
            </a:r>
          </a:p>
          <a:p>
            <a:r>
              <a:rPr lang="en-GB" sz="1800" dirty="0" smtClean="0">
                <a:latin typeface="Times New Roman" pitchFamily="18" charset="0"/>
                <a:cs typeface="Times New Roman" pitchFamily="18" charset="0"/>
              </a:rPr>
              <a:t>They face risks of a single point of failure, slow verification, high operational costs, and limited transparency.</a:t>
            </a:r>
          </a:p>
          <a:p>
            <a:pPr>
              <a:buNone/>
            </a:pPr>
            <a:endParaRPr lang="en-GB" sz="1800" dirty="0" smtClean="0">
              <a:latin typeface="Times New Roman" pitchFamily="18" charset="0"/>
              <a:cs typeface="Times New Roman" pitchFamily="18" charset="0"/>
            </a:endParaRPr>
          </a:p>
          <a:p>
            <a:pPr>
              <a:buNone/>
            </a:pPr>
            <a:r>
              <a:rPr lang="en-GB" sz="1800" b="1" dirty="0" smtClean="0">
                <a:latin typeface="Times New Roman" pitchFamily="18" charset="0"/>
                <a:cs typeface="Times New Roman" pitchFamily="18" charset="0"/>
              </a:rPr>
              <a:t>PKI-Based Digital Certificates:</a:t>
            </a:r>
          </a:p>
          <a:p>
            <a:r>
              <a:rPr lang="en-GB" sz="1800" dirty="0" smtClean="0">
                <a:latin typeface="Times New Roman" pitchFamily="18" charset="0"/>
                <a:cs typeface="Times New Roman" pitchFamily="18" charset="0"/>
              </a:rPr>
              <a:t>Uses asymmetric cryptography with Certificate Authorities (CAs) for secure digital certificate issuance.</a:t>
            </a:r>
          </a:p>
          <a:p>
            <a:r>
              <a:rPr lang="en-GB" sz="1800" dirty="0" smtClean="0">
                <a:latin typeface="Times New Roman" pitchFamily="18" charset="0"/>
                <a:cs typeface="Times New Roman" pitchFamily="18" charset="0"/>
              </a:rPr>
              <a:t>Despite strong security, it is centralized, complex to manage, and has challenges in timely certificate revocation.</a:t>
            </a:r>
          </a:p>
          <a:p>
            <a:pPr>
              <a:buNone/>
            </a:pPr>
            <a:endParaRPr lang="en-GB" sz="1800" dirty="0" smtClean="0">
              <a:latin typeface="Times New Roman" pitchFamily="18" charset="0"/>
              <a:cs typeface="Times New Roman" pitchFamily="18" charset="0"/>
            </a:endParaRPr>
          </a:p>
          <a:p>
            <a:pPr marL="0" indent="0">
              <a:spcBef>
                <a:spcPts val="400"/>
              </a:spcBef>
              <a:buSzTx/>
              <a:buNone/>
              <a:defRPr sz="2000"/>
            </a:pPr>
            <a:endParaRPr lang="en-GB" sz="1800" dirty="0" smtClean="0">
              <a:latin typeface="Times New Roman" pitchFamily="18" charset="0"/>
              <a:cs typeface="Times New Roman" pitchFamily="18" charset="0"/>
            </a:endParaRPr>
          </a:p>
          <a:p>
            <a:pPr>
              <a:buNone/>
            </a:pPr>
            <a:endParaRPr lang="en-GB" sz="1800" dirty="0" smtClean="0">
              <a:latin typeface="Times New Roman" pitchFamily="18" charset="0"/>
              <a:cs typeface="Times New Roman" pitchFamily="18" charset="0"/>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Existing method Drawback</a:t>
            </a:r>
            <a:endParaRPr lang="en-US" dirty="0"/>
          </a:p>
        </p:txBody>
      </p:sp>
      <p:sp>
        <p:nvSpPr>
          <p:cNvPr id="3" name="Text Placeholder 2"/>
          <p:cNvSpPr>
            <a:spLocks noGrp="1"/>
          </p:cNvSpPr>
          <p:nvPr>
            <p:ph type="body" idx="1"/>
          </p:nvPr>
        </p:nvSpPr>
        <p:spPr>
          <a:xfrm>
            <a:off x="809588" y="1357298"/>
            <a:ext cx="10715700" cy="4929222"/>
          </a:xfrm>
        </p:spPr>
        <p:txBody>
          <a:bodyPr>
            <a:noAutofit/>
          </a:bodyPr>
          <a:lstStyle/>
          <a:p>
            <a:pPr>
              <a:buNone/>
            </a:pPr>
            <a:r>
              <a:rPr lang="en-GB" sz="1800" b="1" dirty="0" smtClean="0">
                <a:latin typeface="Times New Roman" pitchFamily="18" charset="0"/>
                <a:cs typeface="Times New Roman" pitchFamily="18" charset="0"/>
              </a:rPr>
              <a:t>Hybrid </a:t>
            </a:r>
            <a:r>
              <a:rPr lang="en-GB" sz="1800" b="1" dirty="0" err="1" smtClean="0">
                <a:latin typeface="Times New Roman" pitchFamily="18" charset="0"/>
                <a:cs typeface="Times New Roman" pitchFamily="18" charset="0"/>
              </a:rPr>
              <a:t>Blockchain</a:t>
            </a:r>
            <a:r>
              <a:rPr lang="en-GB" sz="1800" b="1" dirty="0" smtClean="0">
                <a:latin typeface="Times New Roman" pitchFamily="18" charset="0"/>
                <a:cs typeface="Times New Roman" pitchFamily="18" charset="0"/>
              </a:rPr>
              <a:t> Systems</a:t>
            </a:r>
          </a:p>
          <a:p>
            <a:r>
              <a:rPr lang="en-GB" sz="1800" dirty="0" smtClean="0">
                <a:latin typeface="Times New Roman" pitchFamily="18" charset="0"/>
                <a:cs typeface="Times New Roman" pitchFamily="18" charset="0"/>
              </a:rPr>
              <a:t>Merges </a:t>
            </a:r>
            <a:r>
              <a:rPr lang="en-GB" sz="1800" dirty="0" err="1" smtClean="0">
                <a:latin typeface="Times New Roman" pitchFamily="18" charset="0"/>
                <a:cs typeface="Times New Roman" pitchFamily="18" charset="0"/>
              </a:rPr>
              <a:t>blockchain</a:t>
            </a:r>
            <a:r>
              <a:rPr lang="en-GB" sz="1800" dirty="0" smtClean="0">
                <a:latin typeface="Times New Roman" pitchFamily="18" charset="0"/>
                <a:cs typeface="Times New Roman" pitchFamily="18" charset="0"/>
              </a:rPr>
              <a:t> security with centralized databases for improved efficiency and scalability.</a:t>
            </a:r>
          </a:p>
          <a:p>
            <a:r>
              <a:rPr lang="en-GB" sz="1800" dirty="0" smtClean="0">
                <a:latin typeface="Times New Roman" pitchFamily="18" charset="0"/>
                <a:cs typeface="Times New Roman" pitchFamily="18" charset="0"/>
              </a:rPr>
              <a:t>Adds complexity in data synchronization, potential inconsistencies, and partial decentralization benefits.</a:t>
            </a:r>
          </a:p>
          <a:p>
            <a:pPr>
              <a:buNone/>
            </a:pPr>
            <a:endParaRPr lang="en-GB" sz="1800" dirty="0" smtClean="0">
              <a:latin typeface="Times New Roman" pitchFamily="18" charset="0"/>
              <a:cs typeface="Times New Roman" pitchFamily="18" charset="0"/>
            </a:endParaRPr>
          </a:p>
          <a:p>
            <a:pPr>
              <a:buNone/>
            </a:pPr>
            <a:r>
              <a:rPr lang="en-GB" sz="1800" b="1" dirty="0" smtClean="0">
                <a:latin typeface="Times New Roman" pitchFamily="18" charset="0"/>
                <a:cs typeface="Times New Roman" pitchFamily="18" charset="0"/>
              </a:rPr>
              <a:t>Smart Contract-Based Validation</a:t>
            </a:r>
          </a:p>
          <a:p>
            <a:r>
              <a:rPr lang="en-GB" sz="1800" dirty="0" smtClean="0">
                <a:latin typeface="Times New Roman" pitchFamily="18" charset="0"/>
                <a:cs typeface="Times New Roman" pitchFamily="18" charset="0"/>
              </a:rPr>
              <a:t>Automates certificate verification, reducing human error and eliminating third-party dependencies.</a:t>
            </a:r>
          </a:p>
          <a:p>
            <a:r>
              <a:rPr lang="en-GB" sz="1800" dirty="0" smtClean="0">
                <a:latin typeface="Times New Roman" pitchFamily="18" charset="0"/>
                <a:cs typeface="Times New Roman" pitchFamily="18" charset="0"/>
              </a:rPr>
              <a:t>However, smart contracts are complex to write, difficult to modify, and vulnerable to bugs and security exploits.</a:t>
            </a:r>
          </a:p>
          <a:p>
            <a:pPr>
              <a:buNone/>
            </a:pPr>
            <a:endParaRPr lang="en-GB" sz="1800" dirty="0" smtClean="0">
              <a:latin typeface="Times New Roman" pitchFamily="18" charset="0"/>
              <a:cs typeface="Times New Roman" pitchFamily="18" charset="0"/>
            </a:endParaRPr>
          </a:p>
          <a:p>
            <a:pPr>
              <a:buNone/>
            </a:pPr>
            <a:r>
              <a:rPr lang="en-GB" sz="1800" b="1" dirty="0" err="1" smtClean="0">
                <a:latin typeface="Times New Roman" pitchFamily="18" charset="0"/>
                <a:cs typeface="Times New Roman" pitchFamily="18" charset="0"/>
              </a:rPr>
              <a:t>Blockchain</a:t>
            </a:r>
            <a:r>
              <a:rPr lang="en-GB" sz="1800" b="1" dirty="0" smtClean="0">
                <a:latin typeface="Times New Roman" pitchFamily="18" charset="0"/>
                <a:cs typeface="Times New Roman" pitchFamily="18" charset="0"/>
              </a:rPr>
              <a:t> and Digital Identity Integration</a:t>
            </a:r>
          </a:p>
          <a:p>
            <a:r>
              <a:rPr lang="en-GB" sz="1800" dirty="0" smtClean="0">
                <a:latin typeface="Times New Roman" pitchFamily="18" charset="0"/>
                <a:cs typeface="Times New Roman" pitchFamily="18" charset="0"/>
              </a:rPr>
              <a:t>Links certificates to verified digital identities, ensuring secure and seamless validation across platforms.</a:t>
            </a:r>
          </a:p>
          <a:p>
            <a:r>
              <a:rPr lang="en-GB" sz="1800" dirty="0" smtClean="0">
                <a:latin typeface="Times New Roman" pitchFamily="18" charset="0"/>
                <a:cs typeface="Times New Roman" pitchFamily="18" charset="0"/>
              </a:rPr>
              <a:t>Raises concerns about privacy, legal regulations (e.g., GDPR compliance), and high infrastructure costs.</a:t>
            </a:r>
          </a:p>
          <a:p>
            <a:pPr>
              <a:buNone/>
            </a:pPr>
            <a:endParaRPr lang="en-GB" sz="1800" dirty="0" smtClean="0">
              <a:latin typeface="Times New Roman" pitchFamily="18" charset="0"/>
              <a:cs typeface="Times New Roman" pitchFamily="18" charset="0"/>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Proposed Method</a:t>
            </a:r>
            <a:endParaRPr lang="en-US" dirty="0"/>
          </a:p>
        </p:txBody>
      </p:sp>
      <p:sp>
        <p:nvSpPr>
          <p:cNvPr id="3" name="Text Placeholder 2"/>
          <p:cNvSpPr>
            <a:spLocks noGrp="1"/>
          </p:cNvSpPr>
          <p:nvPr>
            <p:ph type="body" idx="1"/>
          </p:nvPr>
        </p:nvSpPr>
        <p:spPr>
          <a:xfrm>
            <a:off x="812800" y="1000108"/>
            <a:ext cx="10641050" cy="5095890"/>
          </a:xfrm>
        </p:spPr>
        <p:txBody>
          <a:bodyPr>
            <a:noAutofit/>
          </a:bodyPr>
          <a:lstStyle/>
          <a:p>
            <a:pPr>
              <a:buNone/>
            </a:pPr>
            <a:r>
              <a:rPr lang="en-GB" sz="1800" dirty="0" smtClean="0">
                <a:latin typeface="Times New Roman" pitchFamily="18" charset="0"/>
                <a:cs typeface="Times New Roman" pitchFamily="18" charset="0"/>
              </a:rPr>
              <a:t>The demand for online </a:t>
            </a:r>
            <a:r>
              <a:rPr lang="en-GB" sz="1800" dirty="0" err="1" smtClean="0">
                <a:latin typeface="Times New Roman" pitchFamily="18" charset="0"/>
                <a:cs typeface="Times New Roman" pitchFamily="18" charset="0"/>
              </a:rPr>
              <a:t>blockchain</a:t>
            </a:r>
            <a:r>
              <a:rPr lang="en-GB" sz="1800" dirty="0" smtClean="0">
                <a:latin typeface="Times New Roman" pitchFamily="18" charset="0"/>
                <a:cs typeface="Times New Roman" pitchFamily="18" charset="0"/>
              </a:rPr>
              <a:t>-based certificate generation and validation has surged due to concerns over</a:t>
            </a:r>
          </a:p>
          <a:p>
            <a:pPr>
              <a:buNone/>
            </a:pPr>
            <a:r>
              <a:rPr lang="en-GB" sz="1800" dirty="0" smtClean="0">
                <a:latin typeface="Times New Roman" pitchFamily="18" charset="0"/>
                <a:cs typeface="Times New Roman" pitchFamily="18" charset="0"/>
              </a:rPr>
              <a:t>fraud and authentication issues. Traditional methods are inefficient, time-consuming, and vulnerable to forgery.</a:t>
            </a:r>
          </a:p>
          <a:p>
            <a:pPr>
              <a:buNone/>
            </a:pPr>
            <a:r>
              <a:rPr lang="en-GB" sz="1800" dirty="0" err="1" smtClean="0">
                <a:latin typeface="Times New Roman" pitchFamily="18" charset="0"/>
                <a:cs typeface="Times New Roman" pitchFamily="18" charset="0"/>
              </a:rPr>
              <a:t>Blockchain</a:t>
            </a:r>
            <a:r>
              <a:rPr lang="en-GB" sz="1800" dirty="0" smtClean="0">
                <a:latin typeface="Times New Roman" pitchFamily="18" charset="0"/>
                <a:cs typeface="Times New Roman" pitchFamily="18" charset="0"/>
              </a:rPr>
              <a:t> technology enhances transparency, security, and traceability, addressing these challenges in the</a:t>
            </a:r>
          </a:p>
          <a:p>
            <a:pPr>
              <a:buNone/>
            </a:pPr>
            <a:r>
              <a:rPr lang="en-GB" sz="1800" dirty="0" smtClean="0">
                <a:latin typeface="Times New Roman" pitchFamily="18" charset="0"/>
                <a:cs typeface="Times New Roman" pitchFamily="18" charset="0"/>
              </a:rPr>
              <a:t>issuance and verification process.</a:t>
            </a:r>
          </a:p>
          <a:p>
            <a:pPr>
              <a:buNone/>
            </a:pPr>
            <a:endParaRPr lang="en-GB" sz="1800" dirty="0" smtClean="0">
              <a:latin typeface="Times New Roman" pitchFamily="18" charset="0"/>
              <a:cs typeface="Times New Roman" pitchFamily="18" charset="0"/>
            </a:endParaRPr>
          </a:p>
          <a:p>
            <a:pPr>
              <a:buNone/>
            </a:pPr>
            <a:r>
              <a:rPr lang="en-GB" sz="1800" b="1" dirty="0" smtClean="0">
                <a:latin typeface="Times New Roman" pitchFamily="18" charset="0"/>
                <a:cs typeface="Times New Roman" pitchFamily="18" charset="0"/>
              </a:rPr>
              <a:t>1. Key Components:</a:t>
            </a:r>
          </a:p>
          <a:p>
            <a:r>
              <a:rPr lang="en-GB" sz="1800" b="1" dirty="0" err="1" smtClean="0">
                <a:latin typeface="Times New Roman" pitchFamily="18" charset="0"/>
                <a:cs typeface="Times New Roman" pitchFamily="18" charset="0"/>
              </a:rPr>
              <a:t>Blockchain</a:t>
            </a:r>
            <a:r>
              <a:rPr lang="en-GB" sz="1800" b="1" dirty="0" smtClean="0">
                <a:latin typeface="Times New Roman" pitchFamily="18" charset="0"/>
                <a:cs typeface="Times New Roman" pitchFamily="18" charset="0"/>
              </a:rPr>
              <a:t> Technology</a:t>
            </a:r>
            <a:r>
              <a:rPr lang="en-GB" sz="1800" dirty="0" smtClean="0">
                <a:latin typeface="Times New Roman" pitchFamily="18" charset="0"/>
                <a:cs typeface="Times New Roman" pitchFamily="18" charset="0"/>
              </a:rPr>
              <a:t>: Ensures immutability, decentralization, and transparency for secure certificate issuance and verification.</a:t>
            </a:r>
          </a:p>
          <a:p>
            <a:r>
              <a:rPr lang="en-GB" sz="1800" b="1" dirty="0" smtClean="0">
                <a:latin typeface="Times New Roman" pitchFamily="18" charset="0"/>
                <a:cs typeface="Times New Roman" pitchFamily="18" charset="0"/>
              </a:rPr>
              <a:t>Smart Contracts</a:t>
            </a:r>
            <a:r>
              <a:rPr lang="en-GB" sz="1800" dirty="0" smtClean="0">
                <a:latin typeface="Times New Roman" pitchFamily="18" charset="0"/>
                <a:cs typeface="Times New Roman" pitchFamily="18" charset="0"/>
              </a:rPr>
              <a:t>: Automate certificate issuance, verification, and revocation, reducing errors and administrative costs.</a:t>
            </a:r>
          </a:p>
          <a:p>
            <a:r>
              <a:rPr lang="en-GB" sz="1800" b="1" dirty="0" smtClean="0">
                <a:latin typeface="Times New Roman" pitchFamily="18" charset="0"/>
                <a:cs typeface="Times New Roman" pitchFamily="18" charset="0"/>
              </a:rPr>
              <a:t>IPFS (</a:t>
            </a:r>
            <a:r>
              <a:rPr lang="en-GB" sz="1800" b="1" dirty="0" err="1" smtClean="0">
                <a:latin typeface="Times New Roman" pitchFamily="18" charset="0"/>
                <a:cs typeface="Times New Roman" pitchFamily="18" charset="0"/>
              </a:rPr>
              <a:t>InterPlanetary</a:t>
            </a:r>
            <a:r>
              <a:rPr lang="en-GB" sz="1800" b="1" dirty="0" smtClean="0">
                <a:latin typeface="Times New Roman" pitchFamily="18" charset="0"/>
                <a:cs typeface="Times New Roman" pitchFamily="18" charset="0"/>
              </a:rPr>
              <a:t> File System)</a:t>
            </a:r>
            <a:r>
              <a:rPr lang="en-GB" sz="1800" dirty="0" smtClean="0">
                <a:latin typeface="Times New Roman" pitchFamily="18" charset="0"/>
                <a:cs typeface="Times New Roman" pitchFamily="18" charset="0"/>
              </a:rPr>
              <a:t>: Stores certificate files securely off-chain while maintaining integrity through cryptographic hashing.</a:t>
            </a:r>
          </a:p>
          <a:p>
            <a:pPr>
              <a:buNone/>
            </a:pPr>
            <a:endParaRPr lang="en-GB" sz="1800" dirty="0" smtClean="0">
              <a:latin typeface="Times New Roman" pitchFamily="18" charset="0"/>
              <a:cs typeface="Times New Roman" pitchFamily="18" charset="0"/>
            </a:endParaRPr>
          </a:p>
          <a:p>
            <a:pPr>
              <a:buNone/>
            </a:pPr>
            <a:r>
              <a:rPr lang="en-GB" sz="1800" b="1" dirty="0" smtClean="0">
                <a:latin typeface="Times New Roman" pitchFamily="18" charset="0"/>
                <a:cs typeface="Times New Roman" pitchFamily="18" charset="0"/>
              </a:rPr>
              <a:t>2. Process Flow:</a:t>
            </a:r>
          </a:p>
          <a:p>
            <a:r>
              <a:rPr lang="en-GB" sz="1800" b="1" dirty="0" smtClean="0">
                <a:latin typeface="Times New Roman" pitchFamily="18" charset="0"/>
                <a:cs typeface="Times New Roman" pitchFamily="18" charset="0"/>
              </a:rPr>
              <a:t>Certificate Issuance</a:t>
            </a:r>
            <a:r>
              <a:rPr lang="en-GB" sz="1800" dirty="0" smtClean="0">
                <a:latin typeface="Times New Roman" pitchFamily="18" charset="0"/>
                <a:cs typeface="Times New Roman" pitchFamily="18" charset="0"/>
              </a:rPr>
              <a:t>: Government or authorized bodies generate certificates, hash metadata, store files on IPFS, and sign digitally for authenticity.</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Proposed Method</a:t>
            </a:r>
            <a:endParaRPr lang="en-US" dirty="0"/>
          </a:p>
        </p:txBody>
      </p:sp>
      <p:sp>
        <p:nvSpPr>
          <p:cNvPr id="3" name="Text Placeholder 2"/>
          <p:cNvSpPr>
            <a:spLocks noGrp="1"/>
          </p:cNvSpPr>
          <p:nvPr>
            <p:ph type="body" idx="1"/>
          </p:nvPr>
        </p:nvSpPr>
        <p:spPr/>
        <p:txBody>
          <a:bodyPr>
            <a:normAutofit lnSpcReduction="10000"/>
          </a:bodyPr>
          <a:lstStyle/>
          <a:p>
            <a:r>
              <a:rPr lang="en-GB" sz="1900" b="1" dirty="0" smtClean="0">
                <a:latin typeface="Times New Roman" pitchFamily="18" charset="0"/>
                <a:cs typeface="Times New Roman" pitchFamily="18" charset="0"/>
              </a:rPr>
              <a:t>Verification Procedure</a:t>
            </a:r>
            <a:r>
              <a:rPr lang="en-GB" sz="1900" dirty="0" smtClean="0">
                <a:latin typeface="Times New Roman" pitchFamily="18" charset="0"/>
                <a:cs typeface="Times New Roman" pitchFamily="18" charset="0"/>
              </a:rPr>
              <a:t>: Verifiers retrieve certificate data from </a:t>
            </a:r>
            <a:r>
              <a:rPr lang="en-GB" sz="1900" dirty="0" err="1" smtClean="0">
                <a:latin typeface="Times New Roman" pitchFamily="18" charset="0"/>
                <a:cs typeface="Times New Roman" pitchFamily="18" charset="0"/>
              </a:rPr>
              <a:t>blockchain</a:t>
            </a:r>
            <a:r>
              <a:rPr lang="en-GB" sz="1900" dirty="0" smtClean="0">
                <a:latin typeface="Times New Roman" pitchFamily="18" charset="0"/>
                <a:cs typeface="Times New Roman" pitchFamily="18" charset="0"/>
              </a:rPr>
              <a:t>, compare hashes, and validate signatures to ensure legitimacy.</a:t>
            </a:r>
          </a:p>
          <a:p>
            <a:r>
              <a:rPr lang="en-GB" sz="1900" b="1" dirty="0" smtClean="0">
                <a:latin typeface="Times New Roman" pitchFamily="18" charset="0"/>
                <a:cs typeface="Times New Roman" pitchFamily="18" charset="0"/>
              </a:rPr>
              <a:t>Revocation</a:t>
            </a:r>
            <a:r>
              <a:rPr lang="en-GB" sz="1900" dirty="0" smtClean="0">
                <a:latin typeface="Times New Roman" pitchFamily="18" charset="0"/>
                <a:cs typeface="Times New Roman" pitchFamily="18" charset="0"/>
              </a:rPr>
              <a:t>: Authorities can mark invalid certificates on the </a:t>
            </a:r>
            <a:r>
              <a:rPr lang="en-GB" sz="1900" dirty="0" err="1" smtClean="0">
                <a:latin typeface="Times New Roman" pitchFamily="18" charset="0"/>
                <a:cs typeface="Times New Roman" pitchFamily="18" charset="0"/>
              </a:rPr>
              <a:t>blockchain</a:t>
            </a:r>
            <a:r>
              <a:rPr lang="en-GB" sz="1900" dirty="0" smtClean="0">
                <a:latin typeface="Times New Roman" pitchFamily="18" charset="0"/>
                <a:cs typeface="Times New Roman" pitchFamily="18" charset="0"/>
              </a:rPr>
              <a:t>, preventing misuse.</a:t>
            </a:r>
          </a:p>
          <a:p>
            <a:pPr>
              <a:buNone/>
            </a:pPr>
            <a:endParaRPr lang="en-GB" sz="1900" b="1" dirty="0" smtClean="0">
              <a:latin typeface="Times New Roman" pitchFamily="18" charset="0"/>
              <a:cs typeface="Times New Roman" pitchFamily="18" charset="0"/>
            </a:endParaRPr>
          </a:p>
          <a:p>
            <a:pPr>
              <a:buNone/>
            </a:pPr>
            <a:r>
              <a:rPr lang="en-GB" sz="1900" b="1" dirty="0" smtClean="0">
                <a:latin typeface="Times New Roman" pitchFamily="18" charset="0"/>
                <a:cs typeface="Times New Roman" pitchFamily="18" charset="0"/>
              </a:rPr>
              <a:t>3. Advantages:</a:t>
            </a:r>
          </a:p>
          <a:p>
            <a:r>
              <a:rPr lang="en-GB" sz="1900" b="1" dirty="0" smtClean="0">
                <a:latin typeface="Times New Roman" pitchFamily="18" charset="0"/>
                <a:cs typeface="Times New Roman" pitchFamily="18" charset="0"/>
              </a:rPr>
              <a:t>Security &amp; Transparency</a:t>
            </a:r>
            <a:r>
              <a:rPr lang="en-GB" sz="1900" dirty="0" smtClean="0">
                <a:latin typeface="Times New Roman" pitchFamily="18" charset="0"/>
                <a:cs typeface="Times New Roman" pitchFamily="18" charset="0"/>
              </a:rPr>
              <a:t>: </a:t>
            </a:r>
            <a:r>
              <a:rPr lang="en-GB" sz="1900" dirty="0" err="1" smtClean="0">
                <a:latin typeface="Times New Roman" pitchFamily="18" charset="0"/>
                <a:cs typeface="Times New Roman" pitchFamily="18" charset="0"/>
              </a:rPr>
              <a:t>Blockchain</a:t>
            </a:r>
            <a:r>
              <a:rPr lang="en-GB" sz="1900" dirty="0" smtClean="0">
                <a:latin typeface="Times New Roman" pitchFamily="18" charset="0"/>
                <a:cs typeface="Times New Roman" pitchFamily="18" charset="0"/>
              </a:rPr>
              <a:t> encryption and digital signatures prevent forgery, while public access ensures trust.</a:t>
            </a:r>
          </a:p>
          <a:p>
            <a:r>
              <a:rPr lang="en-GB" sz="1900" b="1" dirty="0" smtClean="0">
                <a:latin typeface="Times New Roman" pitchFamily="18" charset="0"/>
                <a:cs typeface="Times New Roman" pitchFamily="18" charset="0"/>
              </a:rPr>
              <a:t>Cost &amp; Time Efficiency</a:t>
            </a:r>
            <a:r>
              <a:rPr lang="en-GB" sz="1900" dirty="0" smtClean="0">
                <a:latin typeface="Times New Roman" pitchFamily="18" charset="0"/>
                <a:cs typeface="Times New Roman" pitchFamily="18" charset="0"/>
              </a:rPr>
              <a:t>: Eliminates manual paperwork, reduces administrative costs, and speeds up verification.</a:t>
            </a:r>
          </a:p>
          <a:p>
            <a:pPr>
              <a:buNone/>
            </a:pPr>
            <a:endParaRPr lang="en-GB" sz="1900" b="1" dirty="0" smtClean="0">
              <a:latin typeface="Times New Roman" pitchFamily="18" charset="0"/>
              <a:cs typeface="Times New Roman" pitchFamily="18" charset="0"/>
            </a:endParaRPr>
          </a:p>
          <a:p>
            <a:pPr>
              <a:buNone/>
            </a:pPr>
            <a:r>
              <a:rPr lang="en-GB" sz="1900" b="1" dirty="0" smtClean="0">
                <a:latin typeface="Times New Roman" pitchFamily="18" charset="0"/>
                <a:cs typeface="Times New Roman" pitchFamily="18" charset="0"/>
              </a:rPr>
              <a:t>4. Implementation Details:</a:t>
            </a:r>
          </a:p>
          <a:p>
            <a:r>
              <a:rPr lang="en-GB" sz="1900" b="1" dirty="0" err="1" smtClean="0">
                <a:latin typeface="Times New Roman" pitchFamily="18" charset="0"/>
                <a:cs typeface="Times New Roman" pitchFamily="18" charset="0"/>
              </a:rPr>
              <a:t>Blockchain</a:t>
            </a:r>
            <a:r>
              <a:rPr lang="en-GB" sz="1900" b="1" dirty="0" smtClean="0">
                <a:latin typeface="Times New Roman" pitchFamily="18" charset="0"/>
                <a:cs typeface="Times New Roman" pitchFamily="18" charset="0"/>
              </a:rPr>
              <a:t> Selection</a:t>
            </a:r>
            <a:r>
              <a:rPr lang="en-GB" sz="1900" dirty="0" smtClean="0">
                <a:latin typeface="Times New Roman" pitchFamily="18" charset="0"/>
                <a:cs typeface="Times New Roman" pitchFamily="18" charset="0"/>
              </a:rPr>
              <a:t>: </a:t>
            </a:r>
            <a:r>
              <a:rPr lang="en-GB" sz="1900" dirty="0" err="1" smtClean="0">
                <a:latin typeface="Times New Roman" pitchFamily="18" charset="0"/>
                <a:cs typeface="Times New Roman" pitchFamily="18" charset="0"/>
              </a:rPr>
              <a:t>Hyperledger</a:t>
            </a:r>
            <a:r>
              <a:rPr lang="en-GB" sz="1900" dirty="0" smtClean="0">
                <a:latin typeface="Times New Roman" pitchFamily="18" charset="0"/>
                <a:cs typeface="Times New Roman" pitchFamily="18" charset="0"/>
              </a:rPr>
              <a:t> Fabric (private) or </a:t>
            </a:r>
            <a:r>
              <a:rPr lang="en-GB" sz="1900" dirty="0" err="1" smtClean="0">
                <a:latin typeface="Times New Roman" pitchFamily="18" charset="0"/>
                <a:cs typeface="Times New Roman" pitchFamily="18" charset="0"/>
              </a:rPr>
              <a:t>Ethereum</a:t>
            </a:r>
            <a:r>
              <a:rPr lang="en-GB" sz="1900" dirty="0" smtClean="0">
                <a:latin typeface="Times New Roman" pitchFamily="18" charset="0"/>
                <a:cs typeface="Times New Roman" pitchFamily="18" charset="0"/>
              </a:rPr>
              <a:t> (public) chosen for flexibility and security.</a:t>
            </a:r>
          </a:p>
          <a:p>
            <a:r>
              <a:rPr lang="en-GB" sz="1900" b="1" dirty="0" smtClean="0">
                <a:latin typeface="Times New Roman" pitchFamily="18" charset="0"/>
                <a:cs typeface="Times New Roman" pitchFamily="18" charset="0"/>
              </a:rPr>
              <a:t>Database &amp; Frontend</a:t>
            </a:r>
            <a:r>
              <a:rPr lang="en-GB" sz="1900" dirty="0" smtClean="0">
                <a:latin typeface="Times New Roman" pitchFamily="18" charset="0"/>
                <a:cs typeface="Times New Roman" pitchFamily="18" charset="0"/>
              </a:rPr>
              <a:t>: Uses traditional databases for non-sensitive data; user-friendly web interface for certificate issuance and verification.</a:t>
            </a:r>
          </a:p>
          <a:p>
            <a:pPr>
              <a:buNone/>
            </a:pPr>
            <a:endParaRPr lang="en-GB" dirty="0" smtClean="0">
              <a:latin typeface="Times New Roman" pitchFamily="18" charset="0"/>
              <a:cs typeface="Times New Roman" pitchFamily="18" charset="0"/>
            </a:endParaRPr>
          </a:p>
          <a:p>
            <a:endParaRPr lang="en-US"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itle 1"/>
          <p:cNvSpPr txBox="1">
            <a:spLocks noGrp="1"/>
          </p:cNvSpPr>
          <p:nvPr>
            <p:ph type="title"/>
          </p:nvPr>
        </p:nvSpPr>
        <p:spPr>
          <a:prstGeom prst="rect">
            <a:avLst/>
          </a:prstGeom>
        </p:spPr>
        <p:txBody>
          <a:bodyPr>
            <a:normAutofit fontScale="90000"/>
          </a:bodyPr>
          <a:lstStyle>
            <a:lvl1pPr defTabSz="850391">
              <a:defRPr sz="2604"/>
            </a:lvl1pPr>
          </a:lstStyle>
          <a:p>
            <a:r>
              <a:t>Objectives</a:t>
            </a:r>
          </a:p>
        </p:txBody>
      </p:sp>
      <p:sp>
        <p:nvSpPr>
          <p:cNvPr id="133" name="Content Placeholder 2"/>
          <p:cNvSpPr txBox="1">
            <a:spLocks noGrp="1"/>
          </p:cNvSpPr>
          <p:nvPr>
            <p:ph type="body" idx="1"/>
          </p:nvPr>
        </p:nvSpPr>
        <p:spPr>
          <a:xfrm>
            <a:off x="812800" y="1143001"/>
            <a:ext cx="10668000" cy="4952997"/>
          </a:xfrm>
          <a:prstGeom prst="rect">
            <a:avLst/>
          </a:prstGeom>
        </p:spPr>
        <p:txBody>
          <a:bodyPr>
            <a:normAutofit lnSpcReduction="10000"/>
          </a:bodyPr>
          <a:lstStyle/>
          <a:p>
            <a:pPr marL="420623" indent="-292100" defTabSz="420623">
              <a:spcBef>
                <a:spcPts val="0"/>
              </a:spcBef>
              <a:buFont typeface="Times Roman"/>
              <a:defRPr sz="1656">
                <a:latin typeface="Times Roman"/>
                <a:ea typeface="Times Roman"/>
                <a:cs typeface="Times Roman"/>
                <a:sym typeface="Times Roman"/>
              </a:defRPr>
            </a:pPr>
            <a:r>
              <a:rPr b="1"/>
              <a:t>Enhanced Security:</a:t>
            </a:r>
            <a:r>
              <a:t> To create a secure and tamper-proof system for generating and storing digital certificates, eliminating the risk of forgery, alteration, and unauthorised access.</a:t>
            </a:r>
          </a:p>
          <a:p>
            <a:pPr marL="420623" indent="-292100" defTabSz="420623">
              <a:spcBef>
                <a:spcPts val="0"/>
              </a:spcBef>
              <a:buFont typeface="Times Roman"/>
              <a:defRPr sz="1656">
                <a:latin typeface="Times Roman"/>
                <a:ea typeface="Times Roman"/>
                <a:cs typeface="Times Roman"/>
                <a:sym typeface="Times Roman"/>
              </a:defRPr>
            </a:pPr>
            <a:r>
              <a:rPr b="1"/>
              <a:t>Increased Transparency:</a:t>
            </a:r>
            <a:r>
              <a:t> To establish a transparent and auditable record of all certificate transactions on a distributed ledger, enabling easy verification and tracking of certificate history.</a:t>
            </a:r>
          </a:p>
          <a:p>
            <a:pPr marL="420623" indent="-292100" defTabSz="420623">
              <a:spcBef>
                <a:spcPts val="0"/>
              </a:spcBef>
              <a:buFont typeface="Times Roman"/>
              <a:defRPr sz="1656">
                <a:latin typeface="Times Roman"/>
                <a:ea typeface="Times Roman"/>
                <a:cs typeface="Times Roman"/>
                <a:sym typeface="Times Roman"/>
              </a:defRPr>
            </a:pPr>
            <a:r>
              <a:rPr b="1"/>
              <a:t>Simplified Verification:</a:t>
            </a:r>
            <a:r>
              <a:t> To streamline the certificate verification process, making it fast, efficient, and accessible to anyone, anywhere in the world, without the need for intermediaries.   </a:t>
            </a:r>
          </a:p>
          <a:p>
            <a:pPr marL="420623" indent="-292100" defTabSz="420623">
              <a:spcBef>
                <a:spcPts val="0"/>
              </a:spcBef>
              <a:buFont typeface="Times Roman"/>
              <a:defRPr sz="1656">
                <a:latin typeface="Times Roman"/>
                <a:ea typeface="Times Roman"/>
                <a:cs typeface="Times Roman"/>
                <a:sym typeface="Times Roman"/>
              </a:defRPr>
            </a:pPr>
            <a:r>
              <a:rPr b="1"/>
              <a:t>Automation and Efficiency:</a:t>
            </a:r>
            <a:r>
              <a:t> To automate the certificate issuance and management process through smart contracts, reducing administrative overhead, human error, and associated costs.   </a:t>
            </a:r>
          </a:p>
          <a:p>
            <a:pPr marL="420623" indent="-292100" defTabSz="420623">
              <a:spcBef>
                <a:spcPts val="0"/>
              </a:spcBef>
              <a:buFont typeface="Times Roman"/>
              <a:defRPr sz="1656">
                <a:latin typeface="Times Roman"/>
                <a:ea typeface="Times Roman"/>
                <a:cs typeface="Times Roman"/>
                <a:sym typeface="Times Roman"/>
              </a:defRPr>
            </a:pPr>
            <a:r>
              <a:rPr b="1"/>
              <a:t>Improved Trust and Credibility:</a:t>
            </a:r>
            <a:r>
              <a:t> To enhance trust and credibility in digital certificates by ensuring their authenticity and verifiability, thereby fostering greater confidence in credentials.</a:t>
            </a:r>
          </a:p>
          <a:p>
            <a:pPr marL="420623" indent="-292100" defTabSz="420623">
              <a:spcBef>
                <a:spcPts val="0"/>
              </a:spcBef>
              <a:buFont typeface="Times Roman"/>
              <a:defRPr sz="1656">
                <a:latin typeface="Times Roman"/>
                <a:ea typeface="Times Roman"/>
                <a:cs typeface="Times Roman"/>
                <a:sym typeface="Times Roman"/>
              </a:defRPr>
            </a:pPr>
            <a:r>
              <a:rPr b="1"/>
              <a:t>Empowerment of Individuals:</a:t>
            </a:r>
            <a:r>
              <a:t> To empower individuals with greater control over their digital credentials, allowing them to easily manage, share, and validate their achievements.</a:t>
            </a:r>
          </a:p>
          <a:p>
            <a:pPr marL="420623" indent="-292100" defTabSz="420623">
              <a:spcBef>
                <a:spcPts val="0"/>
              </a:spcBef>
              <a:buFont typeface="Times Roman"/>
              <a:defRPr sz="1656">
                <a:latin typeface="Times Roman"/>
                <a:ea typeface="Times Roman"/>
                <a:cs typeface="Times Roman"/>
                <a:sym typeface="Times Roman"/>
              </a:defRPr>
            </a:pPr>
            <a:r>
              <a:rPr b="1"/>
              <a:t>Interoperability:</a:t>
            </a:r>
            <a:r>
              <a:t> To promote interoperability between different blockchain platforms and existing systems, facilitating seamless exchange and recognition of digital certificates.</a:t>
            </a:r>
          </a:p>
          <a:p>
            <a:pPr marL="420623" indent="-292100" defTabSz="420623">
              <a:spcBef>
                <a:spcPts val="0"/>
              </a:spcBef>
              <a:buFont typeface="Times Roman"/>
              <a:defRPr sz="1656">
                <a:latin typeface="Times Roman"/>
                <a:ea typeface="Times Roman"/>
                <a:cs typeface="Times Roman"/>
                <a:sym typeface="Times Roman"/>
              </a:defRPr>
            </a:pPr>
            <a:r>
              <a:rPr b="1"/>
              <a:t>Scalability:</a:t>
            </a:r>
            <a:r>
              <a:t> To develop a scalable system that can handle a large volume of certificate transactions efficiently and effectively.</a:t>
            </a:r>
          </a:p>
          <a:p>
            <a:pPr marL="420623" indent="-292100" defTabSz="420623">
              <a:spcBef>
                <a:spcPts val="0"/>
              </a:spcBef>
              <a:buFont typeface="Times Roman"/>
              <a:defRPr sz="1656">
                <a:latin typeface="Times Roman"/>
                <a:ea typeface="Times Roman"/>
                <a:cs typeface="Times Roman"/>
                <a:sym typeface="Times Roman"/>
              </a:defRPr>
            </a:pPr>
            <a:r>
              <a:rPr b="1"/>
              <a:t>Regulatory Compliance:</a:t>
            </a:r>
            <a:r>
              <a:t> To ensure compliance with relevant data protection regulations, such as GDPR, and other legal frameworks governing digital credentials.</a:t>
            </a:r>
          </a:p>
          <a:p>
            <a:pPr marL="420623" indent="-292100" defTabSz="420623">
              <a:spcBef>
                <a:spcPts val="0"/>
              </a:spcBef>
              <a:buFont typeface="Times Roman"/>
              <a:defRPr sz="1656">
                <a:latin typeface="Times Roman"/>
                <a:ea typeface="Times Roman"/>
                <a:cs typeface="Times Roman"/>
                <a:sym typeface="Times Roman"/>
              </a:defRPr>
            </a:pPr>
            <a:r>
              <a:rPr b="1"/>
              <a:t>Accessibility and User-Friendliness:</a:t>
            </a:r>
            <a:r>
              <a:t> To create an accessible and user-friendly system for both certificate issuers and recipients, simplifying the process of generating, managing, and verifying credentials.</a:t>
            </a:r>
          </a:p>
        </p:txBody>
      </p:sp>
    </p:spTree>
  </p:cSld>
  <p:clrMapOvr>
    <a:masterClrMapping/>
  </p:clrMapOvr>
  <p:transition spd="med"/>
</p:sld>
</file>

<file path=ppt/theme/theme1.xml><?xml version="1.0" encoding="utf-8"?>
<a:theme xmlns:a="http://schemas.openxmlformats.org/drawingml/2006/main" name="Bioinformatics">
  <a:themeElements>
    <a:clrScheme name="Bioinformatic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Bioinformatics">
      <a:majorFont>
        <a:latin typeface="Calibri"/>
        <a:ea typeface="Calibri"/>
        <a:cs typeface="Calibri"/>
      </a:majorFont>
      <a:minorFont>
        <a:latin typeface="Helvetica"/>
        <a:ea typeface="Helvetica"/>
        <a:cs typeface="Helvetica"/>
      </a:minorFont>
    </a:fontScheme>
    <a:fmtScheme name="Bioinformatic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Bookman Old Style"/>
            <a:ea typeface="Bookman Old Style"/>
            <a:cs typeface="Bookman Old Style"/>
            <a:sym typeface="Bookman Old Styl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Bookman Old Style"/>
            <a:ea typeface="Bookman Old Style"/>
            <a:cs typeface="Bookman Old Style"/>
            <a:sym typeface="Bookman Old Styl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ioinformatics">
  <a:themeElements>
    <a:clrScheme name="Bioinformatic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Bioinformatics">
      <a:majorFont>
        <a:latin typeface="Calibri"/>
        <a:ea typeface="Calibri"/>
        <a:cs typeface="Calibri"/>
      </a:majorFont>
      <a:minorFont>
        <a:latin typeface="Helvetica"/>
        <a:ea typeface="Helvetica"/>
        <a:cs typeface="Helvetica"/>
      </a:minorFont>
    </a:fontScheme>
    <a:fmtScheme name="Bioinformatic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Bookman Old Style"/>
            <a:ea typeface="Bookman Old Style"/>
            <a:cs typeface="Bookman Old Style"/>
            <a:sym typeface="Bookman Old Styl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Bookman Old Style"/>
            <a:ea typeface="Bookman Old Style"/>
            <a:cs typeface="Bookman Old Style"/>
            <a:sym typeface="Bookman Old Styl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108</TotalTime>
  <Words>2981</Words>
  <Application>Microsoft Office PowerPoint</Application>
  <PresentationFormat>Custom</PresentationFormat>
  <Paragraphs>236</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Bioinformatics</vt:lpstr>
      <vt:lpstr> Online Blockchain Based Certificate Generation and Validation System</vt:lpstr>
      <vt:lpstr>Introduction</vt:lpstr>
      <vt:lpstr>Literature Review</vt:lpstr>
      <vt:lpstr>Literature Review</vt:lpstr>
      <vt:lpstr>Existing method Drawback</vt:lpstr>
      <vt:lpstr>Existing method Drawback</vt:lpstr>
      <vt:lpstr>Proposed Method</vt:lpstr>
      <vt:lpstr>Proposed Method</vt:lpstr>
      <vt:lpstr>Objectives</vt:lpstr>
      <vt:lpstr>Methodology/Modules</vt:lpstr>
      <vt:lpstr>Methodology/Modules</vt:lpstr>
      <vt:lpstr>Methodology/Modules</vt:lpstr>
      <vt:lpstr>Architecture</vt:lpstr>
      <vt:lpstr>Software Components</vt:lpstr>
      <vt:lpstr>Software Components</vt:lpstr>
      <vt:lpstr>Software Components</vt:lpstr>
      <vt:lpstr>Expected Outcomes</vt:lpstr>
      <vt:lpstr>Expected Outcomes</vt:lpstr>
      <vt:lpstr>Expected Outcomes</vt:lpstr>
      <vt:lpstr>Conclusion</vt:lpstr>
      <vt:lpstr>Timeline of Project</vt:lpstr>
      <vt:lpstr>Github Link</vt:lpstr>
      <vt:lpstr>References</vt:lpstr>
      <vt:lpstr>[11] S.-K. Kim, Blockchain smart contract to prevent forgery of degree certificates: Artificial intelligence consensus algorithm, Electronics, vol. 11, no. 14, p. 2112, Jul. 2022, doi:10.3390/electronics11142112. [12] A. Mohammad and S. Vargas, Challenges of using blockchain in the education sector: A literature review, Appl. Sci., vol. 12, no. 13, p. 6380, Jun. 2022, doi: 10.3390/app12136380. [13] M. Schulz and J. A. Hennis-Plasschaert, Regulation (Eu) 2016/679 Of The European Parliament And Of The Council of 27, April 2016, Official Journal of the European Union, [Online]. Available: http://data.europa.eu/eli/reg/2016/679/oj  [14] Beck Roman, Czepluch Jacob, Lollike Nikolaj and Malone Simon, "BLOCKCHAIN - THE GATEWAY TO TRUST -FREE CRYPTOGRAPHIC TRANSACTIONS", Research Papers, no. 153, 2016. [15] J.-C. Cheng, N.-Y. Lee, C. Chi and Y.-H. Chen, "Blockchain and smart contract for digital certificate", 2018 IEEE international conference on applied system invention (ICASI), pp. 1046-1051, 2018. [16] A. Curmi and F. Inguanez, "Blockchain based certificate verification platform", International Conference on Business Information Systems, pp. 211-216, 2018. [17] O. Ghazali and O. S. Saleh, "A graduation certificate verification model via utilization of the blockchain technology", Journal of Telecommunication Electronic and Computer Engineering (JTEC), vol. 10, no. 3-2, pp. 29-34, 2018. [18] J. Chen, S. Yao, Q. Yuan, K. He, S. Ji and R. Du, "Certchain: Public and efficient certificate audit based on blockchain for tls connections", IEEE INFOCOM 2018-IEEE Conference on Computer Communications, pp. 2060-2068, 2018. [19]M. Baldi, F. Chiaraluce, M. Kodra and L. Spalazzi, "Security analysis of a blockchain-based protocol for the certification of academic credentials", arXiv preprint arXiv:1910.04622, 2019. [20] Millicent N. Ubaka-Okoye et al., Blockchain Framework for Securing E-Learning System, International Journal of Advanced Trends in Computer Science and Engineering, vol. 9, no. 3, pp. 2933-2940, 2020. [CrossRef] [Google Scholar] [Publisher Link]</vt:lpstr>
      <vt:lpstr>Project work mapping with SDG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Blockchain Based Certificate Generation and Validation System</dc:title>
  <dc:creator>ADMIN</dc:creator>
  <cp:lastModifiedBy>whynew.in</cp:lastModifiedBy>
  <cp:revision>13</cp:revision>
  <dcterms:modified xsi:type="dcterms:W3CDTF">2025-02-18T11:09:36Z</dcterms:modified>
</cp:coreProperties>
</file>