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85" r:id="rId25"/>
    <p:sldId id="276" r:id="rId26"/>
    <p:sldId id="284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65D03-117C-497C-1253-4FCFFAEB596D}" v="59" dt="2025-04-12T14:43:3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49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ruthi S" userId="95f2eba6ac4b5b9c" providerId="Windows Live" clId="Web-{78E992C9-2997-77A4-796B-281235B0EA8E}"/>
    <pc:docChg chg="addSld delSld modSld">
      <pc:chgData name="Prakruthi S" userId="95f2eba6ac4b5b9c" providerId="Windows Live" clId="Web-{78E992C9-2997-77A4-796B-281235B0EA8E}" dt="2025-03-28T13:14:24.187" v="836" actId="20577"/>
      <pc:docMkLst>
        <pc:docMk/>
      </pc:docMkLst>
      <pc:sldChg chg="addSp delSp modSp">
        <pc:chgData name="Prakruthi S" userId="95f2eba6ac4b5b9c" providerId="Windows Live" clId="Web-{78E992C9-2997-77A4-796B-281235B0EA8E}" dt="2025-03-28T12:11:44.133" v="188" actId="20577"/>
        <pc:sldMkLst>
          <pc:docMk/>
          <pc:sldMk cId="0" sldId="256"/>
        </pc:sldMkLst>
        <pc:spChg chg="mod">
          <ac:chgData name="Prakruthi S" userId="95f2eba6ac4b5b9c" providerId="Windows Live" clId="Web-{78E992C9-2997-77A4-796B-281235B0EA8E}" dt="2025-03-28T12:05:37.210" v="16" actId="20577"/>
          <ac:spMkLst>
            <pc:docMk/>
            <pc:sldMk cId="0" sldId="256"/>
            <ac:spMk id="19" creationId="{00000000-0000-0000-0000-000000000000}"/>
          </ac:spMkLst>
        </pc:spChg>
        <pc:spChg chg="mod">
          <ac:chgData name="Prakruthi S" userId="95f2eba6ac4b5b9c" providerId="Windows Live" clId="Web-{78E992C9-2997-77A4-796B-281235B0EA8E}" dt="2025-03-28T12:11:44.133" v="188" actId="20577"/>
          <ac:spMkLst>
            <pc:docMk/>
            <pc:sldMk cId="0" sldId="256"/>
            <ac:spMk id="22" creationId="{00000000-0000-0000-0000-000000000000}"/>
          </ac:spMkLst>
        </pc:spChg>
        <pc:graphicFrameChg chg="add mod modGraphic">
          <ac:chgData name="Prakruthi S" userId="95f2eba6ac4b5b9c" providerId="Windows Live" clId="Web-{78E992C9-2997-77A4-796B-281235B0EA8E}" dt="2025-03-28T12:10:26.367" v="185"/>
          <ac:graphicFrameMkLst>
            <pc:docMk/>
            <pc:sldMk cId="0" sldId="256"/>
            <ac:graphicFrameMk id="2" creationId="{00D19B3F-A16A-F96F-760C-FFCBD8B75F5D}"/>
          </ac:graphicFrameMkLst>
        </pc:graphicFrameChg>
        <pc:graphicFrameChg chg="del mod modGraphic">
          <ac:chgData name="Prakruthi S" userId="95f2eba6ac4b5b9c" providerId="Windows Live" clId="Web-{78E992C9-2997-77A4-796B-281235B0EA8E}" dt="2025-03-28T12:07:16.461" v="30"/>
          <ac:graphicFrameMkLst>
            <pc:docMk/>
            <pc:sldMk cId="0" sldId="256"/>
            <ac:graphicFrameMk id="21" creationId="{00000000-0000-0000-0000-000000000000}"/>
          </ac:graphicFrameMkLst>
        </pc:graphicFrameChg>
      </pc:sldChg>
      <pc:sldChg chg="modSp">
        <pc:chgData name="Prakruthi S" userId="95f2eba6ac4b5b9c" providerId="Windows Live" clId="Web-{78E992C9-2997-77A4-796B-281235B0EA8E}" dt="2025-03-28T12:21:41.385" v="256" actId="20577"/>
        <pc:sldMkLst>
          <pc:docMk/>
          <pc:sldMk cId="0" sldId="257"/>
        </pc:sldMkLst>
        <pc:spChg chg="mod">
          <ac:chgData name="Prakruthi S" userId="95f2eba6ac4b5b9c" providerId="Windows Live" clId="Web-{78E992C9-2997-77A4-796B-281235B0EA8E}" dt="2025-03-28T12:21:41.385" v="256" actId="20577"/>
          <ac:spMkLst>
            <pc:docMk/>
            <pc:sldMk cId="0" sldId="257"/>
            <ac:spMk id="26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37:18.965" v="403" actId="20577"/>
        <pc:sldMkLst>
          <pc:docMk/>
          <pc:sldMk cId="0" sldId="262"/>
        </pc:sldMkLst>
        <pc:spChg chg="mod">
          <ac:chgData name="Prakruthi S" userId="95f2eba6ac4b5b9c" providerId="Windows Live" clId="Web-{78E992C9-2997-77A4-796B-281235B0EA8E}" dt="2025-03-28T12:37:18.965" v="403" actId="20577"/>
          <ac:spMkLst>
            <pc:docMk/>
            <pc:sldMk cId="0" sldId="262"/>
            <ac:spMk id="36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37:08.168" v="402" actId="20577"/>
        <pc:sldMkLst>
          <pc:docMk/>
          <pc:sldMk cId="0" sldId="263"/>
        </pc:sldMkLst>
        <pc:spChg chg="mod">
          <ac:chgData name="Prakruthi S" userId="95f2eba6ac4b5b9c" providerId="Windows Live" clId="Web-{78E992C9-2997-77A4-796B-281235B0EA8E}" dt="2025-03-28T12:37:08.168" v="402" actId="20577"/>
          <ac:spMkLst>
            <pc:docMk/>
            <pc:sldMk cId="0" sldId="263"/>
            <ac:spMk id="38" creationId="{00000000-0000-0000-0000-000000000000}"/>
          </ac:spMkLst>
        </pc:spChg>
      </pc:sldChg>
      <pc:sldChg chg="del">
        <pc:chgData name="Prakruthi S" userId="95f2eba6ac4b5b9c" providerId="Windows Live" clId="Web-{78E992C9-2997-77A4-796B-281235B0EA8E}" dt="2025-03-28T12:33:39.027" v="355"/>
        <pc:sldMkLst>
          <pc:docMk/>
          <pc:sldMk cId="0" sldId="264"/>
        </pc:sldMkLst>
      </pc:sldChg>
      <pc:sldChg chg="modSp">
        <pc:chgData name="Prakruthi S" userId="95f2eba6ac4b5b9c" providerId="Windows Live" clId="Web-{78E992C9-2997-77A4-796B-281235B0EA8E}" dt="2025-03-28T12:46:09.561" v="541" actId="20577"/>
        <pc:sldMkLst>
          <pc:docMk/>
          <pc:sldMk cId="0" sldId="265"/>
        </pc:sldMkLst>
        <pc:spChg chg="mod">
          <ac:chgData name="Prakruthi S" userId="95f2eba6ac4b5b9c" providerId="Windows Live" clId="Web-{78E992C9-2997-77A4-796B-281235B0EA8E}" dt="2025-03-28T12:46:09.561" v="541" actId="20577"/>
          <ac:spMkLst>
            <pc:docMk/>
            <pc:sldMk cId="0" sldId="265"/>
            <ac:spMk id="42" creationId="{00000000-0000-0000-0000-000000000000}"/>
          </ac:spMkLst>
        </pc:spChg>
      </pc:sldChg>
      <pc:sldChg chg="addSp delSp modSp">
        <pc:chgData name="Prakruthi S" userId="95f2eba6ac4b5b9c" providerId="Windows Live" clId="Web-{78E992C9-2997-77A4-796B-281235B0EA8E}" dt="2025-03-28T12:53:22.349" v="668" actId="20577"/>
        <pc:sldMkLst>
          <pc:docMk/>
          <pc:sldMk cId="0" sldId="270"/>
        </pc:sldMkLst>
        <pc:spChg chg="add del mod">
          <ac:chgData name="Prakruthi S" userId="95f2eba6ac4b5b9c" providerId="Windows Live" clId="Web-{78E992C9-2997-77A4-796B-281235B0EA8E}" dt="2025-03-28T12:52:30.724" v="653"/>
          <ac:spMkLst>
            <pc:docMk/>
            <pc:sldMk cId="0" sldId="270"/>
            <ac:spMk id="2" creationId="{66DD2129-292C-1960-558A-63B9A8912D4C}"/>
          </ac:spMkLst>
        </pc:spChg>
        <pc:spChg chg="add mod">
          <ac:chgData name="Prakruthi S" userId="95f2eba6ac4b5b9c" providerId="Windows Live" clId="Web-{78E992C9-2997-77A4-796B-281235B0EA8E}" dt="2025-03-28T12:53:22.349" v="668" actId="20577"/>
          <ac:spMkLst>
            <pc:docMk/>
            <pc:sldMk cId="0" sldId="270"/>
            <ac:spMk id="3" creationId="{60A2F737-029B-46D7-7B51-DFC642B5BC5D}"/>
          </ac:spMkLst>
        </pc:spChg>
      </pc:sldChg>
      <pc:sldChg chg="modSp">
        <pc:chgData name="Prakruthi S" userId="95f2eba6ac4b5b9c" providerId="Windows Live" clId="Web-{78E992C9-2997-77A4-796B-281235B0EA8E}" dt="2025-03-28T12:54:38.568" v="680" actId="20577"/>
        <pc:sldMkLst>
          <pc:docMk/>
          <pc:sldMk cId="0" sldId="271"/>
        </pc:sldMkLst>
        <pc:spChg chg="mod">
          <ac:chgData name="Prakruthi S" userId="95f2eba6ac4b5b9c" providerId="Windows Live" clId="Web-{78E992C9-2997-77A4-796B-281235B0EA8E}" dt="2025-03-28T12:54:38.568" v="680" actId="20577"/>
          <ac:spMkLst>
            <pc:docMk/>
            <pc:sldMk cId="0" sldId="271"/>
            <ac:spMk id="54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55:24.319" v="683" actId="20577"/>
        <pc:sldMkLst>
          <pc:docMk/>
          <pc:sldMk cId="0" sldId="272"/>
        </pc:sldMkLst>
        <pc:spChg chg="mod">
          <ac:chgData name="Prakruthi S" userId="95f2eba6ac4b5b9c" providerId="Windows Live" clId="Web-{78E992C9-2997-77A4-796B-281235B0EA8E}" dt="2025-03-28T12:55:24.319" v="683" actId="20577"/>
          <ac:spMkLst>
            <pc:docMk/>
            <pc:sldMk cId="0" sldId="272"/>
            <ac:spMk id="56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56:15.506" v="694" actId="20577"/>
        <pc:sldMkLst>
          <pc:docMk/>
          <pc:sldMk cId="0" sldId="273"/>
        </pc:sldMkLst>
        <pc:spChg chg="mod">
          <ac:chgData name="Prakruthi S" userId="95f2eba6ac4b5b9c" providerId="Windows Live" clId="Web-{78E992C9-2997-77A4-796B-281235B0EA8E}" dt="2025-03-28T12:56:09.959" v="693" actId="20577"/>
          <ac:spMkLst>
            <pc:docMk/>
            <pc:sldMk cId="0" sldId="273"/>
            <ac:spMk id="58" creationId="{00000000-0000-0000-0000-000000000000}"/>
          </ac:spMkLst>
        </pc:spChg>
        <pc:spChg chg="mod">
          <ac:chgData name="Prakruthi S" userId="95f2eba6ac4b5b9c" providerId="Windows Live" clId="Web-{78E992C9-2997-77A4-796B-281235B0EA8E}" dt="2025-03-28T12:56:15.506" v="694" actId="20577"/>
          <ac:spMkLst>
            <pc:docMk/>
            <pc:sldMk cId="0" sldId="273"/>
            <ac:spMk id="59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56:53.928" v="704" actId="20577"/>
        <pc:sldMkLst>
          <pc:docMk/>
          <pc:sldMk cId="0" sldId="274"/>
        </pc:sldMkLst>
        <pc:spChg chg="mod">
          <ac:chgData name="Prakruthi S" userId="95f2eba6ac4b5b9c" providerId="Windows Live" clId="Web-{78E992C9-2997-77A4-796B-281235B0EA8E}" dt="2025-03-28T12:56:53.928" v="704" actId="20577"/>
          <ac:spMkLst>
            <pc:docMk/>
            <pc:sldMk cId="0" sldId="274"/>
            <ac:spMk id="63" creationId="{00000000-0000-0000-0000-000000000000}"/>
          </ac:spMkLst>
        </pc:spChg>
        <pc:spChg chg="mod">
          <ac:chgData name="Prakruthi S" userId="95f2eba6ac4b5b9c" providerId="Windows Live" clId="Web-{78E992C9-2997-77A4-796B-281235B0EA8E}" dt="2025-03-28T12:56:48.287" v="703" actId="20577"/>
          <ac:spMkLst>
            <pc:docMk/>
            <pc:sldMk cId="0" sldId="274"/>
            <ac:spMk id="64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57:13.944" v="710" actId="20577"/>
        <pc:sldMkLst>
          <pc:docMk/>
          <pc:sldMk cId="0" sldId="275"/>
        </pc:sldMkLst>
        <pc:spChg chg="mod">
          <ac:chgData name="Prakruthi S" userId="95f2eba6ac4b5b9c" providerId="Windows Live" clId="Web-{78E992C9-2997-77A4-796B-281235B0EA8E}" dt="2025-03-28T12:57:13.944" v="710" actId="20577"/>
          <ac:spMkLst>
            <pc:docMk/>
            <pc:sldMk cId="0" sldId="275"/>
            <ac:spMk id="68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3:03:56.029" v="818" actId="20577"/>
        <pc:sldMkLst>
          <pc:docMk/>
          <pc:sldMk cId="0" sldId="276"/>
        </pc:sldMkLst>
        <pc:spChg chg="mod">
          <ac:chgData name="Prakruthi S" userId="95f2eba6ac4b5b9c" providerId="Windows Live" clId="Web-{78E992C9-2997-77A4-796B-281235B0EA8E}" dt="2025-03-28T13:03:56.029" v="818" actId="20577"/>
          <ac:spMkLst>
            <pc:docMk/>
            <pc:sldMk cId="0" sldId="276"/>
            <ac:spMk id="71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3:14:24.187" v="836" actId="20577"/>
        <pc:sldMkLst>
          <pc:docMk/>
          <pc:sldMk cId="0" sldId="278"/>
        </pc:sldMkLst>
        <pc:spChg chg="mod">
          <ac:chgData name="Prakruthi S" userId="95f2eba6ac4b5b9c" providerId="Windows Live" clId="Web-{78E992C9-2997-77A4-796B-281235B0EA8E}" dt="2025-03-28T13:14:24.187" v="836" actId="20577"/>
          <ac:spMkLst>
            <pc:docMk/>
            <pc:sldMk cId="0" sldId="278"/>
            <ac:spMk id="74" creationId="{00000000-0000-0000-0000-000000000000}"/>
          </ac:spMkLst>
        </pc:spChg>
        <pc:spChg chg="mod">
          <ac:chgData name="Prakruthi S" userId="95f2eba6ac4b5b9c" providerId="Windows Live" clId="Web-{78E992C9-2997-77A4-796B-281235B0EA8E}" dt="2025-03-28T13:14:09.202" v="833" actId="20577"/>
          <ac:spMkLst>
            <pc:docMk/>
            <pc:sldMk cId="0" sldId="278"/>
            <ac:spMk id="75" creationId="{00000000-0000-0000-0000-000000000000}"/>
          </ac:spMkLst>
        </pc:spChg>
      </pc:sldChg>
      <pc:sldChg chg="addSp modSp new">
        <pc:chgData name="Prakruthi S" userId="95f2eba6ac4b5b9c" providerId="Windows Live" clId="Web-{78E992C9-2997-77A4-796B-281235B0EA8E}" dt="2025-03-28T12:51:35.615" v="649" actId="20577"/>
        <pc:sldMkLst>
          <pc:docMk/>
          <pc:sldMk cId="45641944" sldId="283"/>
        </pc:sldMkLst>
        <pc:spChg chg="add mod">
          <ac:chgData name="Prakruthi S" userId="95f2eba6ac4b5b9c" providerId="Windows Live" clId="Web-{78E992C9-2997-77A4-796B-281235B0EA8E}" dt="2025-03-28T12:51:35.615" v="649" actId="20577"/>
          <ac:spMkLst>
            <pc:docMk/>
            <pc:sldMk cId="45641944" sldId="283"/>
            <ac:spMk id="2" creationId="{B1D17D9F-02D7-8B47-55B8-F273B93CA943}"/>
          </ac:spMkLst>
        </pc:spChg>
        <pc:spChg chg="add">
          <ac:chgData name="Prakruthi S" userId="95f2eba6ac4b5b9c" providerId="Windows Live" clId="Web-{78E992C9-2997-77A4-796B-281235B0EA8E}" dt="2025-03-28T12:45:49.077" v="540"/>
          <ac:spMkLst>
            <pc:docMk/>
            <pc:sldMk cId="45641944" sldId="283"/>
            <ac:spMk id="4" creationId="{655FA14A-226E-5B06-54D4-A903554E40EC}"/>
          </ac:spMkLst>
        </pc:spChg>
      </pc:sldChg>
      <pc:sldChg chg="addSp delSp modSp new">
        <pc:chgData name="Prakruthi S" userId="95f2eba6ac4b5b9c" providerId="Windows Live" clId="Web-{78E992C9-2997-77A4-796B-281235B0EA8E}" dt="2025-03-28T13:04:56.545" v="830" actId="20577"/>
        <pc:sldMkLst>
          <pc:docMk/>
          <pc:sldMk cId="862480917" sldId="284"/>
        </pc:sldMkLst>
        <pc:spChg chg="add mod">
          <ac:chgData name="Prakruthi S" userId="95f2eba6ac4b5b9c" providerId="Windows Live" clId="Web-{78E992C9-2997-77A4-796B-281235B0EA8E}" dt="2025-03-28T13:03:41.419" v="812" actId="20577"/>
          <ac:spMkLst>
            <pc:docMk/>
            <pc:sldMk cId="862480917" sldId="284"/>
            <ac:spMk id="2" creationId="{33AE1247-1B52-574B-1F3C-AA6993F8DCF8}"/>
          </ac:spMkLst>
        </pc:spChg>
        <pc:spChg chg="add del mod">
          <ac:chgData name="Prakruthi S" userId="95f2eba6ac4b5b9c" providerId="Windows Live" clId="Web-{78E992C9-2997-77A4-796B-281235B0EA8E}" dt="2025-03-28T13:04:37.029" v="827"/>
          <ac:spMkLst>
            <pc:docMk/>
            <pc:sldMk cId="862480917" sldId="284"/>
            <ac:spMk id="3" creationId="{194C9BA7-8C51-F8C4-8BE1-6FADEE830BBE}"/>
          </ac:spMkLst>
        </pc:spChg>
        <pc:spChg chg="add mod">
          <ac:chgData name="Prakruthi S" userId="95f2eba6ac4b5b9c" providerId="Windows Live" clId="Web-{78E992C9-2997-77A4-796B-281235B0EA8E}" dt="2025-03-28T13:04:56.545" v="830" actId="20577"/>
          <ac:spMkLst>
            <pc:docMk/>
            <pc:sldMk cId="862480917" sldId="284"/>
            <ac:spMk id="4" creationId="{7BC61705-B297-01B2-B9E7-B8F29675AA3A}"/>
          </ac:spMkLst>
        </pc:spChg>
      </pc:sldChg>
    </pc:docChg>
  </pc:docChgLst>
  <pc:docChgLst>
    <pc:chgData name="Prakruthi S" userId="95f2eba6ac4b5b9c" providerId="Windows Live" clId="Web-{3D565D03-117C-497C-1253-4FCFFAEB596D}"/>
    <pc:docChg chg="modSld">
      <pc:chgData name="Prakruthi S" userId="95f2eba6ac4b5b9c" providerId="Windows Live" clId="Web-{3D565D03-117C-497C-1253-4FCFFAEB596D}" dt="2025-04-12T14:43:39.494" v="58" actId="1076"/>
      <pc:docMkLst>
        <pc:docMk/>
      </pc:docMkLst>
      <pc:sldChg chg="modSp">
        <pc:chgData name="Prakruthi S" userId="95f2eba6ac4b5b9c" providerId="Windows Live" clId="Web-{3D565D03-117C-497C-1253-4FCFFAEB596D}" dt="2025-04-12T14:33:12.566" v="23" actId="20577"/>
        <pc:sldMkLst>
          <pc:docMk/>
          <pc:sldMk cId="0" sldId="256"/>
        </pc:sldMkLst>
        <pc:spChg chg="mod">
          <ac:chgData name="Prakruthi S" userId="95f2eba6ac4b5b9c" providerId="Windows Live" clId="Web-{3D565D03-117C-497C-1253-4FCFFAEB596D}" dt="2025-04-12T14:33:12.566" v="23" actId="20577"/>
          <ac:spMkLst>
            <pc:docMk/>
            <pc:sldMk cId="0" sldId="256"/>
            <ac:spMk id="19" creationId="{00000000-0000-0000-0000-000000000000}"/>
          </ac:spMkLst>
        </pc:spChg>
        <pc:spChg chg="mod">
          <ac:chgData name="Prakruthi S" userId="95f2eba6ac4b5b9c" providerId="Windows Live" clId="Web-{3D565D03-117C-497C-1253-4FCFFAEB596D}" dt="2025-04-12T14:32:11.642" v="1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Prakruthi S" userId="95f2eba6ac4b5b9c" providerId="Windows Live" clId="Web-{3D565D03-117C-497C-1253-4FCFFAEB596D}" dt="2025-04-12T14:35:46.369" v="28" actId="20577"/>
        <pc:sldMkLst>
          <pc:docMk/>
          <pc:sldMk cId="0" sldId="279"/>
        </pc:sldMkLst>
        <pc:spChg chg="mod">
          <ac:chgData name="Prakruthi S" userId="95f2eba6ac4b5b9c" providerId="Windows Live" clId="Web-{3D565D03-117C-497C-1253-4FCFFAEB596D}" dt="2025-04-12T14:35:46.369" v="28" actId="20577"/>
          <ac:spMkLst>
            <pc:docMk/>
            <pc:sldMk cId="0" sldId="279"/>
            <ac:spMk id="77" creationId="{00000000-0000-0000-0000-000000000000}"/>
          </ac:spMkLst>
        </pc:spChg>
      </pc:sldChg>
      <pc:sldChg chg="modSp">
        <pc:chgData name="Prakruthi S" userId="95f2eba6ac4b5b9c" providerId="Windows Live" clId="Web-{3D565D03-117C-497C-1253-4FCFFAEB596D}" dt="2025-04-12T14:43:39.494" v="58" actId="1076"/>
        <pc:sldMkLst>
          <pc:docMk/>
          <pc:sldMk cId="0" sldId="280"/>
        </pc:sldMkLst>
        <pc:spChg chg="mod">
          <ac:chgData name="Prakruthi S" userId="95f2eba6ac4b5b9c" providerId="Windows Live" clId="Web-{3D565D03-117C-497C-1253-4FCFFAEB596D}" dt="2025-04-12T14:43:39.494" v="58" actId="1076"/>
          <ac:spMkLst>
            <pc:docMk/>
            <pc:sldMk cId="0" sldId="280"/>
            <ac:spMk id="78" creationId="{00000000-0000-0000-0000-000000000000}"/>
          </ac:spMkLst>
        </pc:spChg>
      </pc:sldChg>
    </pc:docChg>
  </pc:docChgLst>
  <pc:docChgLst>
    <pc:chgData name="Prakruthi S" userId="95f2eba6ac4b5b9c" providerId="Windows Live" clId="Web-{D1BC5D3C-60EC-001E-1AE8-45163A7BC04A}"/>
    <pc:docChg chg="modSld">
      <pc:chgData name="Prakruthi S" userId="95f2eba6ac4b5b9c" providerId="Windows Live" clId="Web-{D1BC5D3C-60EC-001E-1AE8-45163A7BC04A}" dt="2025-03-29T17:37:44.361" v="5" actId="20577"/>
      <pc:docMkLst>
        <pc:docMk/>
      </pc:docMkLst>
      <pc:sldChg chg="modSp">
        <pc:chgData name="Prakruthi S" userId="95f2eba6ac4b5b9c" providerId="Windows Live" clId="Web-{D1BC5D3C-60EC-001E-1AE8-45163A7BC04A}" dt="2025-03-29T17:37:44.361" v="5" actId="20577"/>
        <pc:sldMkLst>
          <pc:docMk/>
          <pc:sldMk cId="0" sldId="256"/>
        </pc:sldMkLst>
        <pc:spChg chg="mod">
          <ac:chgData name="Prakruthi S" userId="95f2eba6ac4b5b9c" providerId="Windows Live" clId="Web-{D1BC5D3C-60EC-001E-1AE8-45163A7BC04A}" dt="2025-03-29T17:37:44.361" v="5" actId="20577"/>
          <ac:spMkLst>
            <pc:docMk/>
            <pc:sldMk cId="0" sldId="256"/>
            <ac:spMk id="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/>
          <p:nvPr/>
        </p:nvSpPr>
        <p:spPr>
          <a:xfrm>
            <a:off x="812880" y="914400"/>
            <a:ext cx="106678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-73440" rIns="118440" bIns="-73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0" y="5991480"/>
            <a:ext cx="12192120" cy="8665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/>
          <p:cNvSpPr/>
          <p:nvPr/>
        </p:nvSpPr>
        <p:spPr>
          <a:xfrm>
            <a:off x="812880" y="914400"/>
            <a:ext cx="106678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-73440" rIns="118440" bIns="-73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0" y="5991480"/>
            <a:ext cx="12192120" cy="8665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/>
          <p:nvPr/>
        </p:nvSpPr>
        <p:spPr>
          <a:xfrm>
            <a:off x="812880" y="914400"/>
            <a:ext cx="106678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-73440" rIns="118440" bIns="-73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/>
        </p:blipFill>
        <p:spPr>
          <a:xfrm>
            <a:off x="0" y="5991480"/>
            <a:ext cx="12192120" cy="866520"/>
          </a:xfrm>
          <a:prstGeom prst="rect">
            <a:avLst/>
          </a:prstGeom>
          <a:ln w="0">
            <a:noFill/>
          </a:ln>
        </p:spPr>
      </p:pic>
      <p:sp>
        <p:nvSpPr>
          <p:cNvPr id="12" name="Free-form: Shape 11"/>
          <p:cNvSpPr/>
          <p:nvPr/>
        </p:nvSpPr>
        <p:spPr>
          <a:xfrm>
            <a:off x="609480" y="1434960"/>
            <a:ext cx="4011480" cy="4691520"/>
          </a:xfrm>
          <a:custGeom>
            <a:avLst/>
            <a:gdLst/>
            <a:ahLst/>
            <a:cxnLst/>
            <a:rect l="0" t="0" r="r" b="b"/>
            <a:pathLst>
              <a:path w="11143" h="13032">
                <a:moveTo>
                  <a:pt x="0" y="0"/>
                </a:moveTo>
                <a:lnTo>
                  <a:pt x="11143" y="0"/>
                </a:lnTo>
                <a:lnTo>
                  <a:pt x="11143" y="13032"/>
                </a:lnTo>
                <a:lnTo>
                  <a:pt x="0" y="1303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raight Connector 14"/>
          <p:cNvSpPr/>
          <p:nvPr/>
        </p:nvSpPr>
        <p:spPr>
          <a:xfrm>
            <a:off x="812880" y="914400"/>
            <a:ext cx="106678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-73440" rIns="118440" bIns="-73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/>
          <a:stretch/>
        </p:blipFill>
        <p:spPr>
          <a:xfrm>
            <a:off x="0" y="5991480"/>
            <a:ext cx="12192120" cy="86652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804" y="1069200"/>
            <a:ext cx="11874512" cy="102063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spc="-1" dirty="0">
                <a:solidFill>
                  <a:srgbClr val="000000"/>
                </a:solidFill>
                <a:latin typeface="Arial"/>
                <a:ea typeface="Cambria-Bold"/>
              </a:rPr>
              <a:t>Blockchain-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Cambria-Bold"/>
              </a:rPr>
              <a:t> </a:t>
            </a:r>
            <a:r>
              <a:rPr lang="en-US" sz="2800" b="1" spc="-1" dirty="0">
                <a:solidFill>
                  <a:srgbClr val="000000"/>
                </a:solidFill>
                <a:latin typeface="Arial"/>
                <a:ea typeface="Cambria-Bold"/>
              </a:rPr>
              <a:t>Enabled Online Certificate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Cambria-Bold"/>
              </a:rPr>
              <a:t> </a:t>
            </a:r>
            <a:r>
              <a:rPr lang="en-US" sz="2800" b="1" spc="-1" dirty="0">
                <a:solidFill>
                  <a:srgbClr val="000000"/>
                </a:solidFill>
                <a:latin typeface="Arial"/>
                <a:ea typeface="Cambria-Bold"/>
              </a:rPr>
              <a:t>Generation and Validation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Cambria-Bold"/>
              </a:rPr>
              <a:t> </a:t>
            </a:r>
            <a:r>
              <a:rPr lang="en-US" sz="2800" b="1" spc="-1" dirty="0">
                <a:solidFill>
                  <a:srgbClr val="000000"/>
                </a:solidFill>
                <a:latin typeface="Arial"/>
                <a:ea typeface="Cambria-Bold"/>
              </a:rPr>
              <a:t>Systems for Government Organizations</a:t>
            </a:r>
            <a:endParaRPr lang="en-US" sz="2800" b="0" strike="noStrike" spc="-1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560" y="2100600"/>
            <a:ext cx="3970440" cy="55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2000" b="1" strike="noStrike" spc="-1">
                <a:solidFill>
                  <a:srgbClr val="16365D"/>
                </a:solidFill>
                <a:latin typeface="Cambria-Bold"/>
                <a:ea typeface="Cambria-Bold"/>
              </a:rPr>
              <a:t>Batch Number:CSE-G199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3266" y="2654034"/>
            <a:ext cx="5422680" cy="202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sz="18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Under the Supervision of,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Dr. Anand Prakash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pc="-1" dirty="0">
                <a:solidFill>
                  <a:srgbClr val="16355C"/>
                </a:solidFill>
                <a:latin typeface="Arial"/>
                <a:ea typeface="Cambria-Bold"/>
              </a:rPr>
              <a:t>Associate</a:t>
            </a:r>
            <a:r>
              <a:rPr lang="en-US" sz="15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 Professor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School of Computer Science and Engineering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Presidency University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2360" y="334080"/>
            <a:ext cx="3879000" cy="55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1500" b="1" strike="noStrike" spc="-1" dirty="0">
                <a:solidFill>
                  <a:srgbClr val="16355C"/>
                </a:solidFill>
                <a:latin typeface="Cambria-Bold"/>
                <a:ea typeface="Cambria-Bold"/>
              </a:rPr>
              <a:t>PIP4004 University Project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01"/>
              </a:spcBef>
            </a:pPr>
            <a:r>
              <a:rPr lang="en-US" sz="1500" b="1" spc="-1" dirty="0">
                <a:solidFill>
                  <a:srgbClr val="16355C"/>
                </a:solidFill>
                <a:latin typeface="Cambria-Bold"/>
              </a:rPr>
              <a:t>Review-3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920" y="4533840"/>
            <a:ext cx="8138160" cy="186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1" strike="noStrike" spc="-1" dirty="0">
                <a:solidFill>
                  <a:srgbClr val="4E81BD"/>
                </a:solidFill>
                <a:latin typeface="Cambria-Bold"/>
                <a:ea typeface="Cambria-Bold"/>
              </a:rPr>
              <a:t>Name of the Program: </a:t>
            </a:r>
            <a:r>
              <a:rPr lang="en-US" sz="2000" b="1" strike="noStrike" spc="-1" dirty="0">
                <a:solidFill>
                  <a:srgbClr val="000000"/>
                </a:solidFill>
                <a:latin typeface="Cambria-Bold"/>
                <a:ea typeface="Cambria-Bold"/>
              </a:rPr>
              <a:t>CSE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1" strike="noStrike" spc="-1" dirty="0">
                <a:solidFill>
                  <a:srgbClr val="4E81BD"/>
                </a:solidFill>
                <a:latin typeface="Cambria-Bold"/>
                <a:ea typeface="Cambria-Bold"/>
              </a:rPr>
              <a:t>Name of the </a:t>
            </a:r>
            <a:r>
              <a:rPr lang="en-US" sz="2000" b="1" strike="noStrike" spc="-1" dirty="0" err="1">
                <a:solidFill>
                  <a:srgbClr val="4E81BD"/>
                </a:solidFill>
                <a:latin typeface="Cambria-Bold"/>
                <a:ea typeface="Cambria-Bold"/>
              </a:rPr>
              <a:t>HoD</a:t>
            </a:r>
            <a:r>
              <a:rPr lang="en-US" sz="2000" b="1" strike="noStrike" spc="-1" dirty="0">
                <a:solidFill>
                  <a:srgbClr val="4E81BD"/>
                </a:solidFill>
                <a:latin typeface="Cambria-Bold"/>
                <a:ea typeface="Cambria-Bold"/>
              </a:rPr>
              <a:t>: </a:t>
            </a:r>
            <a:r>
              <a:rPr lang="en-US" sz="2000" b="1" strike="noStrike" spc="-1" dirty="0">
                <a:solidFill>
                  <a:srgbClr val="000000"/>
                </a:solidFill>
                <a:latin typeface="Cambria-Bold"/>
                <a:ea typeface="Cambria-Bold"/>
              </a:rPr>
              <a:t>Dr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Cambria-Bold"/>
                <a:ea typeface="Cambria-Bold"/>
              </a:rPr>
              <a:t>. </a:t>
            </a:r>
            <a:r>
              <a:rPr lang="en-US" sz="2000" b="1" strike="noStrike" spc="-1" dirty="0" err="1" smtClean="0">
                <a:solidFill>
                  <a:srgbClr val="000000"/>
                </a:solidFill>
                <a:latin typeface="Cambria-Bold"/>
                <a:ea typeface="Cambria-Bold"/>
              </a:rPr>
              <a:t>Asif</a:t>
            </a:r>
            <a:r>
              <a:rPr lang="en-US" sz="2000" b="1" strike="noStrike" spc="-1" dirty="0" smtClean="0">
                <a:solidFill>
                  <a:srgbClr val="000000"/>
                </a:solidFill>
                <a:latin typeface="Cambria-Bold"/>
                <a:ea typeface="Cambria-Bold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Cambria-Bold"/>
                <a:ea typeface="Cambria-Bold"/>
              </a:rPr>
              <a:t>Mohammed H.B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1" strike="noStrike" spc="-1" dirty="0">
                <a:solidFill>
                  <a:srgbClr val="4E81BD"/>
                </a:solidFill>
                <a:latin typeface="Cambria-Bold"/>
                <a:ea typeface="Cambria-Bold"/>
              </a:rPr>
              <a:t>Name of the Program Project Coordinator: </a:t>
            </a:r>
            <a:r>
              <a:rPr lang="en-US" sz="2000" b="1" strike="noStrike" spc="-1" dirty="0">
                <a:solidFill>
                  <a:srgbClr val="000000"/>
                </a:solidFill>
                <a:latin typeface="Cambria-Bold"/>
                <a:ea typeface="Cambria-Bold"/>
              </a:rPr>
              <a:t>Dr.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mbria-Bold"/>
                <a:ea typeface="Cambria-Bold"/>
              </a:rPr>
              <a:t>Anand</a:t>
            </a:r>
            <a:r>
              <a:rPr lang="en-US" sz="2000" b="1" strike="noStrike" spc="-1" dirty="0">
                <a:solidFill>
                  <a:srgbClr val="000000"/>
                </a:solidFill>
                <a:latin typeface="Cambria-Bold"/>
                <a:ea typeface="Cambria-Bold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mbria-Bold"/>
                <a:ea typeface="Cambria-Bold"/>
              </a:rPr>
              <a:t>Prakash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000" b="1" strike="noStrike" spc="-1" dirty="0">
                <a:solidFill>
                  <a:srgbClr val="4E81BD"/>
                </a:solidFill>
                <a:latin typeface="Cambria-Bold"/>
                <a:ea typeface="Cambria-Bold"/>
              </a:rPr>
              <a:t>Name of the School Project Coordinators: </a:t>
            </a:r>
            <a:r>
              <a:rPr lang="en-US" sz="2000" b="1" strike="noStrike" spc="-1" dirty="0">
                <a:solidFill>
                  <a:srgbClr val="000000"/>
                </a:solidFill>
                <a:latin typeface="Cambria-Bold"/>
                <a:ea typeface="Cambria-Bold"/>
              </a:rPr>
              <a:t>Dr. Abdul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ambria-Bold"/>
                <a:ea typeface="Cambria-Bold"/>
              </a:rPr>
              <a:t>Khadar</a:t>
            </a:r>
            <a:r>
              <a:rPr lang="en-US" sz="2000" b="1" strike="noStrike" spc="-1" dirty="0">
                <a:solidFill>
                  <a:srgbClr val="000000"/>
                </a:solidFill>
                <a:latin typeface="Cambria-Bold"/>
                <a:ea typeface="Cambria-Bold"/>
              </a:rPr>
              <a:t> A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00D19B3F-A16A-F96F-760C-FFCBD8B75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57452"/>
              </p:ext>
            </p:extLst>
          </p:nvPr>
        </p:nvGraphicFramePr>
        <p:xfrm>
          <a:off x="890067" y="2650991"/>
          <a:ext cx="5159002" cy="148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9501">
                  <a:extLst>
                    <a:ext uri="{9D8B030D-6E8A-4147-A177-3AD203B41FA5}">
                      <a16:colId xmlns="" xmlns:a16="http://schemas.microsoft.com/office/drawing/2014/main" val="3320110720"/>
                    </a:ext>
                  </a:extLst>
                </a:gridCol>
                <a:gridCol w="2579501">
                  <a:extLst>
                    <a:ext uri="{9D8B030D-6E8A-4147-A177-3AD203B41FA5}">
                      <a16:colId xmlns="" xmlns:a16="http://schemas.microsoft.com/office/drawing/2014/main" val="1296377424"/>
                    </a:ext>
                  </a:extLst>
                </a:gridCol>
              </a:tblGrid>
              <a:tr h="307368">
                <a:tc>
                  <a:txBody>
                    <a:bodyPr/>
                    <a:lstStyle/>
                    <a:p>
                      <a:r>
                        <a:rPr lang="en-GB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ROLL.NO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7355369"/>
                  </a:ext>
                </a:extLst>
              </a:tr>
              <a:tr h="307368">
                <a:tc>
                  <a:txBody>
                    <a:bodyPr/>
                    <a:lstStyle/>
                    <a:p>
                      <a:r>
                        <a:rPr lang="en-GB" dirty="0"/>
                        <a:t>PRAKRUTHI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20211CSE0628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5421611"/>
                  </a:ext>
                </a:extLst>
              </a:tr>
              <a:tr h="307368">
                <a:tc>
                  <a:txBody>
                    <a:bodyPr/>
                    <a:lstStyle/>
                    <a:p>
                      <a:r>
                        <a:rPr lang="en-GB" dirty="0"/>
                        <a:t>DEEPTHI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20211CSE0618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2446698"/>
                  </a:ext>
                </a:extLst>
              </a:tr>
              <a:tr h="384210">
                <a:tc>
                  <a:txBody>
                    <a:bodyPr/>
                    <a:lstStyle/>
                    <a:p>
                      <a:r>
                        <a:rPr lang="en-GB" dirty="0"/>
                        <a:t>NIDHISHA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20211CSE0677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15135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D17D9F-02D7-8B47-55B8-F273B93CA943}"/>
              </a:ext>
            </a:extLst>
          </p:cNvPr>
          <p:cNvSpPr txBox="1"/>
          <p:nvPr/>
        </p:nvSpPr>
        <p:spPr>
          <a:xfrm>
            <a:off x="766802" y="1140599"/>
            <a:ext cx="10710581" cy="460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Empowerment of Individuals</a:t>
            </a:r>
            <a:endParaRPr lang="en-US"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Greater control over digital credentials</a:t>
            </a:r>
            <a:endParaRPr lang="en-US">
              <a:latin typeface="Arial"/>
              <a:cs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Can easily manage, share, and validate achievements.</a:t>
            </a: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Interoperability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Interoperability between different blockchain platforms and existing systems</a:t>
            </a:r>
            <a:endParaRPr lang="en-US">
              <a:latin typeface="Arial"/>
              <a:cs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Facilitating seamless exchange.</a:t>
            </a:r>
            <a:endParaRPr lang="en-US">
              <a:latin typeface="Arial"/>
              <a:cs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Scalability</a:t>
            </a:r>
            <a:endParaRPr lang="en-US" b="1"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Handles large volume of certificate transactions efficiently and effectively.</a:t>
            </a: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Regulatory Compliance</a:t>
            </a:r>
            <a:endParaRPr lang="en-US" dirty="0"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Data protection regulations. </a:t>
            </a: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Accessibility and User-Friendliness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User-friendly system for both certificate issuers and recipients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Simplifies the process of generating, managing, and verifying credentials.</a:t>
            </a:r>
            <a:endParaRPr lang="en-US" dirty="0">
              <a:latin typeface="Arial"/>
            </a:endParaRPr>
          </a:p>
          <a:p>
            <a:pPr marL="285750" indent="-285750" algn="l">
              <a:buFont typeface="Wingdings"/>
              <a:buChar char="Ø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55FA14A-226E-5B06-54D4-A903554E40EC}"/>
              </a:ext>
            </a:extLst>
          </p:cNvPr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Objectives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4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880" y="1000080"/>
            <a:ext cx="10667880" cy="509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This system ensures a secure, efficient, and immutable blockchain-based certificate generation and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verification process. It consists of the following key modules: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1. User Authentication: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user logs in using credentials (username and password).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2. Certificate Generation: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retrieves recipient details (name, degree, course, issue date, etc.) from a secure database.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digital certificate is generated with the extracted details and formatted into a structured template.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3. Security Encoding: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certificate undergoes encryption or hashing using cryptographic techniques to prevent tampering.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digital signature is applied to validate the authenticity of the certificate and the issuing authority.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9640" y="1000080"/>
            <a:ext cx="10667880" cy="509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4. Blockchain Integration: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uses a public or permission blockchain (e.g., Ganache) to store certificate details.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smart contract is deployed to automate certificate issuance and validation.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5. Certificate Storage &amp; Access: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encoded certificate and unique cryptographic key are stored securely in a database.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Users can download or share their certificates through a web-based portal or mobile application.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6. Verification Process: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Users can verify a certificate through the generated hash tag.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extracts the cryptographic key from the blockchain and verifies the certificate data.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7. Data Security &amp; Privacy: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Sensitive user data is protected using encryption, ensuring security at rest and in transit.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Role-Based Access Control restricts access to authorized personnel (e.g., administrators, certificate holders).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640" y="1000080"/>
            <a:ext cx="10667880" cy="509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111" lnSpcReduction="10000"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8. System Integration &amp; Compliance: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APIs enable seamless integration with government databases, educational institutions, and third-party verifiers.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is designed to comply with legal frameworks, ensuring trust and legitimacy of issued certificates.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9. User Interface &amp; Accessibility: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web portal ,mobile-friendly application allow users to request, download, and verify certificates with ease.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is designed to be intuitive, requiring minimal technical knowledge for users.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10. Monitoring &amp; Performance Evaluation: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undergoes regular audits and vulnerability scans to identify and mitigate security risks.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Performance metrics (e.g., certificate issuance speed, verification response time, user satisfaction) are monitored.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This enhanced methodology provides a comprehensive and structured approach to implementing a Blockchain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Based Certificate Generation and Validation System, ensuring security, efficiency, and reliability.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Architecture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601920" y="1272600"/>
            <a:ext cx="5727600" cy="42076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6632640" y="1272600"/>
            <a:ext cx="4446360" cy="448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3232080" y="1282680"/>
            <a:ext cx="5727600" cy="429300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0A2F737-029B-46D7-7B51-DFC642B5BC5D}"/>
              </a:ext>
            </a:extLst>
          </p:cNvPr>
          <p:cNvSpPr txBox="1"/>
          <p:nvPr/>
        </p:nvSpPr>
        <p:spPr>
          <a:xfrm>
            <a:off x="946417" y="293274"/>
            <a:ext cx="7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16365D"/>
                </a:solidFill>
                <a:highlight>
                  <a:srgbClr val="F5F5F5"/>
                </a:highlight>
                <a:latin typeface="Verdana-Bold"/>
              </a:rPr>
              <a:t>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812880" y="2998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Software Components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3213" y="1143845"/>
            <a:ext cx="11292840" cy="528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Flask (Python Framework)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Manages the web interface for certificate generation and verification.</a:t>
            </a:r>
            <a:endParaRPr lang="en-US" sz="180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Blockchain (Ethereum - Smart Contracts)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Ensures certificate authenticity by storing unique certificate hashes on Ethereum.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Solidity (Smart Contracts)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Defines rules for issuing and verifying certificates.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Web3.py (Ethereum Interaction)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Connects the backend with the Ethereum blockchain to interact with smart contracts.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SHA-256 Hashing (Digital Signature)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Generates a cryptographic hash for each certificate to prevent forgery.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FPDF (PDF Generation)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Creates and formats the final certificate PDF, including authorized signatures and official seals.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Software Components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0840" y="1294920"/>
            <a:ext cx="10986480" cy="378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HTML + CSS (Frontend)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Designs the user interface for easy certificate generation and validation.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Ganache (Local Blockchain Simulator)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Provides a test blockchain environment for deploying and testing smart contracts without using real ETH.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609480" y="272880"/>
            <a:ext cx="4838400" cy="635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r>
              <a:rPr lang="en-US" sz="2600" b="1" strike="noStrike" spc="-1" dirty="0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62600" y="1052640"/>
            <a:ext cx="6019680" cy="50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lvl="2"/>
            <a:r>
              <a:rPr lang="en-GB" b="1" i="1" dirty="0" smtClean="0"/>
              <a:t>2. </a:t>
            </a:r>
            <a:r>
              <a:rPr lang="en-GB" b="1" dirty="0" smtClean="0"/>
              <a:t>Quick Verification</a:t>
            </a:r>
          </a:p>
          <a:p>
            <a:pPr lvl="2" algn="just"/>
            <a:r>
              <a:rPr lang="en-GB" dirty="0" smtClean="0"/>
              <a:t>Certificates </a:t>
            </a:r>
            <a:r>
              <a:rPr lang="en-GB" dirty="0"/>
              <a:t>can be checked in real-time using </a:t>
            </a:r>
            <a:r>
              <a:rPr lang="en-GB" dirty="0" err="1"/>
              <a:t>blockchain</a:t>
            </a:r>
            <a:r>
              <a:rPr lang="en-GB" dirty="0"/>
              <a:t>, reducing the necessity of manual checks by institutions and </a:t>
            </a:r>
            <a:r>
              <a:rPr lang="en-GB" dirty="0" smtClean="0"/>
              <a:t>employers.</a:t>
            </a:r>
          </a:p>
          <a:p>
            <a:pPr lvl="2" algn="just"/>
            <a:r>
              <a:rPr lang="en-GB" dirty="0" smtClean="0"/>
              <a:t>Efficiency </a:t>
            </a:r>
            <a:r>
              <a:rPr lang="en-GB" dirty="0"/>
              <a:t>Score: Conventional - 30, </a:t>
            </a:r>
            <a:r>
              <a:rPr lang="en-GB" dirty="0" err="1"/>
              <a:t>Blockchain</a:t>
            </a:r>
            <a:r>
              <a:rPr lang="en-GB" dirty="0"/>
              <a:t> – 95</a:t>
            </a:r>
            <a:endParaRPr lang="en-US" dirty="0"/>
          </a:p>
          <a:p>
            <a:pPr algn="just"/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480" y="1066800"/>
            <a:ext cx="5054400" cy="50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0" lvl="2" algn="just"/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  <a:ea typeface="TimesNewRomanPS-BoldMT"/>
              </a:rPr>
              <a:t>1. </a:t>
            </a:r>
            <a:r>
              <a:rPr lang="en-US" b="1" dirty="0" smtClean="0"/>
              <a:t>No </a:t>
            </a:r>
            <a:r>
              <a:rPr lang="en-US" b="1" dirty="0"/>
              <a:t>Fake Certificates:</a:t>
            </a:r>
            <a:endParaRPr lang="en-US" sz="2800" dirty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system blocks the flow of counterfeit academic and professional certificates by making all credentials registered on an immutable </a:t>
            </a:r>
            <a:r>
              <a:rPr lang="en-GB" dirty="0" err="1" smtClean="0"/>
              <a:t>blockchain</a:t>
            </a:r>
            <a:r>
              <a:rPr lang="en-GB" dirty="0" smtClean="0"/>
              <a:t>.</a:t>
            </a:r>
          </a:p>
          <a:p>
            <a:pPr lvl="0" algn="just"/>
            <a:r>
              <a:rPr lang="en-GB" dirty="0"/>
              <a:t>Efficiency Score: Traditional - 40, </a:t>
            </a:r>
            <a:r>
              <a:rPr lang="en-GB" dirty="0" err="1"/>
              <a:t>Blockchain</a:t>
            </a:r>
            <a:r>
              <a:rPr lang="en-GB" dirty="0"/>
              <a:t>– 95</a:t>
            </a:r>
            <a:endParaRPr lang="en-US" i="1" dirty="0"/>
          </a:p>
          <a:p>
            <a:pPr algn="just"/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9" y="3425890"/>
            <a:ext cx="4118572" cy="281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56670"/>
            <a:ext cx="4281094" cy="291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609480" y="116640"/>
            <a:ext cx="53424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r>
              <a:rPr lang="en-US" sz="2400" b="1" strike="noStrike" spc="-1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07880" y="1066799"/>
            <a:ext cx="5774400" cy="507546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sz="1800" b="1" strike="noStrike" spc="-1" dirty="0" smtClean="0">
                <a:solidFill>
                  <a:srgbClr val="000000"/>
                </a:solidFill>
                <a:latin typeface="Arial"/>
                <a:ea typeface="TimesNewRomanPSMT"/>
              </a:rPr>
              <a:t>4. </a:t>
            </a:r>
            <a:r>
              <a:rPr lang="en-GB" b="1" dirty="0"/>
              <a:t>Less </a:t>
            </a:r>
            <a:r>
              <a:rPr lang="en-GB" b="1" dirty="0" smtClean="0"/>
              <a:t>Paperwork</a:t>
            </a:r>
          </a:p>
          <a:p>
            <a:pPr algn="just"/>
            <a:r>
              <a:rPr lang="en-GB" dirty="0"/>
              <a:t>Schools minimize paperwork and requests for verification </a:t>
            </a:r>
            <a:endParaRPr lang="en-GB" dirty="0" smtClean="0"/>
          </a:p>
          <a:p>
            <a:pPr algn="just"/>
            <a:r>
              <a:rPr lang="en-GB" dirty="0"/>
              <a:t>Efficiency Score: Traditional - 50, </a:t>
            </a:r>
            <a:r>
              <a:rPr lang="en-GB" dirty="0" err="1"/>
              <a:t>Blockchain</a:t>
            </a:r>
            <a:r>
              <a:rPr lang="en-GB" dirty="0"/>
              <a:t>– 85</a:t>
            </a:r>
            <a:endParaRPr lang="en-GB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09480" y="1066800"/>
            <a:ext cx="5198400" cy="50054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499"/>
              </a:spcBef>
              <a:buClr>
                <a:srgbClr val="000000"/>
              </a:buClr>
              <a:buSzPct val="45000"/>
            </a:pPr>
            <a:r>
              <a:rPr lang="en-GB" b="1" i="1" dirty="0" smtClean="0"/>
              <a:t>3. </a:t>
            </a:r>
            <a:r>
              <a:rPr lang="en-GB" b="1" dirty="0" smtClean="0"/>
              <a:t>Accessible Worldwide</a:t>
            </a:r>
          </a:p>
          <a:p>
            <a:pPr algn="just">
              <a:spcBef>
                <a:spcPts val="499"/>
              </a:spcBef>
              <a:buClr>
                <a:srgbClr val="000000"/>
              </a:buClr>
              <a:buSzPct val="45000"/>
            </a:pPr>
            <a:r>
              <a:rPr lang="en-GB" dirty="0"/>
              <a:t>Digital certificates on a decentralized network can be accessed and validated from anywhere </a:t>
            </a:r>
            <a:endParaRPr lang="en-GB" dirty="0" smtClean="0"/>
          </a:p>
          <a:p>
            <a:pPr lvl="0" algn="just">
              <a:spcBef>
                <a:spcPts val="499"/>
              </a:spcBef>
              <a:buClr>
                <a:srgbClr val="000000"/>
              </a:buClr>
              <a:buSzPct val="45000"/>
            </a:pPr>
            <a:r>
              <a:rPr lang="en-GB" dirty="0"/>
              <a:t>Efficiency Score: Conventional - 35, </a:t>
            </a:r>
            <a:r>
              <a:rPr lang="en-GB" dirty="0" err="1"/>
              <a:t>Blockchain</a:t>
            </a:r>
            <a:r>
              <a:rPr lang="en-GB" dirty="0"/>
              <a:t>– 90</a:t>
            </a:r>
            <a:endParaRPr lang="en-US" dirty="0"/>
          </a:p>
          <a:p>
            <a:pPr algn="just">
              <a:spcBef>
                <a:spcPts val="499"/>
              </a:spcBef>
              <a:buClr>
                <a:srgbClr val="000000"/>
              </a:buClr>
              <a:buSzPct val="45000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29489"/>
            <a:ext cx="4343400" cy="3008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11" y="2920205"/>
            <a:ext cx="4833137" cy="325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Introduction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552" y="1143000"/>
            <a:ext cx="10928119" cy="510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333"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Problem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Traditional digital certificate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systems are vulnerable to fraud and data breaches.</a:t>
            </a:r>
            <a:endParaRPr lang="en-US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Solution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Blockchain technology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provides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a decentralized, immutable, and transparent platform for managing credentials.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Benefits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Enhanced security and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 authenticity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Simplified verification.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Automated issuance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management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through smart contracts.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Empowerment to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 control and share their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credentials.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Streamlined integration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with online learning platforms.</a:t>
            </a:r>
            <a:endParaRPr lang="en-US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Applications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Significant potential in education for managing academic credentials (</a:t>
            </a:r>
            <a:r>
              <a:rPr lang="en-US" spc="-1" dirty="0" err="1">
                <a:solidFill>
                  <a:srgbClr val="000000"/>
                </a:solidFill>
                <a:ea typeface="+mn-lt"/>
                <a:cs typeface="+mn-lt"/>
              </a:rPr>
              <a:t>eg.Courses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Challenges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Scalability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, regulatory compliance, and interoperability.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Outlook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Ongoing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 research and development are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addressing these challenges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812880" y="274680"/>
            <a:ext cx="10667880" cy="63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800" b="1" strike="noStrike" spc="-1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1520" y="1052640"/>
            <a:ext cx="5489280" cy="50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GB" b="1" dirty="0" smtClean="0"/>
              <a:t>5. </a:t>
            </a:r>
            <a:r>
              <a:rPr lang="en-GB" b="1" dirty="0"/>
              <a:t>User </a:t>
            </a:r>
            <a:r>
              <a:rPr lang="en-GB" b="1" dirty="0" smtClean="0"/>
              <a:t>Ownership</a:t>
            </a:r>
          </a:p>
          <a:p>
            <a:pPr algn="just"/>
            <a:r>
              <a:rPr lang="en-GB" dirty="0"/>
              <a:t>Certificate holders have direct and enduring access to their credentials </a:t>
            </a:r>
            <a:endParaRPr lang="en-GB" dirty="0" smtClean="0"/>
          </a:p>
          <a:p>
            <a:pPr lvl="0" algn="just"/>
            <a:r>
              <a:rPr lang="en-GB" dirty="0"/>
              <a:t>Efficiency Score: Traditional - 45, </a:t>
            </a:r>
            <a:r>
              <a:rPr lang="en-GB" dirty="0" err="1"/>
              <a:t>Blockchain</a:t>
            </a:r>
            <a:r>
              <a:rPr lang="en-GB" dirty="0"/>
              <a:t>– 95</a:t>
            </a:r>
            <a:endParaRPr lang="en-US" dirty="0"/>
          </a:p>
          <a:p>
            <a:pPr algn="just"/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4553614" cy="295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0"/>
            <a:ext cx="109728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572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" dirty="0" smtClean="0">
                <a:solidFill>
                  <a:srgbClr val="243F60"/>
                </a:solidFill>
                <a:latin typeface="Verdana-Bold"/>
              </a:rPr>
              <a:t>Screenshots</a:t>
            </a:r>
            <a:endParaRPr lang="en-US" dirty="0" smtClean="0"/>
          </a:p>
          <a:p>
            <a:endParaRPr lang="en-US" spc="-1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103530"/>
            <a:ext cx="6724650" cy="50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58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Conclusion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3670" y="1014933"/>
            <a:ext cx="10687090" cy="508094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333"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Problem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Traditional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systems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suffer from vulnerabilities like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tampering, forgery, 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security breaches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Trust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issues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high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administrative costs.</a:t>
            </a:r>
            <a:endParaRPr lang="en-US" spc="-1" dirty="0">
              <a:ea typeface="+mn-lt"/>
              <a:cs typeface="+mn-lt"/>
            </a:endParaRPr>
          </a:p>
          <a:p>
            <a:pPr algn="just"/>
            <a:endParaRPr lang="en-US" spc="-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Solution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Blockchain technology offers a secure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transparent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decentralized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alternative.</a:t>
            </a:r>
            <a:endParaRPr lang="en-US" spc="-1" dirty="0">
              <a:ea typeface="+mn-lt"/>
              <a:cs typeface="+mn-lt"/>
            </a:endParaRPr>
          </a:p>
          <a:p>
            <a:pPr algn="just"/>
            <a:endParaRPr lang="en-US" spc="-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Key Features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Immutability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transparency to prevent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fraud.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Decentralization for enhanced security.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Simplified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efficient verification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Automation through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 smart contracts.</a:t>
            </a:r>
            <a:endParaRPr lang="en-US" b="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3AE1247-1B52-574B-1F3C-AA6993F8DCF8}"/>
              </a:ext>
            </a:extLst>
          </p:cNvPr>
          <p:cNvSpPr txBox="1"/>
          <p:nvPr/>
        </p:nvSpPr>
        <p:spPr>
          <a:xfrm>
            <a:off x="819630" y="1203832"/>
            <a:ext cx="1053993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en-US" dirty="0">
                <a:latin typeface="Arial"/>
                <a:cs typeface="Segoe UI"/>
              </a:rPr>
              <a:t>​​</a:t>
            </a:r>
            <a:r>
              <a:rPr lang="en-US" b="1" dirty="0">
                <a:latin typeface="Arial"/>
                <a:cs typeface="Arial"/>
              </a:rPr>
              <a:t>Applications</a:t>
            </a: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 Particularly beneficial in education for managing academic credentials.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b="1" dirty="0">
                <a:latin typeface="Arial"/>
                <a:cs typeface="Arial"/>
              </a:rPr>
              <a:t>Challenges</a:t>
            </a: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Scalability, interoperability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b="1" dirty="0">
                <a:latin typeface="Arial"/>
                <a:cs typeface="Arial"/>
              </a:rPr>
              <a:t>Outlook</a:t>
            </a: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Ongoing research and development are addressing challenges.</a:t>
            </a:r>
          </a:p>
          <a:p>
            <a:pPr algn="just"/>
            <a:endParaRPr lang="en-US" dirty="0"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BC61705-B297-01B2-B9E7-B8F29675AA3A}"/>
              </a:ext>
            </a:extLst>
          </p:cNvPr>
          <p:cNvSpPr txBox="1"/>
          <p:nvPr/>
        </p:nvSpPr>
        <p:spPr>
          <a:xfrm>
            <a:off x="819629" y="242526"/>
            <a:ext cx="5161109" cy="461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300" b="1" dirty="0">
                <a:solidFill>
                  <a:srgbClr val="16365D"/>
                </a:solidFill>
                <a:latin typeface="Verdana-Bold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8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Timeline of Project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525400" y="1066680"/>
            <a:ext cx="6649560" cy="498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strike="noStrike" spc="-1" err="1">
                <a:solidFill>
                  <a:srgbClr val="16365D"/>
                </a:solidFill>
                <a:latin typeface="Cambria-Bold"/>
                <a:ea typeface="Cambria-Bold"/>
              </a:rPr>
              <a:t>Github</a:t>
            </a:r>
            <a:r>
              <a:rPr lang="en-US" sz="2400" b="1" strike="noStrike" spc="-1" dirty="0">
                <a:solidFill>
                  <a:srgbClr val="16365D"/>
                </a:solidFill>
                <a:latin typeface="Cambria-Bold"/>
                <a:ea typeface="Cambria-Bold"/>
              </a:rPr>
              <a:t> Link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2880" y="1143000"/>
            <a:ext cx="10667880" cy="495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https://github.com/Prakruthi27441/Project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_S8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.git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References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2880" y="1001160"/>
            <a:ext cx="10667880" cy="5095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[1]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A. A. </a:t>
            </a:r>
            <a:r>
              <a:rPr lang="en-US" strike="noStrike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Monrat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O. </a:t>
            </a:r>
            <a:r>
              <a:rPr lang="en-US" strike="noStrike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Schelén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and K. Andersson,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"A Survey of Blockchain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from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the Perspectives of Applications Challenges and </a:t>
            </a:r>
            <a:r>
              <a:rPr lang="en-US" b="0" strike="noStrike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Opportunities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,"</a:t>
            </a:r>
            <a:r>
              <a:rPr lang="en-US" b="0" strike="noStrike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IEEE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Access, vol. 7, pp. 117134-117151,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2019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lang="en-US" b="0" strike="noStrike" spc="-1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2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R.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Ma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J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Gorzny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E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Zulkoski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K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Bak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and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O. V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Mack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Fundamentals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of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Smart Contract Security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Berkeley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CA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USA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: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O’Reilly Media, 2021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endParaRPr lang="en-US" b="0" strike="noStrike" spc="-1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3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H.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E.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Poston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Blockchain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Security from the Bottom Up: Securing and Preventing Attacks on Cryptocurrencies, Decentralized Applications, NFTs, and Smart Contracts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Hoboken, NJ, USA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: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Wiley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2023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endParaRPr lang="en-US" b="0" strike="noStrike" spc="-1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4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D.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Chanakal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D.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Sachitra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H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Chandru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W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Chamin, G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Dias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and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Fernado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"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IDStack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the common protocol for document verification built on digital signatures,"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in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IEEE Xplore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2017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pp.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8-12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lang="en-US" b="0" strike="noStrike" spc="-1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5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D. S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V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Madala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M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P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Jhanwar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and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Chattopadhyay, "Certificate Transparency Using Blockchain," in 2018 IEEE International Conference on Data Mining Workshops (ICDMW), 2018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pp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71-80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 </a:t>
            </a:r>
          </a:p>
          <a:p>
            <a:pPr algn="just"/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[6] H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R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Hasan et al., "Blockchain-Based Solution for COVID-19 Digital Medical Passports and Immunity Certificates," IEEE Access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vol.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8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pp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222093-222108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Dec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2020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</a:p>
          <a:p>
            <a:pPr algn="just"/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[7] IET Information Security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Institution of Engineering and Technology (IET). </a:t>
            </a:r>
            <a:endParaRPr lang="en-US" b="0" strike="noStrike" spc="-1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8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J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Cheng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N.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Lee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Chi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and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Y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Chen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"Blockchain and smart contract for digital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certificate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,"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in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2018 IEEE International Conference on Applied System Invention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(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ICASI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),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2018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pp.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1046-1051. </a:t>
            </a:r>
          </a:p>
          <a:p>
            <a:pPr algn="just"/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[9] Journal of Blockchain Research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International Press of Boston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</a:p>
          <a:p>
            <a:pPr algn="just"/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[10] Journal of Blockchain Technology (JBT), Institute of Electronics and Computer Engineering (IECE). </a:t>
            </a:r>
          </a:p>
          <a:p>
            <a:pPr algn="just"/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909966" y="1014918"/>
            <a:ext cx="10363320" cy="56570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[11]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Journal of Information Technology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SAGE Publications. </a:t>
            </a:r>
          </a:p>
          <a:p>
            <a:pPr algn="just"/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[12] Journal of Sports Industry &amp;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Blockchain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Technology (JSIBT), NDP Publishing. </a:t>
            </a:r>
          </a:p>
          <a:p>
            <a:pPr algn="just"/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[13] L. de Camargo Silva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M. Samaniego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and R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Deters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"IoT and Blockchain for Smart Locks," in 2019 IEEE 10th Annual Information Technology Electronics and Mobile Communication Conference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2019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pp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0262-0269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lang="en-US" b="0" strike="noStrike" spc="-1" dirty="0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14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M. A. 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Ferrag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M. 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Derdour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M. Mukherjee,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A. </a:t>
            </a:r>
            <a:r>
              <a:rPr lang="en-US" spc="-1" dirty="0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Derhab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L. Maglaras,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and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H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Janicke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"Blockchain Technologies for the Internet of Things: Research Issues and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Challenges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," IEEE Internet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 of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Things Journal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vol.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6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no.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pp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2188-2204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Apr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2019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lang="en-US" b="0" strike="noStrike" spc="-1" dirty="0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15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] M. J.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M. Chowdhury, 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A.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Colman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M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 Kabir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J. Han</a:t>
            </a:r>
            <a:r>
              <a:rPr lang="en-US" strike="noStrike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and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P. Sarda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"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Blockchain Versus Database: A Critical Analysis," in 2018 17th IEEE International Conference on Trust Security and Privacy in Computing and Communications/12th IEEE International Conference on Big Data Science and Engineering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,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2018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  <a:cs typeface="Times New Roman"/>
              </a:rPr>
              <a:t> </a:t>
            </a:r>
            <a:endParaRPr lang="en-US" b="0" strike="noStrike" spc="-1" dirty="0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[16] P.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Frauenthaler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M. Sigwart, C. </a:t>
            </a:r>
            <a:r>
              <a:rPr lang="en-US" spc="-1" err="1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Spanring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  <a:cs typeface="Times New Roman"/>
              </a:rPr>
              <a:t>, M. Sober, and S. Schulte, "ETH Relay: A Cost-efficient Relay for Ethereum-based Blockchains," in 2020 IEEE International Conference on Blockchain (Blockchain), 2020. </a:t>
            </a:r>
          </a:p>
          <a:p>
            <a:pPr algn="just"/>
            <a:r>
              <a:rPr lang="en-US" spc="-1" dirty="0">
                <a:solidFill>
                  <a:srgbClr val="000000"/>
                </a:solidFill>
                <a:latin typeface="Arial"/>
                <a:cs typeface="Times New Roman"/>
              </a:rPr>
              <a:t>[17] Q. Liu, Q. Guan, X. Yang, H. Zhu, G. Green, and S. Yin, "Education-Industry Cooperative System Based on Blockchain," in 1st IEEE International Conference on Hot Information-Centric Networking, 2018, pp. 207-211.</a:t>
            </a:r>
            <a:endParaRPr lang="en-US" dirty="0">
              <a:latin typeface="Arial"/>
            </a:endParaRPr>
          </a:p>
          <a:p>
            <a:pPr algn="just"/>
            <a:endParaRPr lang="en-US" spc="-1" dirty="0">
              <a:solidFill>
                <a:srgbClr val="000000"/>
              </a:solidFill>
              <a:latin typeface="Arial"/>
              <a:cs typeface="Times New Roman"/>
            </a:endParaRPr>
          </a:p>
          <a:p>
            <a:pPr algn="just"/>
            <a:endParaRPr lang="en-US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Project work mapping with SDG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462120" y="999720"/>
            <a:ext cx="5878080" cy="542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812880" y="1143000"/>
            <a:ext cx="10667880" cy="495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99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99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400"/>
              </a:spcBef>
            </a:pPr>
            <a:r>
              <a:rPr lang="en-US" sz="6000" b="0" strike="noStrike" spc="-1">
                <a:solidFill>
                  <a:srgbClr val="000000"/>
                </a:solidFill>
                <a:latin typeface="Verdana"/>
                <a:ea typeface="Verdana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Literature Review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2880" y="1000080"/>
            <a:ext cx="10640880" cy="492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17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Blockchain Fundamentals and Applications: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Blockchain technology underpins secure, decentralized certificate systems, ensuring immutability and transparency.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Consensus mechanisms like PoW and PoS influence efficiency and security, making them critical for government applications.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7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Security and Trust in Blockchain: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Blockchain resists attacks like 51% and Sybil attacks, ensuring trust-less cryptographic transactions for certificate-validation.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Key management, identity security, and smart contract vulnerabilities must be addressed for robust certificate management.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7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Certificate Systems for Government Organisations: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Blockchain enhances security, efficiency, and fraud prevention in certificate issuance and verification.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Government adoption faces challenges like interoperability, legal compliance, and integration with existing systems.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Literature Review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2880" y="1143000"/>
            <a:ext cx="10667880" cy="495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Legal and Regulatory Aspects: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Legal challenges arise due to blockchain's immutability conflicting with privacy laws like GDPR.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Standardisation efforts are essential to ensure seamless global adoption of blockchain-based certificate systems.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Future Trends and Research Directions: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Enhancing interoperability among blockchain networks is vital for global certificate verification.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Research into privacy-preserving models and AI integration will improve security and efficiency in verification.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Existing method Drawback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2880" y="1357200"/>
            <a:ext cx="10667880" cy="528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Traditional Paper-Based Certificates: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Government institutions issue printed certificates with official seals, widely accepted and requiring no digital infrastructure.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However, they are prone to forgery, loss, high administrative costs, slow verification, and require physical storage.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Centralised Traditional Systems: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Certificates are stored in government or institutional databases, enabling controlled issuance and validation.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They face risks of a single point of failure, slow verification, high operational costs, and limited transparency.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Existing method Drawback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9640" y="1357200"/>
            <a:ext cx="10715760" cy="492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333"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Hybrid Blockchain Systems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Merges blockchain security with centralised databases for improved efficiency and scalability.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Adds complexity in data synchronisation, potential inconsistencies, and partial decentralization benefits.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Smart Contract-Based Validation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Automates certificate verification, reducing human error and eliminating third-party dependencies.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However, smart contracts are complex to write, difficult to modify, and vulnerable to bugs and security exploits.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Blockchain and Digital Identity Integration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Links certificates to verified digital identities, ensuring secure and seamless validation across platforms.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Raises concerns about privacy, legal regulations (e.g., GDPR compliance), and high infrastructure costs.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Proposed Method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4460" y="1025693"/>
            <a:ext cx="10640880" cy="509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4722"/>
          </a:bodyPr>
          <a:lstStyle/>
          <a:p>
            <a:pPr algn="just"/>
            <a:endParaRPr lang="en-US" sz="1800" b="1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User Authentication Module (Flask &amp; MySQL)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</a:rPr>
              <a:t>User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login &amp; registration using Flask-Login.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Stores user credentials in MySQL (passwords hashed with Flask-</a:t>
            </a:r>
            <a:r>
              <a:rPr lang="en-US" sz="1800" b="0" strike="noStrike" spc="-1" err="1">
                <a:solidFill>
                  <a:srgbClr val="000000"/>
                </a:solidFill>
                <a:latin typeface="Arial"/>
                <a:ea typeface="TimesNewRomanPSMT"/>
              </a:rPr>
              <a:t>Bcrypt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).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</a:rPr>
              <a:t>Session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management for authentication.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Blockchain Implementation Module (Python Blockchain)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Implements a custom blockchain to store certificate hashes.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Supports block creation &amp; mining to ensure data integrity.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Provides functions to add and validate certificate hashes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b="1" spc="-1" dirty="0">
                <a:solidFill>
                  <a:srgbClr val="000000"/>
                </a:solidFill>
                <a:latin typeface="Arial"/>
              </a:rPr>
              <a:t>Smart Contract Module (Ethereum &amp; Solidity)  </a:t>
            </a:r>
            <a:endParaRPr lang="en-US" b="1" spc="-1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Defines certificate issuance &amp; verification logic.  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Uses Ethereum blockchain to store certificate hashes. 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Emits events (</a:t>
            </a:r>
            <a:r>
              <a:rPr lang="en-US" spc="-1" err="1">
                <a:solidFill>
                  <a:srgbClr val="000000"/>
                </a:solidFill>
                <a:latin typeface="Arial"/>
              </a:rPr>
              <a:t>CertificateIssued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, </a:t>
            </a:r>
            <a:r>
              <a:rPr lang="en-US" spc="-1" err="1">
                <a:solidFill>
                  <a:srgbClr val="000000"/>
                </a:solidFill>
                <a:latin typeface="Arial"/>
              </a:rPr>
              <a:t>CertificateVerified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). 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Accessed using Web3.py in Python. </a:t>
            </a:r>
            <a:endParaRPr lang="en-US" dirty="0"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endParaRPr lang="en-US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Proposed Method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7972" y="1161111"/>
            <a:ext cx="10667880" cy="495288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Certificate Management Module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</a:rPr>
              <a:t>Users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upload certificates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Converts the certificate into a SHA-256 hash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Sends the hash to the blockchain for permanent storage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b="1" spc="-1" dirty="0">
                <a:latin typeface="Arial"/>
              </a:rPr>
              <a:t>Web Interface (Flask App) </a:t>
            </a:r>
            <a:endParaRPr lang="en-US" spc="-1" dirty="0">
              <a:latin typeface="Arial"/>
            </a:endParaRP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Templates (HTML templates for UI)  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Static (CSS &amp; JavaScript files)  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Provides a dashboard for users.  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Users can upload &amp; verify certificates.  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endParaRPr lang="en-US" spc="-1" dirty="0">
              <a:latin typeface="Arial"/>
              <a:cs typeface="Arial"/>
            </a:endParaRPr>
          </a:p>
          <a:p>
            <a:pPr algn="just">
              <a:spcBef>
                <a:spcPts val="400"/>
              </a:spcBef>
            </a:pPr>
            <a:r>
              <a:rPr lang="en-US" b="1" spc="-1" dirty="0">
                <a:latin typeface="Arial"/>
              </a:rPr>
              <a:t>Database Module (MySQL)</a:t>
            </a:r>
            <a:endParaRPr lang="en-US" spc="-1" dirty="0">
              <a:latin typeface="Arial"/>
            </a:endParaRP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Stores user details 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Manages metadata of certificates issued.</a:t>
            </a:r>
            <a:endParaRPr lang="en-US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Objectives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233" y="950900"/>
            <a:ext cx="10757527" cy="5144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Enhanced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Security</a:t>
            </a: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Clr>
                <a:srgbClr val="000000"/>
              </a:buClr>
              <a:buSzPct val="100000"/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Secure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and tamper-proof system for generating and storing digital certificates</a:t>
            </a:r>
            <a:endParaRPr lang="en-US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Eliminating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the risk of forgery, alteration, and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Times New Roman"/>
              </a:rPr>
              <a:t>unauthorised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access.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128905" algn="just"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Increased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Transparency</a:t>
            </a: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Clr>
                <a:srgbClr val="000000"/>
              </a:buClr>
              <a:buSzPct val="100000"/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Transparent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record of all certificate transactions </a:t>
            </a:r>
            <a:endParaRPr lang="en-US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Enabling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easy verification.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Simplified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Verification</a:t>
            </a: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Streamline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the certificate verification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a fast process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Efficient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Accessible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to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public without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the need for intermediaries. </a:t>
            </a:r>
            <a:endParaRPr lang="en-US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  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Automation and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Efficiency</a:t>
            </a: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Clr>
                <a:srgbClr val="000000"/>
              </a:buClr>
              <a:buSzPct val="100000"/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Automate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the certificate issuance and management process through smart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contracts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Reducing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administrative overhead, human error and associated costs.   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Improved Trust and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Credibility</a:t>
            </a: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Trust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and credibility in digital certificates </a:t>
            </a:r>
            <a:endParaRPr lang="en-US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Authenticity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and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Verifiability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, </a:t>
            </a:r>
            <a:endParaRPr lang="en-US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1510</Words>
  <Application>Microsoft Office PowerPoint</Application>
  <PresentationFormat>Custom</PresentationFormat>
  <Paragraphs>282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whynew.in</cp:lastModifiedBy>
  <cp:revision>360</cp:revision>
  <dcterms:modified xsi:type="dcterms:W3CDTF">2025-04-18T16:04:38Z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