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type="screen16x9" cy="6858000" cx="12192000"/>
  <p:notesSz cx="7772400" cy="100584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49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MasterSlide0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MasterSlide0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32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MasterSlide1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MasterSlide2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MasterSlide3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3"/>
          <p:cNvSpPr/>
          <p:nvPr/>
        </p:nvSpPr>
        <p:spPr>
          <a:xfrm>
            <a:off x="812880" y="914400"/>
            <a:ext cx="10667880" cy="0"/>
          </a:xfrm>
          <a:prstGeom prst="line"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t" bIns="-73440" lIns="118440" rIns="118440" tIns="-73440">
            <a:noAutofit/>
          </a:bodyPr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52" name="Picture 4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5991480"/>
            <a:ext cx="12192120" cy="866520"/>
          </a:xfrm>
          <a:prstGeom prst="rect"/>
          <a:ln w="0">
            <a:noFill/>
          </a:ln>
        </p:spPr>
      </p:pic>
      <p:sp>
        <p:nvSpPr>
          <p:cNvPr id="1048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r>
              <a:rPr b="0" sz="4400" lang="en-US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US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US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US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2" r:id="rId1"/>
    <p:sldLayoutId id="2147483653" r:id="rId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traight Connector 5"/>
          <p:cNvSpPr/>
          <p:nvPr/>
        </p:nvSpPr>
        <p:spPr>
          <a:xfrm>
            <a:off x="812880" y="914400"/>
            <a:ext cx="10667880" cy="0"/>
          </a:xfrm>
          <a:prstGeom prst="line"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t" bIns="-73440" lIns="118440" rIns="118440" tIns="-73440">
            <a:noAutofit/>
          </a:bodyPr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53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991480"/>
            <a:ext cx="12192120" cy="866520"/>
          </a:xfrm>
          <a:prstGeom prst="rect"/>
          <a:ln w="0">
            <a:noFill/>
          </a:ln>
        </p:spPr>
      </p:pic>
      <p:sp>
        <p:nvSpPr>
          <p:cNvPr id="1048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r>
              <a:rPr b="0" sz="4400" lang="en-US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5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US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US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US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4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traight Connector 9"/>
          <p:cNvSpPr/>
          <p:nvPr/>
        </p:nvSpPr>
        <p:spPr>
          <a:xfrm>
            <a:off x="812880" y="914400"/>
            <a:ext cx="10667880" cy="0"/>
          </a:xfrm>
          <a:prstGeom prst="line"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t" bIns="-73440" lIns="118440" rIns="118440" tIns="-73440">
            <a:noAutofit/>
          </a:bodyPr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57" name="Picture 10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991480"/>
            <a:ext cx="12192120" cy="866520"/>
          </a:xfrm>
          <a:prstGeom prst="rect"/>
          <a:ln w="0">
            <a:noFill/>
          </a:ln>
        </p:spPr>
      </p:pic>
      <p:sp>
        <p:nvSpPr>
          <p:cNvPr id="1048620" name="Free-form: Shape 11"/>
          <p:cNvSpPr/>
          <p:nvPr/>
        </p:nvSpPr>
        <p:spPr>
          <a:xfrm>
            <a:off x="609480" y="1434960"/>
            <a:ext cx="4011480" cy="4691520"/>
          </a:xfrm>
          <a:custGeom>
            <a:avLst/>
            <a:ahLst/>
            <a:rect l="0" t="0" r="r" b="b"/>
            <a:pathLst>
              <a:path w="11143" h="13032">
                <a:moveTo>
                  <a:pt x="0" y="0"/>
                </a:moveTo>
                <a:lnTo>
                  <a:pt x="11143" y="0"/>
                </a:lnTo>
                <a:lnTo>
                  <a:pt x="11143" y="13032"/>
                </a:lnTo>
                <a:lnTo>
                  <a:pt x="0" y="1303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anchor="t" bIns="45000" lIns="90000" rIns="90000" tIns="45000">
            <a:noAutofit/>
          </a:bodyPr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r>
              <a:rPr b="0" sz="4400" lang="en-US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US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US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US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traight Connector 14"/>
          <p:cNvSpPr/>
          <p:nvPr/>
        </p:nvSpPr>
        <p:spPr>
          <a:xfrm>
            <a:off x="812880" y="914400"/>
            <a:ext cx="10667880" cy="0"/>
          </a:xfrm>
          <a:prstGeom prst="line"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t" bIns="-73440" lIns="118440" rIns="118440" tIns="-73440">
            <a:noAutofit/>
          </a:bodyPr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62" name="Picture 1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991480"/>
            <a:ext cx="12192120" cy="866520"/>
          </a:xfrm>
          <a:prstGeom prst="rect"/>
          <a:ln w="0">
            <a:noFill/>
          </a:ln>
        </p:spPr>
      </p:pic>
      <p:sp>
        <p:nvSpPr>
          <p:cNvPr id="1048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r>
              <a:rPr b="0" sz="4400" lang="en-US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US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US" spc="-1" strike="noStrike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US" spc="-1" strike="noStrike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US" spc="-1" strike="noStrike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6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18"/>
          <p:cNvSpPr txBox="1"/>
          <p:nvPr/>
        </p:nvSpPr>
        <p:spPr>
          <a:xfrm>
            <a:off x="111804" y="1069200"/>
            <a:ext cx="11874512" cy="102063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pPr algn="ctr"/>
            <a:r>
              <a:rPr b="1" dirty="0" sz="2800" lang="en-US" spc="-1">
                <a:solidFill>
                  <a:srgbClr val="000000"/>
                </a:solidFill>
                <a:latin typeface="Arial"/>
                <a:ea typeface="Cambria-Bold"/>
              </a:rPr>
              <a:t>Blockchain-</a:t>
            </a:r>
            <a:r>
              <a:rPr b="1" dirty="0" sz="2800" lang="en-US" spc="-1" strike="noStrike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b="1" dirty="0" sz="2800" lang="en-US" spc="-1">
                <a:solidFill>
                  <a:srgbClr val="000000"/>
                </a:solidFill>
                <a:latin typeface="Arial"/>
                <a:ea typeface="Cambria-Bold"/>
              </a:rPr>
              <a:t>Enabled Online Certificate</a:t>
            </a:r>
            <a:r>
              <a:rPr b="1" dirty="0" sz="2800" lang="en-US" spc="-1" strike="noStrike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b="1" dirty="0" sz="2800" lang="en-US" spc="-1">
                <a:solidFill>
                  <a:srgbClr val="000000"/>
                </a:solidFill>
                <a:latin typeface="Arial"/>
                <a:ea typeface="Cambria-Bold"/>
              </a:rPr>
              <a:t>Generation and Validation</a:t>
            </a:r>
            <a:r>
              <a:rPr b="1" dirty="0" sz="2800" lang="en-US" spc="-1" strike="noStrike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b="1" dirty="0" sz="2800" lang="en-US" spc="-1">
                <a:solidFill>
                  <a:srgbClr val="000000"/>
                </a:solidFill>
                <a:latin typeface="Arial"/>
                <a:ea typeface="Cambria-Bold"/>
              </a:rPr>
              <a:t>Systems for Government Organizations</a:t>
            </a:r>
            <a:endParaRPr b="0" dirty="0" sz="2800" lang="en-US" spc="-1" err="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2" name="TextBox 19"/>
          <p:cNvSpPr txBox="1"/>
          <p:nvPr/>
        </p:nvSpPr>
        <p:spPr>
          <a:xfrm>
            <a:off x="790560" y="2100600"/>
            <a:ext cx="3970440" cy="55224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r>
              <a:rPr b="1" sz="2000" lang="en-US" spc="-1" strike="noStrike">
                <a:solidFill>
                  <a:srgbClr val="16365D"/>
                </a:solidFill>
                <a:latin typeface="Cambria-Bold"/>
                <a:ea typeface="Cambria-Bold"/>
              </a:rPr>
              <a:t>Batch Number:CSE-G199</a:t>
            </a:r>
            <a:endParaRPr b="0" sz="20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3" name="TextBox 21"/>
          <p:cNvSpPr txBox="1"/>
          <p:nvPr/>
        </p:nvSpPr>
        <p:spPr>
          <a:xfrm>
            <a:off x="6423266" y="2654034"/>
            <a:ext cx="5422680" cy="20206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r>
              <a:rPr b="1" dirty="0" sz="1800" lang="en-US" spc="-1" strike="noStrike">
                <a:solidFill>
                  <a:srgbClr val="16355C"/>
                </a:solidFill>
                <a:latin typeface="Arial"/>
                <a:ea typeface="Cambria-Bold"/>
              </a:rPr>
              <a:t>Under the Supervision of,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500" lang="en-US" spc="-1" strike="noStrike">
                <a:solidFill>
                  <a:srgbClr val="16355C"/>
                </a:solidFill>
                <a:latin typeface="Arial"/>
                <a:ea typeface="Cambria-Bold"/>
              </a:rPr>
              <a:t>Dr. Anand Prakash</a:t>
            </a:r>
            <a:endParaRPr b="0" sz="15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500" lang="en-US" spc="-1">
                <a:solidFill>
                  <a:srgbClr val="16355C"/>
                </a:solidFill>
                <a:latin typeface="Arial"/>
                <a:ea typeface="Cambria-Bold"/>
              </a:rPr>
              <a:t>Associate</a:t>
            </a:r>
            <a:r>
              <a:rPr b="1" dirty="0" sz="1500" lang="en-US" spc="-1" strike="noStrike">
                <a:solidFill>
                  <a:srgbClr val="16355C"/>
                </a:solidFill>
                <a:latin typeface="Arial"/>
                <a:ea typeface="Cambria-Bold"/>
              </a:rPr>
              <a:t> Professor</a:t>
            </a:r>
            <a:endParaRPr b="0" dirty="0" sz="15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500" lang="en-US" spc="-1" strike="noStrike">
                <a:solidFill>
                  <a:srgbClr val="16355C"/>
                </a:solidFill>
                <a:latin typeface="Arial"/>
                <a:ea typeface="Cambria-Bold"/>
              </a:rPr>
              <a:t>School of Computer Science and Engineering</a:t>
            </a:r>
            <a:endParaRPr b="0" sz="15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500" lang="en-US" spc="-1" strike="noStrike">
                <a:solidFill>
                  <a:srgbClr val="16355C"/>
                </a:solidFill>
                <a:latin typeface="Arial"/>
                <a:ea typeface="Cambria-Bold"/>
              </a:rPr>
              <a:t>Presidency University</a:t>
            </a:r>
            <a:endParaRPr b="0" dirty="0" sz="1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4" name="TextBox 22"/>
          <p:cNvSpPr txBox="1"/>
          <p:nvPr/>
        </p:nvSpPr>
        <p:spPr>
          <a:xfrm>
            <a:off x="4032360" y="334080"/>
            <a:ext cx="3879000" cy="55224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ctr">
              <a:lnSpc>
                <a:spcPct val="80000"/>
              </a:lnSpc>
            </a:pP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C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S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E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7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3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0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1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  <a:ea typeface="Cambria-Bold"/>
              </a:rPr>
              <a:t> University Project</a:t>
            </a:r>
            <a:endParaRPr b="0" dirty="0" sz="1500" lang="en-US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</a:pP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F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i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n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a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l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 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R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e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v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i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e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w</a:t>
            </a:r>
            <a:r>
              <a:rPr b="1" dirty="0" sz="1500" lang="en-US" spc="-1" strike="noStrike">
                <a:solidFill>
                  <a:srgbClr val="16355C"/>
                </a:solidFill>
                <a:latin typeface="Cambria-Bold"/>
              </a:rPr>
              <a:t> </a:t>
            </a:r>
            <a:endParaRPr b="0" dirty="0" sz="1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5" name="TextBox 23"/>
          <p:cNvSpPr txBox="1"/>
          <p:nvPr/>
        </p:nvSpPr>
        <p:spPr>
          <a:xfrm>
            <a:off x="709920" y="4533840"/>
            <a:ext cx="8138160" cy="186372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Autofit/>
          </a:bodyPr>
          <a:p>
            <a:r>
              <a:rPr b="1" dirty="0" sz="2000" lang="en-US" spc="-1" strike="noStrike">
                <a:solidFill>
                  <a:srgbClr val="4E81BD"/>
                </a:solidFill>
                <a:latin typeface="Cambria-Bold"/>
                <a:ea typeface="Cambria-Bold"/>
              </a:rPr>
              <a:t>Name of the Program: 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CSE</a:t>
            </a:r>
            <a:endParaRPr b="0" dirty="0" sz="20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dirty="0" sz="2000" lang="en-US" spc="-1" strike="noStrike">
                <a:solidFill>
                  <a:srgbClr val="4E81BD"/>
                </a:solidFill>
                <a:latin typeface="Cambria-Bold"/>
                <a:ea typeface="Cambria-Bold"/>
              </a:rPr>
              <a:t>Name of the </a:t>
            </a:r>
            <a:r>
              <a:rPr b="1" dirty="0" sz="2000" lang="en-US" spc="-1" err="1" strike="noStrike">
                <a:solidFill>
                  <a:srgbClr val="4E81BD"/>
                </a:solidFill>
                <a:latin typeface="Cambria-Bold"/>
                <a:ea typeface="Cambria-Bold"/>
              </a:rPr>
              <a:t>HoD</a:t>
            </a:r>
            <a:r>
              <a:rPr b="1" dirty="0" sz="2000" lang="en-US" spc="-1" strike="noStrike">
                <a:solidFill>
                  <a:srgbClr val="4E81BD"/>
                </a:solidFill>
                <a:latin typeface="Cambria-Bold"/>
                <a:ea typeface="Cambria-Bold"/>
              </a:rPr>
              <a:t>: 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Dr</a:t>
            </a:r>
            <a:r>
              <a:rPr b="1" dirty="0" sz="2000" lang="en-US" spc="-1" strike="noStrike" smtClean="0">
                <a:solidFill>
                  <a:srgbClr val="000000"/>
                </a:solidFill>
                <a:latin typeface="Cambria-Bold"/>
                <a:ea typeface="Cambria-Bold"/>
              </a:rPr>
              <a:t>. </a:t>
            </a:r>
            <a:r>
              <a:rPr b="1" dirty="0" sz="2000" lang="en-US" spc="-1" err="1" strike="noStrike" smtClean="0">
                <a:solidFill>
                  <a:srgbClr val="000000"/>
                </a:solidFill>
                <a:latin typeface="Cambria-Bold"/>
                <a:ea typeface="Cambria-Bold"/>
              </a:rPr>
              <a:t>Asif</a:t>
            </a:r>
            <a:r>
              <a:rPr b="1" dirty="0" sz="2000" lang="en-US" spc="-1" strike="noStrike" smtClean="0">
                <a:solidFill>
                  <a:srgbClr val="000000"/>
                </a:solidFill>
                <a:latin typeface="Cambria-Bold"/>
                <a:ea typeface="Cambria-Bold"/>
              </a:rPr>
              <a:t> 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Mohammed H.B</a:t>
            </a:r>
            <a:endParaRPr b="0" dirty="0" sz="20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dirty="0" sz="2000" lang="en-US" spc="-1" strike="noStrike">
                <a:solidFill>
                  <a:srgbClr val="4E81BD"/>
                </a:solidFill>
                <a:latin typeface="Cambria-Bold"/>
                <a:ea typeface="Cambria-Bold"/>
              </a:rPr>
              <a:t>Name of the Program Project Coordinator: 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Dr. </a:t>
            </a:r>
            <a:r>
              <a:rPr b="1" dirty="0" sz="2000" lang="en-US" spc="-1" err="1" strike="noStrike">
                <a:solidFill>
                  <a:srgbClr val="000000"/>
                </a:solidFill>
                <a:latin typeface="Cambria-Bold"/>
                <a:ea typeface="Cambria-Bold"/>
              </a:rPr>
              <a:t>Anand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 </a:t>
            </a:r>
            <a:r>
              <a:rPr b="1" dirty="0" sz="2000" lang="en-US" spc="-1" err="1" strike="noStrike">
                <a:solidFill>
                  <a:srgbClr val="000000"/>
                </a:solidFill>
                <a:latin typeface="Cambria-Bold"/>
                <a:ea typeface="Cambria-Bold"/>
              </a:rPr>
              <a:t>Prakash</a:t>
            </a:r>
            <a:endParaRPr b="0" dirty="0" sz="20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dirty="0" sz="2000" lang="en-US" spc="-1" strike="noStrike">
                <a:solidFill>
                  <a:srgbClr val="4E81BD"/>
                </a:solidFill>
                <a:latin typeface="Cambria-Bold"/>
                <a:ea typeface="Cambria-Bold"/>
              </a:rPr>
              <a:t>Name of the School Project Coordinators: 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Dr. Abdul </a:t>
            </a:r>
            <a:r>
              <a:rPr b="1" dirty="0" sz="2000" lang="en-US" spc="-1" err="1" strike="noStrike">
                <a:solidFill>
                  <a:srgbClr val="000000"/>
                </a:solidFill>
                <a:latin typeface="Cambria-Bold"/>
                <a:ea typeface="Cambria-Bold"/>
              </a:rPr>
              <a:t>Khadar</a:t>
            </a:r>
            <a:r>
              <a:rPr b="1" dirty="0" sz="2000" lang="en-US" spc="-1" strike="noStrike">
                <a:solidFill>
                  <a:srgbClr val="000000"/>
                </a:solidFill>
                <a:latin typeface="Cambria-Bold"/>
                <a:ea typeface="Cambria-Bold"/>
              </a:rPr>
              <a:t> A</a:t>
            </a:r>
            <a:endParaRPr b="0" dirty="0" sz="2000" lang="en-US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890067" y="2650991"/>
          <a:ext cx="5159002" cy="148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501"/>
                <a:gridCol w="2579501"/>
              </a:tblGrid>
              <a:tr h="307368">
                <a:tc>
                  <a:txBody>
                    <a:bodyPr/>
                    <a:p>
                      <a:r>
                        <a:rPr dirty="0" lang="en-GB"/>
                        <a:t>NAMES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GB"/>
                        <a:t>ROLL.NO</a:t>
                      </a:r>
                    </a:p>
                  </a:txBody>
                </a:tc>
              </a:tr>
              <a:tr h="307368">
                <a:tc>
                  <a:txBody>
                    <a:bodyPr/>
                    <a:p>
                      <a:r>
                        <a:rPr dirty="0" lang="en-GB"/>
                        <a:t>PRAKRUTHI 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GB"/>
                        <a:t>20211CSE0628</a:t>
                      </a:r>
                    </a:p>
                  </a:txBody>
                </a:tc>
              </a:tr>
              <a:tr h="307368">
                <a:tc>
                  <a:txBody>
                    <a:bodyPr/>
                    <a:p>
                      <a:r>
                        <a:rPr dirty="0" lang="en-GB"/>
                        <a:t>DEEPTHI 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GB"/>
                        <a:t>20211CSE0618</a:t>
                      </a:r>
                    </a:p>
                  </a:txBody>
                </a:tc>
              </a:tr>
              <a:tr h="384210">
                <a:tc>
                  <a:txBody>
                    <a:bodyPr/>
                    <a:p>
                      <a:r>
                        <a:rPr dirty="0" lang="en-GB"/>
                        <a:t>NIDHISHA 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GB"/>
                        <a:t>20211CSE0677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766802" y="1140599"/>
            <a:ext cx="10710581" cy="4460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 marL="128905">
              <a:lnSpc>
                <a:spcPct val="90000"/>
              </a:lnSpc>
            </a:pPr>
            <a:r>
              <a:rPr b="1" dirty="0" lang="en-US">
                <a:latin typeface="Arial"/>
              </a:rPr>
              <a:t>Empowerment of Individuals</a:t>
            </a:r>
            <a:endParaRPr lang="en-US">
              <a:latin typeface="Arial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Greater control over digital credentials</a:t>
            </a:r>
            <a:endParaRPr lang="en-US">
              <a:latin typeface="Arial"/>
              <a:cs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Can easily manage, share, and validate achievements.</a:t>
            </a: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r>
              <a:rPr b="1" dirty="0" lang="en-US">
                <a:latin typeface="Arial"/>
              </a:rPr>
              <a:t>Interoperability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Interoperability between different blockchain platforms and existing systems</a:t>
            </a:r>
            <a:endParaRPr lang="en-US">
              <a:latin typeface="Arial"/>
              <a:cs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Facilitating seamless exchange.</a:t>
            </a:r>
            <a:endParaRPr lang="en-US">
              <a:latin typeface="Arial"/>
              <a:cs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r>
              <a:rPr b="1" dirty="0" lang="en-US">
                <a:latin typeface="Arial"/>
              </a:rPr>
              <a:t>Scalability</a:t>
            </a:r>
            <a:endParaRPr b="1" lang="en-US">
              <a:latin typeface="Arial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Handles large volume of certificate transactions efficiently and effectively.</a:t>
            </a: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r>
              <a:rPr b="1" dirty="0" lang="en-US">
                <a:latin typeface="Arial"/>
              </a:rPr>
              <a:t>Regulatory Compliance</a:t>
            </a:r>
            <a:endParaRPr dirty="0" lang="en-US">
              <a:latin typeface="Arial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Data protection regulations. </a:t>
            </a: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algn="just" marL="128905">
              <a:lnSpc>
                <a:spcPct val="90000"/>
              </a:lnSpc>
            </a:pPr>
            <a:r>
              <a:rPr b="1" dirty="0" lang="en-US">
                <a:latin typeface="Arial"/>
              </a:rPr>
              <a:t>Accessibility and User-Friendliness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User-friendly system for both certificate issuers and recipients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>
                <a:latin typeface="Arial"/>
                <a:cs typeface="Times New Roman"/>
              </a:rPr>
              <a:t>Simplifies the process of generating, managing, and verifying credentials.</a:t>
            </a:r>
            <a:endParaRPr dirty="0" lang="en-US">
              <a:latin typeface="Arial"/>
            </a:endParaRPr>
          </a:p>
          <a:p>
            <a:pPr algn="l" indent="-285750" marL="285750">
              <a:buFont typeface="Wingdings"/>
              <a:buChar char="Ø"/>
            </a:pPr>
            <a:endParaRPr dirty="0" lang="en-GB"/>
          </a:p>
        </p:txBody>
      </p:sp>
      <p:sp>
        <p:nvSpPr>
          <p:cNvPr id="1048606" name="TextBox 3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42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8" name="TextBox 43"/>
          <p:cNvSpPr txBox="1"/>
          <p:nvPr/>
        </p:nvSpPr>
        <p:spPr>
          <a:xfrm>
            <a:off x="812880" y="1000080"/>
            <a:ext cx="10667880" cy="509580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This system ensures a secure, efficient, and immutable blockchain-based certificate generation and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verification process. It consists of the following key modules: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1. User Authentication: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user logs in using credentials (username and password).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2. Certificate Generation: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retrieves recipient details (name, degree, course, issue date, etc.) from a secure database.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A digital certificate is generated with the extracted details and formatted into a structured template.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3. Security Encoding: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certificate undergoes encryption or hashing using cryptographic techniques to prevent tampering.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A digital signature is applied to validate the authenticity of the certificate and the issuing authority.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44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0" name="TextBox 45"/>
          <p:cNvSpPr txBox="1"/>
          <p:nvPr/>
        </p:nvSpPr>
        <p:spPr>
          <a:xfrm>
            <a:off x="809640" y="1000080"/>
            <a:ext cx="10667880" cy="509580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4. Blockchain Integration: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uses a public or permission blockchain (e.g., Ganache) to store certificate details.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A smart contract is deployed to automate certificate issuance and validation.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5. Certificate Storage &amp; Access: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encoded certificate and unique cryptographic key are stored securely in a database.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Users can download or share their certificates through a web-based portal or mobile application.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6. Verification Process: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Users can verify a certificate through the generated hash tag.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extracts the cryptographic key from the blockchain and verifies the certificate data.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7. Data Security &amp; Privacy: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Sensitive user data is protected using encryption, ensuring security at rest and in transit.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Role-Based Access Control restricts access to authorized personnel (e.g., administrators, certificate holders).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46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2" name="TextBox 47"/>
          <p:cNvSpPr txBox="1"/>
          <p:nvPr/>
        </p:nvSpPr>
        <p:spPr>
          <a:xfrm>
            <a:off x="809640" y="1000080"/>
            <a:ext cx="10667880" cy="509580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 fontScale="94444" lnSpcReduction="10000"/>
          </a:bodyPr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8. System Integration &amp; Compliance: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APIs enable seamless integration with government databases, educational institutions, and third-party verifiers.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comply with legal frameworks, ensuring trust and legitimacy of issued certificates.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9. User Interface &amp; Accessibility: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A web portal ,mobile-friendly application allow users to request, download, and verify certificates with ease.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be intuitive, requiring minimal technical knowledge for users.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1" sz="1800" lang="en-US" spc="-1" strike="noStrike">
                <a:solidFill>
                  <a:srgbClr val="000000"/>
                </a:solidFill>
                <a:latin typeface="TimesNewRomanPS-BoldMT"/>
                <a:ea typeface="TimesNewRomanPS-BoldMT"/>
              </a:rPr>
              <a:t>10. Monitoring &amp; Performance Evaluation: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The system undergoes regular audits and vulnerability scans to identify and mitigate security risks.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Performance metrics (e.g., certificate issuance speed, verification response time, user satisfaction) are monitored.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indent="-247680" marL="247680">
              <a:spcBef>
                <a:spcPts val="499"/>
              </a:spcBef>
              <a:buClr>
                <a:srgbClr val="000000"/>
              </a:buClr>
              <a:buSzPct val="45000"/>
              <a:buFont typeface=""/>
            </a:pPr>
            <a:r>
              <a:rPr b="0" sz="1800" lang="en-US" spc="-1" strike="noStrike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This enhanced methodology provides a comprehensive and structured approach to implementing a Blockchain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r>
              <a:rPr b="0" sz="1800" lang="en-US" spc="-1" strike="noStrike">
                <a:solidFill>
                  <a:srgbClr val="000000"/>
                </a:solidFill>
                <a:latin typeface="TimesNewRomanPSMT"/>
                <a:ea typeface="TimesNewRomanPSMT"/>
              </a:rPr>
              <a:t>Based Certificate Generation and Validation System, ensuring security, efficiency, and reliability.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48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Architecture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54" name="Picture 4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1920" y="1272600"/>
            <a:ext cx="5727600" cy="4207680"/>
          </a:xfrm>
          <a:prstGeom prst="rect"/>
          <a:ln w="0">
            <a:noFill/>
          </a:ln>
        </p:spPr>
      </p:pic>
      <p:pic>
        <p:nvPicPr>
          <p:cNvPr id="2097155" name="Picture 50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32640" y="1272600"/>
            <a:ext cx="4446360" cy="4482360"/>
          </a:xfrm>
          <a:prstGeom prst="rect"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32080" y="1282680"/>
            <a:ext cx="5727600" cy="4293000"/>
          </a:xfrm>
          <a:prstGeom prst="rect"/>
          <a:ln w="0">
            <a:noFill/>
          </a:ln>
        </p:spPr>
      </p:pic>
      <p:sp>
        <p:nvSpPr>
          <p:cNvPr id="1048614" name="TextBox 2"/>
          <p:cNvSpPr txBox="1"/>
          <p:nvPr/>
        </p:nvSpPr>
        <p:spPr>
          <a:xfrm>
            <a:off x="946417" y="293274"/>
            <a:ext cx="7987552" cy="46166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400" lang="en-US">
                <a:solidFill>
                  <a:srgbClr val="16365D"/>
                </a:solidFill>
                <a:highlight>
                  <a:srgbClr val="F5F5F5"/>
                </a:highlight>
                <a:latin typeface="Verdana-Bold"/>
              </a:rPr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52"/>
          <p:cNvSpPr txBox="1"/>
          <p:nvPr/>
        </p:nvSpPr>
        <p:spPr>
          <a:xfrm>
            <a:off x="812880" y="2998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6" name="TextBox 53"/>
          <p:cNvSpPr txBox="1"/>
          <p:nvPr/>
        </p:nvSpPr>
        <p:spPr>
          <a:xfrm>
            <a:off x="643213" y="1143845"/>
            <a:ext cx="11292840" cy="528804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Flask (Python Framework)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Manages the web interface for certificate generation and verification.</a:t>
            </a:r>
            <a:endParaRPr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Blockchain (Ethereum - Smart Contracts)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Ensures certificate authenticity by storing unique certificate hashes on Ethereum.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Solidity (Smart Contracts)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Defines rules for issuing and verifying certificates.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Web3.py (Ethereum Interaction)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Connects the backend with the Ethereum blockchain to interact with smart contracts.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SHA-256 Hashing (Digital Signature)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Generates a cryptographic hash for each certificate to prevent forgery.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FPDF (PDF Generation)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Creates and formats the final certificate PDF, including authorized signatures and official seals.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54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8" name="TextBox 55"/>
          <p:cNvSpPr txBox="1"/>
          <p:nvPr/>
        </p:nvSpPr>
        <p:spPr>
          <a:xfrm>
            <a:off x="870840" y="1294920"/>
            <a:ext cx="10986480" cy="378432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HTML + CSS (Frontend)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Designs the user interface for easy certificate generation and validation.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Ganache (Local Blockchain Simulator)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Provides a test blockchain environment for deploying and testing smart contracts without using real ETH.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56"/>
          <p:cNvSpPr txBox="1"/>
          <p:nvPr/>
        </p:nvSpPr>
        <p:spPr>
          <a:xfrm>
            <a:off x="609480" y="272880"/>
            <a:ext cx="4838400" cy="635760"/>
          </a:xfrm>
          <a:prstGeom prst="rect"/>
          <a:noFill/>
          <a:ln w="0">
            <a:noFill/>
          </a:ln>
        </p:spPr>
        <p:txBody>
          <a:bodyPr anchor="b" bIns="45000" lIns="90000" rIns="90000" tIns="45000">
            <a:normAutofit/>
          </a:bodyPr>
          <a:p>
            <a:r>
              <a:rPr b="1" dirty="0" sz="2600" lang="en-US" spc="-1" strike="noStrike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b="0" dirty="0" sz="26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4" name="TextBox 57"/>
          <p:cNvSpPr txBox="1"/>
          <p:nvPr/>
        </p:nvSpPr>
        <p:spPr>
          <a:xfrm>
            <a:off x="5562600" y="1052640"/>
            <a:ext cx="6019680" cy="50734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lvl="2"/>
            <a:r>
              <a:rPr b="1" dirty="0" i="1" lang="en-GB" smtClean="0"/>
              <a:t>2. </a:t>
            </a:r>
            <a:r>
              <a:rPr b="1" dirty="0" lang="en-GB" smtClean="0"/>
              <a:t>Quick Verification</a:t>
            </a:r>
          </a:p>
          <a:p>
            <a:pPr algn="just" lvl="2"/>
            <a:r>
              <a:rPr dirty="0" lang="en-GB" smtClean="0"/>
              <a:t>Certificates </a:t>
            </a:r>
            <a:r>
              <a:rPr dirty="0" lang="en-GB"/>
              <a:t>can be checked in real-time using </a:t>
            </a:r>
            <a:r>
              <a:rPr dirty="0" lang="en-GB" err="1"/>
              <a:t>blockchain</a:t>
            </a:r>
            <a:r>
              <a:rPr dirty="0" lang="en-GB"/>
              <a:t>, reducing the necessity of manual checks by institutions and </a:t>
            </a:r>
            <a:r>
              <a:rPr dirty="0" lang="en-GB" smtClean="0"/>
              <a:t>employers.</a:t>
            </a:r>
          </a:p>
          <a:p>
            <a:pPr algn="just" lvl="2"/>
            <a:r>
              <a:rPr dirty="0" lang="en-GB" smtClean="0"/>
              <a:t>Efficiency </a:t>
            </a:r>
            <a:r>
              <a:rPr dirty="0" lang="en-GB"/>
              <a:t>Score: Conventional - 30, </a:t>
            </a:r>
            <a:r>
              <a:rPr dirty="0" lang="en-GB" err="1"/>
              <a:t>Blockchain</a:t>
            </a:r>
            <a:r>
              <a:rPr dirty="0" lang="en-GB"/>
              <a:t> – 95</a:t>
            </a:r>
            <a:endParaRPr dirty="0" lang="en-US"/>
          </a:p>
          <a:p>
            <a:pPr algn="just"/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5" name="TextBox 58"/>
          <p:cNvSpPr txBox="1"/>
          <p:nvPr/>
        </p:nvSpPr>
        <p:spPr>
          <a:xfrm>
            <a:off x="609480" y="1066800"/>
            <a:ext cx="5054400" cy="50734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 lvl="2" marL="0"/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 </a:t>
            </a:r>
            <a:r>
              <a:rPr b="1" dirty="0" sz="1800" lang="en-US" spc="-1" strike="noStrike" smtClean="0">
                <a:solidFill>
                  <a:srgbClr val="000000"/>
                </a:solidFill>
                <a:latin typeface="Arial"/>
                <a:ea typeface="TimesNewRomanPS-BoldMT"/>
              </a:rPr>
              <a:t>1. </a:t>
            </a:r>
            <a:r>
              <a:rPr b="1" dirty="0" lang="en-US" smtClean="0"/>
              <a:t>No </a:t>
            </a:r>
            <a:r>
              <a:rPr b="1" dirty="0" lang="en-US"/>
              <a:t>Fake Certificates:</a:t>
            </a:r>
            <a:endParaRPr dirty="0" sz="2800" lang="en-US"/>
          </a:p>
          <a:p>
            <a:pPr algn="just"/>
            <a:r>
              <a:rPr dirty="0" lang="en-GB" smtClean="0"/>
              <a:t>The </a:t>
            </a:r>
            <a:r>
              <a:rPr dirty="0" lang="en-GB"/>
              <a:t>system blocks the flow of counterfeit academic and professional certificates by making all credentials registered on an immutable </a:t>
            </a:r>
            <a:r>
              <a:rPr dirty="0" lang="en-GB" err="1" smtClean="0"/>
              <a:t>blockchain</a:t>
            </a:r>
            <a:r>
              <a:rPr dirty="0" lang="en-GB" smtClean="0"/>
              <a:t>.</a:t>
            </a:r>
          </a:p>
          <a:p>
            <a:pPr algn="just" lvl="0"/>
            <a:r>
              <a:rPr dirty="0" lang="en-GB"/>
              <a:t>Efficiency Score: Traditional - 40, </a:t>
            </a:r>
            <a:r>
              <a:rPr dirty="0" lang="en-GB" err="1"/>
              <a:t>Blockchain</a:t>
            </a:r>
            <a:r>
              <a:rPr dirty="0" lang="en-GB"/>
              <a:t>– 95</a:t>
            </a:r>
            <a:endParaRPr dirty="0" i="1" lang="en-US"/>
          </a:p>
          <a:p>
            <a:pPr algn="just"/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8229" y="3425890"/>
            <a:ext cx="4118572" cy="2819232"/>
          </a:xfrm>
          <a:prstGeom prst="rect"/>
          <a:noFill/>
          <a:ln>
            <a:noFill/>
          </a:ln>
          <a:effectLst/>
        </p:spPr>
      </p:pic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010400" y="3256670"/>
            <a:ext cx="4281094" cy="291553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61"/>
          <p:cNvSpPr txBox="1"/>
          <p:nvPr/>
        </p:nvSpPr>
        <p:spPr>
          <a:xfrm>
            <a:off x="609480" y="116640"/>
            <a:ext cx="5342400" cy="720000"/>
          </a:xfrm>
          <a:prstGeom prst="rect"/>
          <a:noFill/>
          <a:ln w="0">
            <a:noFill/>
          </a:ln>
        </p:spPr>
        <p:txBody>
          <a:bodyPr anchor="b" bIns="45000" lIns="90000" rIns="90000" tIns="45000">
            <a:normAutofit/>
          </a:bodyPr>
          <a:p>
            <a:r>
              <a:rPr b="1" sz="2400" lang="en-US" spc="-1" strike="noStrike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b="0" sz="24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7" name="TextBox 62"/>
          <p:cNvSpPr txBox="1"/>
          <p:nvPr/>
        </p:nvSpPr>
        <p:spPr>
          <a:xfrm>
            <a:off x="5807880" y="1066799"/>
            <a:ext cx="5774400" cy="5075465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r>
              <a:rPr b="1" dirty="0" sz="1800" lang="en-US" spc="-1" strike="noStrike" smtClean="0">
                <a:solidFill>
                  <a:srgbClr val="000000"/>
                </a:solidFill>
                <a:latin typeface="Arial"/>
                <a:ea typeface="TimesNewRomanPSMT"/>
              </a:rPr>
              <a:t>4. </a:t>
            </a:r>
            <a:r>
              <a:rPr b="1" dirty="0" lang="en-GB"/>
              <a:t>Less </a:t>
            </a:r>
            <a:r>
              <a:rPr b="1" dirty="0" lang="en-GB" smtClean="0"/>
              <a:t>Paperwork</a:t>
            </a:r>
          </a:p>
          <a:p>
            <a:pPr algn="just"/>
            <a:r>
              <a:rPr dirty="0" lang="en-GB"/>
              <a:t>Schools minimize paperwork and requests for verification </a:t>
            </a:r>
            <a:endParaRPr dirty="0" lang="en-GB" smtClean="0"/>
          </a:p>
          <a:p>
            <a:pPr algn="just"/>
            <a:r>
              <a:rPr dirty="0" lang="en-GB"/>
              <a:t>Efficiency Score: Traditional - 50, </a:t>
            </a:r>
            <a:r>
              <a:rPr dirty="0" lang="en-GB" err="1"/>
              <a:t>Blockchain</a:t>
            </a:r>
            <a:r>
              <a:rPr dirty="0" lang="en-GB"/>
              <a:t>– 85</a:t>
            </a:r>
            <a:endParaRPr b="1" dirty="0" lang="en-GB" smtClean="0"/>
          </a:p>
        </p:txBody>
      </p:sp>
      <p:sp>
        <p:nvSpPr>
          <p:cNvPr id="1048628" name="TextBox 63"/>
          <p:cNvSpPr txBox="1"/>
          <p:nvPr/>
        </p:nvSpPr>
        <p:spPr>
          <a:xfrm>
            <a:off x="609480" y="1066800"/>
            <a:ext cx="5198400" cy="500545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b="1" dirty="0" i="1" lang="en-GB" smtClean="0"/>
              <a:t>3. </a:t>
            </a:r>
            <a:r>
              <a:rPr b="1" dirty="0" lang="en-GB" smtClean="0"/>
              <a:t>Accessible Worldwide</a:t>
            </a:r>
          </a:p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dirty="0" lang="en-GB"/>
              <a:t>Digital certificates on a decentralized network can be accessed and validated from anywhere </a:t>
            </a:r>
            <a:endParaRPr dirty="0" lang="en-GB" smtClean="0"/>
          </a:p>
          <a:p>
            <a:pPr algn="just" lvl="0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dirty="0" lang="en-GB"/>
              <a:t>Efficiency Score: Conventional - 35, </a:t>
            </a:r>
            <a:r>
              <a:rPr dirty="0" lang="en-GB" err="1"/>
              <a:t>Blockchain</a:t>
            </a:r>
            <a:r>
              <a:rPr dirty="0" lang="en-GB"/>
              <a:t>– 90</a:t>
            </a:r>
            <a:endParaRPr dirty="0" lang="en-US"/>
          </a:p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4400" y="3029489"/>
            <a:ext cx="4343400" cy="3008549"/>
          </a:xfrm>
          <a:prstGeom prst="rect"/>
          <a:noFill/>
          <a:ln>
            <a:noFill/>
          </a:ln>
          <a:effectLst/>
        </p:spPr>
      </p:pic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278511" y="2920205"/>
            <a:ext cx="4833137" cy="325199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24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Introduction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0" name="TextBox 25"/>
          <p:cNvSpPr txBox="1"/>
          <p:nvPr/>
        </p:nvSpPr>
        <p:spPr>
          <a:xfrm>
            <a:off x="569552" y="1143000"/>
            <a:ext cx="10928119" cy="510984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Traditional digital certificate 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systems are vulnerable to fraud and data breaches.</a:t>
            </a:r>
            <a:endParaRPr dirty="0" lang="en-US"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Blockchain technology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a decentralized, immutable, and transparent platform for managing credentials.</a:t>
            </a:r>
            <a:endParaRPr lang="en-US"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Benefits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Enhanced security and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 authenticity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Simplified verification.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Automated issuance 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management 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through smart contracts.</a:t>
            </a:r>
            <a:endParaRPr dirty="0" lang="en-US"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Empowerment to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 control and share their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credentials.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Streamlined integration 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with online learning platforms.</a:t>
            </a:r>
            <a:endParaRPr dirty="0" lang="en-US"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Applications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Significant potential in education for managing academic credentials (</a:t>
            </a:r>
            <a:r>
              <a:rPr dirty="0" lang="en-US" spc="-1" err="1">
                <a:solidFill>
                  <a:srgbClr val="000000"/>
                </a:solidFill>
                <a:ea typeface="+mn-lt"/>
                <a:cs typeface="+mn-lt"/>
              </a:rPr>
              <a:t>eg.Courses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dirty="0" lang="en-US"/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Scalability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, regulatory compliance, and interoperability.</a:t>
            </a:r>
            <a:endParaRPr lang="en-US"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Outlook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Ongoing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 research and development are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addressing these challenges</a:t>
            </a:r>
            <a:r>
              <a:rPr b="0" dirty="0" sz="1800" lang="en-US" spc="-1" strike="noStrike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dirty="0" lang="en-US">
              <a:ea typeface="+mn-lt"/>
              <a:cs typeface="+mn-lt"/>
            </a:endParaRPr>
          </a:p>
          <a:p>
            <a:pPr algn="just"/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66"/>
          <p:cNvSpPr txBox="1"/>
          <p:nvPr/>
        </p:nvSpPr>
        <p:spPr>
          <a:xfrm>
            <a:off x="812880" y="274680"/>
            <a:ext cx="10667880" cy="63396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800" lang="en-US" spc="-1" strike="noStrike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b="0" sz="28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3" name="TextBox 67"/>
          <p:cNvSpPr txBox="1"/>
          <p:nvPr/>
        </p:nvSpPr>
        <p:spPr>
          <a:xfrm>
            <a:off x="911520" y="1052640"/>
            <a:ext cx="5489280" cy="50734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r>
              <a:rPr b="1" dirty="0" lang="en-GB" smtClean="0"/>
              <a:t>5. </a:t>
            </a:r>
            <a:r>
              <a:rPr b="1" dirty="0" lang="en-GB"/>
              <a:t>User </a:t>
            </a:r>
            <a:r>
              <a:rPr b="1" dirty="0" lang="en-GB" smtClean="0"/>
              <a:t>Ownership</a:t>
            </a:r>
          </a:p>
          <a:p>
            <a:pPr algn="just"/>
            <a:r>
              <a:rPr dirty="0" lang="en-GB"/>
              <a:t>Certificate holders have direct and enduring access to their credentials </a:t>
            </a:r>
            <a:endParaRPr dirty="0" lang="en-GB" smtClean="0"/>
          </a:p>
          <a:p>
            <a:pPr algn="just" lvl="0"/>
            <a:r>
              <a:rPr dirty="0" lang="en-GB"/>
              <a:t>Efficiency Score: Traditional - 45, </a:t>
            </a:r>
            <a:r>
              <a:rPr dirty="0" lang="en-GB" err="1"/>
              <a:t>Blockchain</a:t>
            </a:r>
            <a:r>
              <a:rPr dirty="0" lang="en-GB"/>
              <a:t>– 95</a:t>
            </a:r>
            <a:endParaRPr dirty="0" lang="en-US"/>
          </a:p>
          <a:p>
            <a:pPr algn="just"/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3048000"/>
            <a:ext cx="4553614" cy="295715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10972800" cy="533400"/>
          </a:xfrm>
        </p:spPr>
        <p:txBody>
          <a:bodyPr>
            <a:noAutofit/>
          </a:bodyPr>
          <a:p>
            <a:r>
              <a:rPr dirty="0" lang="en-US" smtClean="0"/>
              <a:t>  </a:t>
            </a:r>
            <a:endParaRPr dirty="0" lang="en-US"/>
          </a:p>
        </p:txBody>
      </p:sp>
      <p:sp>
        <p:nvSpPr>
          <p:cNvPr id="1048635" name="Rectangle 3"/>
          <p:cNvSpPr/>
          <p:nvPr/>
        </p:nvSpPr>
        <p:spPr>
          <a:xfrm>
            <a:off x="914400" y="457200"/>
            <a:ext cx="6248400" cy="646331"/>
          </a:xfrm>
          <a:prstGeom prst="rect"/>
        </p:spPr>
        <p:txBody>
          <a:bodyPr wrap="square">
            <a:spAutoFit/>
          </a:bodyPr>
          <a:p>
            <a:r>
              <a:rPr b="1" dirty="0" lang="en-US" spc="-1" smtClean="0">
                <a:solidFill>
                  <a:srgbClr val="243F60"/>
                </a:solidFill>
                <a:latin typeface="Verdana-Bold"/>
              </a:rPr>
              <a:t>Screenshots</a:t>
            </a:r>
            <a:endParaRPr dirty="0" lang="en-US" smtClean="0"/>
          </a:p>
          <a:p>
            <a:endParaRPr dirty="0" lang="en-US" spc="-1">
              <a:solidFill>
                <a:srgbClr val="000000"/>
              </a:solidFill>
            </a:endParaRPr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35263" y="1103530"/>
            <a:ext cx="6724650" cy="506866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69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Conclusion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7" name="TextBox 70"/>
          <p:cNvSpPr txBox="1"/>
          <p:nvPr/>
        </p:nvSpPr>
        <p:spPr>
          <a:xfrm>
            <a:off x="793670" y="1014933"/>
            <a:ext cx="10687090" cy="5080947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Traditional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systems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suffer from vulnerabilities like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tampering, forgery, 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security breaches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Trust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issues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high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administrative costs.</a:t>
            </a:r>
            <a:endParaRPr dirty="0" lang="en-US" spc="-1">
              <a:ea typeface="+mn-lt"/>
              <a:cs typeface="+mn-lt"/>
            </a:endParaRPr>
          </a:p>
          <a:p>
            <a:pPr algn="just"/>
            <a:endParaRPr dirty="0" lang="en-US" spc="-1">
              <a:solidFill>
                <a:srgbClr val="000000"/>
              </a:solidFill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endParaRPr dirty="0"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Blockchain technology offers a secure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transparent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decentralized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alternative.</a:t>
            </a:r>
            <a:endParaRPr dirty="0" lang="en-US" spc="-1">
              <a:ea typeface="+mn-lt"/>
              <a:cs typeface="+mn-lt"/>
            </a:endParaRPr>
          </a:p>
          <a:p>
            <a:pPr algn="just"/>
            <a:endParaRPr dirty="0" lang="en-US" spc="-1">
              <a:solidFill>
                <a:srgbClr val="000000"/>
              </a:solidFill>
              <a:ea typeface="+mn-lt"/>
              <a:cs typeface="+mn-lt"/>
            </a:endParaRPr>
          </a:p>
          <a:p>
            <a:pPr algn="just" indent="-285750" marL="285750">
              <a:buFont typeface="Arial"/>
              <a:buChar char="•"/>
            </a:pPr>
            <a:r>
              <a:rPr b="1" dirty="0" lang="en-US" spc="-1">
                <a:solidFill>
                  <a:srgbClr val="000000"/>
                </a:solidFill>
                <a:ea typeface="+mn-lt"/>
                <a:cs typeface="+mn-lt"/>
              </a:rPr>
              <a:t>Key Features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Immutability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transparency to prevent 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fraud.</a:t>
            </a:r>
            <a:endParaRPr dirty="0" lang="en-US"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Decentralization for enhanced security.</a:t>
            </a:r>
            <a:endParaRPr dirty="0" lang="en-US"/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Simplified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efficient verification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dirty="0" lang="en-US">
              <a:ea typeface="+mn-lt"/>
              <a:cs typeface="+mn-lt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ea typeface="+mn-lt"/>
                <a:cs typeface="+mn-lt"/>
              </a:rPr>
              <a:t>Automation through</a:t>
            </a:r>
            <a:r>
              <a:rPr b="0" dirty="0" lang="en-US" spc="-1" strike="noStrike">
                <a:solidFill>
                  <a:srgbClr val="000000"/>
                </a:solidFill>
                <a:ea typeface="+mn-lt"/>
                <a:cs typeface="+mn-lt"/>
              </a:rPr>
              <a:t> smart contracts.</a:t>
            </a:r>
            <a:endParaRPr b="0" dirty="0" lang="en-US" spc="-1" strike="noStrik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1"/>
          <p:cNvSpPr txBox="1"/>
          <p:nvPr/>
        </p:nvSpPr>
        <p:spPr>
          <a:xfrm>
            <a:off x="819630" y="1203832"/>
            <a:ext cx="10539932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just" indent="-285750" marL="285750">
              <a:buFont typeface="Arial,Sans-Serif"/>
              <a:buChar char="•"/>
            </a:pPr>
            <a:r>
              <a:rPr dirty="0" lang="en-US">
                <a:latin typeface="Arial"/>
                <a:cs typeface="Segoe UI"/>
              </a:rPr>
              <a:t>​​</a:t>
            </a:r>
            <a:r>
              <a:rPr b="1" dirty="0" lang="en-US">
                <a:latin typeface="Arial"/>
                <a:cs typeface="Arial"/>
              </a:rPr>
              <a:t>Applications</a:t>
            </a:r>
            <a:endParaRPr dirty="0" lang="en-US">
              <a:latin typeface="Arial"/>
              <a:cs typeface="Arial"/>
            </a:endParaRPr>
          </a:p>
          <a:p>
            <a:pPr algn="just"/>
            <a:r>
              <a:rPr dirty="0" lang="en-US">
                <a:latin typeface="Arial"/>
                <a:cs typeface="Arial"/>
              </a:rPr>
              <a:t> Particularly beneficial in education for managing academic credentials.</a:t>
            </a:r>
          </a:p>
          <a:p>
            <a:pPr algn="just"/>
            <a:endParaRPr dirty="0" lang="en-US">
              <a:latin typeface="Arial"/>
              <a:cs typeface="Arial"/>
            </a:endParaRPr>
          </a:p>
          <a:p>
            <a:pPr algn="just" indent="-285750" marL="285750">
              <a:buFont typeface="Arial,Sans-Serif"/>
              <a:buChar char="•"/>
            </a:pPr>
            <a:r>
              <a:rPr b="1" dirty="0" lang="en-US">
                <a:latin typeface="Arial"/>
                <a:cs typeface="Arial"/>
              </a:rPr>
              <a:t>Challenges</a:t>
            </a:r>
            <a:endParaRPr dirty="0" lang="en-US">
              <a:latin typeface="Arial"/>
              <a:cs typeface="Arial"/>
            </a:endParaRPr>
          </a:p>
          <a:p>
            <a:pPr algn="just"/>
            <a:r>
              <a:rPr dirty="0" lang="en-US">
                <a:latin typeface="Arial"/>
                <a:cs typeface="Arial"/>
              </a:rPr>
              <a:t>Scalability, interoperability</a:t>
            </a:r>
          </a:p>
          <a:p>
            <a:pPr algn="just"/>
            <a:endParaRPr dirty="0" lang="en-US">
              <a:latin typeface="Arial"/>
              <a:cs typeface="Arial"/>
            </a:endParaRPr>
          </a:p>
          <a:p>
            <a:pPr algn="just" indent="-285750" marL="285750">
              <a:buFont typeface="Arial,Sans-Serif"/>
              <a:buChar char="•"/>
            </a:pPr>
            <a:r>
              <a:rPr b="1" dirty="0" lang="en-US">
                <a:latin typeface="Arial"/>
                <a:cs typeface="Arial"/>
              </a:rPr>
              <a:t>Outlook</a:t>
            </a:r>
            <a:endParaRPr dirty="0" lang="en-US">
              <a:latin typeface="Arial"/>
              <a:cs typeface="Arial"/>
            </a:endParaRPr>
          </a:p>
          <a:p>
            <a:pPr algn="just"/>
            <a:r>
              <a:rPr dirty="0" lang="en-US">
                <a:latin typeface="Arial"/>
                <a:cs typeface="Arial"/>
              </a:rPr>
              <a:t>Ongoing research and development are addressing challenges.</a:t>
            </a:r>
          </a:p>
          <a:p>
            <a:pPr algn="just"/>
            <a:endParaRPr dirty="0" lang="en-US">
              <a:cs typeface="Segoe UI"/>
            </a:endParaRPr>
          </a:p>
        </p:txBody>
      </p:sp>
      <p:sp>
        <p:nvSpPr>
          <p:cNvPr id="1048639" name="TextBox 3"/>
          <p:cNvSpPr txBox="1"/>
          <p:nvPr/>
        </p:nvSpPr>
        <p:spPr>
          <a:xfrm>
            <a:off x="819629" y="242526"/>
            <a:ext cx="5161109" cy="4343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r>
              <a:rPr b="1" dirty="0" sz="2300" lang="en-GB">
                <a:solidFill>
                  <a:srgbClr val="16365D"/>
                </a:solidFill>
                <a:latin typeface="Verdana-Bold"/>
              </a:rPr>
              <a:t>Conclusion</a:t>
            </a: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71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Timeline of Project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65" name="Picture 7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25400" y="1066680"/>
            <a:ext cx="6649560" cy="4987080"/>
          </a:xfrm>
          <a:prstGeom prst="rect"/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73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Autofit/>
          </a:bodyPr>
          <a:p>
            <a:pPr>
              <a:lnSpc>
                <a:spcPct val="200000"/>
              </a:lnSpc>
            </a:pPr>
            <a:r>
              <a:rPr b="1" sz="2400" lang="en-US" spc="-1" err="1" strike="noStrike">
                <a:solidFill>
                  <a:srgbClr val="16365D"/>
                </a:solidFill>
                <a:latin typeface="Cambria-Bold"/>
                <a:ea typeface="Cambria-Bold"/>
              </a:rPr>
              <a:t>Github</a:t>
            </a:r>
            <a:r>
              <a:rPr b="1" dirty="0" sz="2400" lang="en-US" spc="-1" strike="noStrike">
                <a:solidFill>
                  <a:srgbClr val="16365D"/>
                </a:solidFill>
                <a:latin typeface="Cambria-Bold"/>
                <a:ea typeface="Cambria-Bold"/>
              </a:rPr>
              <a:t> Link</a:t>
            </a:r>
            <a:endParaRPr b="0" dirty="0" sz="24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2" name="TextBox 74"/>
          <p:cNvSpPr txBox="1"/>
          <p:nvPr/>
        </p:nvSpPr>
        <p:spPr>
          <a:xfrm>
            <a:off x="812880" y="1143000"/>
            <a:ext cx="10667880" cy="49528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r>
              <a:rPr b="0" dirty="0" sz="2400" lang="en-US" spc="-1" strike="noStrike">
                <a:solidFill>
                  <a:srgbClr val="000000"/>
                </a:solidFill>
                <a:ea typeface="+mn-lt"/>
                <a:cs typeface="+mn-lt"/>
              </a:rPr>
              <a:t>https://github.com/Prakruthi27441/Project</a:t>
            </a:r>
            <a:r>
              <a:rPr dirty="0" sz="2400" lang="en-US" spc="-1">
                <a:solidFill>
                  <a:srgbClr val="000000"/>
                </a:solidFill>
                <a:ea typeface="+mn-lt"/>
                <a:cs typeface="+mn-lt"/>
              </a:rPr>
              <a:t>_S8</a:t>
            </a:r>
            <a:r>
              <a:rPr b="0" dirty="0" sz="2400" lang="en-US" spc="-1" strike="noStrike">
                <a:solidFill>
                  <a:srgbClr val="000000"/>
                </a:solidFill>
                <a:ea typeface="+mn-lt"/>
                <a:cs typeface="+mn-lt"/>
              </a:rPr>
              <a:t>.git</a:t>
            </a:r>
            <a:endParaRPr dirty="0"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Box 75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References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4" name="TextBox 76"/>
          <p:cNvSpPr txBox="1"/>
          <p:nvPr/>
        </p:nvSpPr>
        <p:spPr>
          <a:xfrm>
            <a:off x="812880" y="1001160"/>
            <a:ext cx="10667880" cy="50950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A. </a:t>
            </a:r>
            <a:r>
              <a:rPr lang="en-US" spc="-1" err="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Monrat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O. </a:t>
            </a:r>
            <a:r>
              <a:rPr lang="en-US" spc="-1" err="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Schelén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and K. Andersson,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"A Survey of Blockchain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from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the Perspectives of Applications Challenges and </a:t>
            </a:r>
            <a:r>
              <a:rPr b="0" lang="en-US" spc="-1" err="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Opportunities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,"</a:t>
            </a:r>
            <a:r>
              <a:rPr b="0" lang="en-US" spc="-1" err="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IEEE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Access, vol. 7, pp. 117134-117151,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2019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b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R.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Ma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Gorzny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E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Zulkoski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K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Bak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O. V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Mack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Fundamentals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of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Smart Contract Security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Berkeley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CA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USA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: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O’Reilly Media, 2021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endParaRPr b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3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H.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E.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Poston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Blockchain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Security from the Bottom Up: Securing and Preventing Attacks on Cryptocurrencies, Decentralized Applications, NFTs, and Smart Contracts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Hoboken, NJ, USA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: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Wiley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2023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endParaRPr b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4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Chanakal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D.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Sachitra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H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Chandru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W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Chamin, G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Dias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Fernado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IDStack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the common protocol for document verification built on digital signatures,"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IEEE Xplore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2017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pp.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8-12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b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5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D. S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V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Madala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M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P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Jhanwar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and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Chattopadhyay, "Certificate Transparency Using Blockchain," in 2018 IEEE International Conference on Data Mining Workshops (ICDMW), 2018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pp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71-80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[6] H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R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Hasan et al., "Blockchain-Based Solution for COVID-19 Digital Medical Passports and Immunity Certificates," IEEE Access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vol.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8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pp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222093-222108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Dec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2020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[7] IET Information Security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Institution of Engineering and Technology (IET). </a:t>
            </a:r>
            <a:endParaRPr b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8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J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Cheng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N.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Lee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Chi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Y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Chen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"Blockchain and smart contract for digital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certificate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,"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in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2018 IEEE International Conference on Applied System Invention 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(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ICASI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),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2018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pp.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1046-1051.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[9] Journal of Blockchain Research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International Press of Boston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[10] Journal of Blockchain Technology (JBT), Institute of Electronics and Computer Engineering (IECE). </a:t>
            </a:r>
          </a:p>
          <a:p>
            <a:pPr algn="just"/>
            <a:endParaRPr b="0" dirty="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Box 77"/>
          <p:cNvSpPr txBox="1"/>
          <p:nvPr/>
        </p:nvSpPr>
        <p:spPr>
          <a:xfrm>
            <a:off x="909966" y="1014918"/>
            <a:ext cx="10363320" cy="5657071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Autofit/>
          </a:bodyPr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[11]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Journal of Information Technology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SAGE Publications.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[12] Journal of Sports Industry &amp;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Blockchain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Technology (JSIBT), NDP Publishing.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[13] L. de Camargo Silva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M. Samaniego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and R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Deters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"IoT and Blockchain for Smart Locks," in 2019 IEEE 10th Annual Information Technology Electronics and Mobile Communication Conference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2019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pp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0262-0269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b="0" dirty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14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M. A. </a:t>
            </a:r>
            <a:r>
              <a:rPr dirty="0"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Ferrag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M. </a:t>
            </a:r>
            <a:r>
              <a:rPr dirty="0"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Derdour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M. Mukherjee,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</a:t>
            </a:r>
            <a:r>
              <a:rPr dirty="0"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Derhab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L. Maglaras,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H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Janicke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"Blockchain Technologies for the Internet of Things: Research Issues and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Challenges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," IEEE Internet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of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Things Journal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vol.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6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no.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pp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2188-2204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Apr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2019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b="0" dirty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15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 M. J.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M. Chowdhury, 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Colman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M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A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Kabir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J. Han</a:t>
            </a:r>
            <a:r>
              <a:rPr dirty="0" lang="en-US" spc="-1" strike="noStrike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P. Sarda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"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Blockchain Versus Database: A Critical Analysis," in 2018 17th IEEE International Conference on Trust Security and Privacy in Computing and Communications/12th IEEE International Conference on Big Data Science and Engineering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2018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b="0" dirty="0" lang="en-US" spc="-1" strike="noStrike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[16] P.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Frauenthaler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M. Sigwart, C.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Spanring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M. Sober, and S. Schulte, "ETH Relay: A Cost-efficient Relay for Ethereum-based Blockchains," in 2020 IEEE International Conference on Blockchain (Blockchain), 2020. </a:t>
            </a:r>
          </a:p>
          <a:p>
            <a:pPr algn="just"/>
            <a:r>
              <a:rPr dirty="0" lang="en-US" spc="-1">
                <a:solidFill>
                  <a:srgbClr val="000000"/>
                </a:solidFill>
                <a:latin typeface="Arial"/>
                <a:cs typeface="Times New Roman"/>
              </a:rPr>
              <a:t>[17] Q. Liu, Q. Guan, X. Yang, H. Zhu, G. Green, and S. Yin, "Education-Industry Cooperative System Based on Blockchain," in 1st IEEE International Conference on Hot Information-Centric Networking, 2018, pp. 207-211.</a:t>
            </a:r>
            <a:endParaRPr dirty="0" lang="en-US">
              <a:latin typeface="Arial"/>
            </a:endParaRPr>
          </a:p>
          <a:p>
            <a:pPr algn="just"/>
            <a:endParaRPr dirty="0" lang="en-US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endParaRPr dirty="0" lang="en-US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78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Project work mapping with SDG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7166" name="Picture 7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62120" y="999720"/>
            <a:ext cx="5878080" cy="5420880"/>
          </a:xfrm>
          <a:prstGeom prst="rect"/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80"/>
          <p:cNvSpPr txBox="1"/>
          <p:nvPr/>
        </p:nvSpPr>
        <p:spPr>
          <a:xfrm>
            <a:off x="812880" y="1143000"/>
            <a:ext cx="10667880" cy="49528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ctr">
              <a:spcBef>
                <a:spcPts val="499"/>
              </a:spcBef>
            </a:pP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99"/>
              </a:spcBef>
            </a:pP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400"/>
              </a:spcBef>
            </a:pPr>
            <a:r>
              <a:rPr b="0" sz="6000" lang="en-US" spc="-1" strike="noStrike">
                <a:solidFill>
                  <a:srgbClr val="000000"/>
                </a:solidFill>
                <a:latin typeface="Verdana"/>
                <a:ea typeface="Verdana"/>
              </a:rPr>
              <a:t>Thank You</a:t>
            </a:r>
            <a:endParaRPr b="0" sz="600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6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2" name="TextBox 27"/>
          <p:cNvSpPr txBox="1"/>
          <p:nvPr/>
        </p:nvSpPr>
        <p:spPr>
          <a:xfrm>
            <a:off x="812880" y="1000080"/>
            <a:ext cx="10640880" cy="492912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endParaRPr b="0" sz="17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700" lang="en-US" spc="-1" strike="noStrike">
              <a:solidFill>
                <a:srgbClr val="000000"/>
              </a:solidFill>
              <a:latin typeface="Arial"/>
            </a:endParaRPr>
          </a:p>
          <a:p>
            <a:endParaRPr b="0" sz="17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4" name="TextBox 27"/>
          <p:cNvSpPr txBox="1"/>
          <p:nvPr/>
        </p:nvSpPr>
        <p:spPr>
          <a:xfrm>
            <a:off x="965280" y="1152480"/>
            <a:ext cx="10640880" cy="492912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285750" marL="285750">
              <a:buFont typeface="Arial" pitchFamily="34" charset="0"/>
              <a:buChar char="•"/>
            </a:pPr>
            <a:r>
              <a:rPr b="1" dirty="0" sz="1700" lang="en-GB" spc="-1" err="1" smtClean="0">
                <a:solidFill>
                  <a:srgbClr val="000000"/>
                </a:solidFill>
                <a:latin typeface="Arial"/>
                <a:ea typeface="TimesNewRomanPS-BoldMT"/>
              </a:rPr>
              <a:t>Blockchain</a:t>
            </a:r>
            <a:r>
              <a:rPr b="1"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 </a:t>
            </a:r>
            <a:r>
              <a:rPr b="1"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for Secure Certificates</a:t>
            </a:r>
          </a:p>
          <a:p>
            <a:pPr algn="just" indent="-285750" marL="285750"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Stores certificates safely so they cannot be changed or faked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-BoldMT"/>
            </a:endParaRPr>
          </a:p>
          <a:p>
            <a:pPr algn="just" indent="-285750" marL="285750"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Removes the need for middlemen, making processes faster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</a:p>
          <a:p>
            <a:pPr algn="just" indent="-285750" marL="285750"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Ensures 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records are always available and verifiable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-BoldMT"/>
            </a:endParaRPr>
          </a:p>
          <a:p>
            <a:pPr algn="just" indent="-285750" marL="285750"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Reduces 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the risk of losing important documents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</a:p>
          <a:p>
            <a:pPr algn="just" indent="-285750" marL="285750"/>
            <a:endParaRPr dirty="0" sz="1800" lang="en-US" spc="-1" strike="noStrike">
              <a:solidFill>
                <a:srgbClr val="000000"/>
              </a:solidFill>
            </a:endParaRPr>
          </a:p>
          <a:p>
            <a:pPr algn="just" indent="-285750" marL="285750">
              <a:buFont typeface="Arial" pitchFamily="34" charset="0"/>
              <a:buChar char="•"/>
            </a:pP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Security and Trust in </a:t>
            </a:r>
            <a:r>
              <a:rPr b="1" dirty="0" sz="1700" lang="en-US" spc="-1" err="1" strike="noStrike">
                <a:solidFill>
                  <a:srgbClr val="000000"/>
                </a:solidFill>
                <a:latin typeface="Arial"/>
                <a:ea typeface="TimesNewRomanPS-BoldMT"/>
              </a:rPr>
              <a:t>Blockchain</a:t>
            </a: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:</a:t>
            </a:r>
            <a:endParaRPr b="0" dirty="0" sz="1700" lang="en-US" spc="-1" strike="noStrike">
              <a:solidFill>
                <a:srgbClr val="000000"/>
              </a:solidFill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Protects certificate data from being changed or misused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Keeps digital identities and records safe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Needs regular checking to avoid security risks.</a:t>
            </a:r>
            <a:r>
              <a:rPr b="0" dirty="0" sz="1800" lang="en-US" spc="-1" strike="noStrike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</a:pPr>
            <a:endParaRPr b="0" dirty="0" sz="1800" lang="en-US" spc="-1" strike="noStrike" smtClean="0">
              <a:solidFill>
                <a:srgbClr val="000000"/>
              </a:solidFill>
            </a:endParaRPr>
          </a:p>
          <a:p>
            <a:pPr algn="just" indent="-285750" marL="285750">
              <a:buFont typeface="Arial" pitchFamily="34" charset="0"/>
              <a:buChar char="•"/>
            </a:pPr>
            <a:r>
              <a:rPr b="1" dirty="0" sz="1700" lang="en-US" spc="-1" strike="noStrike" smtClean="0">
                <a:solidFill>
                  <a:srgbClr val="000000"/>
                </a:solidFill>
                <a:latin typeface="Arial"/>
                <a:ea typeface="TimesNewRomanPS-BoldMT"/>
              </a:rPr>
              <a:t>Certificate </a:t>
            </a: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Systems for Government </a:t>
            </a:r>
            <a:r>
              <a:rPr b="1" dirty="0" sz="1700" lang="en-US" spc="-1" err="1" strike="noStrike">
                <a:solidFill>
                  <a:srgbClr val="000000"/>
                </a:solidFill>
                <a:latin typeface="Arial"/>
                <a:ea typeface="TimesNewRomanPS-BoldMT"/>
              </a:rPr>
              <a:t>Organisations</a:t>
            </a: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:</a:t>
            </a:r>
            <a:endParaRPr b="0" dirty="0" sz="1700" lang="en-US" spc="-1" strike="noStrike">
              <a:solidFill>
                <a:srgbClr val="000000"/>
              </a:solidFill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Improves the safety and speed of issuing and checking certificates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Reduces fake certificates and paperwork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Needs to be connected smoothly with existing systems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Must follow legal rules and guidelines.</a:t>
            </a:r>
            <a:endParaRPr b="0" dirty="0" sz="1700" lang="en-US" spc="-1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28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6" name="TextBox 29"/>
          <p:cNvSpPr txBox="1"/>
          <p:nvPr/>
        </p:nvSpPr>
        <p:spPr>
          <a:xfrm>
            <a:off x="812880" y="1143000"/>
            <a:ext cx="10667880" cy="49528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285750" marL="285750">
              <a:buFont typeface="Arial" pitchFamily="34" charset="0"/>
              <a:buChar char="•"/>
            </a:pP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Legal and Regulatory Aspects:</a:t>
            </a:r>
            <a:endParaRPr b="0" dirty="0" sz="1700" lang="en-US" spc="-1" strike="noStrike">
              <a:solidFill>
                <a:srgbClr val="000000"/>
              </a:solidFill>
            </a:endParaRPr>
          </a:p>
          <a:p>
            <a:pPr algn="just" indent="-285750" marL="285750">
              <a:spcBef>
                <a:spcPts val="49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Some laws may not match well with </a:t>
            </a:r>
            <a:r>
              <a:rPr dirty="0" sz="1700" lang="en-GB" spc="-1" err="1" smtClean="0">
                <a:solidFill>
                  <a:srgbClr val="000000"/>
                </a:solidFill>
                <a:latin typeface="Arial"/>
                <a:ea typeface="TimesNewRomanPSMT"/>
              </a:rPr>
              <a:t>blockchain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 systems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9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Privacy rules can create challenges in using </a:t>
            </a:r>
            <a:r>
              <a:rPr dirty="0" sz="1700" lang="en-GB" spc="-1" err="1" smtClean="0">
                <a:solidFill>
                  <a:srgbClr val="000000"/>
                </a:solidFill>
                <a:latin typeface="Arial"/>
                <a:ea typeface="TimesNewRomanPSMT"/>
              </a:rPr>
              <a:t>blockchain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dirty="0" sz="1700" lang="en-GB" spc="-1" smtClean="0">
              <a:solidFill>
                <a:srgbClr val="000000"/>
              </a:solidFill>
              <a:ea typeface="TimesNewRomanPSMT"/>
            </a:endParaRPr>
          </a:p>
          <a:p>
            <a:pPr algn="just" indent="-285750" marL="285750">
              <a:spcBef>
                <a:spcPts val="49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Common standards are needed for wider use across countries</a:t>
            </a:r>
            <a:r>
              <a:rPr dirty="0" sz="1700" lang="en-GB" spc="-1" smtClean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</a:p>
          <a:p>
            <a:pPr algn="just" indent="-285750" marL="285750">
              <a:spcBef>
                <a:spcPts val="499"/>
              </a:spcBef>
              <a:buClr>
                <a:srgbClr val="000000"/>
              </a:buClr>
              <a:buSzPct val="100000"/>
            </a:pPr>
            <a:endParaRPr b="0" dirty="0" sz="1700" lang="en-US" spc="-1" strike="noStrike">
              <a:solidFill>
                <a:srgbClr val="000000"/>
              </a:solidFill>
            </a:endParaRPr>
          </a:p>
          <a:p>
            <a:pPr algn="just" indent="-285750" marL="285750">
              <a:buFont typeface="Arial" pitchFamily="34" charset="0"/>
              <a:buChar char="•"/>
            </a:pPr>
            <a:r>
              <a:rPr b="1" dirty="0" sz="17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Future Trends and Research Directions</a:t>
            </a:r>
            <a:r>
              <a:rPr b="1" dirty="0" sz="1700" lang="en-US" spc="-1" strike="noStrike" smtClean="0">
                <a:solidFill>
                  <a:srgbClr val="000000"/>
                </a:solidFill>
                <a:latin typeface="Arial"/>
                <a:ea typeface="TimesNewRomanPS-BoldMT"/>
              </a:rPr>
              <a:t>:</a:t>
            </a:r>
          </a:p>
          <a:p>
            <a:pPr indent="-284400">
              <a:spcBef>
                <a:spcPts val="499"/>
              </a:spcBef>
              <a:buFont typeface="Wingdings" pitchFamily="2" charset="2"/>
              <a:buChar char="Ø"/>
            </a:pPr>
            <a:r>
              <a:rPr dirty="0" sz="1600" lang="en-GB" smtClean="0">
                <a:latin typeface="Arial"/>
              </a:rPr>
              <a:t>Systems should work well together for global use.</a:t>
            </a:r>
          </a:p>
          <a:p>
            <a:pPr indent="-284400">
              <a:spcBef>
                <a:spcPts val="499"/>
              </a:spcBef>
              <a:buFont typeface="Wingdings" pitchFamily="2" charset="2"/>
              <a:buChar char="Ø"/>
            </a:pPr>
            <a:r>
              <a:rPr dirty="0" sz="1600" lang="en-GB" smtClean="0">
                <a:latin typeface="Arial"/>
              </a:rPr>
              <a:t>More research is needed to improve privacy and security.</a:t>
            </a:r>
          </a:p>
          <a:p>
            <a:pPr indent="-284400">
              <a:spcBef>
                <a:spcPts val="499"/>
              </a:spcBef>
              <a:buFont typeface="Wingdings" pitchFamily="2" charset="2"/>
              <a:buChar char="Ø"/>
            </a:pPr>
            <a:r>
              <a:rPr dirty="0" sz="1600" lang="en-GB" smtClean="0">
                <a:latin typeface="Arial"/>
              </a:rPr>
              <a:t>New technologies like AI can help make verification faster and better.</a:t>
            </a:r>
          </a:p>
          <a:p>
            <a:pPr algn="just" indent="-285750" marL="285750">
              <a:spcBef>
                <a:spcPts val="499"/>
              </a:spcBef>
            </a:pPr>
            <a:endParaRPr b="0" dirty="0" sz="1700" lang="en-US" spc="-1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30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3" name="TextBox 31"/>
          <p:cNvSpPr txBox="1"/>
          <p:nvPr/>
        </p:nvSpPr>
        <p:spPr>
          <a:xfrm>
            <a:off x="812880" y="1357200"/>
            <a:ext cx="10667880" cy="528660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252000">
              <a:buFont typeface="Arial" pitchFamily="34" charset="0"/>
              <a:buChar char="•"/>
            </a:pPr>
            <a:r>
              <a:rPr b="1" dirty="0" lang="en-US" spc="-1" smtClean="0">
                <a:solidFill>
                  <a:srgbClr val="000000"/>
                </a:solidFill>
                <a:latin typeface="Arial"/>
                <a:ea typeface="TimesNewRomanPS-BoldMT"/>
                <a:cs typeface="Arial" pitchFamily="34" charset="0"/>
              </a:rPr>
              <a:t>Traditional Paper-Based Certificates: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Issued as printed copies with official stamps.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Accepted everywhere, no electronic setup required.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Susceptible to forgery, loss, high administrative charges, slow validation, and need physical storage.</a:t>
            </a:r>
            <a:endParaRPr dirty="0" lang="en-US" spc="-1" smtClean="0">
              <a:solidFill>
                <a:srgbClr val="000000"/>
              </a:solidFill>
              <a:cs typeface="Arial" pitchFamily="34" charset="0"/>
            </a:endParaRPr>
          </a:p>
          <a:p>
            <a:pPr algn="just" indent="-252000">
              <a:buFont typeface="Arial" pitchFamily="34" charset="0"/>
              <a:buChar char="•"/>
            </a:pPr>
            <a:endParaRPr dirty="0" lang="en-IN" spc="-1" smtClean="0">
              <a:solidFill>
                <a:srgbClr val="000000"/>
              </a:solidFill>
              <a:cs typeface="Arial" pitchFamily="34" charset="0"/>
            </a:endParaRPr>
          </a:p>
          <a:p>
            <a:pPr algn="just" indent="-252000"/>
            <a:endParaRPr dirty="0" lang="en-US" spc="-1" smtClean="0">
              <a:solidFill>
                <a:srgbClr val="000000"/>
              </a:solidFill>
              <a:cs typeface="Arial" pitchFamily="34" charset="0"/>
            </a:endParaRPr>
          </a:p>
          <a:p>
            <a:pPr algn="just" indent="-252000">
              <a:buFont typeface="Arial" pitchFamily="34" charset="0"/>
              <a:buChar char="•"/>
            </a:pPr>
            <a:r>
              <a:rPr b="1" dirty="0" lang="en-US" spc="-1" err="1" smtClean="0">
                <a:solidFill>
                  <a:srgbClr val="000000"/>
                </a:solidFill>
                <a:latin typeface="Arial"/>
                <a:ea typeface="TimesNewRomanPS-BoldMT"/>
                <a:cs typeface="Arial" pitchFamily="34" charset="0"/>
              </a:rPr>
              <a:t>Centralised</a:t>
            </a:r>
            <a:r>
              <a:rPr b="1" dirty="0" lang="en-US" spc="-1" smtClean="0">
                <a:solidFill>
                  <a:srgbClr val="000000"/>
                </a:solidFill>
                <a:latin typeface="Arial"/>
                <a:ea typeface="TimesNewRomanPS-BoldMT"/>
                <a:cs typeface="Arial" pitchFamily="34" charset="0"/>
              </a:rPr>
              <a:t> Traditional Systems: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Stored in government or institutional databases.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Controlled issuance and validation.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Risk of a single point of failure, slow verification, high operational costs, and limited transparency.</a:t>
            </a:r>
          </a:p>
          <a:p>
            <a:pPr algn="just" indent="-252000"/>
            <a:endParaRPr dirty="0" lang="en-GB" smtClean="0">
              <a:cs typeface="Arial" pitchFamily="34" charset="0"/>
            </a:endParaRPr>
          </a:p>
          <a:p>
            <a:pPr algn="just" indent="-252000"/>
            <a:endParaRPr dirty="0" lang="en-GB" smtClean="0">
              <a:cs typeface="Arial" pitchFamily="34" charset="0"/>
            </a:endParaRPr>
          </a:p>
          <a:p>
            <a:pPr algn="just" indent="-252000">
              <a:buFont typeface="Arial" pitchFamily="34" charset="0"/>
              <a:buChar char="•"/>
            </a:pPr>
            <a:r>
              <a:rPr b="1" dirty="0" lang="en-GB" smtClean="0">
                <a:latin typeface="Arial"/>
                <a:cs typeface="Arial" pitchFamily="34" charset="0"/>
              </a:rPr>
              <a:t>Hybrid </a:t>
            </a:r>
            <a:r>
              <a:rPr b="1" dirty="0" lang="en-GB" err="1" smtClean="0">
                <a:latin typeface="Arial"/>
                <a:cs typeface="Arial" pitchFamily="34" charset="0"/>
              </a:rPr>
              <a:t>Blockchain</a:t>
            </a:r>
            <a:r>
              <a:rPr b="1" dirty="0" lang="en-GB" smtClean="0">
                <a:latin typeface="Arial"/>
                <a:cs typeface="Arial" pitchFamily="34" charset="0"/>
              </a:rPr>
              <a:t> Systems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Blends </a:t>
            </a:r>
            <a:r>
              <a:rPr dirty="0" lang="en-GB" err="1" smtClean="0">
                <a:latin typeface="Arial"/>
                <a:cs typeface="Arial" pitchFamily="34" charset="0"/>
              </a:rPr>
              <a:t>blockchain</a:t>
            </a:r>
            <a:r>
              <a:rPr dirty="0" lang="en-GB" smtClean="0">
                <a:latin typeface="Arial"/>
                <a:cs typeface="Arial" pitchFamily="34" charset="0"/>
              </a:rPr>
              <a:t> security with central databases.</a:t>
            </a:r>
          </a:p>
          <a:p>
            <a:pPr algn="just"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Improves efficiency but adds complexity and potential data problems.</a:t>
            </a:r>
          </a:p>
          <a:p>
            <a:pPr algn="just" indent="-252000"/>
            <a:endParaRPr dirty="0" lang="en-GB" smtClean="0">
              <a:cs typeface="Arial" pitchFamily="34" charset="0"/>
            </a:endParaRPr>
          </a:p>
          <a:p>
            <a:pPr algn="just"/>
            <a:endParaRPr dirty="0" lang="en-GB" smtClean="0">
              <a:cs typeface="Arial" pitchFamily="34" charset="0"/>
            </a:endParaRPr>
          </a:p>
          <a:p>
            <a:pPr algn="just"/>
            <a:endParaRPr dirty="0" lang="en-GB" smtClean="0">
              <a:latin typeface="Arial" pitchFamily="34" charset="0"/>
              <a:cs typeface="Arial" pitchFamily="34" charset="0"/>
            </a:endParaRPr>
          </a:p>
          <a:p>
            <a:pPr algn="just"/>
            <a:endParaRPr dirty="0" lang="en-GB" smtClean="0">
              <a:latin typeface="Arial" pitchFamily="34" charset="0"/>
              <a:cs typeface="Arial" pitchFamily="34" charset="0"/>
            </a:endParaRPr>
          </a:p>
          <a:p>
            <a:pPr algn="just"/>
            <a:endParaRPr dirty="0" lang="en-GB" smtClean="0">
              <a:latin typeface="Arial" pitchFamily="34" charset="0"/>
              <a:cs typeface="Arial" pitchFamily="34" charset="0"/>
            </a:endParaRPr>
          </a:p>
          <a:p>
            <a:pPr algn="just" indent="-360000"/>
            <a:endParaRPr b="1" dirty="0" lang="en-US" spc="-1" smtClean="0">
              <a:solidFill>
                <a:srgbClr val="000000"/>
              </a:solidFill>
              <a:latin typeface="Arial" pitchFamily="34" charset="0"/>
              <a:ea typeface="TimesNewRomanPS-BoldM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2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64" name="TextBox 33"/>
          <p:cNvSpPr txBox="1"/>
          <p:nvPr/>
        </p:nvSpPr>
        <p:spPr>
          <a:xfrm>
            <a:off x="809640" y="1357200"/>
            <a:ext cx="10715760" cy="492912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000">
              <a:buFont typeface="Arial" pitchFamily="34" charset="0"/>
              <a:buChar char="•"/>
            </a:pPr>
            <a:r>
              <a:rPr b="1" dirty="0" lang="en-GB" smtClean="0">
                <a:latin typeface="Arial"/>
                <a:cs typeface="Arial" pitchFamily="34" charset="0"/>
              </a:rPr>
              <a:t>Smart Contract-Based Validation:</a:t>
            </a:r>
          </a:p>
          <a:p>
            <a:pPr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Simplifies verification, minimizing mistakes and third-party requirement.</a:t>
            </a:r>
          </a:p>
          <a:p>
            <a:pPr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Difficult to write, revise, and protect against bugs.</a:t>
            </a:r>
          </a:p>
          <a:p>
            <a:pPr indent="-252000"/>
            <a:endParaRPr dirty="0" lang="en-GB" smtClean="0">
              <a:cs typeface="Arial" pitchFamily="34" charset="0"/>
            </a:endParaRPr>
          </a:p>
          <a:p>
            <a:pPr indent="-252000"/>
            <a:endParaRPr dirty="0" lang="en-GB" smtClean="0">
              <a:cs typeface="Arial" pitchFamily="34" charset="0"/>
            </a:endParaRPr>
          </a:p>
          <a:p>
            <a:pPr indent="-252000">
              <a:buFont typeface="Arial" pitchFamily="34" charset="0"/>
              <a:buChar char="•"/>
            </a:pPr>
            <a:r>
              <a:rPr b="1" dirty="0" lang="en-GB" err="1" smtClean="0">
                <a:latin typeface="Arial"/>
                <a:cs typeface="Arial" pitchFamily="34" charset="0"/>
              </a:rPr>
              <a:t>Blockchain</a:t>
            </a:r>
            <a:r>
              <a:rPr b="1" dirty="0" lang="en-GB" smtClean="0">
                <a:latin typeface="Arial"/>
                <a:cs typeface="Arial" pitchFamily="34" charset="0"/>
              </a:rPr>
              <a:t> &amp; Digital Identity:</a:t>
            </a:r>
          </a:p>
          <a:p>
            <a:pPr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Associates certificates with confirmed digital IDs for simple validation.</a:t>
            </a:r>
          </a:p>
          <a:p>
            <a:pPr indent="-252000">
              <a:buFont typeface="Wingdings" pitchFamily="2" charset="2"/>
              <a:buChar char="Ø"/>
            </a:pPr>
            <a:r>
              <a:rPr dirty="0" lang="en-GB" smtClean="0">
                <a:latin typeface="Arial"/>
                <a:cs typeface="Arial" pitchFamily="34" charset="0"/>
              </a:rPr>
              <a:t>Increases concerns about privacy, legality, and expense.</a:t>
            </a:r>
            <a:endParaRPr dirty="0" lang="en-US" spc="-1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34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0" name="TextBox 35"/>
          <p:cNvSpPr txBox="1"/>
          <p:nvPr/>
        </p:nvSpPr>
        <p:spPr>
          <a:xfrm>
            <a:off x="774460" y="1025693"/>
            <a:ext cx="10640880" cy="509580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/>
            <a:endParaRPr b="1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User Authentication Module (Flask &amp; MySQL)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</a:rPr>
              <a:t>User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 login &amp; registration using Flask-Login.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Stores user credentials in MySQL (passwords hashed with Flask-</a:t>
            </a:r>
            <a:r>
              <a:rPr b="0" sz="1800" lang="en-US" spc="-1" err="1" strike="noStrike">
                <a:solidFill>
                  <a:srgbClr val="000000"/>
                </a:solidFill>
                <a:latin typeface="Arial"/>
                <a:ea typeface="TimesNewRomanPSMT"/>
              </a:rPr>
              <a:t>Bcrypt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).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</a:rPr>
              <a:t>Session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 management for authentication.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Blockchain Implementation Module (Python Blockchain)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Implements a custom blockchain to store certificate hashes.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Supports block creation &amp; mining to ensure data integrity.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Provides functions to add and validate certificate hashes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MT"/>
              </a:rPr>
              <a:t>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b="1" dirty="0" lang="en-US" spc="-1">
                <a:solidFill>
                  <a:srgbClr val="000000"/>
                </a:solidFill>
                <a:latin typeface="Arial"/>
              </a:rPr>
              <a:t>Smart Contract Module (Ethereum &amp; Solidity)  </a:t>
            </a:r>
            <a:endParaRPr b="1" lang="en-US" spc="-1">
              <a:solidFill>
                <a:srgbClr val="000000"/>
              </a:solidFill>
              <a:latin typeface="Arial"/>
            </a:endParaRPr>
          </a:p>
          <a:p>
            <a:pPr algn="just" indent="-342900" marL="34290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</a:rPr>
              <a:t>Defines certificate issuance &amp; verification logic.  </a:t>
            </a:r>
            <a:endParaRPr dirty="0" lang="en-US">
              <a:solidFill>
                <a:srgbClr val="000000"/>
              </a:solidFill>
              <a:latin typeface="Arial"/>
            </a:endParaRPr>
          </a:p>
          <a:p>
            <a:pPr algn="just" indent="-342900" marL="34290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</a:rPr>
              <a:t>Uses Ethereum blockchain to store certificate hashes.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algn="just" indent="-342900" marL="34290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</a:rPr>
              <a:t>Emits events (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CertificateIssued</a:t>
            </a:r>
            <a:r>
              <a:rPr dirty="0" lang="en-US" spc="-1">
                <a:solidFill>
                  <a:srgbClr val="000000"/>
                </a:solidFill>
                <a:latin typeface="Arial"/>
              </a:rPr>
              <a:t>, 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CertificateVerified</a:t>
            </a:r>
            <a:r>
              <a:rPr dirty="0" lang="en-US" spc="-1">
                <a:solidFill>
                  <a:srgbClr val="000000"/>
                </a:solidFill>
                <a:latin typeface="Arial"/>
              </a:rPr>
              <a:t>).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algn="just" indent="-342900" marL="34290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</a:rPr>
              <a:t>Accessed using Web3.py in Python. </a:t>
            </a:r>
            <a:endParaRPr dirty="0" lang="en-US">
              <a:latin typeface="Arial"/>
            </a:endParaRPr>
          </a:p>
          <a:p>
            <a:pPr algn="just" indent="-285750" marL="285750">
              <a:buFont typeface="Wingdings"/>
              <a:buChar char="Ø"/>
            </a:pPr>
            <a:endParaRPr dirty="0" lang="en-US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36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5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b="0" sz="25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2" name="TextBox 37"/>
          <p:cNvSpPr txBox="1"/>
          <p:nvPr/>
        </p:nvSpPr>
        <p:spPr>
          <a:xfrm>
            <a:off x="607972" y="1161111"/>
            <a:ext cx="10667880" cy="4952880"/>
          </a:xfrm>
          <a:prstGeom prst="rect"/>
          <a:noFill/>
          <a:ln w="0">
            <a:solidFill>
              <a:schemeClr val="tx1"/>
            </a:solidFill>
          </a:ln>
        </p:spPr>
        <p:txBody>
          <a:bodyPr anchor="t" bIns="45000" lIns="90000" rIns="90000" tIns="45000">
            <a:normAutofit/>
          </a:bodyPr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b="1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Certificate Management Module</a:t>
            </a:r>
            <a:endParaRPr b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</a:rPr>
              <a:t>Users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 upload certificates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Converts the certificate into a SHA-256 hash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Sends the hash to the blockchain for permanent storage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b="0" dirty="0" sz="1800" lang="en-US" spc="-1" strike="noStrike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endParaRPr b="0" dirty="0" sz="1800" lang="en-US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b="1" dirty="0" lang="en-US" spc="-1">
                <a:latin typeface="Arial"/>
              </a:rPr>
              <a:t>Web Interface (Flask App) </a:t>
            </a:r>
            <a:endParaRPr dirty="0" lang="en-US" spc="-1">
              <a:latin typeface="Arial"/>
            </a:endParaRP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Templates (HTML templates for UI)  </a:t>
            </a: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Static (CSS &amp; JavaScript files)  </a:t>
            </a: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Provides a dashboard for users.  </a:t>
            </a: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Users can upload &amp; verify certificates.  </a:t>
            </a: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endParaRPr dirty="0" lang="en-US" spc="-1">
              <a:latin typeface="Arial"/>
              <a:cs typeface="Arial"/>
            </a:endParaRPr>
          </a:p>
          <a:p>
            <a:pPr algn="just">
              <a:spcBef>
                <a:spcPts val="400"/>
              </a:spcBef>
            </a:pPr>
            <a:r>
              <a:rPr b="1" dirty="0" lang="en-US" spc="-1">
                <a:latin typeface="Arial"/>
              </a:rPr>
              <a:t>Database Module (MySQL)</a:t>
            </a:r>
            <a:endParaRPr dirty="0" lang="en-US" spc="-1">
              <a:latin typeface="Arial"/>
            </a:endParaRP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Stores user details </a:t>
            </a:r>
          </a:p>
          <a:p>
            <a:pPr algn="just" indent="-285750" marL="285750">
              <a:spcBef>
                <a:spcPts val="400"/>
              </a:spcBef>
              <a:buFont typeface="Wingdings"/>
              <a:buChar char="Ø"/>
            </a:pPr>
            <a:r>
              <a:rPr dirty="0" lang="en-US" spc="-1">
                <a:latin typeface="Arial"/>
              </a:rPr>
              <a:t>Manages metadata of certificates issued.</a:t>
            </a:r>
            <a:endParaRPr dirty="0" lang="en-US">
              <a:latin typeface="Arial"/>
            </a:endParaRPr>
          </a:p>
          <a:p>
            <a:pPr indent="-285750" marL="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endParaRPr dirty="0" lang="en-US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40"/>
          <p:cNvSpPr txBox="1"/>
          <p:nvPr/>
        </p:nvSpPr>
        <p:spPr>
          <a:xfrm>
            <a:off x="812880" y="274680"/>
            <a:ext cx="10667880" cy="487440"/>
          </a:xfrm>
          <a:prstGeom prst="rect"/>
          <a:noFill/>
          <a:ln w="0">
            <a:noFill/>
          </a:ln>
        </p:spPr>
        <p:txBody>
          <a:bodyPr anchor="ctr" bIns="45000" lIns="90000" rIns="90000" tIns="45000">
            <a:normAutofit/>
          </a:bodyPr>
          <a:p>
            <a:r>
              <a:rPr b="1" sz="2300" lang="en-US" spc="-1" strike="noStrike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b="0" sz="2300" lang="en-US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4" name="TextBox 41"/>
          <p:cNvSpPr txBox="1"/>
          <p:nvPr/>
        </p:nvSpPr>
        <p:spPr>
          <a:xfrm>
            <a:off x="723233" y="950900"/>
            <a:ext cx="10757527" cy="5144980"/>
          </a:xfrm>
          <a:prstGeom prst="rect"/>
          <a:noFill/>
          <a:ln w="0">
            <a:noFill/>
          </a:ln>
        </p:spPr>
        <p:txBody>
          <a:bodyPr anchor="t" bIns="45000" lIns="90000" rIns="90000" tIns="45000">
            <a:normAutofit/>
          </a:bodyPr>
          <a:p>
            <a:pPr algn="just" marL="128905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b="1" dirty="0" lang="en-US" spc="-1" strike="noStrike">
                <a:solidFill>
                  <a:srgbClr val="000000"/>
                </a:solidFill>
                <a:latin typeface="Arial"/>
                <a:ea typeface="Times-Bold"/>
              </a:rPr>
              <a:t>Enhanced </a:t>
            </a:r>
            <a:r>
              <a:rPr b="1" dirty="0" lang="en-US" spc="-1">
                <a:solidFill>
                  <a:srgbClr val="000000"/>
                </a:solidFill>
                <a:latin typeface="Arial"/>
                <a:ea typeface="Times-Bold"/>
              </a:rPr>
              <a:t>Security</a:t>
            </a: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indent="-285750" marL="414655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Secure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and tamper-proof system for generating and storing digital certificates</a:t>
            </a:r>
            <a:endParaRPr dirty="0"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Eliminating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the risk of forgery, alteration, and </a:t>
            </a:r>
            <a:r>
              <a:rPr b="0" dirty="0" lang="en-US" spc="-1" err="1" strike="noStrike">
                <a:solidFill>
                  <a:srgbClr val="000000"/>
                </a:solidFill>
                <a:latin typeface="Arial"/>
                <a:ea typeface="Times New Roman"/>
              </a:rPr>
              <a:t>unauthorised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access.</a:t>
            </a:r>
            <a:endParaRPr b="0" dirty="0" lang="en-US" spc="-1" strike="noStrike">
              <a:solidFill>
                <a:srgbClr val="000000"/>
              </a:solidFill>
              <a:latin typeface="Arial"/>
            </a:endParaRPr>
          </a:p>
          <a:p>
            <a:pPr algn="just" marL="128905">
              <a:lnSpc>
                <a:spcPct val="90000"/>
              </a:lnSpc>
            </a:pP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marL="128905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b="1" dirty="0" lang="en-US" spc="-1" strike="noStrike">
                <a:solidFill>
                  <a:srgbClr val="000000"/>
                </a:solidFill>
                <a:latin typeface="Arial"/>
                <a:ea typeface="Times-Bold"/>
              </a:rPr>
              <a:t>Increased </a:t>
            </a:r>
            <a:r>
              <a:rPr b="1" dirty="0" lang="en-US" spc="-1">
                <a:solidFill>
                  <a:srgbClr val="000000"/>
                </a:solidFill>
                <a:latin typeface="Arial"/>
                <a:ea typeface="Times-Bold"/>
              </a:rPr>
              <a:t>Transparency</a:t>
            </a: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indent="-285750" marL="414655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Transparent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record of all certificate transactions </a:t>
            </a:r>
            <a:endParaRPr dirty="0"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Enabling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easy verification.</a:t>
            </a:r>
            <a:endParaRPr b="0" dirty="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marL="128905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b="1" dirty="0" lang="en-US" spc="-1" strike="noStrike">
                <a:solidFill>
                  <a:srgbClr val="000000"/>
                </a:solidFill>
                <a:latin typeface="Arial"/>
                <a:ea typeface="Times-Bold"/>
              </a:rPr>
              <a:t>Simplified </a:t>
            </a:r>
            <a:r>
              <a:rPr b="1" dirty="0" lang="en-US" spc="-1">
                <a:solidFill>
                  <a:srgbClr val="000000"/>
                </a:solidFill>
                <a:latin typeface="Arial"/>
                <a:ea typeface="Times-Bold"/>
              </a:rPr>
              <a:t>Verification</a:t>
            </a: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Streamline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the certificate verification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a fast process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Efficient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Accessible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to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public without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the need for intermediaries. </a:t>
            </a:r>
            <a:endParaRPr dirty="0"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algn="just" marL="128905">
              <a:lnSpc>
                <a:spcPct val="90000"/>
              </a:lnSpc>
            </a:pP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  </a:t>
            </a:r>
            <a:endParaRPr b="0" dirty="0" lang="en-US" spc="-1" strike="noStrike">
              <a:solidFill>
                <a:srgbClr val="000000"/>
              </a:solidFill>
              <a:latin typeface="Arial"/>
            </a:endParaRPr>
          </a:p>
          <a:p>
            <a:pPr algn="just" marL="128905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b="1" dirty="0" lang="en-US" spc="-1" strike="noStrike">
                <a:solidFill>
                  <a:srgbClr val="000000"/>
                </a:solidFill>
                <a:latin typeface="Arial"/>
                <a:ea typeface="Times-Bold"/>
              </a:rPr>
              <a:t>Automation and </a:t>
            </a:r>
            <a:r>
              <a:rPr b="1" dirty="0" lang="en-US" spc="-1">
                <a:solidFill>
                  <a:srgbClr val="000000"/>
                </a:solidFill>
                <a:latin typeface="Arial"/>
                <a:ea typeface="Times-Bold"/>
              </a:rPr>
              <a:t>Efficiency</a:t>
            </a: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indent="-285750" marL="414655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Automate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the certificate issuance and management process through smart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contracts</a:t>
            </a: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Reducing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administrative overhead, human error and associated costs.   </a:t>
            </a:r>
            <a:endParaRPr b="0" dirty="0" lang="en-US" spc="-1" strike="noStrike">
              <a:solidFill>
                <a:srgbClr val="000000"/>
              </a:solidFill>
              <a:latin typeface="Arial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marL="128905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b="1" dirty="0" lang="en-US" spc="-1" strike="noStrike">
                <a:solidFill>
                  <a:srgbClr val="000000"/>
                </a:solidFill>
                <a:latin typeface="Arial"/>
                <a:ea typeface="Times-Bold"/>
              </a:rPr>
              <a:t>Improved Trust and </a:t>
            </a:r>
            <a:r>
              <a:rPr b="1" dirty="0" lang="en-US" spc="-1">
                <a:solidFill>
                  <a:srgbClr val="000000"/>
                </a:solidFill>
                <a:latin typeface="Arial"/>
                <a:ea typeface="Times-Bold"/>
              </a:rPr>
              <a:t>Credibility</a:t>
            </a:r>
            <a:endParaRPr dirty="0"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Trust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and credibility in digital certificates </a:t>
            </a:r>
            <a:endParaRPr dirty="0"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algn="just" indent="-285750" marL="414655">
              <a:lnSpc>
                <a:spcPct val="90000"/>
              </a:lnSpc>
              <a:buFont typeface="Wingdings"/>
              <a:buChar char="Ø"/>
            </a:pP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Authenticity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 and </a:t>
            </a:r>
            <a:r>
              <a:rPr dirty="0" lang="en-US" spc="-1">
                <a:solidFill>
                  <a:srgbClr val="000000"/>
                </a:solidFill>
                <a:latin typeface="Arial"/>
                <a:ea typeface="Times New Roman"/>
              </a:rPr>
              <a:t>Verifiability</a:t>
            </a:r>
            <a:r>
              <a:rPr b="0" dirty="0" lang="en-US" spc="-1" strike="noStrike">
                <a:solidFill>
                  <a:srgbClr val="000000"/>
                </a:solidFill>
                <a:latin typeface="Arial"/>
                <a:ea typeface="Times New Roman"/>
              </a:rPr>
              <a:t>, </a:t>
            </a:r>
            <a:endParaRPr b="0" dirty="0" lang="en-US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SM-M307F</dc:creator>
  <cp:lastModifiedBy>whynew.in</cp:lastModifiedBy>
  <dcterms:created xsi:type="dcterms:W3CDTF">2025-05-13T03:33:50Z</dcterms:created>
  <dcterms:modified xsi:type="dcterms:W3CDTF">2025-05-13T03:33:50Z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7fbcc0f4d2e1428e8201a11ed5cb2c41</vt:lpwstr>
  </property>
</Properties>
</file>