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8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4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992C9-2997-77A4-796B-281235B0EA8E}" v="977" dt="2025-03-29T12:55:20.201"/>
    <p1510:client id="{D1BC5D3C-60EC-001E-1AE8-45163A7BC04A}" v="6" dt="2025-03-29T17:37:44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ruthi S" userId="95f2eba6ac4b5b9c" providerId="Windows Live" clId="Web-{78E992C9-2997-77A4-796B-281235B0EA8E}"/>
    <pc:docChg chg="addSld delSld modSld">
      <pc:chgData name="Prakruthi S" userId="95f2eba6ac4b5b9c" providerId="Windows Live" clId="Web-{78E992C9-2997-77A4-796B-281235B0EA8E}" dt="2025-03-28T13:14:24.187" v="836" actId="20577"/>
      <pc:docMkLst>
        <pc:docMk/>
      </pc:docMkLst>
      <pc:sldChg chg="addSp delSp modSp">
        <pc:chgData name="Prakruthi S" userId="95f2eba6ac4b5b9c" providerId="Windows Live" clId="Web-{78E992C9-2997-77A4-796B-281235B0EA8E}" dt="2025-03-28T12:11:44.133" v="188" actId="20577"/>
        <pc:sldMkLst>
          <pc:docMk/>
          <pc:sldMk cId="0" sldId="256"/>
        </pc:sldMkLst>
        <pc:spChg chg="mod">
          <ac:chgData name="Prakruthi S" userId="95f2eba6ac4b5b9c" providerId="Windows Live" clId="Web-{78E992C9-2997-77A4-796B-281235B0EA8E}" dt="2025-03-28T12:05:37.210" v="16" actId="20577"/>
          <ac:spMkLst>
            <pc:docMk/>
            <pc:sldMk cId="0" sldId="256"/>
            <ac:spMk id="19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2:11:44.133" v="188" actId="20577"/>
          <ac:spMkLst>
            <pc:docMk/>
            <pc:sldMk cId="0" sldId="256"/>
            <ac:spMk id="22" creationId="{00000000-0000-0000-0000-000000000000}"/>
          </ac:spMkLst>
        </pc:spChg>
        <pc:graphicFrameChg chg="add mod modGraphic">
          <ac:chgData name="Prakruthi S" userId="95f2eba6ac4b5b9c" providerId="Windows Live" clId="Web-{78E992C9-2997-77A4-796B-281235B0EA8E}" dt="2025-03-28T12:10:26.367" v="185"/>
          <ac:graphicFrameMkLst>
            <pc:docMk/>
            <pc:sldMk cId="0" sldId="256"/>
            <ac:graphicFrameMk id="2" creationId="{00D19B3F-A16A-F96F-760C-FFCBD8B75F5D}"/>
          </ac:graphicFrameMkLst>
        </pc:graphicFrameChg>
        <pc:graphicFrameChg chg="del mod modGraphic">
          <ac:chgData name="Prakruthi S" userId="95f2eba6ac4b5b9c" providerId="Windows Live" clId="Web-{78E992C9-2997-77A4-796B-281235B0EA8E}" dt="2025-03-28T12:07:16.461" v="30"/>
          <ac:graphicFrameMkLst>
            <pc:docMk/>
            <pc:sldMk cId="0" sldId="256"/>
            <ac:graphicFrameMk id="21" creationId="{00000000-0000-0000-0000-000000000000}"/>
          </ac:graphicFrameMkLst>
        </pc:graphicFrameChg>
      </pc:sldChg>
      <pc:sldChg chg="modSp">
        <pc:chgData name="Prakruthi S" userId="95f2eba6ac4b5b9c" providerId="Windows Live" clId="Web-{78E992C9-2997-77A4-796B-281235B0EA8E}" dt="2025-03-28T12:21:41.385" v="256" actId="20577"/>
        <pc:sldMkLst>
          <pc:docMk/>
          <pc:sldMk cId="0" sldId="257"/>
        </pc:sldMkLst>
        <pc:spChg chg="mod">
          <ac:chgData name="Prakruthi S" userId="95f2eba6ac4b5b9c" providerId="Windows Live" clId="Web-{78E992C9-2997-77A4-796B-281235B0EA8E}" dt="2025-03-28T12:21:41.385" v="256" actId="20577"/>
          <ac:spMkLst>
            <pc:docMk/>
            <pc:sldMk cId="0" sldId="257"/>
            <ac:spMk id="26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37:18.965" v="403" actId="20577"/>
        <pc:sldMkLst>
          <pc:docMk/>
          <pc:sldMk cId="0" sldId="262"/>
        </pc:sldMkLst>
        <pc:spChg chg="mod">
          <ac:chgData name="Prakruthi S" userId="95f2eba6ac4b5b9c" providerId="Windows Live" clId="Web-{78E992C9-2997-77A4-796B-281235B0EA8E}" dt="2025-03-28T12:37:18.965" v="403" actId="20577"/>
          <ac:spMkLst>
            <pc:docMk/>
            <pc:sldMk cId="0" sldId="262"/>
            <ac:spMk id="36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37:08.168" v="402" actId="20577"/>
        <pc:sldMkLst>
          <pc:docMk/>
          <pc:sldMk cId="0" sldId="263"/>
        </pc:sldMkLst>
        <pc:spChg chg="mod">
          <ac:chgData name="Prakruthi S" userId="95f2eba6ac4b5b9c" providerId="Windows Live" clId="Web-{78E992C9-2997-77A4-796B-281235B0EA8E}" dt="2025-03-28T12:37:08.168" v="402" actId="20577"/>
          <ac:spMkLst>
            <pc:docMk/>
            <pc:sldMk cId="0" sldId="263"/>
            <ac:spMk id="38" creationId="{00000000-0000-0000-0000-000000000000}"/>
          </ac:spMkLst>
        </pc:spChg>
      </pc:sldChg>
      <pc:sldChg chg="del">
        <pc:chgData name="Prakruthi S" userId="95f2eba6ac4b5b9c" providerId="Windows Live" clId="Web-{78E992C9-2997-77A4-796B-281235B0EA8E}" dt="2025-03-28T12:33:39.027" v="355"/>
        <pc:sldMkLst>
          <pc:docMk/>
          <pc:sldMk cId="0" sldId="264"/>
        </pc:sldMkLst>
      </pc:sldChg>
      <pc:sldChg chg="modSp">
        <pc:chgData name="Prakruthi S" userId="95f2eba6ac4b5b9c" providerId="Windows Live" clId="Web-{78E992C9-2997-77A4-796B-281235B0EA8E}" dt="2025-03-28T12:46:09.561" v="541" actId="20577"/>
        <pc:sldMkLst>
          <pc:docMk/>
          <pc:sldMk cId="0" sldId="265"/>
        </pc:sldMkLst>
        <pc:spChg chg="mod">
          <ac:chgData name="Prakruthi S" userId="95f2eba6ac4b5b9c" providerId="Windows Live" clId="Web-{78E992C9-2997-77A4-796B-281235B0EA8E}" dt="2025-03-28T12:46:09.561" v="541" actId="20577"/>
          <ac:spMkLst>
            <pc:docMk/>
            <pc:sldMk cId="0" sldId="265"/>
            <ac:spMk id="42" creationId="{00000000-0000-0000-0000-000000000000}"/>
          </ac:spMkLst>
        </pc:spChg>
      </pc:sldChg>
      <pc:sldChg chg="addSp delSp modSp">
        <pc:chgData name="Prakruthi S" userId="95f2eba6ac4b5b9c" providerId="Windows Live" clId="Web-{78E992C9-2997-77A4-796B-281235B0EA8E}" dt="2025-03-28T12:53:22.349" v="668" actId="20577"/>
        <pc:sldMkLst>
          <pc:docMk/>
          <pc:sldMk cId="0" sldId="270"/>
        </pc:sldMkLst>
        <pc:spChg chg="add del mod">
          <ac:chgData name="Prakruthi S" userId="95f2eba6ac4b5b9c" providerId="Windows Live" clId="Web-{78E992C9-2997-77A4-796B-281235B0EA8E}" dt="2025-03-28T12:52:30.724" v="653"/>
          <ac:spMkLst>
            <pc:docMk/>
            <pc:sldMk cId="0" sldId="270"/>
            <ac:spMk id="2" creationId="{66DD2129-292C-1960-558A-63B9A8912D4C}"/>
          </ac:spMkLst>
        </pc:spChg>
        <pc:spChg chg="add mod">
          <ac:chgData name="Prakruthi S" userId="95f2eba6ac4b5b9c" providerId="Windows Live" clId="Web-{78E992C9-2997-77A4-796B-281235B0EA8E}" dt="2025-03-28T12:53:22.349" v="668" actId="20577"/>
          <ac:spMkLst>
            <pc:docMk/>
            <pc:sldMk cId="0" sldId="270"/>
            <ac:spMk id="3" creationId="{60A2F737-029B-46D7-7B51-DFC642B5BC5D}"/>
          </ac:spMkLst>
        </pc:spChg>
      </pc:sldChg>
      <pc:sldChg chg="modSp">
        <pc:chgData name="Prakruthi S" userId="95f2eba6ac4b5b9c" providerId="Windows Live" clId="Web-{78E992C9-2997-77A4-796B-281235B0EA8E}" dt="2025-03-28T12:54:38.568" v="680" actId="20577"/>
        <pc:sldMkLst>
          <pc:docMk/>
          <pc:sldMk cId="0" sldId="271"/>
        </pc:sldMkLst>
        <pc:spChg chg="mod">
          <ac:chgData name="Prakruthi S" userId="95f2eba6ac4b5b9c" providerId="Windows Live" clId="Web-{78E992C9-2997-77A4-796B-281235B0EA8E}" dt="2025-03-28T12:54:38.568" v="680" actId="20577"/>
          <ac:spMkLst>
            <pc:docMk/>
            <pc:sldMk cId="0" sldId="271"/>
            <ac:spMk id="54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5:24.319" v="683" actId="20577"/>
        <pc:sldMkLst>
          <pc:docMk/>
          <pc:sldMk cId="0" sldId="272"/>
        </pc:sldMkLst>
        <pc:spChg chg="mod">
          <ac:chgData name="Prakruthi S" userId="95f2eba6ac4b5b9c" providerId="Windows Live" clId="Web-{78E992C9-2997-77A4-796B-281235B0EA8E}" dt="2025-03-28T12:55:24.319" v="683" actId="20577"/>
          <ac:spMkLst>
            <pc:docMk/>
            <pc:sldMk cId="0" sldId="272"/>
            <ac:spMk id="56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6:15.506" v="694" actId="20577"/>
        <pc:sldMkLst>
          <pc:docMk/>
          <pc:sldMk cId="0" sldId="273"/>
        </pc:sldMkLst>
        <pc:spChg chg="mod">
          <ac:chgData name="Prakruthi S" userId="95f2eba6ac4b5b9c" providerId="Windows Live" clId="Web-{78E992C9-2997-77A4-796B-281235B0EA8E}" dt="2025-03-28T12:56:09.959" v="693" actId="20577"/>
          <ac:spMkLst>
            <pc:docMk/>
            <pc:sldMk cId="0" sldId="273"/>
            <ac:spMk id="58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2:56:15.506" v="694" actId="20577"/>
          <ac:spMkLst>
            <pc:docMk/>
            <pc:sldMk cId="0" sldId="273"/>
            <ac:spMk id="59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6:53.928" v="704" actId="20577"/>
        <pc:sldMkLst>
          <pc:docMk/>
          <pc:sldMk cId="0" sldId="274"/>
        </pc:sldMkLst>
        <pc:spChg chg="mod">
          <ac:chgData name="Prakruthi S" userId="95f2eba6ac4b5b9c" providerId="Windows Live" clId="Web-{78E992C9-2997-77A4-796B-281235B0EA8E}" dt="2025-03-28T12:56:53.928" v="704" actId="20577"/>
          <ac:spMkLst>
            <pc:docMk/>
            <pc:sldMk cId="0" sldId="274"/>
            <ac:spMk id="63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2:56:48.287" v="703" actId="20577"/>
          <ac:spMkLst>
            <pc:docMk/>
            <pc:sldMk cId="0" sldId="274"/>
            <ac:spMk id="64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2:57:13.944" v="710" actId="20577"/>
        <pc:sldMkLst>
          <pc:docMk/>
          <pc:sldMk cId="0" sldId="275"/>
        </pc:sldMkLst>
        <pc:spChg chg="mod">
          <ac:chgData name="Prakruthi S" userId="95f2eba6ac4b5b9c" providerId="Windows Live" clId="Web-{78E992C9-2997-77A4-796B-281235B0EA8E}" dt="2025-03-28T12:57:13.944" v="710" actId="20577"/>
          <ac:spMkLst>
            <pc:docMk/>
            <pc:sldMk cId="0" sldId="275"/>
            <ac:spMk id="68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3:03:56.029" v="818" actId="20577"/>
        <pc:sldMkLst>
          <pc:docMk/>
          <pc:sldMk cId="0" sldId="276"/>
        </pc:sldMkLst>
        <pc:spChg chg="mod">
          <ac:chgData name="Prakruthi S" userId="95f2eba6ac4b5b9c" providerId="Windows Live" clId="Web-{78E992C9-2997-77A4-796B-281235B0EA8E}" dt="2025-03-28T13:03:56.029" v="818" actId="20577"/>
          <ac:spMkLst>
            <pc:docMk/>
            <pc:sldMk cId="0" sldId="276"/>
            <ac:spMk id="71" creationId="{00000000-0000-0000-0000-000000000000}"/>
          </ac:spMkLst>
        </pc:spChg>
      </pc:sldChg>
      <pc:sldChg chg="modSp">
        <pc:chgData name="Prakruthi S" userId="95f2eba6ac4b5b9c" providerId="Windows Live" clId="Web-{78E992C9-2997-77A4-796B-281235B0EA8E}" dt="2025-03-28T13:14:24.187" v="836" actId="20577"/>
        <pc:sldMkLst>
          <pc:docMk/>
          <pc:sldMk cId="0" sldId="278"/>
        </pc:sldMkLst>
        <pc:spChg chg="mod">
          <ac:chgData name="Prakruthi S" userId="95f2eba6ac4b5b9c" providerId="Windows Live" clId="Web-{78E992C9-2997-77A4-796B-281235B0EA8E}" dt="2025-03-28T13:14:24.187" v="836" actId="20577"/>
          <ac:spMkLst>
            <pc:docMk/>
            <pc:sldMk cId="0" sldId="278"/>
            <ac:spMk id="74" creationId="{00000000-0000-0000-0000-000000000000}"/>
          </ac:spMkLst>
        </pc:spChg>
        <pc:spChg chg="mod">
          <ac:chgData name="Prakruthi S" userId="95f2eba6ac4b5b9c" providerId="Windows Live" clId="Web-{78E992C9-2997-77A4-796B-281235B0EA8E}" dt="2025-03-28T13:14:09.202" v="833" actId="20577"/>
          <ac:spMkLst>
            <pc:docMk/>
            <pc:sldMk cId="0" sldId="278"/>
            <ac:spMk id="75" creationId="{00000000-0000-0000-0000-000000000000}"/>
          </ac:spMkLst>
        </pc:spChg>
      </pc:sldChg>
      <pc:sldChg chg="addSp modSp new">
        <pc:chgData name="Prakruthi S" userId="95f2eba6ac4b5b9c" providerId="Windows Live" clId="Web-{78E992C9-2997-77A4-796B-281235B0EA8E}" dt="2025-03-28T12:51:35.615" v="649" actId="20577"/>
        <pc:sldMkLst>
          <pc:docMk/>
          <pc:sldMk cId="45641944" sldId="283"/>
        </pc:sldMkLst>
        <pc:spChg chg="add mod">
          <ac:chgData name="Prakruthi S" userId="95f2eba6ac4b5b9c" providerId="Windows Live" clId="Web-{78E992C9-2997-77A4-796B-281235B0EA8E}" dt="2025-03-28T12:51:35.615" v="649" actId="20577"/>
          <ac:spMkLst>
            <pc:docMk/>
            <pc:sldMk cId="45641944" sldId="283"/>
            <ac:spMk id="2" creationId="{B1D17D9F-02D7-8B47-55B8-F273B93CA943}"/>
          </ac:spMkLst>
        </pc:spChg>
        <pc:spChg chg="add">
          <ac:chgData name="Prakruthi S" userId="95f2eba6ac4b5b9c" providerId="Windows Live" clId="Web-{78E992C9-2997-77A4-796B-281235B0EA8E}" dt="2025-03-28T12:45:49.077" v="540"/>
          <ac:spMkLst>
            <pc:docMk/>
            <pc:sldMk cId="45641944" sldId="283"/>
            <ac:spMk id="4" creationId="{655FA14A-226E-5B06-54D4-A903554E40EC}"/>
          </ac:spMkLst>
        </pc:spChg>
      </pc:sldChg>
      <pc:sldChg chg="addSp delSp modSp new">
        <pc:chgData name="Prakruthi S" userId="95f2eba6ac4b5b9c" providerId="Windows Live" clId="Web-{78E992C9-2997-77A4-796B-281235B0EA8E}" dt="2025-03-28T13:04:56.545" v="830" actId="20577"/>
        <pc:sldMkLst>
          <pc:docMk/>
          <pc:sldMk cId="862480917" sldId="284"/>
        </pc:sldMkLst>
        <pc:spChg chg="add mod">
          <ac:chgData name="Prakruthi S" userId="95f2eba6ac4b5b9c" providerId="Windows Live" clId="Web-{78E992C9-2997-77A4-796B-281235B0EA8E}" dt="2025-03-28T13:03:41.419" v="812" actId="20577"/>
          <ac:spMkLst>
            <pc:docMk/>
            <pc:sldMk cId="862480917" sldId="284"/>
            <ac:spMk id="2" creationId="{33AE1247-1B52-574B-1F3C-AA6993F8DCF8}"/>
          </ac:spMkLst>
        </pc:spChg>
        <pc:spChg chg="add del mod">
          <ac:chgData name="Prakruthi S" userId="95f2eba6ac4b5b9c" providerId="Windows Live" clId="Web-{78E992C9-2997-77A4-796B-281235B0EA8E}" dt="2025-03-28T13:04:37.029" v="827"/>
          <ac:spMkLst>
            <pc:docMk/>
            <pc:sldMk cId="862480917" sldId="284"/>
            <ac:spMk id="3" creationId="{194C9BA7-8C51-F8C4-8BE1-6FADEE830BBE}"/>
          </ac:spMkLst>
        </pc:spChg>
        <pc:spChg chg="add mod">
          <ac:chgData name="Prakruthi S" userId="95f2eba6ac4b5b9c" providerId="Windows Live" clId="Web-{78E992C9-2997-77A4-796B-281235B0EA8E}" dt="2025-03-28T13:04:56.545" v="830" actId="20577"/>
          <ac:spMkLst>
            <pc:docMk/>
            <pc:sldMk cId="862480917" sldId="284"/>
            <ac:spMk id="4" creationId="{7BC61705-B297-01B2-B9E7-B8F29675AA3A}"/>
          </ac:spMkLst>
        </pc:spChg>
      </pc:sldChg>
    </pc:docChg>
  </pc:docChgLst>
  <pc:docChgLst>
    <pc:chgData name="Prakruthi S" userId="95f2eba6ac4b5b9c" providerId="Windows Live" clId="Web-{D1BC5D3C-60EC-001E-1AE8-45163A7BC04A}"/>
    <pc:docChg chg="modSld">
      <pc:chgData name="Prakruthi S" userId="95f2eba6ac4b5b9c" providerId="Windows Live" clId="Web-{D1BC5D3C-60EC-001E-1AE8-45163A7BC04A}" dt="2025-03-29T17:37:44.361" v="5" actId="20577"/>
      <pc:docMkLst>
        <pc:docMk/>
      </pc:docMkLst>
      <pc:sldChg chg="modSp">
        <pc:chgData name="Prakruthi S" userId="95f2eba6ac4b5b9c" providerId="Windows Live" clId="Web-{D1BC5D3C-60EC-001E-1AE8-45163A7BC04A}" dt="2025-03-29T17:37:44.361" v="5" actId="20577"/>
        <pc:sldMkLst>
          <pc:docMk/>
          <pc:sldMk cId="0" sldId="256"/>
        </pc:sldMkLst>
        <pc:spChg chg="mod">
          <ac:chgData name="Prakruthi S" userId="95f2eba6ac4b5b9c" providerId="Windows Live" clId="Web-{D1BC5D3C-60EC-001E-1AE8-45163A7BC04A}" dt="2025-03-29T17:37:44.361" v="5" actId="20577"/>
          <ac:spMkLst>
            <pc:docMk/>
            <pc:sldMk cId="0" sldId="256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5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12" name="Free-form: Shape 11"/>
          <p:cNvSpPr/>
          <p:nvPr/>
        </p:nvSpPr>
        <p:spPr>
          <a:xfrm>
            <a:off x="609480" y="1434960"/>
            <a:ext cx="4011480" cy="4691520"/>
          </a:xfrm>
          <a:custGeom>
            <a:avLst/>
            <a:gdLst/>
            <a:ahLst/>
            <a:cxnLst/>
            <a:rect l="0" t="0" r="r" b="b"/>
            <a:pathLst>
              <a:path w="11143" h="13032">
                <a:moveTo>
                  <a:pt x="0" y="0"/>
                </a:moveTo>
                <a:lnTo>
                  <a:pt x="11143" y="0"/>
                </a:lnTo>
                <a:lnTo>
                  <a:pt x="11143" y="13032"/>
                </a:lnTo>
                <a:lnTo>
                  <a:pt x="0" y="1303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traight Connector 14"/>
          <p:cNvSpPr/>
          <p:nvPr/>
        </p:nvSpPr>
        <p:spPr>
          <a:xfrm>
            <a:off x="812880" y="914400"/>
            <a:ext cx="10667880" cy="0"/>
          </a:xfrm>
          <a:prstGeom prst="line">
            <a:avLst/>
          </a:prstGeom>
          <a:ln w="5724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-73440" rIns="118440" bIns="-7344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3"/>
          <a:stretch/>
        </p:blipFill>
        <p:spPr>
          <a:xfrm>
            <a:off x="0" y="5991480"/>
            <a:ext cx="12192120" cy="86652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11804" y="1069200"/>
            <a:ext cx="11874512" cy="102063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/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Cambria-Bold"/>
              </a:rPr>
              <a:t>Online Blockchain Based Certificate </a:t>
            </a:r>
            <a:r>
              <a:rPr lang="en-US" sz="2800" b="1" spc="-1" dirty="0">
                <a:solidFill>
                  <a:srgbClr val="000000"/>
                </a:solidFill>
                <a:latin typeface="Arial"/>
                <a:ea typeface="Cambria-Bold"/>
              </a:rPr>
              <a:t>Generation </a:t>
            </a:r>
            <a:r>
              <a:rPr lang="en-US" sz="2800" b="1" spc="-1" err="1">
                <a:solidFill>
                  <a:srgbClr val="000000"/>
                </a:solidFill>
                <a:latin typeface="Arial"/>
                <a:ea typeface="Cambria-Bold"/>
              </a:rPr>
              <a:t>andValidation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Cambria-Bold"/>
              </a:rPr>
              <a:t> System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0560" y="2100600"/>
            <a:ext cx="3970440" cy="55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2000" b="1" strike="noStrike" spc="-1">
                <a:solidFill>
                  <a:srgbClr val="16365D"/>
                </a:solidFill>
                <a:latin typeface="Cambria-Bold"/>
                <a:ea typeface="Cambria-Bold"/>
              </a:rPr>
              <a:t>Batch Number:CSE-G199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23266" y="2654034"/>
            <a:ext cx="5422680" cy="202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sz="18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Under the Supervision of,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Dr. Anand Prakash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pc="-1" dirty="0">
                <a:solidFill>
                  <a:srgbClr val="16355C"/>
                </a:solidFill>
                <a:latin typeface="Arial"/>
                <a:ea typeface="Cambria-Bold"/>
              </a:rPr>
              <a:t>Associate</a:t>
            </a:r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 Professor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School of Computer Science and Engineering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 dirty="0">
                <a:solidFill>
                  <a:srgbClr val="16355C"/>
                </a:solidFill>
                <a:latin typeface="Arial"/>
                <a:ea typeface="Cambria-Bold"/>
              </a:rPr>
              <a:t>Presidency University</a:t>
            </a:r>
            <a:endParaRPr lang="en-US" sz="1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2360" y="334080"/>
            <a:ext cx="3879000" cy="55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1500" b="1" strike="noStrike" spc="-1">
                <a:solidFill>
                  <a:srgbClr val="16355C"/>
                </a:solidFill>
                <a:latin typeface="Cambria-Bold"/>
                <a:ea typeface="Cambria-Bold"/>
              </a:rPr>
              <a:t>PIP4004 University Project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201"/>
              </a:spcBef>
            </a:pPr>
            <a:r>
              <a:rPr lang="en-US" sz="1500" b="1" strike="noStrike" spc="-1">
                <a:solidFill>
                  <a:srgbClr val="16355C"/>
                </a:solidFill>
                <a:latin typeface="Cambria-Bold"/>
                <a:ea typeface="Cambria-Bold"/>
              </a:rPr>
              <a:t>Review-2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920" y="4533840"/>
            <a:ext cx="8138160" cy="1863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1" strike="noStrike" spc="-1">
                <a:solidFill>
                  <a:srgbClr val="4E81BD"/>
                </a:solidFill>
                <a:latin typeface="Cambria-Bold"/>
                <a:ea typeface="Cambria-Bold"/>
              </a:rPr>
              <a:t>Name of the Program: </a:t>
            </a:r>
            <a:r>
              <a:rPr lang="en-US" sz="2000" b="1" strike="noStrike" spc="-1">
                <a:solidFill>
                  <a:srgbClr val="000000"/>
                </a:solidFill>
                <a:latin typeface="Cambria-Bold"/>
                <a:ea typeface="Cambria-Bold"/>
              </a:rPr>
              <a:t>CSE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 spc="-1">
                <a:solidFill>
                  <a:srgbClr val="4E81BD"/>
                </a:solidFill>
                <a:latin typeface="Cambria-Bold"/>
                <a:ea typeface="Cambria-Bold"/>
              </a:rPr>
              <a:t>Name of the HoD: </a:t>
            </a:r>
            <a:r>
              <a:rPr lang="en-US" sz="2000" b="1" strike="noStrike" spc="-1">
                <a:solidFill>
                  <a:srgbClr val="000000"/>
                </a:solidFill>
                <a:latin typeface="Cambria-Bold"/>
                <a:ea typeface="Cambria-Bold"/>
              </a:rPr>
              <a:t>Dr.Asif Mohammed H.B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 spc="-1">
                <a:solidFill>
                  <a:srgbClr val="4E81BD"/>
                </a:solidFill>
                <a:latin typeface="Cambria-Bold"/>
                <a:ea typeface="Cambria-Bold"/>
              </a:rPr>
              <a:t>Name of the Program Project Coordinator: </a:t>
            </a:r>
            <a:r>
              <a:rPr lang="en-US" sz="2000" b="1" strike="noStrike" spc="-1">
                <a:solidFill>
                  <a:srgbClr val="000000"/>
                </a:solidFill>
                <a:latin typeface="Cambria-Bold"/>
                <a:ea typeface="Cambria-Bold"/>
              </a:rPr>
              <a:t>Dr. Anand Prakash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2000" b="1" strike="noStrike" spc="-1">
                <a:solidFill>
                  <a:srgbClr val="4E81BD"/>
                </a:solidFill>
                <a:latin typeface="Cambria-Bold"/>
                <a:ea typeface="Cambria-Bold"/>
              </a:rPr>
              <a:t>Name of the School Project Coordinators: </a:t>
            </a:r>
            <a:r>
              <a:rPr lang="en-US" sz="2000" b="1" strike="noStrike" spc="-1">
                <a:solidFill>
                  <a:srgbClr val="000000"/>
                </a:solidFill>
                <a:latin typeface="Cambria-Bold"/>
                <a:ea typeface="Cambria-Bold"/>
              </a:rPr>
              <a:t>Dr. Abdul Khadar 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D19B3F-A16A-F96F-760C-FFCBD8B75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57452"/>
              </p:ext>
            </p:extLst>
          </p:nvPr>
        </p:nvGraphicFramePr>
        <p:xfrm>
          <a:off x="890067" y="2650991"/>
          <a:ext cx="5159002" cy="1481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9501">
                  <a:extLst>
                    <a:ext uri="{9D8B030D-6E8A-4147-A177-3AD203B41FA5}">
                      <a16:colId xmlns:a16="http://schemas.microsoft.com/office/drawing/2014/main" val="3320110720"/>
                    </a:ext>
                  </a:extLst>
                </a:gridCol>
                <a:gridCol w="2579501">
                  <a:extLst>
                    <a:ext uri="{9D8B030D-6E8A-4147-A177-3AD203B41FA5}">
                      <a16:colId xmlns:a16="http://schemas.microsoft.com/office/drawing/2014/main" val="1296377424"/>
                    </a:ext>
                  </a:extLst>
                </a:gridCol>
              </a:tblGrid>
              <a:tr h="307368">
                <a:tc>
                  <a:txBody>
                    <a:bodyPr/>
                    <a:lstStyle/>
                    <a:p>
                      <a:r>
                        <a:rPr lang="en-GB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ROLL.NO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55369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r>
                        <a:rPr lang="en-GB" dirty="0"/>
                        <a:t>PRAKRUTHI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20211CSE0628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421611"/>
                  </a:ext>
                </a:extLst>
              </a:tr>
              <a:tr h="307368">
                <a:tc>
                  <a:txBody>
                    <a:bodyPr/>
                    <a:lstStyle/>
                    <a:p>
                      <a:r>
                        <a:rPr lang="en-GB" dirty="0"/>
                        <a:t>DEEPTHI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20211CSE0618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46698"/>
                  </a:ext>
                </a:extLst>
              </a:tr>
              <a:tr h="384210">
                <a:tc>
                  <a:txBody>
                    <a:bodyPr/>
                    <a:lstStyle/>
                    <a:p>
                      <a:r>
                        <a:rPr lang="en-GB" dirty="0"/>
                        <a:t>NIDHISHA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20211CSE0677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513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17D9F-02D7-8B47-55B8-F273B93CA943}"/>
              </a:ext>
            </a:extLst>
          </p:cNvPr>
          <p:cNvSpPr txBox="1"/>
          <p:nvPr/>
        </p:nvSpPr>
        <p:spPr>
          <a:xfrm>
            <a:off x="766802" y="1140599"/>
            <a:ext cx="10710581" cy="4607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Empowerment of Individuals</a:t>
            </a:r>
            <a:endParaRPr lang="en-US"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Greater control over digital credentials</a:t>
            </a:r>
            <a:endParaRPr lang="en-US">
              <a:latin typeface="Arial"/>
              <a:cs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Can easily manage, share, and validate achievements.</a:t>
            </a: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Interoperability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Interoperability between different blockchain platforms and existing systems</a:t>
            </a:r>
            <a:endParaRPr lang="en-US">
              <a:latin typeface="Arial"/>
              <a:cs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Facilitating seamless exchange.</a:t>
            </a:r>
            <a:endParaRPr lang="en-US">
              <a:latin typeface="Arial"/>
              <a:cs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Scalability</a:t>
            </a:r>
            <a:endParaRPr lang="en-US" b="1"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Handles large volume of certificate transactions efficiently and effectively.</a:t>
            </a: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Regulatory Compliance</a:t>
            </a:r>
            <a:endParaRPr lang="en-US" dirty="0"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Data protection regulations. </a:t>
            </a: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endParaRPr lang="en-US">
              <a:latin typeface="Arial"/>
              <a:cs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1" dirty="0">
                <a:latin typeface="Arial"/>
              </a:rPr>
              <a:t>Accessibility and User-Friendliness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User-friendly system for both certificate issuers and recipients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dirty="0">
                <a:latin typeface="Arial"/>
                <a:cs typeface="Times New Roman"/>
              </a:rPr>
              <a:t>Simplifies the process of generating, managing, and verifying credentials.</a:t>
            </a:r>
            <a:endParaRPr lang="en-US" dirty="0">
              <a:latin typeface="Arial"/>
            </a:endParaRPr>
          </a:p>
          <a:p>
            <a:pPr marL="285750" indent="-285750" algn="l">
              <a:buFont typeface="Wingdings"/>
              <a:buChar char="Ø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FA14A-226E-5B06-54D4-A903554E40EC}"/>
              </a:ext>
            </a:extLst>
          </p:cNvPr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Objectives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64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2880" y="1000080"/>
            <a:ext cx="10667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 lnSpcReduction="10000"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This system ensures a secure, efficient, and immutable blockchain-based certificate generation and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verification process. It consists of the following key modules: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1. User Authentication: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user logs in using credentials (username and password).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2. Certificate Generation: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retrieves recipient details (name, degree, course, issue date, etc.) from a secure database.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digital certificate is generated with the extracted details and formatted into a structured template.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3. Security Encoding: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certificate undergoes encryption or hashing using cryptographic techniques to prevent tampering.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digital signature is applied to validate the authenticity of the certificate and the issuing authority.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9640" y="1000080"/>
            <a:ext cx="10667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 lnSpcReduction="10000"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4. Blockchain Integration: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uses a public or permission blockchain (e.g., Ganache) to store certificate details.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smart contract is deployed to automate certificate issuance and validation.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5. Certificate Storage &amp; Access: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encoded certificate and unique cryptographic key are stored securely in a database.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Users can download or share their certificates through a web-based portal or mobile application.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6. Verification Process: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Users can verify a certificate through the generated hash tag.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extracts the cryptographic key from the blockchain and verifies the certificate data.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7. Data Security &amp; Privacy: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Sensitive user data is protected using encryption, ensuring security at rest and in transit.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Role-Based Access Control restricts access to authorized personnel (e.g., administrators, certificate holders).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Methodology/Modules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9640" y="1000080"/>
            <a:ext cx="10667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111"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8. System Integration &amp; Compliance: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APIs enable seamless integration with government databases, educational institutions, and third-party verifiers.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is designed to comply with legal frameworks, ensuring trust and legitimacy of issued certificates.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9. User Interface &amp; Accessibility: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web portal ,mobile-friendly application allow users to request, download, and verify certificates with ease.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is designed to be intuitive, requiring minimal technical knowledge for users.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10. Monitoring &amp; Performance Evaluation: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 system undergoes regular audits and vulnerability scans to identify and mitigate security risks.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Performance metrics (e.g., certificate issuance speed, verification response time, user satisfaction) are monitored.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This enhanced methodology provides a comprehensive and structured approach to implementing a Blockchain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Based Certificate Generation and Validation System, ensuring security, efficiency, and reliability.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Architecture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601920" y="1272600"/>
            <a:ext cx="5727600" cy="42076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6632640" y="1272600"/>
            <a:ext cx="4446360" cy="448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3232080" y="1282680"/>
            <a:ext cx="5727600" cy="429300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A2F737-029B-46D7-7B51-DFC642B5BC5D}"/>
              </a:ext>
            </a:extLst>
          </p:cNvPr>
          <p:cNvSpPr txBox="1"/>
          <p:nvPr/>
        </p:nvSpPr>
        <p:spPr>
          <a:xfrm>
            <a:off x="946417" y="293274"/>
            <a:ext cx="79875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16365D"/>
                </a:solidFill>
                <a:highlight>
                  <a:srgbClr val="F5F5F5"/>
                </a:highlight>
                <a:latin typeface="Verdana-Bold"/>
              </a:rPr>
              <a:t>Architecture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/>
          <p:cNvSpPr txBox="1"/>
          <p:nvPr/>
        </p:nvSpPr>
        <p:spPr>
          <a:xfrm>
            <a:off x="812880" y="2998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Software Components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43213" y="1143845"/>
            <a:ext cx="11292840" cy="528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Flask (Python Framework)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Manages the web interface for certificate generation and verification.</a:t>
            </a:r>
            <a:endParaRPr lang="en-US" sz="180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Blockchain (Ethereum - Smart Contracts)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Ensures certificate authenticity by storing unique certificate hashes on Ethereum.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Solidity (Smart Contracts)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Defines rules for issuing and verifying certificates.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Web3.py (Ethereum Interaction)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Connects the backend with the Ethereum blockchain to interact with smart contracts.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SHA-256 Hashing (Digital Signature)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Generates a cryptographic hash for each certificate to prevent forgery.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FPDF (PDF Generation)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Creates and formats the final certificate PDF, including authorized signatures and official seals.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Software Components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70840" y="1294920"/>
            <a:ext cx="10986480" cy="378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HTML + CSS (Frontend)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Designs the user interface for easy certificate generation and validation.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Ganache (Local Blockchain Simulator)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Provides a test blockchain environment for deploying and testing smart contracts without using real ETH.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/>
          <p:cNvSpPr txBox="1"/>
          <p:nvPr/>
        </p:nvSpPr>
        <p:spPr>
          <a:xfrm>
            <a:off x="609480" y="272880"/>
            <a:ext cx="4838400" cy="635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r>
              <a:rPr lang="en-US" sz="2600" b="1" strike="noStrike" spc="-1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lang="en-US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951880" y="1052640"/>
            <a:ext cx="5630400" cy="50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b="1" spc="-1" dirty="0">
                <a:solidFill>
                  <a:srgbClr val="000000"/>
                </a:solidFill>
                <a:latin typeface="Arial"/>
                <a:ea typeface="TimesNewRomanPS-BoldMT"/>
              </a:rPr>
              <a:t>Transaction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Speed and Scalability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Blockchain-based processing improves transaction speed over </a:t>
            </a:r>
            <a:r>
              <a:rPr lang="en-US" sz="1800" b="0" strike="noStrike" spc="-1" err="1">
                <a:solidFill>
                  <a:srgbClr val="000000"/>
                </a:solidFill>
                <a:latin typeface="Arial"/>
                <a:ea typeface="TimesNewRomanPSMT"/>
              </a:rPr>
              <a:t>centralised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systems, with smart contracts enabling faster certificate issuance. Performance tests on 100, 200, and 500 certificates showed consistently lower latency, confirming blockchain scalability.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09480" y="1052640"/>
            <a:ext cx="5054400" cy="50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Security and Integrity                                                        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Ensuring certificate authenticity prevents forgery and </a:t>
            </a:r>
            <a:r>
              <a:rPr lang="en-US" sz="1800" b="0" strike="noStrike" spc="-1" dirty="0">
                <a:solidFill>
                  <a:srgbClr val="000000"/>
                </a:solidFill>
                <a:latin typeface="TimesNewRomanPSMT"/>
                <a:ea typeface="TimesNewRomanPSMT"/>
              </a:rPr>
              <a:t>data breaches, as </a:t>
            </a:r>
            <a:r>
              <a:rPr lang="en-US" sz="1800" b="0" strike="noStrike" spc="-1" err="1">
                <a:solidFill>
                  <a:srgbClr val="000000"/>
                </a:solidFill>
                <a:latin typeface="TimesNewRomanPSMT"/>
                <a:ea typeface="TimesNewRomanPSMT"/>
              </a:rPr>
              <a:t>centralised</a:t>
            </a:r>
            <a:r>
              <a:rPr lang="en-US" sz="1800" b="0" strike="noStrike" spc="-1" dirty="0">
                <a:solidFill>
                  <a:srgbClr val="000000"/>
                </a:solidFill>
                <a:latin typeface="TimesNewRomanPSMT"/>
                <a:ea typeface="TimesNewRomanPSMT"/>
              </a:rPr>
              <a:t> databases are vulnerable to security threats. Blockchain enhances security through cryptographic hashing and decentralized validation, successfully blocking 500 attempted unauthorized modifications.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>
            <a:off x="623520" y="3429000"/>
            <a:ext cx="4608360" cy="258948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3"/>
          <a:stretch/>
        </p:blipFill>
        <p:spPr>
          <a:xfrm>
            <a:off x="6023880" y="3429000"/>
            <a:ext cx="4868640" cy="2540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609480" y="116640"/>
            <a:ext cx="53424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r>
              <a:rPr lang="en-US" sz="2400" b="1" strike="noStrike" spc="-1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807880" y="980640"/>
            <a:ext cx="5774400" cy="51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b="1" spc="-1" dirty="0">
                <a:solidFill>
                  <a:srgbClr val="000000"/>
                </a:solidFill>
                <a:latin typeface="Arial"/>
                <a:ea typeface="TimesNewRomanPS-BoldMT"/>
              </a:rPr>
              <a:t>Certificate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Verification Success Rate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The certificate verification success rate under various conditions, including network congestion and high system load, is a key performance metric. Testing with 1,000 requests showed a consistent success rate of over 96%, ensuring system integrity.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09480" y="980640"/>
            <a:ext cx="5198400" cy="5145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spcBef>
                <a:spcPts val="499"/>
              </a:spcBef>
              <a:buClr>
                <a:srgbClr val="000000"/>
              </a:buClr>
              <a:buSzPct val="45000"/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Cost Efficiency and Resource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  <a:ea typeface="TimesNewRomanPS-BoldMT"/>
              </a:rPr>
              <a:t>Optimisation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Traditional certificate storage is costly due to high server maintenance and storage demands, while blockchain reduces storage needs by storing only hashes. Cost-effectiveness was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  <a:ea typeface="TimesNewRomanPSMT"/>
              </a:rPr>
              <a:t>analysed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through storage requirements and verification time.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2"/>
          <a:stretch/>
        </p:blipFill>
        <p:spPr>
          <a:xfrm>
            <a:off x="623520" y="3031560"/>
            <a:ext cx="4896360" cy="312516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65"/>
          <p:cNvPicPr/>
          <p:nvPr/>
        </p:nvPicPr>
        <p:blipFill>
          <a:blip r:embed="rId3"/>
          <a:stretch/>
        </p:blipFill>
        <p:spPr>
          <a:xfrm>
            <a:off x="6355800" y="3112560"/>
            <a:ext cx="4465080" cy="296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Introduction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9552" y="1143000"/>
            <a:ext cx="10928119" cy="510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Traditional digital certificate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systems are vulnerable to fraud and data breaches.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Solution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Blockchain technology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provides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a decentralized, immutable, and transparent platform for managing credentials.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Benefits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Enhanced security and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 authenticity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Simplified verification.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Automated issuance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management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through smart contracts.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Empowerment to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 control and share their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credentials.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Streamlined integration 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with online learning platforms.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Applications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Significant potential in education for managing academic credentials (</a:t>
            </a:r>
            <a:r>
              <a:rPr lang="en-US" spc="-1" dirty="0" err="1">
                <a:solidFill>
                  <a:srgbClr val="000000"/>
                </a:solidFill>
                <a:ea typeface="+mn-lt"/>
                <a:cs typeface="+mn-lt"/>
              </a:rPr>
              <a:t>eg.Courses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Challenges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Scalability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, regulatory compliance, and interoperability.</a:t>
            </a: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Outlook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Ongoing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 research and development are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addressing these challenges</a:t>
            </a:r>
            <a:r>
              <a:rPr lang="en-US" sz="1800" b="0" strike="noStrike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/>
          <p:cNvSpPr txBox="1"/>
          <p:nvPr/>
        </p:nvSpPr>
        <p:spPr>
          <a:xfrm>
            <a:off x="812880" y="274680"/>
            <a:ext cx="10667880" cy="63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800" b="1" strike="noStrike" spc="-1">
                <a:solidFill>
                  <a:srgbClr val="243F60"/>
                </a:solidFill>
                <a:latin typeface="Verdana-Bold"/>
                <a:ea typeface="Verdana-Bold"/>
              </a:rPr>
              <a:t>Expected Outcomes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1520" y="1052640"/>
            <a:ext cx="5616720" cy="507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b="1" spc="-1" dirty="0">
                <a:solidFill>
                  <a:srgbClr val="000000"/>
                </a:solidFill>
                <a:latin typeface="Arial"/>
                <a:ea typeface="TimesNewRomanPS-BoldMT"/>
              </a:rPr>
              <a:t>System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Load Testing and Computational Performance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Throughput testing with 100, 500, and 1,000 requests confirmed blockchain's superior scalability over </a:t>
            </a:r>
            <a:r>
              <a:rPr lang="en-US" sz="1800" b="0" strike="noStrike" spc="-1" err="1">
                <a:solidFill>
                  <a:srgbClr val="000000"/>
                </a:solidFill>
                <a:latin typeface="Arial"/>
                <a:ea typeface="TimesNewRomanPSMT"/>
              </a:rPr>
              <a:t>centralised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models. The system efficiently handled high-volume transactions, ensuring better performance.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983520" y="2986920"/>
            <a:ext cx="4659840" cy="3067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Conclusion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93670" y="1014933"/>
            <a:ext cx="10687090" cy="508094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Problem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Traditional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systems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suffer from vulnerabilities like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tampering, forgery,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security breaches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Trust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issues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high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administrative costs.</a:t>
            </a:r>
            <a:endParaRPr lang="en-US" spc="-1" dirty="0">
              <a:ea typeface="+mn-lt"/>
              <a:cs typeface="+mn-lt"/>
            </a:endParaRPr>
          </a:p>
          <a:p>
            <a:pPr algn="just"/>
            <a:endParaRPr lang="en-US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Solution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Blockchain technology offers a secure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transparent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decentralized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alternative.</a:t>
            </a:r>
            <a:endParaRPr lang="en-US" spc="-1" dirty="0">
              <a:ea typeface="+mn-lt"/>
              <a:cs typeface="+mn-lt"/>
            </a:endParaRPr>
          </a:p>
          <a:p>
            <a:pPr algn="just"/>
            <a:endParaRPr lang="en-US" spc="-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 spc="-1" dirty="0">
                <a:solidFill>
                  <a:srgbClr val="000000"/>
                </a:solidFill>
                <a:ea typeface="+mn-lt"/>
                <a:cs typeface="+mn-lt"/>
              </a:rPr>
              <a:t>Key Features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Immutability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transparency to prevent 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fraud.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Decentralization for enhanced security.</a:t>
            </a:r>
            <a:endParaRPr lang="en-US" dirty="0"/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Simplified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efficient verification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spc="-1" dirty="0">
                <a:solidFill>
                  <a:srgbClr val="000000"/>
                </a:solidFill>
                <a:ea typeface="+mn-lt"/>
                <a:cs typeface="+mn-lt"/>
              </a:rPr>
              <a:t>Automation through</a:t>
            </a:r>
            <a:r>
              <a:rPr lang="en-US" b="0" strike="noStrike" spc="-1" dirty="0">
                <a:solidFill>
                  <a:srgbClr val="000000"/>
                </a:solidFill>
                <a:ea typeface="+mn-lt"/>
                <a:cs typeface="+mn-lt"/>
              </a:rPr>
              <a:t> smart contracts.</a:t>
            </a:r>
            <a:endParaRPr lang="en-US" b="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AE1247-1B52-574B-1F3C-AA6993F8DCF8}"/>
              </a:ext>
            </a:extLst>
          </p:cNvPr>
          <p:cNvSpPr txBox="1"/>
          <p:nvPr/>
        </p:nvSpPr>
        <p:spPr>
          <a:xfrm>
            <a:off x="819630" y="1203832"/>
            <a:ext cx="10539932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,Sans-Serif"/>
              <a:buChar char="•"/>
            </a:pPr>
            <a:r>
              <a:rPr lang="en-US" dirty="0">
                <a:latin typeface="Arial"/>
                <a:cs typeface="Segoe UI"/>
              </a:rPr>
              <a:t>​​</a:t>
            </a:r>
            <a:r>
              <a:rPr lang="en-US" b="1" dirty="0">
                <a:latin typeface="Arial"/>
                <a:cs typeface="Arial"/>
              </a:rPr>
              <a:t>Applications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 Particularly beneficial in education for managing academic credentials.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b="1" dirty="0">
                <a:latin typeface="Arial"/>
                <a:cs typeface="Arial"/>
              </a:rPr>
              <a:t>Challenges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Scalability, interoperability</a:t>
            </a:r>
          </a:p>
          <a:p>
            <a:pPr algn="just"/>
            <a:endParaRPr lang="en-US" dirty="0">
              <a:latin typeface="Arial"/>
              <a:cs typeface="Arial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b="1" dirty="0">
                <a:latin typeface="Arial"/>
                <a:cs typeface="Arial"/>
              </a:rPr>
              <a:t>Outlook</a:t>
            </a:r>
            <a:endParaRPr lang="en-US" dirty="0">
              <a:latin typeface="Arial"/>
              <a:cs typeface="Arial"/>
            </a:endParaRPr>
          </a:p>
          <a:p>
            <a:pPr algn="just"/>
            <a:r>
              <a:rPr lang="en-US" dirty="0">
                <a:latin typeface="Arial"/>
                <a:cs typeface="Arial"/>
              </a:rPr>
              <a:t>Ongoing research and development are addressing challenges.</a:t>
            </a:r>
          </a:p>
          <a:p>
            <a:pPr algn="just"/>
            <a:endParaRPr lang="en-US" dirty="0"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61705-B297-01B2-B9E7-B8F29675AA3A}"/>
              </a:ext>
            </a:extLst>
          </p:cNvPr>
          <p:cNvSpPr txBox="1"/>
          <p:nvPr/>
        </p:nvSpPr>
        <p:spPr>
          <a:xfrm>
            <a:off x="819629" y="242526"/>
            <a:ext cx="5161109" cy="4610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300" b="1" dirty="0">
                <a:solidFill>
                  <a:srgbClr val="16365D"/>
                </a:solidFill>
                <a:latin typeface="Verdana-Bold"/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80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Timeline of Project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525400" y="1066680"/>
            <a:ext cx="6649560" cy="498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strike="noStrike" spc="-1" err="1">
                <a:solidFill>
                  <a:srgbClr val="16365D"/>
                </a:solidFill>
                <a:latin typeface="Cambria-Bold"/>
                <a:ea typeface="Cambria-Bold"/>
              </a:rPr>
              <a:t>Github</a:t>
            </a:r>
            <a:r>
              <a:rPr lang="en-US" sz="2400" b="1" strike="noStrike" spc="-1" dirty="0">
                <a:solidFill>
                  <a:srgbClr val="16365D"/>
                </a:solidFill>
                <a:latin typeface="Cambria-Bold"/>
                <a:ea typeface="Cambria-Bold"/>
              </a:rPr>
              <a:t> Link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2880" y="1143000"/>
            <a:ext cx="10667880" cy="495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just"/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https://github.com/Prakruthi27441/Project</a:t>
            </a:r>
            <a:r>
              <a:rPr lang="en-US" sz="2400" spc="-1" dirty="0">
                <a:solidFill>
                  <a:srgbClr val="000000"/>
                </a:solidFill>
                <a:ea typeface="+mn-lt"/>
                <a:cs typeface="+mn-lt"/>
              </a:rPr>
              <a:t>_S8</a:t>
            </a:r>
            <a:r>
              <a:rPr lang="en-US" sz="2400" b="0" strike="noStrike" spc="-1" dirty="0">
                <a:solidFill>
                  <a:srgbClr val="000000"/>
                </a:solidFill>
                <a:ea typeface="+mn-lt"/>
                <a:cs typeface="+mn-lt"/>
              </a:rPr>
              <a:t>.git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References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12880" y="1001160"/>
            <a:ext cx="10667880" cy="5095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[1]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Zheng, S. Xie, H. Dai, X. Chen and H. Wang, "An Overview of Blockchain Technology: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Architecture Consensus and Future Trends",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2017 IEEE International Congress on Big Data (BigData Congress),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pp. 557-564, 2017.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[2]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C. Ye, G. Li, H. Cai, Y. Gu and A. Fukuda, "Analysis of Security in Blockchain: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Case Study in      51%-Attack Detecting",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2018 5th International Conference on Dependable Systems and Their Applications (DSA)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pp.15-24, 2018.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[3] M. J. M. Chowdhury, A. Colman, M. A. Kabir, J. Han and P. Sarda, "Blockchain Versus Database: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A Critical Analysis",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2018 17th IEEE International Conference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On Trust Security And Privacy In Computing And Communications/12th IEEE International Conference On Big Data Science And Engineering.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[4] A. A. Monrat, O. Schelén and K. Andersson,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"A Survey of Blockchain From the Perspectives of Applications Challenges and Opportunities", IEEE Access, vol. 7, pp. 117134-117151,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 2019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[5] Benyuan He, An Empirical Study of Online Shopping Using Blockchain T echnology,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Department of Distribution Management, Takming University of Science and Technology, Taiwan, R.O.C.,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2017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[6] . P. Oganda, N. Lutfiani, Q. Aini, U. Rahardja, and A. Faturahman, Blockchain education smart courses of massive online open course using business model canvas,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in Proc. 2nd Int. Conf. Cybern. Intell. Syst. (ICORIS),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Oct. 2020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pp. 16, doi: 10.1109/ICORIS50180.2020.9320789.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[7]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E. Kahraman. (Oct. 28, 2021). Wharton Accepts Crypto Payments for Blockchain Program Tuition Fees. Accessed: Feb. 14, 2023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 [Online]. Available: https://cointelegraph.com/news/wharton-accepts-crypto-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payments-for-blockchain-program-tuition-fees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[8]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P. Bhaskar, C. K. Tiwari, and A. Joshi, Blockchain in education management: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Present and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future applications, Interact. Technol. Smart Educ., vol. 18, no. 1, pp. 117,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May 2021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doi:10.1108/ITSE-07-2020- 0102.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[9]H.A.Alsobhi,R.A.Alakhtar,A.Ubaid,O.K.Hussain,andF.K.Hussain, Blockchain-based micro-   credentialing system in higher education institutions: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Systematic literature review, Knowl.-Based Syst., vol. 265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, Apr. 2023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Art. no. 110238, doi: 10.1016/j.knosys.2022.110238.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[10]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D.-H. Nguyen, D.-N. Nguyen-Duc, N. Huynh-Tuong, and H.-A. Pham, CVSS: 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blockchainized  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certificate verifying support system, in Proc. 9th Int. Symp. Inf. Commun. Technol. (SoICT), </a:t>
            </a:r>
            <a:r>
              <a:rPr lang="en-US" sz="14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2018</a:t>
            </a:r>
            <a:r>
              <a:rPr lang="en-US" sz="14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pp. 436442, doi: 10.1145/3287921.3287968.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/>
          <p:cNvSpPr txBox="1"/>
          <p:nvPr/>
        </p:nvSpPr>
        <p:spPr>
          <a:xfrm>
            <a:off x="1050840" y="1322280"/>
            <a:ext cx="10363320" cy="4606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7222"/>
          </a:bodyPr>
          <a:lstStyle/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[11]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S.-K. Kim, Blockchain smart contract to prevent forgery of degree certificates: 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Artificial intelligence consensus algorithm, Electronics, vol. 11, no. 14, p. 2112,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Jul. 2022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doi:10.3390/electronics11142112.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[12]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A. Mohammad and S. Vargas, Challenges of using blockchain in the education sector: 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 literature review, Appl. Sci., vol. 12, no. 13, p. 6380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, Jun. 2022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doi: 10.3390/app12136380.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[13] M. Schulz and J. A. Hennis-Plasschaert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Regulation (Eu) 2016/679 Of The European Parliament And Of The Council of 27, April 2016, Official Journal of the European Union, [Online]. Available: http://data.europa.eu/eli/reg/2016/679/oj 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[14] Beck Roman, Czepluch Jacob, Lollike Nikolaj and Malone Simon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"BLOCKCHAIN - THE GATEWAY TO TRUST -FREE CRYPTOGRAPHIC TRANSACTIONS", 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Research Papers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no. 153,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2016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[15] J.-C. Cheng, N.-Y. Lee, C. Chi and Y.-H. Chen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"Blockchain and smart contract for digital certificate", </a:t>
            </a:r>
            <a:r>
              <a:rPr lang="en-US" sz="1500" b="1" i="1" strike="noStrike" spc="-1">
                <a:solidFill>
                  <a:srgbClr val="000000"/>
                </a:solidFill>
                <a:latin typeface="TimesNewRomanPS-BoldItalicMT"/>
                <a:ea typeface="TimesNewRomanPS-BoldItalicMT"/>
              </a:rPr>
              <a:t>2018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 IEEE international conference on applied system invention (ICASI)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pp. 1046-1051, 2018.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[16] A. Curmi and F. Inguanez,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"Blockchain based certificate verification platform", 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International Conference on Business Information Systems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pp. 211-216,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2018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[17] O. Ghazali and O. S. Saleh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"A graduation certificate verification model via utilization of the blockchain technology", 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Journal of Telecommunication Electronic and Computer Engineering (JTEC)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vol. 10, no. 3-2, pp. 29-34,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2018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[18] J. Chen, S. Yao, Q. Yuan, K. He, S. Ji and R. Du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"Certchain: Public and efficient certificate audit based on blockchain for tls connections", 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IEEE INFOCOM </a:t>
            </a:r>
            <a:r>
              <a:rPr lang="en-US" sz="1500" b="1" i="1" strike="noStrike" spc="-1">
                <a:solidFill>
                  <a:srgbClr val="000000"/>
                </a:solidFill>
                <a:latin typeface="TimesNewRomanPS-BoldItalicMT"/>
                <a:ea typeface="TimesNewRomanPS-BoldItalicMT"/>
              </a:rPr>
              <a:t>2018-IEEE Conference 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on Computer Communications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pp. 2060-2068, 2018.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[19]M. Baldi, F. Chiaraluce, M. Kodra and L. Spalazzi,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"Security analysis of a blockchain-based protocol for the certification of academic credentials", </a:t>
            </a:r>
            <a:r>
              <a:rPr lang="en-US" sz="1500" b="0" i="1" strike="noStrike" spc="-1">
                <a:solidFill>
                  <a:srgbClr val="000000"/>
                </a:solidFill>
                <a:latin typeface="TimesNewRomanPS-ItalicMT"/>
                <a:ea typeface="TimesNewRomanPS-ItalicMT"/>
              </a:rPr>
              <a:t>arXiv preprint arXiv:1910.04622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 2019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[20] Millicent N. Ubaka-Okoye et al.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, Blockchain Framework for Securing E-Learning System, International Journal of Advanced Trends in Computer Science and Engineering, vol. 9, no. 3, pp. 2933-2940, </a:t>
            </a:r>
            <a:r>
              <a:rPr lang="en-US" sz="15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2020.</a:t>
            </a:r>
            <a:r>
              <a:rPr lang="en-US" sz="15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 [CrossRef] [Google Scholar] [Publisher Link]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Project work mapping with SDG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462120" y="999720"/>
            <a:ext cx="5878080" cy="542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812880" y="1143000"/>
            <a:ext cx="10667880" cy="495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99"/>
              </a:spcBef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400"/>
              </a:spcBef>
            </a:pPr>
            <a:r>
              <a:rPr lang="en-US" sz="6000" b="0" strike="noStrike" spc="-1">
                <a:solidFill>
                  <a:srgbClr val="000000"/>
                </a:solidFill>
                <a:latin typeface="Verdana"/>
                <a:ea typeface="Verdana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Literature Review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2880" y="1000080"/>
            <a:ext cx="10640880" cy="492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17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Blockchain Fundamentals and Applications: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Blockchain technology underpins secure, decentralized certificate systems, ensuring immutability and transparency.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Consensus mechanisms like PoW and PoS influence efficiency and security, making them critical for government applications.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7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Security and Trust in Blockchain: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Blockchain resists attacks like 51% and Sybil attacks, ensuring trust-less cryptographic transactions for certificate-validation.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Key management, identity security, and smart contract vulnerabilities must be addressed for robust certificate management.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  <a:p>
            <a:r>
              <a:rPr lang="en-US" sz="17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Certificate Systems for Government Organisations: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Blockchain enhances security, efficiency, and fraud prevention in certificate issuance and verification.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  <a:p>
            <a:pPr marL="235440" indent="-235440">
              <a:spcBef>
                <a:spcPts val="400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7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Government adoption faces challenges like interoperability, legal compliance, and integration with existing systems.</a:t>
            </a:r>
            <a:endParaRPr lang="en-US" sz="17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Literature Review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2880" y="1143000"/>
            <a:ext cx="10667880" cy="495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Legal and Regulatory Aspects: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Legal challenges arise due to blockchain's immutability conflicting with privacy laws like GDPR.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Standardisation efforts are essential to ensure seamless global adoption of blockchain-based certificate systems.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Future Trends and Research Directions: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Enhancing interoperability among blockchain networks is vital for global certificate verification.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Research into privacy-preserving models and AI integration will improve security and efficiency in verification.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Existing method Drawback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2880" y="1357200"/>
            <a:ext cx="10667880" cy="528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Traditional Paper-Based Certificates: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Government institutions issue printed certificates with official seals, widely accepted and requiring no digital infrastructure.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However, they are prone to forgery, loss, high administrative costs, slow verification, and require physical storage.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Centralised Traditional Systems: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Certificates are stored in government or institutional databases, enabling controlled issuance and validation.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They face risks of a single point of failure, slow verification, high operational costs, and limited transparency.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Existing method Drawback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9640" y="1357200"/>
            <a:ext cx="10715760" cy="492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8333" lnSpcReduction="10000"/>
          </a:bodyPr>
          <a:lstStyle/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Hybrid Blockchain Systems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Merges blockchain security with centralised databases for improved efficiency and scalability.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Adds complexity in data synchronisation, potential inconsistencies, and partial decentralization benefits.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Smart Contract-Based Validation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Automates certificate verification, reducing human error and eliminating third-party dependencies.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However, smart contracts are complex to write, difficult to modify, and vulnerable to bugs and security exploits.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en-US" sz="1800" b="1" strike="noStrike" spc="-1">
                <a:solidFill>
                  <a:srgbClr val="000000"/>
                </a:solidFill>
                <a:latin typeface="TimesNewRomanPS-BoldMT"/>
                <a:ea typeface="TimesNewRomanPS-BoldMT"/>
              </a:rPr>
              <a:t>Blockchain and Digital Identity Integration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Links certificates to verified digital identities, ensuring secure and seamless validation across platforms.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47680" indent="-247680">
              <a:spcBef>
                <a:spcPts val="499"/>
              </a:spcBef>
              <a:buClr>
                <a:srgbClr val="000000"/>
              </a:buClr>
              <a:buSzPct val="45000"/>
              <a:buFont typeface=""/>
              <a:buChar char=""/>
            </a:pPr>
            <a:r>
              <a:rPr lang="en-US" sz="1800" b="0" strike="noStrike" spc="-1">
                <a:solidFill>
                  <a:srgbClr val="000000"/>
                </a:solidFill>
                <a:latin typeface="TimesNewRomanPSMT"/>
                <a:ea typeface="TimesNewRomanPSMT"/>
              </a:rPr>
              <a:t>Raises concerns about privacy, legal regulations (e.g., GDPR compliance), and high infrastructure costs.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Proposed Method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4460" y="1025693"/>
            <a:ext cx="10640880" cy="509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4722"/>
          </a:bodyPr>
          <a:lstStyle/>
          <a:p>
            <a:pPr algn="just"/>
            <a:endParaRPr lang="en-US" sz="1800" b="1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User Authentication Module (Flask &amp; MySQL)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</a:rPr>
              <a:t>User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login &amp; registration using Flask-Login.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Stores user credentials in MySQL (passwords hashed with Flask-</a:t>
            </a:r>
            <a:r>
              <a:rPr lang="en-US" sz="1800" b="0" strike="noStrike" spc="-1" err="1">
                <a:solidFill>
                  <a:srgbClr val="000000"/>
                </a:solidFill>
                <a:latin typeface="Arial"/>
                <a:ea typeface="TimesNewRomanPSMT"/>
              </a:rPr>
              <a:t>Bcrypt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).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</a:rPr>
              <a:t>Session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management for authentication.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/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Blockchain Implementation Module (Python Blockchain)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Implements a custom blockchain to store certificate hashes.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Supports block creation &amp; mining to ensure data integrity.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Provides functions to add and validate certificate hashes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b="1" spc="-1" dirty="0">
                <a:solidFill>
                  <a:srgbClr val="000000"/>
                </a:solidFill>
                <a:latin typeface="Arial"/>
              </a:rPr>
              <a:t>Smart Contract Module (Ethereum &amp; Solidity)  </a:t>
            </a:r>
            <a:endParaRPr lang="en-US" b="1" spc="-1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Defines certificate issuance &amp; verification logic.  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Uses Ethereum blockchain to store certificate hashes.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Emits events (</a:t>
            </a:r>
            <a:r>
              <a:rPr lang="en-US" spc="-1" err="1">
                <a:solidFill>
                  <a:srgbClr val="000000"/>
                </a:solidFill>
                <a:latin typeface="Arial"/>
              </a:rPr>
              <a:t>CertificateIssued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, </a:t>
            </a:r>
            <a:r>
              <a:rPr lang="en-US" spc="-1" err="1">
                <a:solidFill>
                  <a:srgbClr val="000000"/>
                </a:solidFill>
                <a:latin typeface="Arial"/>
              </a:rPr>
              <a:t>CertificateVerified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). 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Accessed using Web3.py in Python. </a:t>
            </a:r>
            <a:endParaRPr lang="en-US" dirty="0">
              <a:latin typeface="Arial"/>
            </a:endParaRPr>
          </a:p>
          <a:p>
            <a:pPr marL="285750" indent="-285750" algn="just">
              <a:buFont typeface="Wingdings"/>
              <a:buChar char="Ø"/>
            </a:pPr>
            <a:endParaRPr lang="en-US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5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Proposed Method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972" y="1161111"/>
            <a:ext cx="10667880" cy="4952880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499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Certificate Management Module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Users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upload certificates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Converts the certificate into a SHA-256 hash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 algn="just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Sends the hash to the blockchain for permanent storage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NewRomanPS-BoldMT"/>
              </a:rPr>
              <a:t>.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TimesNewRomanPS-BoldMT"/>
              </a:rPr>
              <a:t>  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spcBef>
                <a:spcPts val="400"/>
              </a:spcBef>
            </a:pPr>
            <a:r>
              <a:rPr lang="en-US" b="1" spc="-1" dirty="0">
                <a:latin typeface="Arial"/>
              </a:rPr>
              <a:t>Web Interface (Flask App) </a:t>
            </a:r>
            <a:endParaRPr lang="en-US" spc="-1" dirty="0">
              <a:latin typeface="Arial"/>
            </a:endParaRP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Templates (HTML templates for UI)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Static (CSS &amp; JavaScript files)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Provides a dashboard for users.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Users can upload &amp; verify certificates.  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endParaRPr lang="en-US" spc="-1" dirty="0">
              <a:latin typeface="Arial"/>
              <a:cs typeface="Arial"/>
            </a:endParaRPr>
          </a:p>
          <a:p>
            <a:pPr algn="just">
              <a:spcBef>
                <a:spcPts val="400"/>
              </a:spcBef>
            </a:pPr>
            <a:r>
              <a:rPr lang="en-US" b="1" spc="-1" dirty="0">
                <a:latin typeface="Arial"/>
              </a:rPr>
              <a:t>Database Module (MySQL)</a:t>
            </a:r>
            <a:endParaRPr lang="en-US" spc="-1" dirty="0">
              <a:latin typeface="Arial"/>
            </a:endParaRP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Stores user details </a:t>
            </a:r>
          </a:p>
          <a:p>
            <a:pPr marL="285750" indent="-285750" algn="just">
              <a:spcBef>
                <a:spcPts val="400"/>
              </a:spcBef>
              <a:buFont typeface="Wingdings"/>
              <a:buChar char="Ø"/>
            </a:pPr>
            <a:r>
              <a:rPr lang="en-US" spc="-1" dirty="0">
                <a:latin typeface="Arial"/>
              </a:rPr>
              <a:t>Manages metadata of certificates issued.</a:t>
            </a:r>
            <a:endParaRPr lang="en-US" dirty="0">
              <a:latin typeface="Arial"/>
            </a:endParaRPr>
          </a:p>
          <a:p>
            <a:pPr marL="285750" indent="-285750">
              <a:lnSpc>
                <a:spcPct val="90000"/>
              </a:lnSpc>
              <a:spcBef>
                <a:spcPts val="499"/>
              </a:spcBef>
              <a:buFont typeface="Wingdings"/>
              <a:buChar char="Ø"/>
            </a:pPr>
            <a:endParaRPr lang="en-US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812880" y="274680"/>
            <a:ext cx="10667880" cy="48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r>
              <a:rPr lang="en-US" sz="2300" b="1" strike="noStrike" spc="-1">
                <a:solidFill>
                  <a:srgbClr val="16365D"/>
                </a:solidFill>
                <a:latin typeface="Verdana-Bold"/>
                <a:ea typeface="Verdana-Bold"/>
              </a:rPr>
              <a:t>Objectives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23233" y="950900"/>
            <a:ext cx="10757527" cy="51449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Enhanced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Security</a:t>
            </a:r>
            <a:endParaRPr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Secure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and tamper-proof system for generating and storing digital certificates</a:t>
            </a:r>
            <a:endParaRPr lang="en-US" spc="-1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Eliminating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risk of forgery, alteration, and </a:t>
            </a:r>
            <a:r>
              <a:rPr lang="en-US" b="0" strike="noStrike" spc="-1" dirty="0" err="1">
                <a:solidFill>
                  <a:srgbClr val="000000"/>
                </a:solidFill>
                <a:latin typeface="Arial"/>
                <a:ea typeface="Times New Roman"/>
              </a:rPr>
              <a:t>unauthorised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access.</a:t>
            </a:r>
            <a:endParaRPr lang="en-US" b="0" strike="noStrike" spc="-1">
              <a:solidFill>
                <a:srgbClr val="000000"/>
              </a:solidFill>
              <a:latin typeface="Arial"/>
            </a:endParaRPr>
          </a:p>
          <a:p>
            <a:pPr marL="128905" algn="just">
              <a:lnSpc>
                <a:spcPct val="90000"/>
              </a:lnSpc>
            </a:pP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Increased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Transparency</a:t>
            </a:r>
            <a:endParaRPr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Transparent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record of all certificate transactions </a:t>
            </a:r>
            <a:endParaRPr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Enabling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easy verification.</a:t>
            </a:r>
            <a:endParaRPr lang="en-US" b="0" strike="noStrike" spc="-1">
              <a:solidFill>
                <a:srgbClr val="000000"/>
              </a:solidFill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Simplified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Verification</a:t>
            </a:r>
            <a:endParaRPr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Streamline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certificate verification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 fast process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Efficient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Accessible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to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public without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need for intermediaries. </a:t>
            </a:r>
            <a:endParaRPr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128905" algn="just">
              <a:lnSpc>
                <a:spcPct val="9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  </a:t>
            </a:r>
            <a:endParaRPr lang="en-US" b="0" strike="noStrike" spc="-1">
              <a:solidFill>
                <a:srgbClr val="000000"/>
              </a:solidFill>
              <a:latin typeface="Arial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Automation and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Efficiency</a:t>
            </a:r>
            <a:endParaRPr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Clr>
                <a:srgbClr val="000000"/>
              </a:buClr>
              <a:buSzPct val="45000"/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Automate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the certificate issuance and management process through smart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contracts</a:t>
            </a: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Reducing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administrative overhead, human error and associated costs.   </a:t>
            </a:r>
            <a:endParaRPr lang="en-US" b="0" strike="noStrike" spc="-1">
              <a:solidFill>
                <a:srgbClr val="000000"/>
              </a:solidFill>
              <a:latin typeface="Arial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endParaRPr lang="en-US" spc="-1" dirty="0">
              <a:solidFill>
                <a:srgbClr val="000000"/>
              </a:solidFill>
              <a:latin typeface="Arial"/>
              <a:ea typeface="Times-Bold"/>
            </a:endParaRPr>
          </a:p>
          <a:p>
            <a:pPr marL="128905" algn="just">
              <a:lnSpc>
                <a:spcPct val="90000"/>
              </a:lnSpc>
              <a:buClr>
                <a:srgbClr val="000000"/>
              </a:buClr>
              <a:buSzPct val="45000"/>
            </a:pPr>
            <a:r>
              <a:rPr lang="en-US" b="1" strike="noStrike" spc="-1" dirty="0">
                <a:solidFill>
                  <a:srgbClr val="000000"/>
                </a:solidFill>
                <a:latin typeface="Arial"/>
                <a:ea typeface="Times-Bold"/>
              </a:rPr>
              <a:t>Improved Trust and </a:t>
            </a:r>
            <a:r>
              <a:rPr lang="en-US" b="1" spc="-1" dirty="0">
                <a:solidFill>
                  <a:srgbClr val="000000"/>
                </a:solidFill>
                <a:latin typeface="Arial"/>
                <a:ea typeface="Times-Bold"/>
              </a:rPr>
              <a:t>Credibility</a:t>
            </a:r>
            <a:endParaRPr lang="en-US" spc="-1">
              <a:solidFill>
                <a:srgbClr val="000000"/>
              </a:solidFill>
              <a:latin typeface="Arial"/>
              <a:ea typeface="Times-Bold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Trust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and credibility in digital certificates </a:t>
            </a:r>
            <a:endParaRPr lang="en-US" spc="-1">
              <a:solidFill>
                <a:srgbClr val="000000"/>
              </a:solidFill>
              <a:latin typeface="Arial"/>
              <a:ea typeface="Times New Roman"/>
            </a:endParaRPr>
          </a:p>
          <a:p>
            <a:pPr marL="414655" indent="-285750" algn="just">
              <a:lnSpc>
                <a:spcPct val="90000"/>
              </a:lnSpc>
              <a:buFont typeface="Wingdings"/>
              <a:buChar char="Ø"/>
            </a:pP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Authenticity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 and </a:t>
            </a:r>
            <a:r>
              <a:rPr lang="en-US" spc="-1" dirty="0">
                <a:solidFill>
                  <a:srgbClr val="000000"/>
                </a:solidFill>
                <a:latin typeface="Arial"/>
                <a:ea typeface="Times New Roman"/>
              </a:rPr>
              <a:t>Verifiability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  <a:ea typeface="Times New Roman"/>
              </a:rPr>
              <a:t>, </a:t>
            </a:r>
            <a:endParaRPr lang="en-US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320</cp:revision>
  <dcterms:modified xsi:type="dcterms:W3CDTF">2025-03-29T17:37:44Z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