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728FCA-6A36-4AAC-98BB-7860BD009EB9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90632F3F-4046-40E4-BCF4-1FB55A8DE877}">
          <p14:sldIdLst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568B-A189-801D-FD01-EC6167AA2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82D0F-3E6F-D631-485D-C618BBAFE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4E753-FF60-93A5-91E0-BC2B399B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686E-35A8-45CC-9701-A18B4C7BFB6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7AB8-ADB0-9AE8-5026-2D26C2D9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C2D-DC3B-8C3C-4270-1945F5F4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22AA-0F0A-487B-A873-DC951A547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16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F558-27C4-51CE-E3CE-6866F6B1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ABBFF-8870-004A-2276-F08DD759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9E0DF-9712-8094-418B-C8F63100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686E-35A8-45CC-9701-A18B4C7BFB6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ABC79-2E28-6B30-7367-A0A87CC0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6CE70-6A0C-2A39-9417-6A4F9E44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22AA-0F0A-487B-A873-DC951A547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93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7229C-99AE-7110-7598-321605F40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EA813-6F09-8670-737C-49E511420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86A80-C5D0-E07E-44DF-B13B7059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686E-35A8-45CC-9701-A18B4C7BFB6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44E54-6365-A02C-DC89-C546D159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1361B-9607-25A1-0055-E8415A43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22AA-0F0A-487B-A873-DC951A547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37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1EF8-846B-4B6A-92CE-356AD7B0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AF99F-ECA7-4C54-C1A6-66964929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6DCA6-B374-9012-3C23-752B74A8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686E-35A8-45CC-9701-A18B4C7BFB6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7E1D3-3ED4-9B7E-B523-65ACC040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73F9-49B3-03A4-7F22-78470171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22AA-0F0A-487B-A873-DC951A547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6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063E-3C52-F5E2-4135-F4E8CF63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56B3F-55CA-BC9F-026C-006D60C74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9C07-A560-5222-B4E4-22E32523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686E-35A8-45CC-9701-A18B4C7BFB6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0E046-574F-7F5E-3EE1-EA59D3AE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1C6F5-FE8F-F625-C9F5-C0403D7D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22AA-0F0A-487B-A873-DC951A547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68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689D-0506-BDB3-3554-7824BD73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38B1-4AEE-258E-EF7F-20E57F63A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BC348-F6A1-55E2-2858-13A29F127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24730-F702-46B3-85CD-1AF0A3A7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686E-35A8-45CC-9701-A18B4C7BFB6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AE8CC-6B2D-81A9-62DB-69ADD331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A2AD-C0BE-DD52-8C30-D586777C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22AA-0F0A-487B-A873-DC951A547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63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8C74-7C62-AA13-4533-43301217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F6F6C-ADD1-CA75-3986-4FC4FE787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E4F39-70CB-418E-7DA5-6E6C175CD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10134-ACC0-B847-DA81-2B765D149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E82EF-4538-229F-E81C-9F2A05606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43B6E-E4B0-C8BF-FB23-167F2E3F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686E-35A8-45CC-9701-A18B4C7BFB6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314D6-2F76-C564-0B37-A536DF94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12FA1-4296-0D1C-BC28-EBB3ADA3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22AA-0F0A-487B-A873-DC951A547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37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A8D3-BFD5-91D5-FEBC-54492064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459CC-C8EB-3893-C01E-327FB308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686E-35A8-45CC-9701-A18B4C7BFB6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5A1BF-FAB1-4CB4-39DF-F33A1880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87A3E-4E02-2C4F-5738-18A12D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22AA-0F0A-487B-A873-DC951A547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19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69794-ED11-DAEE-27BB-2A21CD48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686E-35A8-45CC-9701-A18B4C7BFB6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C0579-86BC-CBD5-7100-A229A4B0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B6564-441E-264F-F833-8E3C7D17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22AA-0F0A-487B-A873-DC951A547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90B2-C24C-12EF-8E3E-CD12260C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A1E8-0FE7-B24D-8658-99C53A5D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C798D-EF9F-2A73-1747-D31661A76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6A58-6215-B5B5-2A28-30C8076F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686E-35A8-45CC-9701-A18B4C7BFB6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E9915-E497-AE58-3530-E904B27F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9CFE2-6955-5EE8-AFC8-BECF4AB9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22AA-0F0A-487B-A873-DC951A547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79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A3AD-1645-F770-C00F-117ECDA8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5047D-47A3-B676-7239-4643F93DE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DCE56-DDDC-DB30-5756-A0C66078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C240B-9DF7-CA58-2680-99127BFA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686E-35A8-45CC-9701-A18B4C7BFB6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854E5-3163-322B-FE32-F76D1169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0D5B0-5351-8EE5-5D2D-6536D937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22AA-0F0A-487B-A873-DC951A547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83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18A76-A900-7114-A821-DC10A901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B4C47-0D5B-B649-FE65-F3E236BF5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6579C-2F4D-360F-C867-6A561A13C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7686E-35A8-45CC-9701-A18B4C7BFB6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03E0B-C0D3-659B-3D6E-2B2796F4C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14262-B294-9A34-3DE8-4AE867134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22AA-0F0A-487B-A873-DC951A547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84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94AA5E-ABB8-89EE-4C0E-86AE6EEE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How Machine Learning Helps in Financial Fraud Detection in the FinTech Industry</a:t>
            </a:r>
            <a:endParaRPr lang="en-IN" dirty="0">
              <a:latin typeface="Britannic Bold" panose="020B0903060703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EADE00-CA1B-931D-D51F-F7AD59AAC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963272"/>
            <a:ext cx="9426387" cy="4370294"/>
          </a:xfrm>
        </p:spPr>
      </p:pic>
    </p:spTree>
    <p:extLst>
      <p:ext uri="{BB962C8B-B14F-4D97-AF65-F5344CB8AC3E}">
        <p14:creationId xmlns:p14="http://schemas.microsoft.com/office/powerpoint/2010/main" val="55771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D5DA-3D5E-34CC-ACF1-110D3567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IN" sz="3200" b="0" i="0" dirty="0">
                <a:effectLst/>
                <a:latin typeface="Arial Rounded MT Bold" panose="020F0704030504030204" pitchFamily="34" charset="0"/>
              </a:rPr>
              <a:t>What Is Fraud Detection?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94A79-31D3-954C-CD6B-F57119007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447"/>
            <a:ext cx="10515600" cy="5020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Fraud detection is a set of activities undertaken to prevent money or property from being obtained through false pretenses. Fraud is a highly adaptable and technologically sophisticated crime. 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Fraud detection affects various businesses, including banking and finance,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healthcare,insurance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so on.</a:t>
            </a:r>
          </a:p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The rule-based technique of fraud detection may detect obvious fraudulent instances but takes a long time to process with a lot of human labor.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When we talk about big data, the instruments for detecting and combating fraud should become increasingly sophisticated. Knowledge Discovery in Databases (KDD), </a:t>
            </a: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Machine Learning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, and Statistics are methodologies for fraud detection systems.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078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ED22-E869-7A8B-294E-A4280950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34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Why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use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 machine learning for fraud detection?</a:t>
            </a:r>
            <a:br>
              <a:rPr lang="en-US" b="1" i="0" dirty="0">
                <a:solidFill>
                  <a:srgbClr val="000000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B879-794C-1F03-427C-2CC633A26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976"/>
            <a:ext cx="10515600" cy="5154987"/>
          </a:xfrm>
        </p:spPr>
        <p:txBody>
          <a:bodyPr/>
          <a:lstStyle/>
          <a:p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Fraud detection machine learning models are more effective than humans: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machine learning algorithms detect patterns in financial operations and decide whether a given transaction is legitimate.</a:t>
            </a:r>
          </a:p>
          <a:p>
            <a:pPr marL="0" indent="0">
              <a:buNone/>
            </a:pPr>
            <a:endParaRPr lang="en-US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r>
              <a:rPr lang="en-IN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ML handles overload well</a:t>
            </a:r>
          </a:p>
          <a:p>
            <a:pPr marL="0" indent="0">
              <a:buNone/>
            </a:pPr>
            <a:endParaRPr lang="en-IN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r>
              <a:rPr lang="en-IN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ML beats traditional fraud detection systems: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It can beat traditional fraud detection systems in terms of speed, quality, and cost-effectiveness.</a:t>
            </a:r>
            <a:endParaRPr lang="en-IN" sz="240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endParaRPr lang="en-US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6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AC58-C2D6-9541-863B-A1BD01D6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r>
              <a:rPr lang="en-US" sz="31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5 Major Areas Of Financial Fraud In The Finance Sector</a:t>
            </a:r>
            <a:br>
              <a:rPr lang="en-US" sz="31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</a:br>
            <a:endParaRPr lang="en-IN" sz="3100" dirty="0"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ED4E87-4CDB-D0E0-05D2-F37F4418E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947" y="1304112"/>
            <a:ext cx="9602041" cy="5188762"/>
          </a:xfrm>
        </p:spPr>
      </p:pic>
    </p:spTree>
    <p:extLst>
      <p:ext uri="{BB962C8B-B14F-4D97-AF65-F5344CB8AC3E}">
        <p14:creationId xmlns:p14="http://schemas.microsoft.com/office/powerpoint/2010/main" val="176863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3744-CAFD-3D57-3608-FEF609FB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143"/>
            <a:ext cx="10515600" cy="1494972"/>
          </a:xfrm>
        </p:spPr>
        <p:txBody>
          <a:bodyPr>
            <a:no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How To Build Fraud Detection In Fintech Using Machine Learning?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EBB7BF8-C70F-7830-5173-1017946B3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49829"/>
            <a:ext cx="10943771" cy="4927629"/>
          </a:xfrm>
        </p:spPr>
      </p:pic>
    </p:spTree>
    <p:extLst>
      <p:ext uri="{BB962C8B-B14F-4D97-AF65-F5344CB8AC3E}">
        <p14:creationId xmlns:p14="http://schemas.microsoft.com/office/powerpoint/2010/main" val="276119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355D-C5D1-454D-F65D-A955E7DA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1059544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Machine Learning Models And Algorithms For Detecting Financial Fraud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678B-C18F-ABA9-04E9-841AB178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057"/>
            <a:ext cx="10515600" cy="5123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The following are the many types of machine learning models and algorithms used in the finance industry to detect financial fraud ;</a:t>
            </a:r>
          </a:p>
          <a:p>
            <a:pPr marL="457200" indent="-457200">
              <a:buFont typeface="+mj-lt"/>
              <a:buAutoNum type="arabicPeriod"/>
            </a:pPr>
            <a:r>
              <a:rPr lang="en-IN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Supervised Learning </a:t>
            </a:r>
          </a:p>
          <a:p>
            <a:pPr marL="457200" indent="-457200">
              <a:buFont typeface="+mj-lt"/>
              <a:buAutoNum type="arabicPeriod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Unsupervised Learning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Semi-Supervised Learning</a:t>
            </a:r>
          </a:p>
          <a:p>
            <a:pPr marL="457200" indent="-457200">
              <a:buFont typeface="+mj-lt"/>
              <a:buAutoNum type="arabicPeriod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Reinforcement Learning</a:t>
            </a:r>
            <a:endParaRPr lang="en-US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432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E536-AF81-48B5-B325-F406A7E0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1149012" cy="827314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How Does A Machine Learning Model Identify Fraud Detection?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14148-BD87-C2D0-90DA-A27FCAE5C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569030" y="972458"/>
            <a:ext cx="6574970" cy="1248228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ECFCFB-7400-2DC1-A50F-9F315F044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3200" y="2554514"/>
            <a:ext cx="11669486" cy="43034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Input Data: </a:t>
            </a:r>
            <a:r>
              <a:rPr lang="en-US" sz="2400" b="0" i="0" dirty="0">
                <a:solidFill>
                  <a:srgbClr val="393939"/>
                </a:solidFill>
                <a:effectLst/>
                <a:latin typeface="Inter"/>
              </a:rPr>
              <a:t>The more data an ML model receives, the better it can learn and polish its fraud detection skills.</a:t>
            </a:r>
          </a:p>
          <a:p>
            <a:pPr marL="457200" indent="-457200">
              <a:buFont typeface="+mj-lt"/>
              <a:buAutoNum type="arabicPeriod"/>
            </a:pPr>
            <a:endParaRPr lang="en-IN" sz="240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 Extract Features: </a:t>
            </a:r>
            <a:r>
              <a:rPr lang="en-US" sz="2400" b="0" i="0" dirty="0">
                <a:solidFill>
                  <a:srgbClr val="393939"/>
                </a:solidFill>
                <a:effectLst/>
                <a:latin typeface="Inter"/>
              </a:rPr>
              <a:t>These features usually include the customer’s location, identity, orders, network, and chosen payment method.</a:t>
            </a:r>
          </a:p>
          <a:p>
            <a:pPr marL="457200" indent="-457200">
              <a:buFont typeface="+mj-lt"/>
              <a:buAutoNum type="arabicPeriod"/>
            </a:pPr>
            <a:endParaRPr lang="en-IN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Train Algorithm: </a:t>
            </a:r>
            <a:r>
              <a:rPr lang="en-US" sz="2400" dirty="0">
                <a:solidFill>
                  <a:srgbClr val="393939"/>
                </a:solidFill>
              </a:rPr>
              <a:t>T</a:t>
            </a:r>
            <a:r>
              <a:rPr lang="en-US" sz="2400" b="0" i="0" dirty="0">
                <a:solidFill>
                  <a:srgbClr val="393939"/>
                </a:solidFill>
                <a:effectLst/>
              </a:rPr>
              <a:t>his algorithm is a set of rules that an ML model has to follow when deciding whether an operation is legitimate or fraudulent.</a:t>
            </a:r>
          </a:p>
          <a:p>
            <a:pPr marL="457200" indent="-457200">
              <a:buFont typeface="+mj-lt"/>
              <a:buAutoNum type="arabicPeriod"/>
            </a:pPr>
            <a:endParaRPr lang="en-IN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Build A Model: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can </a:t>
            </a:r>
            <a:r>
              <a:rPr lang="en-US" sz="2400" b="0" i="0" dirty="0">
                <a:solidFill>
                  <a:srgbClr val="393939"/>
                </a:solidFill>
                <a:effectLst/>
                <a:latin typeface="Inter"/>
              </a:rPr>
              <a:t>detect fraud in next to no time with high accuracy.</a:t>
            </a:r>
            <a:endParaRPr lang="en-IN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118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9BD5EE-A05E-B564-88CC-24BD37C1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1887"/>
            <a:ext cx="10515600" cy="187234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Advantages of using Machine Learning in Fraud detection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8988F-5A04-F1DB-EC1B-57F4D255B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171"/>
            <a:ext cx="10515600" cy="554445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Automatic fraud pattern recognition - the task of figuring out what makes a fraud is handled by the algorithm. </a:t>
            </a:r>
          </a:p>
          <a:p>
            <a:pPr marL="0" indent="0">
              <a:buNone/>
            </a:pPr>
            <a:endParaRPr lang="en-US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r>
              <a:rPr lang="en-US" sz="2400" b="0" dirty="0">
                <a:solidFill>
                  <a:srgbClr val="323232"/>
                </a:solidFill>
                <a:effectLst/>
              </a:rPr>
              <a:t>Concept</a:t>
            </a:r>
            <a:r>
              <a:rPr lang="en-US" sz="2400" b="0" i="1" dirty="0">
                <a:solidFill>
                  <a:srgbClr val="323232"/>
                </a:solidFill>
                <a:effectLst/>
              </a:rPr>
              <a:t> </a:t>
            </a:r>
            <a:r>
              <a:rPr lang="en-US" sz="2400" b="0" dirty="0">
                <a:solidFill>
                  <a:srgbClr val="323232"/>
                </a:solidFill>
                <a:effectLst/>
              </a:rPr>
              <a:t>drift</a:t>
            </a:r>
            <a:r>
              <a:rPr lang="en-US" sz="2400" b="0" i="0" dirty="0">
                <a:solidFill>
                  <a:srgbClr val="323232"/>
                </a:solidFill>
                <a:effectLst/>
              </a:rPr>
              <a:t> defined as a change in fraud characteristics in time (new fraud methods, new tools used by fraudsters) often can be solved by retraining the models on new data — there’s no need to reverse engineer fraudsters’ methods.</a:t>
            </a:r>
          </a:p>
          <a:p>
            <a:pPr marL="0" indent="0">
              <a:buNone/>
            </a:pPr>
            <a:endParaRPr lang="en-US" sz="2400" b="0" i="0" dirty="0">
              <a:solidFill>
                <a:srgbClr val="323232"/>
              </a:solidFill>
              <a:effectLst/>
            </a:endParaRPr>
          </a:p>
          <a:p>
            <a:r>
              <a:rPr lang="en-IN" sz="2400" b="0" i="0" dirty="0">
                <a:solidFill>
                  <a:srgbClr val="323232"/>
                </a:solidFill>
                <a:effectLst/>
              </a:rPr>
              <a:t>Less manual work involved</a:t>
            </a:r>
          </a:p>
          <a:p>
            <a:pPr marL="0" indent="0">
              <a:buNone/>
            </a:pPr>
            <a:endParaRPr lang="en-IN" sz="2400" b="0" i="0" dirty="0">
              <a:solidFill>
                <a:srgbClr val="323232"/>
              </a:solidFill>
              <a:effectLst/>
            </a:endParaRPr>
          </a:p>
          <a:p>
            <a:r>
              <a:rPr lang="en-US" sz="2400" b="0" i="0" dirty="0">
                <a:solidFill>
                  <a:srgbClr val="323232"/>
                </a:solidFill>
                <a:effectLst/>
              </a:rPr>
              <a:t>The return on developing automated fraud detection using ML models thus increases as data volume increases</a:t>
            </a:r>
            <a:r>
              <a:rPr lang="en-US" sz="1600" b="0" i="0" dirty="0">
                <a:solidFill>
                  <a:srgbClr val="323232"/>
                </a:solidFill>
                <a:effectLst/>
                <a:latin typeface="Raleway" pitchFamily="2" charset="0"/>
              </a:rPr>
              <a:t>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0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7A13-4206-1FBE-0BBC-55CD9610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7562-6B4A-3B77-7955-AF75D1BA9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886"/>
            <a:ext cx="10515600" cy="4769077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E2E2E"/>
                </a:solidFill>
                <a:effectLst/>
              </a:rPr>
              <a:t>When it comes to Fraud Prevention, </a:t>
            </a:r>
            <a:r>
              <a:rPr lang="en-US" sz="2400" b="0" i="0" dirty="0" err="1">
                <a:solidFill>
                  <a:srgbClr val="2E2E2E"/>
                </a:solidFill>
                <a:effectLst/>
              </a:rPr>
              <a:t>organisations</a:t>
            </a:r>
            <a:r>
              <a:rPr lang="en-US" sz="2400" b="0" i="0" dirty="0">
                <a:solidFill>
                  <a:srgbClr val="2E2E2E"/>
                </a:solidFill>
                <a:effectLst/>
              </a:rPr>
              <a:t> adapt to and employ Machine Learning systems that can deliver a powerful, cost-effective, and real-time solution before fraud takes place.</a:t>
            </a:r>
          </a:p>
          <a:p>
            <a:endParaRPr lang="en-US" sz="2400" dirty="0">
              <a:solidFill>
                <a:srgbClr val="2E2E2E"/>
              </a:solidFill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Machine learning enables the development of increasingly complicated algorithms for assessing various transactions and questionable financial behavior, hence reducing the risk of financial loss.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193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Rounded MT Bold</vt:lpstr>
      <vt:lpstr>Britannic Bold</vt:lpstr>
      <vt:lpstr>Calibri</vt:lpstr>
      <vt:lpstr>Calibri Light</vt:lpstr>
      <vt:lpstr>Inter</vt:lpstr>
      <vt:lpstr>Poppins</vt:lpstr>
      <vt:lpstr>Raleway</vt:lpstr>
      <vt:lpstr>Office Theme</vt:lpstr>
      <vt:lpstr>How Machine Learning Helps in Financial Fraud Detection in the FinTech Industry</vt:lpstr>
      <vt:lpstr>What Is Fraud Detection?</vt:lpstr>
      <vt:lpstr>Why use machine learning for fraud detection? </vt:lpstr>
      <vt:lpstr> 5 Major Areas Of Financial Fraud In The Finance Sector </vt:lpstr>
      <vt:lpstr>How To Build Fraud Detection In Fintech Using Machine Learning?</vt:lpstr>
      <vt:lpstr>Machine Learning Models And Algorithms For Detecting Financial Fraud</vt:lpstr>
      <vt:lpstr>How Does A Machine Learning Model Identify Fraud Detection?</vt:lpstr>
      <vt:lpstr>Advantages of using Machine Learning in Fraud detection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Machine Learning Helps in Financial Fraud Detection in the FinTech Industry</dc:title>
  <dc:creator>Prakruthi Reddy</dc:creator>
  <cp:lastModifiedBy>Prakruthi Reddy</cp:lastModifiedBy>
  <cp:revision>1</cp:revision>
  <dcterms:created xsi:type="dcterms:W3CDTF">2022-11-17T06:06:22Z</dcterms:created>
  <dcterms:modified xsi:type="dcterms:W3CDTF">2022-11-17T06:06:50Z</dcterms:modified>
</cp:coreProperties>
</file>