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90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59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343000" y="4453712"/>
            <a:ext cx="316865" cy="688975"/>
          </a:xfrm>
          <a:custGeom>
            <a:avLst/>
            <a:gdLst/>
            <a:ahLst/>
            <a:cxnLst/>
            <a:rect l="l" t="t" r="r" b="b"/>
            <a:pathLst>
              <a:path w="316865" h="688975">
                <a:moveTo>
                  <a:pt x="316801" y="158407"/>
                </a:moveTo>
                <a:lnTo>
                  <a:pt x="304736" y="97790"/>
                </a:lnTo>
                <a:lnTo>
                  <a:pt x="270395" y="46393"/>
                </a:lnTo>
                <a:lnTo>
                  <a:pt x="219011" y="12065"/>
                </a:lnTo>
                <a:lnTo>
                  <a:pt x="158394" y="0"/>
                </a:lnTo>
                <a:lnTo>
                  <a:pt x="108331" y="8077"/>
                </a:lnTo>
                <a:lnTo>
                  <a:pt x="64846" y="30568"/>
                </a:lnTo>
                <a:lnTo>
                  <a:pt x="30556" y="64858"/>
                </a:lnTo>
                <a:lnTo>
                  <a:pt x="8077" y="108343"/>
                </a:lnTo>
                <a:lnTo>
                  <a:pt x="0" y="158407"/>
                </a:lnTo>
                <a:lnTo>
                  <a:pt x="0" y="506412"/>
                </a:lnTo>
                <a:lnTo>
                  <a:pt x="0" y="688505"/>
                </a:lnTo>
                <a:lnTo>
                  <a:pt x="316788" y="688517"/>
                </a:lnTo>
                <a:lnTo>
                  <a:pt x="316801" y="506412"/>
                </a:lnTo>
                <a:lnTo>
                  <a:pt x="316801" y="158407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801203" y="4105706"/>
            <a:ext cx="316865" cy="1036955"/>
          </a:xfrm>
          <a:custGeom>
            <a:avLst/>
            <a:gdLst/>
            <a:ahLst/>
            <a:cxnLst/>
            <a:rect l="l" t="t" r="r" b="b"/>
            <a:pathLst>
              <a:path w="316865" h="1036954">
                <a:moveTo>
                  <a:pt x="316801" y="158394"/>
                </a:moveTo>
                <a:lnTo>
                  <a:pt x="304736" y="97777"/>
                </a:lnTo>
                <a:lnTo>
                  <a:pt x="270408" y="46393"/>
                </a:lnTo>
                <a:lnTo>
                  <a:pt x="219011" y="12052"/>
                </a:lnTo>
                <a:lnTo>
                  <a:pt x="158394" y="0"/>
                </a:lnTo>
                <a:lnTo>
                  <a:pt x="108331" y="8077"/>
                </a:lnTo>
                <a:lnTo>
                  <a:pt x="64846" y="30556"/>
                </a:lnTo>
                <a:lnTo>
                  <a:pt x="30556" y="64846"/>
                </a:lnTo>
                <a:lnTo>
                  <a:pt x="8077" y="108331"/>
                </a:lnTo>
                <a:lnTo>
                  <a:pt x="0" y="158394"/>
                </a:lnTo>
                <a:lnTo>
                  <a:pt x="0" y="506412"/>
                </a:lnTo>
                <a:lnTo>
                  <a:pt x="0" y="854417"/>
                </a:lnTo>
                <a:lnTo>
                  <a:pt x="0" y="1036497"/>
                </a:lnTo>
                <a:lnTo>
                  <a:pt x="316801" y="1036523"/>
                </a:lnTo>
                <a:lnTo>
                  <a:pt x="316801" y="854417"/>
                </a:lnTo>
                <a:lnTo>
                  <a:pt x="316801" y="506412"/>
                </a:lnTo>
                <a:lnTo>
                  <a:pt x="316801" y="15839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259407" y="3757688"/>
            <a:ext cx="316865" cy="1384935"/>
          </a:xfrm>
          <a:custGeom>
            <a:avLst/>
            <a:gdLst/>
            <a:ahLst/>
            <a:cxnLst/>
            <a:rect l="l" t="t" r="r" b="b"/>
            <a:pathLst>
              <a:path w="316865" h="1384935">
                <a:moveTo>
                  <a:pt x="316801" y="158407"/>
                </a:moveTo>
                <a:lnTo>
                  <a:pt x="304749" y="97790"/>
                </a:lnTo>
                <a:lnTo>
                  <a:pt x="270408" y="46405"/>
                </a:lnTo>
                <a:lnTo>
                  <a:pt x="219024" y="12065"/>
                </a:lnTo>
                <a:lnTo>
                  <a:pt x="158407" y="0"/>
                </a:lnTo>
                <a:lnTo>
                  <a:pt x="108343" y="8077"/>
                </a:lnTo>
                <a:lnTo>
                  <a:pt x="64858" y="30568"/>
                </a:lnTo>
                <a:lnTo>
                  <a:pt x="30568" y="64858"/>
                </a:lnTo>
                <a:lnTo>
                  <a:pt x="8077" y="108343"/>
                </a:lnTo>
                <a:lnTo>
                  <a:pt x="0" y="158407"/>
                </a:lnTo>
                <a:lnTo>
                  <a:pt x="0" y="506412"/>
                </a:lnTo>
                <a:lnTo>
                  <a:pt x="0" y="854430"/>
                </a:lnTo>
                <a:lnTo>
                  <a:pt x="0" y="1384541"/>
                </a:lnTo>
                <a:lnTo>
                  <a:pt x="316801" y="1384541"/>
                </a:lnTo>
                <a:lnTo>
                  <a:pt x="316801" y="506412"/>
                </a:lnTo>
                <a:lnTo>
                  <a:pt x="316801" y="158407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717610" y="3409683"/>
            <a:ext cx="316865" cy="1732914"/>
          </a:xfrm>
          <a:custGeom>
            <a:avLst/>
            <a:gdLst/>
            <a:ahLst/>
            <a:cxnLst/>
            <a:rect l="l" t="t" r="r" b="b"/>
            <a:pathLst>
              <a:path w="316865" h="1732914">
                <a:moveTo>
                  <a:pt x="316814" y="158394"/>
                </a:moveTo>
                <a:lnTo>
                  <a:pt x="304749" y="97777"/>
                </a:lnTo>
                <a:lnTo>
                  <a:pt x="270408" y="46393"/>
                </a:lnTo>
                <a:lnTo>
                  <a:pt x="219024" y="12052"/>
                </a:lnTo>
                <a:lnTo>
                  <a:pt x="158407" y="0"/>
                </a:lnTo>
                <a:lnTo>
                  <a:pt x="108343" y="8077"/>
                </a:lnTo>
                <a:lnTo>
                  <a:pt x="64858" y="30556"/>
                </a:lnTo>
                <a:lnTo>
                  <a:pt x="30568" y="64846"/>
                </a:lnTo>
                <a:lnTo>
                  <a:pt x="8089" y="108331"/>
                </a:lnTo>
                <a:lnTo>
                  <a:pt x="12" y="158394"/>
                </a:lnTo>
                <a:lnTo>
                  <a:pt x="0" y="1732495"/>
                </a:lnTo>
                <a:lnTo>
                  <a:pt x="316801" y="1732546"/>
                </a:lnTo>
                <a:lnTo>
                  <a:pt x="316814" y="1550441"/>
                </a:lnTo>
                <a:lnTo>
                  <a:pt x="316814" y="1202436"/>
                </a:lnTo>
                <a:lnTo>
                  <a:pt x="316801" y="1051941"/>
                </a:lnTo>
                <a:lnTo>
                  <a:pt x="316814" y="854417"/>
                </a:lnTo>
                <a:lnTo>
                  <a:pt x="316801" y="605180"/>
                </a:lnTo>
                <a:lnTo>
                  <a:pt x="316814" y="506412"/>
                </a:lnTo>
                <a:lnTo>
                  <a:pt x="316814" y="15839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460975" y="1817774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8299" y="396599"/>
                </a:moveTo>
                <a:lnTo>
                  <a:pt x="152831" y="391362"/>
                </a:lnTo>
                <a:lnTo>
                  <a:pt x="111092" y="376444"/>
                </a:lnTo>
                <a:lnTo>
                  <a:pt x="74273" y="353035"/>
                </a:lnTo>
                <a:lnTo>
                  <a:pt x="43564" y="322326"/>
                </a:lnTo>
                <a:lnTo>
                  <a:pt x="20155" y="285507"/>
                </a:lnTo>
                <a:lnTo>
                  <a:pt x="5237" y="243768"/>
                </a:lnTo>
                <a:lnTo>
                  <a:pt x="0" y="198299"/>
                </a:lnTo>
                <a:lnTo>
                  <a:pt x="5237" y="152831"/>
                </a:lnTo>
                <a:lnTo>
                  <a:pt x="20155" y="111092"/>
                </a:lnTo>
                <a:lnTo>
                  <a:pt x="43564" y="74273"/>
                </a:lnTo>
                <a:lnTo>
                  <a:pt x="74273" y="43564"/>
                </a:lnTo>
                <a:lnTo>
                  <a:pt x="111092" y="20155"/>
                </a:lnTo>
                <a:lnTo>
                  <a:pt x="152831" y="5237"/>
                </a:lnTo>
                <a:lnTo>
                  <a:pt x="198299" y="0"/>
                </a:lnTo>
                <a:lnTo>
                  <a:pt x="237167" y="3845"/>
                </a:lnTo>
                <a:lnTo>
                  <a:pt x="274186" y="15094"/>
                </a:lnTo>
                <a:lnTo>
                  <a:pt x="308316" y="33316"/>
                </a:lnTo>
                <a:lnTo>
                  <a:pt x="338519" y="58080"/>
                </a:lnTo>
                <a:lnTo>
                  <a:pt x="363283" y="88283"/>
                </a:lnTo>
                <a:lnTo>
                  <a:pt x="381505" y="122413"/>
                </a:lnTo>
                <a:lnTo>
                  <a:pt x="392754" y="159432"/>
                </a:lnTo>
                <a:lnTo>
                  <a:pt x="396599" y="198299"/>
                </a:lnTo>
                <a:lnTo>
                  <a:pt x="391362" y="243768"/>
                </a:lnTo>
                <a:lnTo>
                  <a:pt x="376444" y="285507"/>
                </a:lnTo>
                <a:lnTo>
                  <a:pt x="353035" y="322326"/>
                </a:lnTo>
                <a:lnTo>
                  <a:pt x="322326" y="353035"/>
                </a:lnTo>
                <a:lnTo>
                  <a:pt x="285507" y="376444"/>
                </a:lnTo>
                <a:lnTo>
                  <a:pt x="243768" y="391362"/>
                </a:lnTo>
                <a:lnTo>
                  <a:pt x="198299" y="396599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470332" y="3480808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65818" y="319985"/>
                </a:moveTo>
                <a:lnTo>
                  <a:pt x="114949" y="313743"/>
                </a:lnTo>
                <a:lnTo>
                  <a:pt x="59503" y="284991"/>
                </a:lnTo>
                <a:lnTo>
                  <a:pt x="19281" y="237209"/>
                </a:lnTo>
                <a:lnTo>
                  <a:pt x="405" y="177671"/>
                </a:lnTo>
                <a:lnTo>
                  <a:pt x="0" y="146442"/>
                </a:lnTo>
                <a:lnTo>
                  <a:pt x="5750" y="115443"/>
                </a:lnTo>
                <a:lnTo>
                  <a:pt x="27669" y="69117"/>
                </a:lnTo>
                <a:lnTo>
                  <a:pt x="61725" y="33235"/>
                </a:lnTo>
                <a:lnTo>
                  <a:pt x="104651" y="9597"/>
                </a:lnTo>
                <a:lnTo>
                  <a:pt x="153181" y="0"/>
                </a:lnTo>
                <a:lnTo>
                  <a:pt x="204049" y="6243"/>
                </a:lnTo>
                <a:lnTo>
                  <a:pt x="250375" y="28162"/>
                </a:lnTo>
                <a:lnTo>
                  <a:pt x="286257" y="62218"/>
                </a:lnTo>
                <a:lnTo>
                  <a:pt x="309895" y="105144"/>
                </a:lnTo>
                <a:lnTo>
                  <a:pt x="319493" y="153674"/>
                </a:lnTo>
                <a:lnTo>
                  <a:pt x="313249" y="204543"/>
                </a:lnTo>
                <a:lnTo>
                  <a:pt x="291330" y="250868"/>
                </a:lnTo>
                <a:lnTo>
                  <a:pt x="257275" y="286750"/>
                </a:lnTo>
                <a:lnTo>
                  <a:pt x="214348" y="310388"/>
                </a:lnTo>
                <a:lnTo>
                  <a:pt x="165818" y="319985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647800" y="2704287"/>
            <a:ext cx="635635" cy="635635"/>
          </a:xfrm>
          <a:custGeom>
            <a:avLst/>
            <a:gdLst/>
            <a:ahLst/>
            <a:cxnLst/>
            <a:rect l="l" t="t" r="r" b="b"/>
            <a:pathLst>
              <a:path w="635634" h="635635">
                <a:moveTo>
                  <a:pt x="635228" y="317614"/>
                </a:moveTo>
                <a:lnTo>
                  <a:pt x="633552" y="294830"/>
                </a:lnTo>
                <a:lnTo>
                  <a:pt x="632358" y="274955"/>
                </a:lnTo>
                <a:lnTo>
                  <a:pt x="631952" y="273088"/>
                </a:lnTo>
                <a:lnTo>
                  <a:pt x="631786" y="270675"/>
                </a:lnTo>
                <a:lnTo>
                  <a:pt x="626110" y="245325"/>
                </a:lnTo>
                <a:lnTo>
                  <a:pt x="622833" y="229692"/>
                </a:lnTo>
                <a:lnTo>
                  <a:pt x="622312" y="228295"/>
                </a:lnTo>
                <a:lnTo>
                  <a:pt x="621779" y="225882"/>
                </a:lnTo>
                <a:lnTo>
                  <a:pt x="611365" y="198615"/>
                </a:lnTo>
                <a:lnTo>
                  <a:pt x="606996" y="186715"/>
                </a:lnTo>
                <a:lnTo>
                  <a:pt x="606475" y="185775"/>
                </a:lnTo>
                <a:lnTo>
                  <a:pt x="605701" y="183718"/>
                </a:lnTo>
                <a:lnTo>
                  <a:pt x="590918" y="157060"/>
                </a:lnTo>
                <a:lnTo>
                  <a:pt x="585279" y="146634"/>
                </a:lnTo>
                <a:lnTo>
                  <a:pt x="584771" y="145961"/>
                </a:lnTo>
                <a:lnTo>
                  <a:pt x="584060" y="144665"/>
                </a:lnTo>
                <a:lnTo>
                  <a:pt x="565683" y="120332"/>
                </a:lnTo>
                <a:lnTo>
                  <a:pt x="558050" y="110070"/>
                </a:lnTo>
                <a:lnTo>
                  <a:pt x="557618" y="109651"/>
                </a:lnTo>
                <a:lnTo>
                  <a:pt x="557314" y="109232"/>
                </a:lnTo>
                <a:lnTo>
                  <a:pt x="525995" y="77901"/>
                </a:lnTo>
                <a:lnTo>
                  <a:pt x="525830" y="77787"/>
                </a:lnTo>
                <a:lnTo>
                  <a:pt x="525703" y="77647"/>
                </a:lnTo>
                <a:lnTo>
                  <a:pt x="521182" y="74282"/>
                </a:lnTo>
                <a:lnTo>
                  <a:pt x="490550" y="51168"/>
                </a:lnTo>
                <a:lnTo>
                  <a:pt x="489356" y="50520"/>
                </a:lnTo>
                <a:lnTo>
                  <a:pt x="488645" y="49974"/>
                </a:lnTo>
                <a:lnTo>
                  <a:pt x="479755" y="45199"/>
                </a:lnTo>
                <a:lnTo>
                  <a:pt x="451510" y="29527"/>
                </a:lnTo>
                <a:lnTo>
                  <a:pt x="448716" y="28473"/>
                </a:lnTo>
                <a:lnTo>
                  <a:pt x="447255" y="27673"/>
                </a:lnTo>
                <a:lnTo>
                  <a:pt x="435622" y="23482"/>
                </a:lnTo>
                <a:lnTo>
                  <a:pt x="409346" y="13449"/>
                </a:lnTo>
                <a:lnTo>
                  <a:pt x="405549" y="12611"/>
                </a:lnTo>
                <a:lnTo>
                  <a:pt x="403047" y="11696"/>
                </a:lnTo>
                <a:lnTo>
                  <a:pt x="386689" y="8394"/>
                </a:lnTo>
                <a:lnTo>
                  <a:pt x="364553" y="3441"/>
                </a:lnTo>
                <a:lnTo>
                  <a:pt x="360921" y="3187"/>
                </a:lnTo>
                <a:lnTo>
                  <a:pt x="357720" y="2527"/>
                </a:lnTo>
                <a:lnTo>
                  <a:pt x="336143" y="1371"/>
                </a:lnTo>
                <a:lnTo>
                  <a:pt x="317614" y="0"/>
                </a:lnTo>
                <a:lnTo>
                  <a:pt x="314820" y="215"/>
                </a:lnTo>
                <a:lnTo>
                  <a:pt x="311988" y="50"/>
                </a:lnTo>
                <a:lnTo>
                  <a:pt x="289979" y="2032"/>
                </a:lnTo>
                <a:lnTo>
                  <a:pt x="270675" y="3441"/>
                </a:lnTo>
                <a:lnTo>
                  <a:pt x="268287" y="3975"/>
                </a:lnTo>
                <a:lnTo>
                  <a:pt x="266573" y="4127"/>
                </a:lnTo>
                <a:lnTo>
                  <a:pt x="250063" y="8051"/>
                </a:lnTo>
                <a:lnTo>
                  <a:pt x="225882" y="13449"/>
                </a:lnTo>
                <a:lnTo>
                  <a:pt x="223520" y="14351"/>
                </a:lnTo>
                <a:lnTo>
                  <a:pt x="222224" y="14655"/>
                </a:lnTo>
                <a:lnTo>
                  <a:pt x="209448" y="19723"/>
                </a:lnTo>
                <a:lnTo>
                  <a:pt x="183718" y="29527"/>
                </a:lnTo>
                <a:lnTo>
                  <a:pt x="181317" y="30861"/>
                </a:lnTo>
                <a:lnTo>
                  <a:pt x="179641" y="31521"/>
                </a:lnTo>
                <a:lnTo>
                  <a:pt x="167106" y="38735"/>
                </a:lnTo>
                <a:lnTo>
                  <a:pt x="144678" y="51168"/>
                </a:lnTo>
                <a:lnTo>
                  <a:pt x="142011" y="53187"/>
                </a:lnTo>
                <a:lnTo>
                  <a:pt x="139547" y="54597"/>
                </a:lnTo>
                <a:lnTo>
                  <a:pt x="127609" y="64046"/>
                </a:lnTo>
                <a:lnTo>
                  <a:pt x="109245" y="77901"/>
                </a:lnTo>
                <a:lnTo>
                  <a:pt x="105981" y="81165"/>
                </a:lnTo>
                <a:lnTo>
                  <a:pt x="102692" y="83769"/>
                </a:lnTo>
                <a:lnTo>
                  <a:pt x="103009" y="84137"/>
                </a:lnTo>
                <a:lnTo>
                  <a:pt x="77914" y="109232"/>
                </a:lnTo>
                <a:lnTo>
                  <a:pt x="51168" y="144665"/>
                </a:lnTo>
                <a:lnTo>
                  <a:pt x="29527" y="183718"/>
                </a:lnTo>
                <a:lnTo>
                  <a:pt x="13449" y="225882"/>
                </a:lnTo>
                <a:lnTo>
                  <a:pt x="3454" y="270675"/>
                </a:lnTo>
                <a:lnTo>
                  <a:pt x="0" y="317614"/>
                </a:lnTo>
                <a:lnTo>
                  <a:pt x="3454" y="364540"/>
                </a:lnTo>
                <a:lnTo>
                  <a:pt x="13449" y="409346"/>
                </a:lnTo>
                <a:lnTo>
                  <a:pt x="29527" y="451510"/>
                </a:lnTo>
                <a:lnTo>
                  <a:pt x="51168" y="490550"/>
                </a:lnTo>
                <a:lnTo>
                  <a:pt x="77914" y="525983"/>
                </a:lnTo>
                <a:lnTo>
                  <a:pt x="109245" y="557314"/>
                </a:lnTo>
                <a:lnTo>
                  <a:pt x="144678" y="584047"/>
                </a:lnTo>
                <a:lnTo>
                  <a:pt x="183718" y="605701"/>
                </a:lnTo>
                <a:lnTo>
                  <a:pt x="225882" y="621779"/>
                </a:lnTo>
                <a:lnTo>
                  <a:pt x="270675" y="631774"/>
                </a:lnTo>
                <a:lnTo>
                  <a:pt x="317614" y="635215"/>
                </a:lnTo>
                <a:lnTo>
                  <a:pt x="367601" y="631266"/>
                </a:lnTo>
                <a:lnTo>
                  <a:pt x="415899" y="619633"/>
                </a:lnTo>
                <a:lnTo>
                  <a:pt x="461670" y="600671"/>
                </a:lnTo>
                <a:lnTo>
                  <a:pt x="504050" y="574738"/>
                </a:lnTo>
                <a:lnTo>
                  <a:pt x="542201" y="542201"/>
                </a:lnTo>
                <a:lnTo>
                  <a:pt x="574751" y="504050"/>
                </a:lnTo>
                <a:lnTo>
                  <a:pt x="600671" y="461670"/>
                </a:lnTo>
                <a:lnTo>
                  <a:pt x="619633" y="415899"/>
                </a:lnTo>
                <a:lnTo>
                  <a:pt x="631266" y="367601"/>
                </a:lnTo>
                <a:lnTo>
                  <a:pt x="634885" y="321881"/>
                </a:lnTo>
                <a:lnTo>
                  <a:pt x="635190" y="321881"/>
                </a:lnTo>
                <a:lnTo>
                  <a:pt x="635050" y="319735"/>
                </a:lnTo>
                <a:lnTo>
                  <a:pt x="635228" y="31761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460957" y="1817775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5932" y="396597"/>
                </a:moveTo>
                <a:lnTo>
                  <a:pt x="152286" y="391202"/>
                </a:lnTo>
                <a:lnTo>
                  <a:pt x="109918" y="375805"/>
                </a:lnTo>
                <a:lnTo>
                  <a:pt x="72101" y="351270"/>
                </a:lnTo>
                <a:lnTo>
                  <a:pt x="41497" y="319688"/>
                </a:lnTo>
                <a:lnTo>
                  <a:pt x="18809" y="282558"/>
                </a:lnTo>
                <a:lnTo>
                  <a:pt x="4742" y="241383"/>
                </a:lnTo>
                <a:lnTo>
                  <a:pt x="0" y="197661"/>
                </a:lnTo>
                <a:lnTo>
                  <a:pt x="5286" y="152893"/>
                </a:lnTo>
                <a:lnTo>
                  <a:pt x="20511" y="110463"/>
                </a:lnTo>
                <a:lnTo>
                  <a:pt x="44246" y="73440"/>
                </a:lnTo>
                <a:lnTo>
                  <a:pt x="75194" y="42853"/>
                </a:lnTo>
                <a:lnTo>
                  <a:pt x="112054" y="19732"/>
                </a:lnTo>
                <a:lnTo>
                  <a:pt x="153528" y="5104"/>
                </a:lnTo>
                <a:lnTo>
                  <a:pt x="198317" y="0"/>
                </a:lnTo>
                <a:lnTo>
                  <a:pt x="198317" y="198299"/>
                </a:lnTo>
                <a:lnTo>
                  <a:pt x="356577" y="78814"/>
                </a:lnTo>
                <a:lnTo>
                  <a:pt x="379491" y="117635"/>
                </a:lnTo>
                <a:lnTo>
                  <a:pt x="392807" y="159549"/>
                </a:lnTo>
                <a:lnTo>
                  <a:pt x="396564" y="202898"/>
                </a:lnTo>
                <a:lnTo>
                  <a:pt x="390801" y="246027"/>
                </a:lnTo>
                <a:lnTo>
                  <a:pt x="375555" y="287279"/>
                </a:lnTo>
                <a:lnTo>
                  <a:pt x="350866" y="324995"/>
                </a:lnTo>
                <a:lnTo>
                  <a:pt x="318323" y="356189"/>
                </a:lnTo>
                <a:lnTo>
                  <a:pt x="280572" y="378749"/>
                </a:lnTo>
                <a:lnTo>
                  <a:pt x="239234" y="392332"/>
                </a:lnTo>
                <a:lnTo>
                  <a:pt x="195932" y="396597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076628" y="303174"/>
            <a:ext cx="625475" cy="624840"/>
          </a:xfrm>
          <a:custGeom>
            <a:avLst/>
            <a:gdLst/>
            <a:ahLst/>
            <a:cxnLst/>
            <a:rect l="l" t="t" r="r" b="b"/>
            <a:pathLst>
              <a:path w="625475" h="624840">
                <a:moveTo>
                  <a:pt x="625284" y="304914"/>
                </a:moveTo>
                <a:lnTo>
                  <a:pt x="624306" y="295554"/>
                </a:lnTo>
                <a:lnTo>
                  <a:pt x="624090" y="284657"/>
                </a:lnTo>
                <a:lnTo>
                  <a:pt x="621487" y="268516"/>
                </a:lnTo>
                <a:lnTo>
                  <a:pt x="620191" y="255993"/>
                </a:lnTo>
                <a:lnTo>
                  <a:pt x="618426" y="249466"/>
                </a:lnTo>
                <a:lnTo>
                  <a:pt x="617169" y="241604"/>
                </a:lnTo>
                <a:lnTo>
                  <a:pt x="610285" y="219252"/>
                </a:lnTo>
                <a:lnTo>
                  <a:pt x="607110" y="207416"/>
                </a:lnTo>
                <a:lnTo>
                  <a:pt x="605688" y="204266"/>
                </a:lnTo>
                <a:lnTo>
                  <a:pt x="604329" y="199834"/>
                </a:lnTo>
                <a:lnTo>
                  <a:pt x="588365" y="165798"/>
                </a:lnTo>
                <a:lnTo>
                  <a:pt x="586460" y="161556"/>
                </a:lnTo>
                <a:lnTo>
                  <a:pt x="586181" y="161150"/>
                </a:lnTo>
                <a:lnTo>
                  <a:pt x="585673" y="160045"/>
                </a:lnTo>
                <a:lnTo>
                  <a:pt x="561314" y="122910"/>
                </a:lnTo>
                <a:lnTo>
                  <a:pt x="560057" y="121513"/>
                </a:lnTo>
                <a:lnTo>
                  <a:pt x="559396" y="120484"/>
                </a:lnTo>
                <a:lnTo>
                  <a:pt x="551459" y="111798"/>
                </a:lnTo>
                <a:lnTo>
                  <a:pt x="531355" y="89090"/>
                </a:lnTo>
                <a:lnTo>
                  <a:pt x="528751" y="86906"/>
                </a:lnTo>
                <a:lnTo>
                  <a:pt x="526707" y="84658"/>
                </a:lnTo>
                <a:lnTo>
                  <a:pt x="513168" y="73799"/>
                </a:lnTo>
                <a:lnTo>
                  <a:pt x="495909" y="59270"/>
                </a:lnTo>
                <a:lnTo>
                  <a:pt x="492315" y="57061"/>
                </a:lnTo>
                <a:lnTo>
                  <a:pt x="489178" y="54533"/>
                </a:lnTo>
                <a:lnTo>
                  <a:pt x="474789" y="46253"/>
                </a:lnTo>
                <a:lnTo>
                  <a:pt x="456488" y="34950"/>
                </a:lnTo>
                <a:lnTo>
                  <a:pt x="451383" y="32766"/>
                </a:lnTo>
                <a:lnTo>
                  <a:pt x="447573" y="30556"/>
                </a:lnTo>
                <a:lnTo>
                  <a:pt x="434695" y="25577"/>
                </a:lnTo>
                <a:lnTo>
                  <a:pt x="414985" y="17081"/>
                </a:lnTo>
                <a:lnTo>
                  <a:pt x="407860" y="15176"/>
                </a:lnTo>
                <a:lnTo>
                  <a:pt x="402691" y="13169"/>
                </a:lnTo>
                <a:lnTo>
                  <a:pt x="390296" y="10477"/>
                </a:lnTo>
                <a:lnTo>
                  <a:pt x="372071" y="5588"/>
                </a:lnTo>
                <a:lnTo>
                  <a:pt x="362699" y="4470"/>
                </a:lnTo>
                <a:lnTo>
                  <a:pt x="355295" y="2844"/>
                </a:lnTo>
                <a:lnTo>
                  <a:pt x="343750" y="2184"/>
                </a:lnTo>
                <a:lnTo>
                  <a:pt x="328434" y="330"/>
                </a:lnTo>
                <a:lnTo>
                  <a:pt x="316141" y="584"/>
                </a:lnTo>
                <a:lnTo>
                  <a:pt x="306184" y="0"/>
                </a:lnTo>
                <a:lnTo>
                  <a:pt x="296735" y="977"/>
                </a:lnTo>
                <a:lnTo>
                  <a:pt x="284746" y="1206"/>
                </a:lnTo>
                <a:lnTo>
                  <a:pt x="267881" y="3924"/>
                </a:lnTo>
                <a:lnTo>
                  <a:pt x="256133" y="5118"/>
                </a:lnTo>
                <a:lnTo>
                  <a:pt x="249720" y="6845"/>
                </a:lnTo>
                <a:lnTo>
                  <a:pt x="241681" y="8128"/>
                </a:lnTo>
                <a:lnTo>
                  <a:pt x="219671" y="14884"/>
                </a:lnTo>
                <a:lnTo>
                  <a:pt x="207543" y="18135"/>
                </a:lnTo>
                <a:lnTo>
                  <a:pt x="204152" y="19659"/>
                </a:lnTo>
                <a:lnTo>
                  <a:pt x="199910" y="20955"/>
                </a:lnTo>
                <a:lnTo>
                  <a:pt x="171500" y="34277"/>
                </a:lnTo>
                <a:lnTo>
                  <a:pt x="162648" y="38239"/>
                </a:lnTo>
                <a:lnTo>
                  <a:pt x="161632" y="38912"/>
                </a:lnTo>
                <a:lnTo>
                  <a:pt x="160121" y="39611"/>
                </a:lnTo>
                <a:lnTo>
                  <a:pt x="122974" y="63969"/>
                </a:lnTo>
                <a:lnTo>
                  <a:pt x="122224" y="64643"/>
                </a:lnTo>
                <a:lnTo>
                  <a:pt x="122034" y="64757"/>
                </a:lnTo>
                <a:lnTo>
                  <a:pt x="119062" y="67437"/>
                </a:lnTo>
                <a:lnTo>
                  <a:pt x="89154" y="93916"/>
                </a:lnTo>
                <a:lnTo>
                  <a:pt x="87579" y="95783"/>
                </a:lnTo>
                <a:lnTo>
                  <a:pt x="86271" y="96964"/>
                </a:lnTo>
                <a:lnTo>
                  <a:pt x="76161" y="109347"/>
                </a:lnTo>
                <a:lnTo>
                  <a:pt x="59321" y="129362"/>
                </a:lnTo>
                <a:lnTo>
                  <a:pt x="57797" y="131851"/>
                </a:lnTo>
                <a:lnTo>
                  <a:pt x="55918" y="134162"/>
                </a:lnTo>
                <a:lnTo>
                  <a:pt x="43129" y="155930"/>
                </a:lnTo>
                <a:lnTo>
                  <a:pt x="33642" y="171513"/>
                </a:lnTo>
                <a:lnTo>
                  <a:pt x="32829" y="173469"/>
                </a:lnTo>
                <a:lnTo>
                  <a:pt x="31546" y="175666"/>
                </a:lnTo>
                <a:lnTo>
                  <a:pt x="22123" y="199517"/>
                </a:lnTo>
                <a:lnTo>
                  <a:pt x="15049" y="216750"/>
                </a:lnTo>
                <a:lnTo>
                  <a:pt x="14617" y="218541"/>
                </a:lnTo>
                <a:lnTo>
                  <a:pt x="13741" y="220776"/>
                </a:lnTo>
                <a:lnTo>
                  <a:pt x="8623" y="243776"/>
                </a:lnTo>
                <a:lnTo>
                  <a:pt x="3771" y="264185"/>
                </a:lnTo>
                <a:lnTo>
                  <a:pt x="3594" y="266344"/>
                </a:lnTo>
                <a:lnTo>
                  <a:pt x="3060" y="268782"/>
                </a:lnTo>
                <a:lnTo>
                  <a:pt x="1854" y="288912"/>
                </a:lnTo>
                <a:lnTo>
                  <a:pt x="0" y="312940"/>
                </a:lnTo>
                <a:lnTo>
                  <a:pt x="241" y="315976"/>
                </a:lnTo>
                <a:lnTo>
                  <a:pt x="63" y="318985"/>
                </a:lnTo>
                <a:lnTo>
                  <a:pt x="482" y="318985"/>
                </a:lnTo>
                <a:lnTo>
                  <a:pt x="3962" y="362127"/>
                </a:lnTo>
                <a:lnTo>
                  <a:pt x="15608" y="410095"/>
                </a:lnTo>
                <a:lnTo>
                  <a:pt x="34455" y="455218"/>
                </a:lnTo>
                <a:lnTo>
                  <a:pt x="60020" y="496735"/>
                </a:lnTo>
                <a:lnTo>
                  <a:pt x="91846" y="533882"/>
                </a:lnTo>
                <a:lnTo>
                  <a:pt x="129425" y="565873"/>
                </a:lnTo>
                <a:lnTo>
                  <a:pt x="168846" y="590194"/>
                </a:lnTo>
                <a:lnTo>
                  <a:pt x="210350" y="608050"/>
                </a:lnTo>
                <a:lnTo>
                  <a:pt x="253263" y="619556"/>
                </a:lnTo>
                <a:lnTo>
                  <a:pt x="296900" y="624814"/>
                </a:lnTo>
                <a:lnTo>
                  <a:pt x="340588" y="623938"/>
                </a:lnTo>
                <a:lnTo>
                  <a:pt x="383654" y="617016"/>
                </a:lnTo>
                <a:lnTo>
                  <a:pt x="425424" y="604177"/>
                </a:lnTo>
                <a:lnTo>
                  <a:pt x="463727" y="586232"/>
                </a:lnTo>
                <a:lnTo>
                  <a:pt x="463956" y="586130"/>
                </a:lnTo>
                <a:lnTo>
                  <a:pt x="465213" y="585533"/>
                </a:lnTo>
                <a:lnTo>
                  <a:pt x="502361" y="561174"/>
                </a:lnTo>
                <a:lnTo>
                  <a:pt x="504304" y="559460"/>
                </a:lnTo>
                <a:lnTo>
                  <a:pt x="505714" y="558520"/>
                </a:lnTo>
                <a:lnTo>
                  <a:pt x="514858" y="550100"/>
                </a:lnTo>
                <a:lnTo>
                  <a:pt x="536181" y="531215"/>
                </a:lnTo>
                <a:lnTo>
                  <a:pt x="538924" y="527964"/>
                </a:lnTo>
                <a:lnTo>
                  <a:pt x="541909" y="525208"/>
                </a:lnTo>
                <a:lnTo>
                  <a:pt x="552742" y="511530"/>
                </a:lnTo>
                <a:lnTo>
                  <a:pt x="566013" y="495769"/>
                </a:lnTo>
                <a:lnTo>
                  <a:pt x="568731" y="491350"/>
                </a:lnTo>
                <a:lnTo>
                  <a:pt x="572033" y="487197"/>
                </a:lnTo>
                <a:lnTo>
                  <a:pt x="580059" y="473011"/>
                </a:lnTo>
                <a:lnTo>
                  <a:pt x="590346" y="456361"/>
                </a:lnTo>
                <a:lnTo>
                  <a:pt x="593039" y="450100"/>
                </a:lnTo>
                <a:lnTo>
                  <a:pt x="595744" y="445325"/>
                </a:lnTo>
                <a:lnTo>
                  <a:pt x="600481" y="432803"/>
                </a:lnTo>
                <a:lnTo>
                  <a:pt x="608203" y="414858"/>
                </a:lnTo>
                <a:lnTo>
                  <a:pt x="610463" y="406412"/>
                </a:lnTo>
                <a:lnTo>
                  <a:pt x="612736" y="400418"/>
                </a:lnTo>
                <a:lnTo>
                  <a:pt x="615188" y="388810"/>
                </a:lnTo>
                <a:lnTo>
                  <a:pt x="619709" y="371970"/>
                </a:lnTo>
                <a:lnTo>
                  <a:pt x="620966" y="361480"/>
                </a:lnTo>
                <a:lnTo>
                  <a:pt x="622693" y="353339"/>
                </a:lnTo>
                <a:lnTo>
                  <a:pt x="623277" y="342303"/>
                </a:lnTo>
                <a:lnTo>
                  <a:pt x="624967" y="328333"/>
                </a:lnTo>
                <a:lnTo>
                  <a:pt x="624700" y="315620"/>
                </a:lnTo>
                <a:lnTo>
                  <a:pt x="625284" y="30491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99837" y="356374"/>
            <a:ext cx="2577465" cy="2577465"/>
          </a:xfrm>
          <a:custGeom>
            <a:avLst/>
            <a:gdLst/>
            <a:ahLst/>
            <a:cxnLst/>
            <a:rect l="l" t="t" r="r" b="b"/>
            <a:pathLst>
              <a:path w="2577465" h="2577465">
                <a:moveTo>
                  <a:pt x="2576995" y="1288491"/>
                </a:moveTo>
                <a:lnTo>
                  <a:pt x="2575979" y="1237348"/>
                </a:lnTo>
                <a:lnTo>
                  <a:pt x="2572956" y="1186472"/>
                </a:lnTo>
                <a:lnTo>
                  <a:pt x="2567940" y="1135900"/>
                </a:lnTo>
                <a:lnTo>
                  <a:pt x="2560942" y="1085710"/>
                </a:lnTo>
                <a:lnTo>
                  <a:pt x="2552014" y="1035951"/>
                </a:lnTo>
                <a:lnTo>
                  <a:pt x="2541155" y="986663"/>
                </a:lnTo>
                <a:lnTo>
                  <a:pt x="2528392" y="937907"/>
                </a:lnTo>
                <a:lnTo>
                  <a:pt x="2513749" y="889749"/>
                </a:lnTo>
                <a:lnTo>
                  <a:pt x="2497251" y="842225"/>
                </a:lnTo>
                <a:lnTo>
                  <a:pt x="2478913" y="795413"/>
                </a:lnTo>
                <a:lnTo>
                  <a:pt x="2458770" y="749338"/>
                </a:lnTo>
                <a:lnTo>
                  <a:pt x="2436838" y="704075"/>
                </a:lnTo>
                <a:lnTo>
                  <a:pt x="2413127" y="659663"/>
                </a:lnTo>
                <a:lnTo>
                  <a:pt x="2387689" y="616165"/>
                </a:lnTo>
                <a:lnTo>
                  <a:pt x="2360511" y="573633"/>
                </a:lnTo>
                <a:lnTo>
                  <a:pt x="2331643" y="532130"/>
                </a:lnTo>
                <a:lnTo>
                  <a:pt x="2301100" y="491693"/>
                </a:lnTo>
                <a:lnTo>
                  <a:pt x="2268893" y="452386"/>
                </a:lnTo>
                <a:lnTo>
                  <a:pt x="2235047" y="414274"/>
                </a:lnTo>
                <a:lnTo>
                  <a:pt x="2199602" y="377393"/>
                </a:lnTo>
                <a:lnTo>
                  <a:pt x="2162721" y="341934"/>
                </a:lnTo>
                <a:lnTo>
                  <a:pt x="2124595" y="308102"/>
                </a:lnTo>
                <a:lnTo>
                  <a:pt x="2085301" y="275894"/>
                </a:lnTo>
                <a:lnTo>
                  <a:pt x="2044865" y="245351"/>
                </a:lnTo>
                <a:lnTo>
                  <a:pt x="2003361" y="216484"/>
                </a:lnTo>
                <a:lnTo>
                  <a:pt x="1960829" y="189306"/>
                </a:lnTo>
                <a:lnTo>
                  <a:pt x="1917331" y="163855"/>
                </a:lnTo>
                <a:lnTo>
                  <a:pt x="1872919" y="140157"/>
                </a:lnTo>
                <a:lnTo>
                  <a:pt x="1827657" y="118224"/>
                </a:lnTo>
                <a:lnTo>
                  <a:pt x="1781581" y="98082"/>
                </a:lnTo>
                <a:lnTo>
                  <a:pt x="1734756" y="79743"/>
                </a:lnTo>
                <a:lnTo>
                  <a:pt x="1687245" y="63246"/>
                </a:lnTo>
                <a:lnTo>
                  <a:pt x="1639074" y="48602"/>
                </a:lnTo>
                <a:lnTo>
                  <a:pt x="1590332" y="35839"/>
                </a:lnTo>
                <a:lnTo>
                  <a:pt x="1541043" y="24980"/>
                </a:lnTo>
                <a:lnTo>
                  <a:pt x="1491284" y="16052"/>
                </a:lnTo>
                <a:lnTo>
                  <a:pt x="1441094" y="9055"/>
                </a:lnTo>
                <a:lnTo>
                  <a:pt x="1390523" y="4038"/>
                </a:lnTo>
                <a:lnTo>
                  <a:pt x="1339646" y="1016"/>
                </a:lnTo>
                <a:lnTo>
                  <a:pt x="1288491" y="0"/>
                </a:lnTo>
                <a:lnTo>
                  <a:pt x="1240193" y="889"/>
                </a:lnTo>
                <a:lnTo>
                  <a:pt x="1192339" y="3530"/>
                </a:lnTo>
                <a:lnTo>
                  <a:pt x="1144955" y="7899"/>
                </a:lnTo>
                <a:lnTo>
                  <a:pt x="1098092" y="13970"/>
                </a:lnTo>
                <a:lnTo>
                  <a:pt x="1051763" y="21691"/>
                </a:lnTo>
                <a:lnTo>
                  <a:pt x="1006017" y="31051"/>
                </a:lnTo>
                <a:lnTo>
                  <a:pt x="960869" y="42024"/>
                </a:lnTo>
                <a:lnTo>
                  <a:pt x="916355" y="54546"/>
                </a:lnTo>
                <a:lnTo>
                  <a:pt x="872515" y="68618"/>
                </a:lnTo>
                <a:lnTo>
                  <a:pt x="829373" y="84201"/>
                </a:lnTo>
                <a:lnTo>
                  <a:pt x="786955" y="101257"/>
                </a:lnTo>
                <a:lnTo>
                  <a:pt x="745299" y="119748"/>
                </a:lnTo>
                <a:lnTo>
                  <a:pt x="704430" y="139661"/>
                </a:lnTo>
                <a:lnTo>
                  <a:pt x="664387" y="160959"/>
                </a:lnTo>
                <a:lnTo>
                  <a:pt x="625195" y="183616"/>
                </a:lnTo>
                <a:lnTo>
                  <a:pt x="586892" y="207581"/>
                </a:lnTo>
                <a:lnTo>
                  <a:pt x="549503" y="232841"/>
                </a:lnTo>
                <a:lnTo>
                  <a:pt x="513067" y="259359"/>
                </a:lnTo>
                <a:lnTo>
                  <a:pt x="477596" y="287108"/>
                </a:lnTo>
                <a:lnTo>
                  <a:pt x="443141" y="316039"/>
                </a:lnTo>
                <a:lnTo>
                  <a:pt x="409727" y="346151"/>
                </a:lnTo>
                <a:lnTo>
                  <a:pt x="377393" y="377393"/>
                </a:lnTo>
                <a:lnTo>
                  <a:pt x="346151" y="409727"/>
                </a:lnTo>
                <a:lnTo>
                  <a:pt x="316039" y="443141"/>
                </a:lnTo>
                <a:lnTo>
                  <a:pt x="287108" y="477596"/>
                </a:lnTo>
                <a:lnTo>
                  <a:pt x="259359" y="513067"/>
                </a:lnTo>
                <a:lnTo>
                  <a:pt x="232841" y="549503"/>
                </a:lnTo>
                <a:lnTo>
                  <a:pt x="207581" y="586892"/>
                </a:lnTo>
                <a:lnTo>
                  <a:pt x="183616" y="625195"/>
                </a:lnTo>
                <a:lnTo>
                  <a:pt x="160959" y="664387"/>
                </a:lnTo>
                <a:lnTo>
                  <a:pt x="139661" y="704430"/>
                </a:lnTo>
                <a:lnTo>
                  <a:pt x="119748" y="745299"/>
                </a:lnTo>
                <a:lnTo>
                  <a:pt x="101257" y="786955"/>
                </a:lnTo>
                <a:lnTo>
                  <a:pt x="84201" y="829373"/>
                </a:lnTo>
                <a:lnTo>
                  <a:pt x="68618" y="872515"/>
                </a:lnTo>
                <a:lnTo>
                  <a:pt x="54546" y="916355"/>
                </a:lnTo>
                <a:lnTo>
                  <a:pt x="42024" y="960869"/>
                </a:lnTo>
                <a:lnTo>
                  <a:pt x="31051" y="1006017"/>
                </a:lnTo>
                <a:lnTo>
                  <a:pt x="21691" y="1051763"/>
                </a:lnTo>
                <a:lnTo>
                  <a:pt x="13970" y="1098092"/>
                </a:lnTo>
                <a:lnTo>
                  <a:pt x="7899" y="1144955"/>
                </a:lnTo>
                <a:lnTo>
                  <a:pt x="3530" y="1192339"/>
                </a:lnTo>
                <a:lnTo>
                  <a:pt x="889" y="1240193"/>
                </a:lnTo>
                <a:lnTo>
                  <a:pt x="469" y="1262837"/>
                </a:lnTo>
                <a:lnTo>
                  <a:pt x="38" y="1277391"/>
                </a:lnTo>
                <a:lnTo>
                  <a:pt x="76" y="1284008"/>
                </a:lnTo>
                <a:lnTo>
                  <a:pt x="0" y="1288491"/>
                </a:lnTo>
                <a:lnTo>
                  <a:pt x="165" y="1298130"/>
                </a:lnTo>
                <a:lnTo>
                  <a:pt x="2400" y="1371892"/>
                </a:lnTo>
                <a:lnTo>
                  <a:pt x="6184" y="1419021"/>
                </a:lnTo>
                <a:lnTo>
                  <a:pt x="11696" y="1465986"/>
                </a:lnTo>
                <a:lnTo>
                  <a:pt x="18923" y="1512773"/>
                </a:lnTo>
                <a:lnTo>
                  <a:pt x="27876" y="1559293"/>
                </a:lnTo>
                <a:lnTo>
                  <a:pt x="38544" y="1605534"/>
                </a:lnTo>
                <a:lnTo>
                  <a:pt x="50939" y="1651406"/>
                </a:lnTo>
                <a:lnTo>
                  <a:pt x="65049" y="1696897"/>
                </a:lnTo>
                <a:lnTo>
                  <a:pt x="80873" y="1741944"/>
                </a:lnTo>
                <a:lnTo>
                  <a:pt x="98412" y="1786496"/>
                </a:lnTo>
                <a:lnTo>
                  <a:pt x="117652" y="1830501"/>
                </a:lnTo>
                <a:lnTo>
                  <a:pt x="138607" y="1873910"/>
                </a:lnTo>
                <a:lnTo>
                  <a:pt x="161264" y="1916684"/>
                </a:lnTo>
                <a:lnTo>
                  <a:pt x="185623" y="1958759"/>
                </a:lnTo>
                <a:lnTo>
                  <a:pt x="211683" y="2000097"/>
                </a:lnTo>
                <a:lnTo>
                  <a:pt x="213512" y="1998903"/>
                </a:lnTo>
                <a:lnTo>
                  <a:pt x="232841" y="2027491"/>
                </a:lnTo>
                <a:lnTo>
                  <a:pt x="259359" y="2063927"/>
                </a:lnTo>
                <a:lnTo>
                  <a:pt x="287108" y="2099386"/>
                </a:lnTo>
                <a:lnTo>
                  <a:pt x="316039" y="2133841"/>
                </a:lnTo>
                <a:lnTo>
                  <a:pt x="346151" y="2167255"/>
                </a:lnTo>
                <a:lnTo>
                  <a:pt x="377393" y="2199602"/>
                </a:lnTo>
                <a:lnTo>
                  <a:pt x="409727" y="2230844"/>
                </a:lnTo>
                <a:lnTo>
                  <a:pt x="443141" y="2260943"/>
                </a:lnTo>
                <a:lnTo>
                  <a:pt x="477596" y="2289886"/>
                </a:lnTo>
                <a:lnTo>
                  <a:pt x="513067" y="2317635"/>
                </a:lnTo>
                <a:lnTo>
                  <a:pt x="549503" y="2344153"/>
                </a:lnTo>
                <a:lnTo>
                  <a:pt x="586892" y="2369413"/>
                </a:lnTo>
                <a:lnTo>
                  <a:pt x="625195" y="2393378"/>
                </a:lnTo>
                <a:lnTo>
                  <a:pt x="664387" y="2416035"/>
                </a:lnTo>
                <a:lnTo>
                  <a:pt x="704430" y="2437320"/>
                </a:lnTo>
                <a:lnTo>
                  <a:pt x="745299" y="2457234"/>
                </a:lnTo>
                <a:lnTo>
                  <a:pt x="786955" y="2475738"/>
                </a:lnTo>
                <a:lnTo>
                  <a:pt x="829373" y="2492794"/>
                </a:lnTo>
                <a:lnTo>
                  <a:pt x="872515" y="2508377"/>
                </a:lnTo>
                <a:lnTo>
                  <a:pt x="916355" y="2522448"/>
                </a:lnTo>
                <a:lnTo>
                  <a:pt x="960869" y="2534970"/>
                </a:lnTo>
                <a:lnTo>
                  <a:pt x="1006017" y="2545931"/>
                </a:lnTo>
                <a:lnTo>
                  <a:pt x="1051763" y="2555290"/>
                </a:lnTo>
                <a:lnTo>
                  <a:pt x="1098092" y="2563025"/>
                </a:lnTo>
                <a:lnTo>
                  <a:pt x="1144955" y="2569095"/>
                </a:lnTo>
                <a:lnTo>
                  <a:pt x="1192339" y="2573464"/>
                </a:lnTo>
                <a:lnTo>
                  <a:pt x="1240193" y="2576106"/>
                </a:lnTo>
                <a:lnTo>
                  <a:pt x="1288491" y="2576995"/>
                </a:lnTo>
                <a:lnTo>
                  <a:pt x="1336802" y="2576106"/>
                </a:lnTo>
                <a:lnTo>
                  <a:pt x="1384655" y="2573464"/>
                </a:lnTo>
                <a:lnTo>
                  <a:pt x="1432039" y="2569095"/>
                </a:lnTo>
                <a:lnTo>
                  <a:pt x="1478902" y="2563025"/>
                </a:lnTo>
                <a:lnTo>
                  <a:pt x="1525231" y="2555290"/>
                </a:lnTo>
                <a:lnTo>
                  <a:pt x="1570977" y="2545931"/>
                </a:lnTo>
                <a:lnTo>
                  <a:pt x="1616125" y="2534970"/>
                </a:lnTo>
                <a:lnTo>
                  <a:pt x="1660639" y="2522448"/>
                </a:lnTo>
                <a:lnTo>
                  <a:pt x="1704479" y="2508377"/>
                </a:lnTo>
                <a:lnTo>
                  <a:pt x="1747621" y="2492794"/>
                </a:lnTo>
                <a:lnTo>
                  <a:pt x="1790039" y="2475738"/>
                </a:lnTo>
                <a:lnTo>
                  <a:pt x="1831695" y="2457234"/>
                </a:lnTo>
                <a:lnTo>
                  <a:pt x="1872564" y="2437320"/>
                </a:lnTo>
                <a:lnTo>
                  <a:pt x="1912607" y="2416035"/>
                </a:lnTo>
                <a:lnTo>
                  <a:pt x="1951799" y="2393378"/>
                </a:lnTo>
                <a:lnTo>
                  <a:pt x="1990102" y="2369413"/>
                </a:lnTo>
                <a:lnTo>
                  <a:pt x="2027491" y="2344153"/>
                </a:lnTo>
                <a:lnTo>
                  <a:pt x="2063927" y="2317635"/>
                </a:lnTo>
                <a:lnTo>
                  <a:pt x="2099398" y="2289886"/>
                </a:lnTo>
                <a:lnTo>
                  <a:pt x="2133854" y="2260943"/>
                </a:lnTo>
                <a:lnTo>
                  <a:pt x="2167267" y="2230844"/>
                </a:lnTo>
                <a:lnTo>
                  <a:pt x="2199602" y="2199602"/>
                </a:lnTo>
                <a:lnTo>
                  <a:pt x="2230844" y="2167255"/>
                </a:lnTo>
                <a:lnTo>
                  <a:pt x="2260955" y="2133841"/>
                </a:lnTo>
                <a:lnTo>
                  <a:pt x="2289886" y="2099386"/>
                </a:lnTo>
                <a:lnTo>
                  <a:pt x="2317635" y="2063927"/>
                </a:lnTo>
                <a:lnTo>
                  <a:pt x="2344153" y="2027491"/>
                </a:lnTo>
                <a:lnTo>
                  <a:pt x="2369413" y="1990102"/>
                </a:lnTo>
                <a:lnTo>
                  <a:pt x="2393378" y="1951799"/>
                </a:lnTo>
                <a:lnTo>
                  <a:pt x="2416035" y="1912607"/>
                </a:lnTo>
                <a:lnTo>
                  <a:pt x="2437333" y="1872564"/>
                </a:lnTo>
                <a:lnTo>
                  <a:pt x="2457246" y="1831695"/>
                </a:lnTo>
                <a:lnTo>
                  <a:pt x="2475738" y="1790039"/>
                </a:lnTo>
                <a:lnTo>
                  <a:pt x="2492794" y="1747621"/>
                </a:lnTo>
                <a:lnTo>
                  <a:pt x="2508377" y="1704479"/>
                </a:lnTo>
                <a:lnTo>
                  <a:pt x="2522448" y="1660626"/>
                </a:lnTo>
                <a:lnTo>
                  <a:pt x="2534970" y="1616125"/>
                </a:lnTo>
                <a:lnTo>
                  <a:pt x="2545931" y="1570977"/>
                </a:lnTo>
                <a:lnTo>
                  <a:pt x="2555303" y="1525219"/>
                </a:lnTo>
                <a:lnTo>
                  <a:pt x="2563025" y="1478902"/>
                </a:lnTo>
                <a:lnTo>
                  <a:pt x="2569095" y="1432039"/>
                </a:lnTo>
                <a:lnTo>
                  <a:pt x="2573464" y="1384655"/>
                </a:lnTo>
                <a:lnTo>
                  <a:pt x="2576106" y="1336802"/>
                </a:lnTo>
                <a:lnTo>
                  <a:pt x="2576995" y="1288491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911394" y="867674"/>
            <a:ext cx="1554480" cy="1554480"/>
          </a:xfrm>
          <a:custGeom>
            <a:avLst/>
            <a:gdLst/>
            <a:ahLst/>
            <a:cxnLst/>
            <a:rect l="l" t="t" r="r" b="b"/>
            <a:pathLst>
              <a:path w="1554479" h="1554480">
                <a:moveTo>
                  <a:pt x="770410" y="1554331"/>
                </a:moveTo>
                <a:lnTo>
                  <a:pt x="726029" y="1552718"/>
                </a:lnTo>
                <a:lnTo>
                  <a:pt x="681684" y="1548555"/>
                </a:lnTo>
                <a:lnTo>
                  <a:pt x="637486" y="1541819"/>
                </a:lnTo>
                <a:lnTo>
                  <a:pt x="593548" y="1532489"/>
                </a:lnTo>
                <a:lnTo>
                  <a:pt x="549984" y="1520544"/>
                </a:lnTo>
                <a:lnTo>
                  <a:pt x="506906" y="1505960"/>
                </a:lnTo>
                <a:lnTo>
                  <a:pt x="464428" y="1488718"/>
                </a:lnTo>
                <a:lnTo>
                  <a:pt x="422661" y="1468794"/>
                </a:lnTo>
                <a:lnTo>
                  <a:pt x="381719" y="1446167"/>
                </a:lnTo>
                <a:lnTo>
                  <a:pt x="341715" y="1420815"/>
                </a:lnTo>
                <a:lnTo>
                  <a:pt x="303300" y="1393114"/>
                </a:lnTo>
                <a:lnTo>
                  <a:pt x="267066" y="1363529"/>
                </a:lnTo>
                <a:lnTo>
                  <a:pt x="233034" y="1332172"/>
                </a:lnTo>
                <a:lnTo>
                  <a:pt x="201226" y="1299158"/>
                </a:lnTo>
                <a:lnTo>
                  <a:pt x="171663" y="1264597"/>
                </a:lnTo>
                <a:lnTo>
                  <a:pt x="144368" y="1228604"/>
                </a:lnTo>
                <a:lnTo>
                  <a:pt x="119362" y="1191291"/>
                </a:lnTo>
                <a:lnTo>
                  <a:pt x="96667" y="1152772"/>
                </a:lnTo>
                <a:lnTo>
                  <a:pt x="76304" y="1113158"/>
                </a:lnTo>
                <a:lnTo>
                  <a:pt x="58297" y="1072563"/>
                </a:lnTo>
                <a:lnTo>
                  <a:pt x="42665" y="1031100"/>
                </a:lnTo>
                <a:lnTo>
                  <a:pt x="29432" y="988882"/>
                </a:lnTo>
                <a:lnTo>
                  <a:pt x="18619" y="946021"/>
                </a:lnTo>
                <a:lnTo>
                  <a:pt x="10247" y="902630"/>
                </a:lnTo>
                <a:lnTo>
                  <a:pt x="4339" y="858823"/>
                </a:lnTo>
                <a:lnTo>
                  <a:pt x="916" y="814712"/>
                </a:lnTo>
                <a:lnTo>
                  <a:pt x="0" y="770410"/>
                </a:lnTo>
                <a:lnTo>
                  <a:pt x="1612" y="726029"/>
                </a:lnTo>
                <a:lnTo>
                  <a:pt x="5776" y="681684"/>
                </a:lnTo>
                <a:lnTo>
                  <a:pt x="12511" y="637486"/>
                </a:lnTo>
                <a:lnTo>
                  <a:pt x="21841" y="593548"/>
                </a:lnTo>
                <a:lnTo>
                  <a:pt x="33786" y="549984"/>
                </a:lnTo>
                <a:lnTo>
                  <a:pt x="48370" y="506906"/>
                </a:lnTo>
                <a:lnTo>
                  <a:pt x="65612" y="464428"/>
                </a:lnTo>
                <a:lnTo>
                  <a:pt x="85536" y="422661"/>
                </a:lnTo>
                <a:lnTo>
                  <a:pt x="108163" y="381719"/>
                </a:lnTo>
                <a:lnTo>
                  <a:pt x="133515" y="341715"/>
                </a:lnTo>
                <a:lnTo>
                  <a:pt x="161216" y="303300"/>
                </a:lnTo>
                <a:lnTo>
                  <a:pt x="190801" y="267066"/>
                </a:lnTo>
                <a:lnTo>
                  <a:pt x="222158" y="233034"/>
                </a:lnTo>
                <a:lnTo>
                  <a:pt x="255173" y="201226"/>
                </a:lnTo>
                <a:lnTo>
                  <a:pt x="289733" y="171663"/>
                </a:lnTo>
                <a:lnTo>
                  <a:pt x="325726" y="144368"/>
                </a:lnTo>
                <a:lnTo>
                  <a:pt x="363039" y="119362"/>
                </a:lnTo>
                <a:lnTo>
                  <a:pt x="401559" y="96667"/>
                </a:lnTo>
                <a:lnTo>
                  <a:pt x="441172" y="76304"/>
                </a:lnTo>
                <a:lnTo>
                  <a:pt x="481767" y="58297"/>
                </a:lnTo>
                <a:lnTo>
                  <a:pt x="523230" y="42665"/>
                </a:lnTo>
                <a:lnTo>
                  <a:pt x="565449" y="29432"/>
                </a:lnTo>
                <a:lnTo>
                  <a:pt x="608310" y="18619"/>
                </a:lnTo>
                <a:lnTo>
                  <a:pt x="651700" y="10247"/>
                </a:lnTo>
                <a:lnTo>
                  <a:pt x="695507" y="4339"/>
                </a:lnTo>
                <a:lnTo>
                  <a:pt x="739619" y="916"/>
                </a:lnTo>
                <a:lnTo>
                  <a:pt x="783921" y="0"/>
                </a:lnTo>
                <a:lnTo>
                  <a:pt x="828301" y="1612"/>
                </a:lnTo>
                <a:lnTo>
                  <a:pt x="872647" y="5776"/>
                </a:lnTo>
                <a:lnTo>
                  <a:pt x="916845" y="12511"/>
                </a:lnTo>
                <a:lnTo>
                  <a:pt x="960782" y="21841"/>
                </a:lnTo>
                <a:lnTo>
                  <a:pt x="1004346" y="33786"/>
                </a:lnTo>
                <a:lnTo>
                  <a:pt x="1047424" y="48370"/>
                </a:lnTo>
                <a:lnTo>
                  <a:pt x="1089903" y="65612"/>
                </a:lnTo>
                <a:lnTo>
                  <a:pt x="1131669" y="85536"/>
                </a:lnTo>
                <a:lnTo>
                  <a:pt x="1172611" y="108163"/>
                </a:lnTo>
                <a:lnTo>
                  <a:pt x="1212615" y="133515"/>
                </a:lnTo>
                <a:lnTo>
                  <a:pt x="1254175" y="163679"/>
                </a:lnTo>
                <a:lnTo>
                  <a:pt x="1293443" y="196334"/>
                </a:lnTo>
                <a:lnTo>
                  <a:pt x="1330327" y="231346"/>
                </a:lnTo>
                <a:lnTo>
                  <a:pt x="1364738" y="268576"/>
                </a:lnTo>
                <a:lnTo>
                  <a:pt x="1396587" y="307890"/>
                </a:lnTo>
                <a:lnTo>
                  <a:pt x="1425783" y="349149"/>
                </a:lnTo>
                <a:lnTo>
                  <a:pt x="1452235" y="392219"/>
                </a:lnTo>
                <a:lnTo>
                  <a:pt x="1475855" y="436963"/>
                </a:lnTo>
                <a:lnTo>
                  <a:pt x="1496552" y="483244"/>
                </a:lnTo>
                <a:lnTo>
                  <a:pt x="1514236" y="530925"/>
                </a:lnTo>
                <a:lnTo>
                  <a:pt x="1528817" y="579871"/>
                </a:lnTo>
                <a:lnTo>
                  <a:pt x="1540204" y="629945"/>
                </a:lnTo>
                <a:lnTo>
                  <a:pt x="1548263" y="680662"/>
                </a:lnTo>
                <a:lnTo>
                  <a:pt x="1552938" y="731519"/>
                </a:lnTo>
                <a:lnTo>
                  <a:pt x="1554263" y="782357"/>
                </a:lnTo>
                <a:lnTo>
                  <a:pt x="1552269" y="833016"/>
                </a:lnTo>
                <a:lnTo>
                  <a:pt x="1546991" y="883335"/>
                </a:lnTo>
                <a:lnTo>
                  <a:pt x="1538460" y="933154"/>
                </a:lnTo>
                <a:lnTo>
                  <a:pt x="1526710" y="982314"/>
                </a:lnTo>
                <a:lnTo>
                  <a:pt x="1511773" y="1030654"/>
                </a:lnTo>
                <a:lnTo>
                  <a:pt x="1493682" y="1078014"/>
                </a:lnTo>
                <a:lnTo>
                  <a:pt x="1472470" y="1124235"/>
                </a:lnTo>
                <a:lnTo>
                  <a:pt x="1448170" y="1169155"/>
                </a:lnTo>
                <a:lnTo>
                  <a:pt x="1420815" y="1212615"/>
                </a:lnTo>
                <a:lnTo>
                  <a:pt x="1393114" y="1251030"/>
                </a:lnTo>
                <a:lnTo>
                  <a:pt x="1363529" y="1287264"/>
                </a:lnTo>
                <a:lnTo>
                  <a:pt x="1332172" y="1321296"/>
                </a:lnTo>
                <a:lnTo>
                  <a:pt x="1299158" y="1353105"/>
                </a:lnTo>
                <a:lnTo>
                  <a:pt x="1264597" y="1382667"/>
                </a:lnTo>
                <a:lnTo>
                  <a:pt x="1228604" y="1409963"/>
                </a:lnTo>
                <a:lnTo>
                  <a:pt x="1191292" y="1434969"/>
                </a:lnTo>
                <a:lnTo>
                  <a:pt x="1152772" y="1457664"/>
                </a:lnTo>
                <a:lnTo>
                  <a:pt x="1113158" y="1478026"/>
                </a:lnTo>
                <a:lnTo>
                  <a:pt x="1072563" y="1496034"/>
                </a:lnTo>
                <a:lnTo>
                  <a:pt x="1031100" y="1511665"/>
                </a:lnTo>
                <a:lnTo>
                  <a:pt x="988882" y="1524898"/>
                </a:lnTo>
                <a:lnTo>
                  <a:pt x="946021" y="1535712"/>
                </a:lnTo>
                <a:lnTo>
                  <a:pt x="902631" y="1544083"/>
                </a:lnTo>
                <a:lnTo>
                  <a:pt x="858823" y="1549992"/>
                </a:lnTo>
                <a:lnTo>
                  <a:pt x="814712" y="1553415"/>
                </a:lnTo>
                <a:lnTo>
                  <a:pt x="770410" y="1554331"/>
                </a:lnTo>
                <a:close/>
              </a:path>
            </a:pathLst>
          </a:custGeom>
          <a:solidFill>
            <a:srgbClr val="59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563919" y="356358"/>
            <a:ext cx="1124585" cy="1289050"/>
          </a:xfrm>
          <a:custGeom>
            <a:avLst/>
            <a:gdLst/>
            <a:ahLst/>
            <a:cxnLst/>
            <a:rect l="l" t="t" r="r" b="b"/>
            <a:pathLst>
              <a:path w="1124584" h="1289050">
                <a:moveTo>
                  <a:pt x="1124375" y="1288500"/>
                </a:moveTo>
                <a:lnTo>
                  <a:pt x="0" y="659205"/>
                </a:lnTo>
                <a:lnTo>
                  <a:pt x="25176" y="616188"/>
                </a:lnTo>
                <a:lnTo>
                  <a:pt x="51855" y="574383"/>
                </a:lnTo>
                <a:lnTo>
                  <a:pt x="79991" y="533817"/>
                </a:lnTo>
                <a:lnTo>
                  <a:pt x="109539" y="494516"/>
                </a:lnTo>
                <a:lnTo>
                  <a:pt x="140453" y="456507"/>
                </a:lnTo>
                <a:lnTo>
                  <a:pt x="172688" y="419817"/>
                </a:lnTo>
                <a:lnTo>
                  <a:pt x="206199" y="384472"/>
                </a:lnTo>
                <a:lnTo>
                  <a:pt x="240940" y="350499"/>
                </a:lnTo>
                <a:lnTo>
                  <a:pt x="276867" y="317923"/>
                </a:lnTo>
                <a:lnTo>
                  <a:pt x="313933" y="286773"/>
                </a:lnTo>
                <a:lnTo>
                  <a:pt x="352094" y="257074"/>
                </a:lnTo>
                <a:lnTo>
                  <a:pt x="391304" y="228853"/>
                </a:lnTo>
                <a:lnTo>
                  <a:pt x="431518" y="202137"/>
                </a:lnTo>
                <a:lnTo>
                  <a:pt x="472690" y="176951"/>
                </a:lnTo>
                <a:lnTo>
                  <a:pt x="514776" y="153324"/>
                </a:lnTo>
                <a:lnTo>
                  <a:pt x="557730" y="131280"/>
                </a:lnTo>
                <a:lnTo>
                  <a:pt x="601506" y="110848"/>
                </a:lnTo>
                <a:lnTo>
                  <a:pt x="646059" y="92052"/>
                </a:lnTo>
                <a:lnTo>
                  <a:pt x="691345" y="74921"/>
                </a:lnTo>
                <a:lnTo>
                  <a:pt x="737317" y="59480"/>
                </a:lnTo>
                <a:lnTo>
                  <a:pt x="783930" y="45756"/>
                </a:lnTo>
                <a:lnTo>
                  <a:pt x="831140" y="33776"/>
                </a:lnTo>
                <a:lnTo>
                  <a:pt x="878900" y="23566"/>
                </a:lnTo>
                <a:lnTo>
                  <a:pt x="927165" y="15153"/>
                </a:lnTo>
                <a:lnTo>
                  <a:pt x="975891" y="8563"/>
                </a:lnTo>
                <a:lnTo>
                  <a:pt x="1025031" y="3823"/>
                </a:lnTo>
                <a:lnTo>
                  <a:pt x="1074541" y="960"/>
                </a:lnTo>
                <a:lnTo>
                  <a:pt x="1124375" y="0"/>
                </a:lnTo>
                <a:lnTo>
                  <a:pt x="1124375" y="1288500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6470420" y="3480988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57898" y="319896"/>
                </a:moveTo>
                <a:lnTo>
                  <a:pt x="114862" y="313563"/>
                </a:lnTo>
                <a:lnTo>
                  <a:pt x="159412" y="159813"/>
                </a:lnTo>
                <a:lnTo>
                  <a:pt x="9863" y="216900"/>
                </a:lnTo>
                <a:lnTo>
                  <a:pt x="0" y="174533"/>
                </a:lnTo>
                <a:lnTo>
                  <a:pt x="1736" y="132186"/>
                </a:lnTo>
                <a:lnTo>
                  <a:pt x="14378" y="92063"/>
                </a:lnTo>
                <a:lnTo>
                  <a:pt x="37230" y="56369"/>
                </a:lnTo>
                <a:lnTo>
                  <a:pt x="69599" y="27309"/>
                </a:lnTo>
                <a:lnTo>
                  <a:pt x="108581" y="8006"/>
                </a:lnTo>
                <a:lnTo>
                  <a:pt x="150200" y="0"/>
                </a:lnTo>
                <a:lnTo>
                  <a:pt x="192152" y="3118"/>
                </a:lnTo>
                <a:lnTo>
                  <a:pt x="232130" y="17190"/>
                </a:lnTo>
                <a:lnTo>
                  <a:pt x="267830" y="42045"/>
                </a:lnTo>
                <a:lnTo>
                  <a:pt x="295546" y="75571"/>
                </a:lnTo>
                <a:lnTo>
                  <a:pt x="312870" y="114252"/>
                </a:lnTo>
                <a:lnTo>
                  <a:pt x="319440" y="155803"/>
                </a:lnTo>
                <a:lnTo>
                  <a:pt x="314896" y="197942"/>
                </a:lnTo>
                <a:lnTo>
                  <a:pt x="298876" y="238384"/>
                </a:lnTo>
                <a:lnTo>
                  <a:pt x="272587" y="273041"/>
                </a:lnTo>
                <a:lnTo>
                  <a:pt x="238900" y="298761"/>
                </a:lnTo>
                <a:lnTo>
                  <a:pt x="199958" y="314671"/>
                </a:lnTo>
                <a:lnTo>
                  <a:pt x="157898" y="319896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97024" y="2244954"/>
            <a:ext cx="217424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02124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202124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1727" y="407378"/>
            <a:ext cx="4222383" cy="411641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25957" y="799033"/>
            <a:ext cx="501015" cy="499745"/>
          </a:xfrm>
          <a:custGeom>
            <a:avLst/>
            <a:gdLst/>
            <a:ahLst/>
            <a:cxnLst/>
            <a:rect l="l" t="t" r="r" b="b"/>
            <a:pathLst>
              <a:path w="501015" h="499744">
                <a:moveTo>
                  <a:pt x="500697" y="499656"/>
                </a:moveTo>
                <a:lnTo>
                  <a:pt x="500265" y="297014"/>
                </a:lnTo>
                <a:lnTo>
                  <a:pt x="499668" y="0"/>
                </a:lnTo>
                <a:lnTo>
                  <a:pt x="202641" y="0"/>
                </a:lnTo>
                <a:lnTo>
                  <a:pt x="0" y="0"/>
                </a:lnTo>
                <a:lnTo>
                  <a:pt x="2451" y="49453"/>
                </a:lnTo>
                <a:lnTo>
                  <a:pt x="9715" y="98069"/>
                </a:lnTo>
                <a:lnTo>
                  <a:pt x="21653" y="145516"/>
                </a:lnTo>
                <a:lnTo>
                  <a:pt x="38138" y="191452"/>
                </a:lnTo>
                <a:lnTo>
                  <a:pt x="59016" y="235572"/>
                </a:lnTo>
                <a:lnTo>
                  <a:pt x="84162" y="277533"/>
                </a:lnTo>
                <a:lnTo>
                  <a:pt x="113449" y="317017"/>
                </a:lnTo>
                <a:lnTo>
                  <a:pt x="146710" y="353682"/>
                </a:lnTo>
                <a:lnTo>
                  <a:pt x="183451" y="386880"/>
                </a:lnTo>
                <a:lnTo>
                  <a:pt x="222986" y="416077"/>
                </a:lnTo>
                <a:lnTo>
                  <a:pt x="265010" y="441134"/>
                </a:lnTo>
                <a:lnTo>
                  <a:pt x="309168" y="461924"/>
                </a:lnTo>
                <a:lnTo>
                  <a:pt x="355142" y="478307"/>
                </a:lnTo>
                <a:lnTo>
                  <a:pt x="402615" y="490143"/>
                </a:lnTo>
                <a:lnTo>
                  <a:pt x="451243" y="497306"/>
                </a:lnTo>
                <a:lnTo>
                  <a:pt x="500697" y="499656"/>
                </a:lnTo>
                <a:close/>
              </a:path>
            </a:pathLst>
          </a:custGeom>
          <a:solidFill>
            <a:srgbClr val="424242">
              <a:alpha val="1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4600" y="232326"/>
            <a:ext cx="4847919" cy="877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6825" y="2311456"/>
            <a:ext cx="6856730" cy="1953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02124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</a:rPr>
              <a:t>Securities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97024" y="3661197"/>
            <a:ext cx="184617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Presentation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sz="16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: </a:t>
            </a: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Prakruthi </a:t>
            </a:r>
            <a:r>
              <a:rPr sz="16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lang="en-US" sz="16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Gowda</a:t>
            </a:r>
            <a:endParaRPr sz="16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4093" y="1005712"/>
            <a:ext cx="6012971" cy="3132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Security</a:t>
            </a:r>
            <a:r>
              <a:rPr spc="140" dirty="0">
                <a:solidFill>
                  <a:srgbClr val="000000"/>
                </a:solidFill>
              </a:rPr>
              <a:t> </a:t>
            </a:r>
            <a:r>
              <a:rPr spc="50" dirty="0">
                <a:solidFill>
                  <a:srgbClr val="000000"/>
                </a:solidFill>
              </a:rPr>
              <a:t>Process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778" y="1860378"/>
            <a:ext cx="1774825" cy="112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758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Roboto"/>
                <a:cs typeface="Roboto"/>
              </a:rPr>
              <a:t>Front</a:t>
            </a:r>
            <a:r>
              <a:rPr sz="1200" b="1" spc="-30" dirty="0">
                <a:latin typeface="Roboto"/>
                <a:cs typeface="Roboto"/>
              </a:rPr>
              <a:t> </a:t>
            </a:r>
            <a:r>
              <a:rPr sz="1200" b="1" spc="-20" dirty="0">
                <a:latin typeface="Roboto"/>
                <a:cs typeface="Roboto"/>
              </a:rPr>
              <a:t>Oﬃce</a:t>
            </a:r>
            <a:endParaRPr sz="1200">
              <a:latin typeface="Roboto"/>
              <a:cs typeface="Roboto"/>
            </a:endParaRPr>
          </a:p>
          <a:p>
            <a:pPr marL="18415" marR="5080" indent="-6350" algn="r">
              <a:lnSpc>
                <a:spcPct val="101000"/>
              </a:lnSpc>
              <a:spcBef>
                <a:spcPts val="940"/>
              </a:spcBef>
            </a:pPr>
            <a:r>
              <a:rPr sz="1300" dirty="0">
                <a:solidFill>
                  <a:srgbClr val="111111"/>
                </a:solidFill>
                <a:latin typeface="Arial MT"/>
                <a:cs typeface="Arial MT"/>
              </a:rPr>
              <a:t>The</a:t>
            </a:r>
            <a:r>
              <a:rPr sz="1300" spc="-6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111111"/>
                </a:solidFill>
                <a:latin typeface="Arial MT"/>
                <a:cs typeface="Arial MT"/>
              </a:rPr>
              <a:t>front</a:t>
            </a:r>
            <a:r>
              <a:rPr sz="1300" spc="-5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111111"/>
                </a:solidFill>
                <a:latin typeface="Arial MT"/>
                <a:cs typeface="Arial MT"/>
              </a:rPr>
              <a:t>office</a:t>
            </a:r>
            <a:r>
              <a:rPr sz="1300" spc="-5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Arial MT"/>
                <a:cs typeface="Arial MT"/>
              </a:rPr>
              <a:t>includes </a:t>
            </a:r>
            <a:r>
              <a:rPr sz="1300" dirty="0">
                <a:solidFill>
                  <a:srgbClr val="111111"/>
                </a:solidFill>
                <a:latin typeface="Arial MT"/>
                <a:cs typeface="Arial MT"/>
              </a:rPr>
              <a:t>sales</a:t>
            </a:r>
            <a:r>
              <a:rPr sz="1300" spc="-2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Arial MT"/>
                <a:cs typeface="Arial MT"/>
              </a:rPr>
              <a:t>personnel</a:t>
            </a:r>
            <a:r>
              <a:rPr sz="1300" spc="-25" dirty="0">
                <a:solidFill>
                  <a:srgbClr val="111111"/>
                </a:solidFill>
                <a:latin typeface="Arial MT"/>
                <a:cs typeface="Arial MT"/>
              </a:rPr>
              <a:t> and </a:t>
            </a:r>
            <a:r>
              <a:rPr sz="1300" spc="-10" dirty="0">
                <a:solidFill>
                  <a:srgbClr val="111111"/>
                </a:solidFill>
                <a:latin typeface="Arial MT"/>
                <a:cs typeface="Arial MT"/>
              </a:rPr>
              <a:t>corporate</a:t>
            </a:r>
            <a:r>
              <a:rPr sz="1300" spc="-1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Arial MT"/>
                <a:cs typeface="Arial MT"/>
              </a:rPr>
              <a:t>finance.Client </a:t>
            </a:r>
            <a:r>
              <a:rPr sz="1300" dirty="0">
                <a:solidFill>
                  <a:srgbClr val="111111"/>
                </a:solidFill>
                <a:latin typeface="Arial MT"/>
                <a:cs typeface="Arial MT"/>
              </a:rPr>
              <a:t>orders</a:t>
            </a:r>
            <a:r>
              <a:rPr sz="1300" spc="-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111111"/>
                </a:solidFill>
                <a:latin typeface="Arial MT"/>
                <a:cs typeface="Arial MT"/>
              </a:rPr>
              <a:t>are</a:t>
            </a:r>
            <a:r>
              <a:rPr sz="1300" spc="-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111111"/>
                </a:solidFill>
                <a:latin typeface="Arial MT"/>
                <a:cs typeface="Arial MT"/>
              </a:rPr>
              <a:t>placed</a:t>
            </a:r>
            <a:r>
              <a:rPr sz="1300" spc="-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111111"/>
                </a:solidFill>
                <a:latin typeface="Arial MT"/>
                <a:cs typeface="Arial MT"/>
              </a:rPr>
              <a:t>with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7175" y="2964770"/>
            <a:ext cx="95758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111111"/>
                </a:solidFill>
                <a:latin typeface="Arial MT"/>
                <a:cs typeface="Arial MT"/>
              </a:rPr>
              <a:t>front</a:t>
            </a:r>
            <a:r>
              <a:rPr sz="1300" spc="-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111111"/>
                </a:solidFill>
                <a:latin typeface="Arial MT"/>
                <a:cs typeface="Arial MT"/>
              </a:rPr>
              <a:t>office.</a:t>
            </a:r>
            <a:r>
              <a:rPr sz="1300" spc="28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800" spc="-50" dirty="0">
                <a:latin typeface="Roboto"/>
                <a:cs typeface="Roboto"/>
              </a:rPr>
              <a:t>.</a:t>
            </a:r>
            <a:endParaRPr sz="80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42037" y="1109331"/>
            <a:ext cx="3855085" cy="2880995"/>
            <a:chOff x="2642037" y="1109331"/>
            <a:chExt cx="3855085" cy="2880995"/>
          </a:xfrm>
        </p:grpSpPr>
        <p:sp>
          <p:nvSpPr>
            <p:cNvPr id="5" name="object 5"/>
            <p:cNvSpPr/>
            <p:nvPr/>
          </p:nvSpPr>
          <p:spPr>
            <a:xfrm>
              <a:off x="2678137" y="2647950"/>
              <a:ext cx="597535" cy="0"/>
            </a:xfrm>
            <a:custGeom>
              <a:avLst/>
              <a:gdLst/>
              <a:ahLst/>
              <a:cxnLst/>
              <a:rect l="l" t="t" r="r" b="b"/>
              <a:pathLst>
                <a:path w="597535">
                  <a:moveTo>
                    <a:pt x="597500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249B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46800" y="263228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1" y="31336"/>
                  </a:moveTo>
                  <a:lnTo>
                    <a:pt x="7014" y="31336"/>
                  </a:lnTo>
                  <a:lnTo>
                    <a:pt x="0" y="24321"/>
                  </a:lnTo>
                  <a:lnTo>
                    <a:pt x="0" y="15668"/>
                  </a:lnTo>
                  <a:lnTo>
                    <a:pt x="0" y="7014"/>
                  </a:lnTo>
                  <a:lnTo>
                    <a:pt x="7014" y="0"/>
                  </a:lnTo>
                  <a:lnTo>
                    <a:pt x="24321" y="0"/>
                  </a:lnTo>
                  <a:lnTo>
                    <a:pt x="31337" y="7014"/>
                  </a:lnTo>
                  <a:lnTo>
                    <a:pt x="31337" y="24321"/>
                  </a:lnTo>
                  <a:lnTo>
                    <a:pt x="24321" y="31336"/>
                  </a:lnTo>
                  <a:close/>
                </a:path>
              </a:pathLst>
            </a:custGeom>
            <a:solidFill>
              <a:srgbClr val="249B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46800" y="263228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668"/>
                  </a:moveTo>
                  <a:lnTo>
                    <a:pt x="0" y="7014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7" y="7014"/>
                  </a:lnTo>
                  <a:lnTo>
                    <a:pt x="31337" y="15668"/>
                  </a:lnTo>
                  <a:lnTo>
                    <a:pt x="31337" y="24321"/>
                  </a:lnTo>
                  <a:lnTo>
                    <a:pt x="24321" y="31336"/>
                  </a:lnTo>
                  <a:lnTo>
                    <a:pt x="15668" y="31336"/>
                  </a:lnTo>
                  <a:lnTo>
                    <a:pt x="7014" y="31336"/>
                  </a:lnTo>
                  <a:lnTo>
                    <a:pt x="0" y="24321"/>
                  </a:lnTo>
                  <a:lnTo>
                    <a:pt x="0" y="15668"/>
                  </a:lnTo>
                  <a:close/>
                </a:path>
              </a:pathLst>
            </a:custGeom>
            <a:ln w="9524">
              <a:solidFill>
                <a:srgbClr val="249B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09837" y="1705199"/>
              <a:ext cx="1250950" cy="0"/>
            </a:xfrm>
            <a:custGeom>
              <a:avLst/>
              <a:gdLst/>
              <a:ahLst/>
              <a:cxnLst/>
              <a:rect l="l" t="t" r="r" b="b"/>
              <a:pathLst>
                <a:path w="1250950">
                  <a:moveTo>
                    <a:pt x="0" y="0"/>
                  </a:moveTo>
                  <a:lnTo>
                    <a:pt x="1250600" y="0"/>
                  </a:lnTo>
                </a:path>
              </a:pathLst>
            </a:custGeom>
            <a:ln w="9524">
              <a:solidFill>
                <a:srgbClr val="145B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60438" y="168953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1" y="31336"/>
                  </a:moveTo>
                  <a:lnTo>
                    <a:pt x="7014" y="31336"/>
                  </a:lnTo>
                  <a:lnTo>
                    <a:pt x="0" y="24321"/>
                  </a:lnTo>
                  <a:lnTo>
                    <a:pt x="0" y="7014"/>
                  </a:lnTo>
                  <a:lnTo>
                    <a:pt x="7014" y="0"/>
                  </a:lnTo>
                  <a:lnTo>
                    <a:pt x="24321" y="0"/>
                  </a:lnTo>
                  <a:lnTo>
                    <a:pt x="31336" y="7014"/>
                  </a:lnTo>
                  <a:lnTo>
                    <a:pt x="31336" y="15668"/>
                  </a:lnTo>
                  <a:lnTo>
                    <a:pt x="31336" y="24321"/>
                  </a:lnTo>
                  <a:lnTo>
                    <a:pt x="24321" y="31336"/>
                  </a:lnTo>
                  <a:close/>
                </a:path>
              </a:pathLst>
            </a:custGeom>
            <a:solidFill>
              <a:srgbClr val="145B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60438" y="168953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336" y="15668"/>
                  </a:moveTo>
                  <a:lnTo>
                    <a:pt x="31336" y="24321"/>
                  </a:lnTo>
                  <a:lnTo>
                    <a:pt x="24321" y="31336"/>
                  </a:lnTo>
                  <a:lnTo>
                    <a:pt x="15668" y="31336"/>
                  </a:lnTo>
                  <a:lnTo>
                    <a:pt x="7014" y="31336"/>
                  </a:lnTo>
                  <a:lnTo>
                    <a:pt x="0" y="24321"/>
                  </a:lnTo>
                  <a:lnTo>
                    <a:pt x="0" y="15668"/>
                  </a:lnTo>
                  <a:lnTo>
                    <a:pt x="0" y="7014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6" y="7014"/>
                  </a:lnTo>
                  <a:lnTo>
                    <a:pt x="31336" y="15668"/>
                  </a:lnTo>
                  <a:close/>
                </a:path>
              </a:pathLst>
            </a:custGeom>
            <a:ln w="9524">
              <a:solidFill>
                <a:srgbClr val="145B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09837" y="3648300"/>
              <a:ext cx="1250950" cy="0"/>
            </a:xfrm>
            <a:custGeom>
              <a:avLst/>
              <a:gdLst/>
              <a:ahLst/>
              <a:cxnLst/>
              <a:rect l="l" t="t" r="r" b="b"/>
              <a:pathLst>
                <a:path w="1250950">
                  <a:moveTo>
                    <a:pt x="0" y="0"/>
                  </a:moveTo>
                  <a:lnTo>
                    <a:pt x="1250600" y="0"/>
                  </a:lnTo>
                </a:path>
              </a:pathLst>
            </a:custGeom>
            <a:ln w="9524">
              <a:solidFill>
                <a:srgbClr val="1C7E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60438" y="363263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1" y="31337"/>
                  </a:moveTo>
                  <a:lnTo>
                    <a:pt x="7014" y="31337"/>
                  </a:lnTo>
                  <a:lnTo>
                    <a:pt x="0" y="24322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24321" y="0"/>
                  </a:lnTo>
                  <a:lnTo>
                    <a:pt x="31336" y="7015"/>
                  </a:lnTo>
                  <a:lnTo>
                    <a:pt x="31336" y="15668"/>
                  </a:lnTo>
                  <a:lnTo>
                    <a:pt x="31336" y="24322"/>
                  </a:lnTo>
                  <a:lnTo>
                    <a:pt x="24321" y="31337"/>
                  </a:lnTo>
                  <a:close/>
                </a:path>
              </a:pathLst>
            </a:custGeom>
            <a:solidFill>
              <a:srgbClr val="1C7E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60438" y="363263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336" y="15668"/>
                  </a:moveTo>
                  <a:lnTo>
                    <a:pt x="31336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6" y="7015"/>
                  </a:lnTo>
                  <a:lnTo>
                    <a:pt x="31336" y="15668"/>
                  </a:lnTo>
                  <a:close/>
                </a:path>
              </a:pathLst>
            </a:custGeom>
            <a:ln w="9524">
              <a:solidFill>
                <a:srgbClr val="1C7E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2659" y="1236660"/>
              <a:ext cx="1382395" cy="2075180"/>
            </a:xfrm>
            <a:custGeom>
              <a:avLst/>
              <a:gdLst/>
              <a:ahLst/>
              <a:cxnLst/>
              <a:rect l="l" t="t" r="r" b="b"/>
              <a:pathLst>
                <a:path w="1382395" h="2075179">
                  <a:moveTo>
                    <a:pt x="1199780" y="2074577"/>
                  </a:moveTo>
                  <a:lnTo>
                    <a:pt x="699098" y="1789041"/>
                  </a:lnTo>
                  <a:lnTo>
                    <a:pt x="722787" y="1744324"/>
                  </a:lnTo>
                  <a:lnTo>
                    <a:pt x="743500" y="1698566"/>
                  </a:lnTo>
                  <a:lnTo>
                    <a:pt x="761237" y="1651907"/>
                  </a:lnTo>
                  <a:lnTo>
                    <a:pt x="775997" y="1604485"/>
                  </a:lnTo>
                  <a:lnTo>
                    <a:pt x="787782" y="1556442"/>
                  </a:lnTo>
                  <a:lnTo>
                    <a:pt x="796591" y="1507915"/>
                  </a:lnTo>
                  <a:lnTo>
                    <a:pt x="802426" y="1459047"/>
                  </a:lnTo>
                  <a:lnTo>
                    <a:pt x="805286" y="1409975"/>
                  </a:lnTo>
                  <a:lnTo>
                    <a:pt x="805171" y="1360841"/>
                  </a:lnTo>
                  <a:lnTo>
                    <a:pt x="802082" y="1311784"/>
                  </a:lnTo>
                  <a:lnTo>
                    <a:pt x="796020" y="1262943"/>
                  </a:lnTo>
                  <a:lnTo>
                    <a:pt x="786984" y="1214458"/>
                  </a:lnTo>
                  <a:lnTo>
                    <a:pt x="774976" y="1166470"/>
                  </a:lnTo>
                  <a:lnTo>
                    <a:pt x="759994" y="1119118"/>
                  </a:lnTo>
                  <a:lnTo>
                    <a:pt x="742040" y="1072542"/>
                  </a:lnTo>
                  <a:lnTo>
                    <a:pt x="721114" y="1026881"/>
                  </a:lnTo>
                  <a:lnTo>
                    <a:pt x="697216" y="982276"/>
                  </a:lnTo>
                  <a:lnTo>
                    <a:pt x="670591" y="939243"/>
                  </a:lnTo>
                  <a:lnTo>
                    <a:pt x="641563" y="898252"/>
                  </a:lnTo>
                  <a:lnTo>
                    <a:pt x="610254" y="859375"/>
                  </a:lnTo>
                  <a:lnTo>
                    <a:pt x="576784" y="822682"/>
                  </a:lnTo>
                  <a:lnTo>
                    <a:pt x="541273" y="788242"/>
                  </a:lnTo>
                  <a:lnTo>
                    <a:pt x="503844" y="756127"/>
                  </a:lnTo>
                  <a:lnTo>
                    <a:pt x="464616" y="726405"/>
                  </a:lnTo>
                  <a:lnTo>
                    <a:pt x="423710" y="699149"/>
                  </a:lnTo>
                  <a:lnTo>
                    <a:pt x="381247" y="674428"/>
                  </a:lnTo>
                  <a:lnTo>
                    <a:pt x="337243" y="652267"/>
                  </a:lnTo>
                  <a:lnTo>
                    <a:pt x="292135" y="632873"/>
                  </a:lnTo>
                  <a:lnTo>
                    <a:pt x="245727" y="616180"/>
                  </a:lnTo>
                  <a:lnTo>
                    <a:pt x="198245" y="602303"/>
                  </a:lnTo>
                  <a:lnTo>
                    <a:pt x="149811" y="591313"/>
                  </a:lnTo>
                  <a:lnTo>
                    <a:pt x="100545" y="583280"/>
                  </a:lnTo>
                  <a:lnTo>
                    <a:pt x="50567" y="578274"/>
                  </a:lnTo>
                  <a:lnTo>
                    <a:pt x="0" y="576367"/>
                  </a:lnTo>
                  <a:lnTo>
                    <a:pt x="3799" y="0"/>
                  </a:lnTo>
                  <a:lnTo>
                    <a:pt x="52933" y="1191"/>
                  </a:lnTo>
                  <a:lnTo>
                    <a:pt x="101771" y="4101"/>
                  </a:lnTo>
                  <a:lnTo>
                    <a:pt x="150276" y="8707"/>
                  </a:lnTo>
                  <a:lnTo>
                    <a:pt x="198410" y="14989"/>
                  </a:lnTo>
                  <a:lnTo>
                    <a:pt x="246135" y="22923"/>
                  </a:lnTo>
                  <a:lnTo>
                    <a:pt x="293415" y="32488"/>
                  </a:lnTo>
                  <a:lnTo>
                    <a:pt x="340211" y="43662"/>
                  </a:lnTo>
                  <a:lnTo>
                    <a:pt x="386486" y="56423"/>
                  </a:lnTo>
                  <a:lnTo>
                    <a:pt x="432203" y="70750"/>
                  </a:lnTo>
                  <a:lnTo>
                    <a:pt x="477322" y="86620"/>
                  </a:lnTo>
                  <a:lnTo>
                    <a:pt x="521808" y="104011"/>
                  </a:lnTo>
                  <a:lnTo>
                    <a:pt x="565623" y="122902"/>
                  </a:lnTo>
                  <a:lnTo>
                    <a:pt x="608728" y="143271"/>
                  </a:lnTo>
                  <a:lnTo>
                    <a:pt x="651086" y="165095"/>
                  </a:lnTo>
                  <a:lnTo>
                    <a:pt x="692660" y="188354"/>
                  </a:lnTo>
                  <a:lnTo>
                    <a:pt x="733411" y="213024"/>
                  </a:lnTo>
                  <a:lnTo>
                    <a:pt x="773303" y="239084"/>
                  </a:lnTo>
                  <a:lnTo>
                    <a:pt x="812298" y="266513"/>
                  </a:lnTo>
                  <a:lnTo>
                    <a:pt x="850358" y="295288"/>
                  </a:lnTo>
                  <a:lnTo>
                    <a:pt x="887446" y="325387"/>
                  </a:lnTo>
                  <a:lnTo>
                    <a:pt x="923523" y="356789"/>
                  </a:lnTo>
                  <a:lnTo>
                    <a:pt x="958553" y="389472"/>
                  </a:lnTo>
                  <a:lnTo>
                    <a:pt x="992497" y="423413"/>
                  </a:lnTo>
                  <a:lnTo>
                    <a:pt x="1025319" y="458591"/>
                  </a:lnTo>
                  <a:lnTo>
                    <a:pt x="1056980" y="494984"/>
                  </a:lnTo>
                  <a:lnTo>
                    <a:pt x="1087443" y="532570"/>
                  </a:lnTo>
                  <a:lnTo>
                    <a:pt x="1116670" y="571327"/>
                  </a:lnTo>
                  <a:lnTo>
                    <a:pt x="1144624" y="611234"/>
                  </a:lnTo>
                  <a:lnTo>
                    <a:pt x="1171294" y="652313"/>
                  </a:lnTo>
                  <a:lnTo>
                    <a:pt x="1196561" y="694407"/>
                  </a:lnTo>
                  <a:lnTo>
                    <a:pt x="1220352" y="737412"/>
                  </a:lnTo>
                  <a:lnTo>
                    <a:pt x="1242511" y="781031"/>
                  </a:lnTo>
                  <a:lnTo>
                    <a:pt x="1263037" y="825219"/>
                  </a:lnTo>
                  <a:lnTo>
                    <a:pt x="1281931" y="869934"/>
                  </a:lnTo>
                  <a:lnTo>
                    <a:pt x="1299192" y="915130"/>
                  </a:lnTo>
                  <a:lnTo>
                    <a:pt x="1314820" y="960766"/>
                  </a:lnTo>
                  <a:lnTo>
                    <a:pt x="1328815" y="1006798"/>
                  </a:lnTo>
                  <a:lnTo>
                    <a:pt x="1341177" y="1053181"/>
                  </a:lnTo>
                  <a:lnTo>
                    <a:pt x="1351906" y="1099873"/>
                  </a:lnTo>
                  <a:lnTo>
                    <a:pt x="1361002" y="1146829"/>
                  </a:lnTo>
                  <a:lnTo>
                    <a:pt x="1368464" y="1194007"/>
                  </a:lnTo>
                  <a:lnTo>
                    <a:pt x="1374293" y="1241363"/>
                  </a:lnTo>
                  <a:lnTo>
                    <a:pt x="1378489" y="1288854"/>
                  </a:lnTo>
                  <a:lnTo>
                    <a:pt x="1381050" y="1336435"/>
                  </a:lnTo>
                  <a:lnTo>
                    <a:pt x="1381978" y="1384063"/>
                  </a:lnTo>
                  <a:lnTo>
                    <a:pt x="1381272" y="1431695"/>
                  </a:lnTo>
                  <a:lnTo>
                    <a:pt x="1378933" y="1479288"/>
                  </a:lnTo>
                  <a:lnTo>
                    <a:pt x="1374959" y="1526797"/>
                  </a:lnTo>
                  <a:lnTo>
                    <a:pt x="1369351" y="1574180"/>
                  </a:lnTo>
                  <a:lnTo>
                    <a:pt x="1362109" y="1621392"/>
                  </a:lnTo>
                  <a:lnTo>
                    <a:pt x="1353232" y="1668391"/>
                  </a:lnTo>
                  <a:lnTo>
                    <a:pt x="1342721" y="1715132"/>
                  </a:lnTo>
                  <a:lnTo>
                    <a:pt x="1330575" y="1761573"/>
                  </a:lnTo>
                  <a:lnTo>
                    <a:pt x="1316795" y="1807669"/>
                  </a:lnTo>
                  <a:lnTo>
                    <a:pt x="1301380" y="1853377"/>
                  </a:lnTo>
                  <a:lnTo>
                    <a:pt x="1284330" y="1898654"/>
                  </a:lnTo>
                  <a:lnTo>
                    <a:pt x="1265645" y="1943456"/>
                  </a:lnTo>
                  <a:lnTo>
                    <a:pt x="1245325" y="1987739"/>
                  </a:lnTo>
                  <a:lnTo>
                    <a:pt x="1223370" y="2031461"/>
                  </a:lnTo>
                  <a:lnTo>
                    <a:pt x="1199780" y="2074577"/>
                  </a:lnTo>
                  <a:close/>
                </a:path>
              </a:pathLst>
            </a:custGeom>
            <a:solidFill>
              <a:srgbClr val="145B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97989" y="3013380"/>
              <a:ext cx="2369820" cy="976630"/>
            </a:xfrm>
            <a:custGeom>
              <a:avLst/>
              <a:gdLst/>
              <a:ahLst/>
              <a:cxnLst/>
              <a:rect l="l" t="t" r="r" b="b"/>
              <a:pathLst>
                <a:path w="2369820" h="976629">
                  <a:moveTo>
                    <a:pt x="2297470" y="401387"/>
                  </a:moveTo>
                  <a:lnTo>
                    <a:pt x="1186399" y="401387"/>
                  </a:lnTo>
                  <a:lnTo>
                    <a:pt x="1236153" y="399033"/>
                  </a:lnTo>
                  <a:lnTo>
                    <a:pt x="1285315" y="393687"/>
                  </a:lnTo>
                  <a:lnTo>
                    <a:pt x="1333770" y="385415"/>
                  </a:lnTo>
                  <a:lnTo>
                    <a:pt x="1381404" y="374284"/>
                  </a:lnTo>
                  <a:lnTo>
                    <a:pt x="1428101" y="360362"/>
                  </a:lnTo>
                  <a:lnTo>
                    <a:pt x="1473746" y="343715"/>
                  </a:lnTo>
                  <a:lnTo>
                    <a:pt x="1518225" y="324411"/>
                  </a:lnTo>
                  <a:lnTo>
                    <a:pt x="1561422" y="302517"/>
                  </a:lnTo>
                  <a:lnTo>
                    <a:pt x="1603222" y="278100"/>
                  </a:lnTo>
                  <a:lnTo>
                    <a:pt x="1643511" y="251227"/>
                  </a:lnTo>
                  <a:lnTo>
                    <a:pt x="1682173" y="221966"/>
                  </a:lnTo>
                  <a:lnTo>
                    <a:pt x="1719094" y="190383"/>
                  </a:lnTo>
                  <a:lnTo>
                    <a:pt x="1754158" y="156546"/>
                  </a:lnTo>
                  <a:lnTo>
                    <a:pt x="1787251" y="120522"/>
                  </a:lnTo>
                  <a:lnTo>
                    <a:pt x="1818257" y="82378"/>
                  </a:lnTo>
                  <a:lnTo>
                    <a:pt x="1847062" y="42182"/>
                  </a:lnTo>
                  <a:lnTo>
                    <a:pt x="1873551" y="0"/>
                  </a:lnTo>
                  <a:lnTo>
                    <a:pt x="2369769" y="290834"/>
                  </a:lnTo>
                  <a:lnTo>
                    <a:pt x="2343737" y="333478"/>
                  </a:lnTo>
                  <a:lnTo>
                    <a:pt x="2316316" y="374973"/>
                  </a:lnTo>
                  <a:lnTo>
                    <a:pt x="2297470" y="401387"/>
                  </a:lnTo>
                  <a:close/>
                </a:path>
                <a:path w="2369820" h="976629">
                  <a:moveTo>
                    <a:pt x="1195994" y="976474"/>
                  </a:moveTo>
                  <a:lnTo>
                    <a:pt x="1146032" y="976411"/>
                  </a:lnTo>
                  <a:lnTo>
                    <a:pt x="1096330" y="974565"/>
                  </a:lnTo>
                  <a:lnTo>
                    <a:pt x="1046928" y="970958"/>
                  </a:lnTo>
                  <a:lnTo>
                    <a:pt x="997868" y="965611"/>
                  </a:lnTo>
                  <a:lnTo>
                    <a:pt x="949188" y="958547"/>
                  </a:lnTo>
                  <a:lnTo>
                    <a:pt x="900929" y="949788"/>
                  </a:lnTo>
                  <a:lnTo>
                    <a:pt x="853133" y="939354"/>
                  </a:lnTo>
                  <a:lnTo>
                    <a:pt x="805838" y="927268"/>
                  </a:lnTo>
                  <a:lnTo>
                    <a:pt x="759086" y="913551"/>
                  </a:lnTo>
                  <a:lnTo>
                    <a:pt x="712916" y="898226"/>
                  </a:lnTo>
                  <a:lnTo>
                    <a:pt x="667369" y="881314"/>
                  </a:lnTo>
                  <a:lnTo>
                    <a:pt x="622485" y="862837"/>
                  </a:lnTo>
                  <a:lnTo>
                    <a:pt x="578305" y="842817"/>
                  </a:lnTo>
                  <a:lnTo>
                    <a:pt x="534869" y="821275"/>
                  </a:lnTo>
                  <a:lnTo>
                    <a:pt x="492217" y="798234"/>
                  </a:lnTo>
                  <a:lnTo>
                    <a:pt x="450389" y="773714"/>
                  </a:lnTo>
                  <a:lnTo>
                    <a:pt x="409426" y="747738"/>
                  </a:lnTo>
                  <a:lnTo>
                    <a:pt x="369368" y="720328"/>
                  </a:lnTo>
                  <a:lnTo>
                    <a:pt x="330256" y="691505"/>
                  </a:lnTo>
                  <a:lnTo>
                    <a:pt x="292129" y="661291"/>
                  </a:lnTo>
                  <a:lnTo>
                    <a:pt x="255029" y="629708"/>
                  </a:lnTo>
                  <a:lnTo>
                    <a:pt x="218995" y="596778"/>
                  </a:lnTo>
                  <a:lnTo>
                    <a:pt x="184067" y="562522"/>
                  </a:lnTo>
                  <a:lnTo>
                    <a:pt x="150287" y="526963"/>
                  </a:lnTo>
                  <a:lnTo>
                    <a:pt x="117693" y="490121"/>
                  </a:lnTo>
                  <a:lnTo>
                    <a:pt x="86328" y="452020"/>
                  </a:lnTo>
                  <a:lnTo>
                    <a:pt x="56230" y="412679"/>
                  </a:lnTo>
                  <a:lnTo>
                    <a:pt x="27440" y="372123"/>
                  </a:lnTo>
                  <a:lnTo>
                    <a:pt x="0" y="330371"/>
                  </a:lnTo>
                  <a:lnTo>
                    <a:pt x="486240" y="23145"/>
                  </a:lnTo>
                  <a:lnTo>
                    <a:pt x="514121" y="64420"/>
                  </a:lnTo>
                  <a:lnTo>
                    <a:pt x="544251" y="103634"/>
                  </a:lnTo>
                  <a:lnTo>
                    <a:pt x="576512" y="140722"/>
                  </a:lnTo>
                  <a:lnTo>
                    <a:pt x="610788" y="175622"/>
                  </a:lnTo>
                  <a:lnTo>
                    <a:pt x="646962" y="208271"/>
                  </a:lnTo>
                  <a:lnTo>
                    <a:pt x="684915" y="238604"/>
                  </a:lnTo>
                  <a:lnTo>
                    <a:pt x="724532" y="266559"/>
                  </a:lnTo>
                  <a:lnTo>
                    <a:pt x="765695" y="292073"/>
                  </a:lnTo>
                  <a:lnTo>
                    <a:pt x="808287" y="315082"/>
                  </a:lnTo>
                  <a:lnTo>
                    <a:pt x="852190" y="335523"/>
                  </a:lnTo>
                  <a:lnTo>
                    <a:pt x="897288" y="353332"/>
                  </a:lnTo>
                  <a:lnTo>
                    <a:pt x="943463" y="368447"/>
                  </a:lnTo>
                  <a:lnTo>
                    <a:pt x="990599" y="380804"/>
                  </a:lnTo>
                  <a:lnTo>
                    <a:pt x="1038577" y="390340"/>
                  </a:lnTo>
                  <a:lnTo>
                    <a:pt x="1087281" y="396991"/>
                  </a:lnTo>
                  <a:lnTo>
                    <a:pt x="1136595" y="400694"/>
                  </a:lnTo>
                  <a:lnTo>
                    <a:pt x="1186399" y="401387"/>
                  </a:lnTo>
                  <a:lnTo>
                    <a:pt x="2297470" y="401387"/>
                  </a:lnTo>
                  <a:lnTo>
                    <a:pt x="2287547" y="415295"/>
                  </a:lnTo>
                  <a:lnTo>
                    <a:pt x="2257470" y="454422"/>
                  </a:lnTo>
                  <a:lnTo>
                    <a:pt x="2226124" y="492330"/>
                  </a:lnTo>
                  <a:lnTo>
                    <a:pt x="2193548" y="528997"/>
                  </a:lnTo>
                  <a:lnTo>
                    <a:pt x="2159783" y="564398"/>
                  </a:lnTo>
                  <a:lnTo>
                    <a:pt x="2124867" y="598512"/>
                  </a:lnTo>
                  <a:lnTo>
                    <a:pt x="2088841" y="631315"/>
                  </a:lnTo>
                  <a:lnTo>
                    <a:pt x="2051743" y="662784"/>
                  </a:lnTo>
                  <a:lnTo>
                    <a:pt x="2013614" y="692896"/>
                  </a:lnTo>
                  <a:lnTo>
                    <a:pt x="1974493" y="721627"/>
                  </a:lnTo>
                  <a:lnTo>
                    <a:pt x="1934420" y="748955"/>
                  </a:lnTo>
                  <a:lnTo>
                    <a:pt x="1893433" y="774856"/>
                  </a:lnTo>
                  <a:lnTo>
                    <a:pt x="1851573" y="799308"/>
                  </a:lnTo>
                  <a:lnTo>
                    <a:pt x="1808880" y="822287"/>
                  </a:lnTo>
                  <a:lnTo>
                    <a:pt x="1765392" y="843770"/>
                  </a:lnTo>
                  <a:lnTo>
                    <a:pt x="1721150" y="863734"/>
                  </a:lnTo>
                  <a:lnTo>
                    <a:pt x="1676192" y="882155"/>
                  </a:lnTo>
                  <a:lnTo>
                    <a:pt x="1630560" y="899012"/>
                  </a:lnTo>
                  <a:lnTo>
                    <a:pt x="1584291" y="914280"/>
                  </a:lnTo>
                  <a:lnTo>
                    <a:pt x="1537425" y="927937"/>
                  </a:lnTo>
                  <a:lnTo>
                    <a:pt x="1490003" y="939960"/>
                  </a:lnTo>
                  <a:lnTo>
                    <a:pt x="1442064" y="950324"/>
                  </a:lnTo>
                  <a:lnTo>
                    <a:pt x="1393647" y="959008"/>
                  </a:lnTo>
                  <a:lnTo>
                    <a:pt x="1344792" y="965988"/>
                  </a:lnTo>
                  <a:lnTo>
                    <a:pt x="1295538" y="971242"/>
                  </a:lnTo>
                  <a:lnTo>
                    <a:pt x="1245926" y="974744"/>
                  </a:lnTo>
                  <a:lnTo>
                    <a:pt x="1195994" y="976474"/>
                  </a:lnTo>
                  <a:close/>
                </a:path>
              </a:pathLst>
            </a:custGeom>
            <a:solidFill>
              <a:srgbClr val="1C7E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94818" y="1236785"/>
              <a:ext cx="1364615" cy="2072639"/>
            </a:xfrm>
            <a:custGeom>
              <a:avLst/>
              <a:gdLst/>
              <a:ahLst/>
              <a:cxnLst/>
              <a:rect l="l" t="t" r="r" b="b"/>
              <a:pathLst>
                <a:path w="1364614" h="2072639">
                  <a:moveTo>
                    <a:pt x="181192" y="2072636"/>
                  </a:moveTo>
                  <a:lnTo>
                    <a:pt x="157138" y="2028507"/>
                  </a:lnTo>
                  <a:lnTo>
                    <a:pt x="134793" y="1983744"/>
                  </a:lnTo>
                  <a:lnTo>
                    <a:pt x="114159" y="1938395"/>
                  </a:lnTo>
                  <a:lnTo>
                    <a:pt x="95234" y="1892506"/>
                  </a:lnTo>
                  <a:lnTo>
                    <a:pt x="78020" y="1846123"/>
                  </a:lnTo>
                  <a:lnTo>
                    <a:pt x="62516" y="1799295"/>
                  </a:lnTo>
                  <a:lnTo>
                    <a:pt x="48723" y="1752066"/>
                  </a:lnTo>
                  <a:lnTo>
                    <a:pt x="36640" y="1704484"/>
                  </a:lnTo>
                  <a:lnTo>
                    <a:pt x="26268" y="1656595"/>
                  </a:lnTo>
                  <a:lnTo>
                    <a:pt x="17606" y="1608446"/>
                  </a:lnTo>
                  <a:lnTo>
                    <a:pt x="10655" y="1560084"/>
                  </a:lnTo>
                  <a:lnTo>
                    <a:pt x="5415" y="1511555"/>
                  </a:lnTo>
                  <a:lnTo>
                    <a:pt x="1887" y="1462905"/>
                  </a:lnTo>
                  <a:lnTo>
                    <a:pt x="69" y="1414182"/>
                  </a:lnTo>
                  <a:lnTo>
                    <a:pt x="0" y="1364304"/>
                  </a:lnTo>
                  <a:lnTo>
                    <a:pt x="1567" y="1316701"/>
                  </a:lnTo>
                  <a:lnTo>
                    <a:pt x="4884" y="1268037"/>
                  </a:lnTo>
                  <a:lnTo>
                    <a:pt x="9911" y="1219485"/>
                  </a:lnTo>
                  <a:lnTo>
                    <a:pt x="16651" y="1171093"/>
                  </a:lnTo>
                  <a:lnTo>
                    <a:pt x="25102" y="1122907"/>
                  </a:lnTo>
                  <a:lnTo>
                    <a:pt x="35265" y="1074973"/>
                  </a:lnTo>
                  <a:lnTo>
                    <a:pt x="47140" y="1027339"/>
                  </a:lnTo>
                  <a:lnTo>
                    <a:pt x="60727" y="980050"/>
                  </a:lnTo>
                  <a:lnTo>
                    <a:pt x="76026" y="933154"/>
                  </a:lnTo>
                  <a:lnTo>
                    <a:pt x="93038" y="886698"/>
                  </a:lnTo>
                  <a:lnTo>
                    <a:pt x="111761" y="840726"/>
                  </a:lnTo>
                  <a:lnTo>
                    <a:pt x="132198" y="795287"/>
                  </a:lnTo>
                  <a:lnTo>
                    <a:pt x="154346" y="750428"/>
                  </a:lnTo>
                  <a:lnTo>
                    <a:pt x="178208" y="706193"/>
                  </a:lnTo>
                  <a:lnTo>
                    <a:pt x="203650" y="662849"/>
                  </a:lnTo>
                  <a:lnTo>
                    <a:pt x="230516" y="620644"/>
                  </a:lnTo>
                  <a:lnTo>
                    <a:pt x="258765" y="579604"/>
                  </a:lnTo>
                  <a:lnTo>
                    <a:pt x="288358" y="539751"/>
                  </a:lnTo>
                  <a:lnTo>
                    <a:pt x="319253" y="501111"/>
                  </a:lnTo>
                  <a:lnTo>
                    <a:pt x="351413" y="463707"/>
                  </a:lnTo>
                  <a:lnTo>
                    <a:pt x="384796" y="427563"/>
                  </a:lnTo>
                  <a:lnTo>
                    <a:pt x="419362" y="392703"/>
                  </a:lnTo>
                  <a:lnTo>
                    <a:pt x="455072" y="359152"/>
                  </a:lnTo>
                  <a:lnTo>
                    <a:pt x="491887" y="326933"/>
                  </a:lnTo>
                  <a:lnTo>
                    <a:pt x="529765" y="296071"/>
                  </a:lnTo>
                  <a:lnTo>
                    <a:pt x="568667" y="266590"/>
                  </a:lnTo>
                  <a:lnTo>
                    <a:pt x="608554" y="238513"/>
                  </a:lnTo>
                  <a:lnTo>
                    <a:pt x="649385" y="211866"/>
                  </a:lnTo>
                  <a:lnTo>
                    <a:pt x="691120" y="186671"/>
                  </a:lnTo>
                  <a:lnTo>
                    <a:pt x="733719" y="162953"/>
                  </a:lnTo>
                  <a:lnTo>
                    <a:pt x="777144" y="140737"/>
                  </a:lnTo>
                  <a:lnTo>
                    <a:pt x="821352" y="120046"/>
                  </a:lnTo>
                  <a:lnTo>
                    <a:pt x="866306" y="100904"/>
                  </a:lnTo>
                  <a:lnTo>
                    <a:pt x="911964" y="83335"/>
                  </a:lnTo>
                  <a:lnTo>
                    <a:pt x="958287" y="67365"/>
                  </a:lnTo>
                  <a:lnTo>
                    <a:pt x="1005236" y="53015"/>
                  </a:lnTo>
                  <a:lnTo>
                    <a:pt x="1052769" y="40312"/>
                  </a:lnTo>
                  <a:lnTo>
                    <a:pt x="1100848" y="29278"/>
                  </a:lnTo>
                  <a:lnTo>
                    <a:pt x="1149432" y="19938"/>
                  </a:lnTo>
                  <a:lnTo>
                    <a:pt x="1198481" y="12316"/>
                  </a:lnTo>
                  <a:lnTo>
                    <a:pt x="1247956" y="6437"/>
                  </a:lnTo>
                  <a:lnTo>
                    <a:pt x="1297816" y="2323"/>
                  </a:lnTo>
                  <a:lnTo>
                    <a:pt x="1348023" y="0"/>
                  </a:lnTo>
                  <a:lnTo>
                    <a:pt x="1364330" y="578314"/>
                  </a:lnTo>
                  <a:lnTo>
                    <a:pt x="1314521" y="581254"/>
                  </a:lnTo>
                  <a:lnTo>
                    <a:pt x="1265345" y="587202"/>
                  </a:lnTo>
                  <a:lnTo>
                    <a:pt x="1216919" y="596088"/>
                  </a:lnTo>
                  <a:lnTo>
                    <a:pt x="1169359" y="607844"/>
                  </a:lnTo>
                  <a:lnTo>
                    <a:pt x="1122779" y="622399"/>
                  </a:lnTo>
                  <a:lnTo>
                    <a:pt x="1077295" y="639683"/>
                  </a:lnTo>
                  <a:lnTo>
                    <a:pt x="1033023" y="659626"/>
                  </a:lnTo>
                  <a:lnTo>
                    <a:pt x="990078" y="682160"/>
                  </a:lnTo>
                  <a:lnTo>
                    <a:pt x="948576" y="707214"/>
                  </a:lnTo>
                  <a:lnTo>
                    <a:pt x="908632" y="734719"/>
                  </a:lnTo>
                  <a:lnTo>
                    <a:pt x="870361" y="764604"/>
                  </a:lnTo>
                  <a:lnTo>
                    <a:pt x="833880" y="796801"/>
                  </a:lnTo>
                  <a:lnTo>
                    <a:pt x="799303" y="831239"/>
                  </a:lnTo>
                  <a:lnTo>
                    <a:pt x="766746" y="867849"/>
                  </a:lnTo>
                  <a:lnTo>
                    <a:pt x="736325" y="906560"/>
                  </a:lnTo>
                  <a:lnTo>
                    <a:pt x="708155" y="947304"/>
                  </a:lnTo>
                  <a:lnTo>
                    <a:pt x="682352" y="990010"/>
                  </a:lnTo>
                  <a:lnTo>
                    <a:pt x="659223" y="1034222"/>
                  </a:lnTo>
                  <a:lnTo>
                    <a:pt x="638999" y="1079440"/>
                  </a:lnTo>
                  <a:lnTo>
                    <a:pt x="621681" y="1125528"/>
                  </a:lnTo>
                  <a:lnTo>
                    <a:pt x="607267" y="1172352"/>
                  </a:lnTo>
                  <a:lnTo>
                    <a:pt x="595758" y="1219776"/>
                  </a:lnTo>
                  <a:lnTo>
                    <a:pt x="587153" y="1267666"/>
                  </a:lnTo>
                  <a:lnTo>
                    <a:pt x="581452" y="1315887"/>
                  </a:lnTo>
                  <a:lnTo>
                    <a:pt x="578654" y="1364304"/>
                  </a:lnTo>
                  <a:lnTo>
                    <a:pt x="578760" y="1412782"/>
                  </a:lnTo>
                  <a:lnTo>
                    <a:pt x="581769" y="1461187"/>
                  </a:lnTo>
                  <a:lnTo>
                    <a:pt x="587681" y="1509382"/>
                  </a:lnTo>
                  <a:lnTo>
                    <a:pt x="596495" y="1557235"/>
                  </a:lnTo>
                  <a:lnTo>
                    <a:pt x="608211" y="1604608"/>
                  </a:lnTo>
                  <a:lnTo>
                    <a:pt x="622829" y="1651368"/>
                  </a:lnTo>
                  <a:lnTo>
                    <a:pt x="640349" y="1697380"/>
                  </a:lnTo>
                  <a:lnTo>
                    <a:pt x="660770" y="1742509"/>
                  </a:lnTo>
                  <a:lnTo>
                    <a:pt x="684091" y="1786620"/>
                  </a:lnTo>
                  <a:lnTo>
                    <a:pt x="181192" y="2072636"/>
                  </a:lnTo>
                  <a:close/>
                </a:path>
              </a:pathLst>
            </a:custGeom>
            <a:solidFill>
              <a:srgbClr val="249B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8985" y="2948143"/>
              <a:ext cx="763539" cy="65570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340900" y="2882912"/>
              <a:ext cx="578485" cy="577850"/>
            </a:xfrm>
            <a:custGeom>
              <a:avLst/>
              <a:gdLst/>
              <a:ahLst/>
              <a:cxnLst/>
              <a:rect l="l" t="t" r="r" b="b"/>
              <a:pathLst>
                <a:path w="578485" h="577850">
                  <a:moveTo>
                    <a:pt x="578485" y="300761"/>
                  </a:moveTo>
                  <a:lnTo>
                    <a:pt x="576719" y="254444"/>
                  </a:lnTo>
                  <a:lnTo>
                    <a:pt x="569899" y="220903"/>
                  </a:lnTo>
                  <a:lnTo>
                    <a:pt x="570661" y="220713"/>
                  </a:lnTo>
                  <a:lnTo>
                    <a:pt x="568579" y="214426"/>
                  </a:lnTo>
                  <a:lnTo>
                    <a:pt x="567309" y="208114"/>
                  </a:lnTo>
                  <a:lnTo>
                    <a:pt x="566572" y="208330"/>
                  </a:lnTo>
                  <a:lnTo>
                    <a:pt x="534606" y="135026"/>
                  </a:lnTo>
                  <a:lnTo>
                    <a:pt x="507365" y="98412"/>
                  </a:lnTo>
                  <a:lnTo>
                    <a:pt x="474891" y="66675"/>
                  </a:lnTo>
                  <a:lnTo>
                    <a:pt x="437857" y="40411"/>
                  </a:lnTo>
                  <a:lnTo>
                    <a:pt x="396938" y="20167"/>
                  </a:lnTo>
                  <a:lnTo>
                    <a:pt x="352806" y="6502"/>
                  </a:lnTo>
                  <a:lnTo>
                    <a:pt x="306146" y="0"/>
                  </a:lnTo>
                  <a:lnTo>
                    <a:pt x="259029" y="1117"/>
                  </a:lnTo>
                  <a:lnTo>
                    <a:pt x="213614" y="9626"/>
                  </a:lnTo>
                  <a:lnTo>
                    <a:pt x="170611" y="25057"/>
                  </a:lnTo>
                  <a:lnTo>
                    <a:pt x="130771" y="46913"/>
                  </a:lnTo>
                  <a:lnTo>
                    <a:pt x="94830" y="74701"/>
                  </a:lnTo>
                  <a:lnTo>
                    <a:pt x="63525" y="107962"/>
                  </a:lnTo>
                  <a:lnTo>
                    <a:pt x="37579" y="146215"/>
                  </a:lnTo>
                  <a:lnTo>
                    <a:pt x="17754" y="188950"/>
                  </a:lnTo>
                  <a:lnTo>
                    <a:pt x="5092" y="234327"/>
                  </a:lnTo>
                  <a:lnTo>
                    <a:pt x="0" y="280238"/>
                  </a:lnTo>
                  <a:lnTo>
                    <a:pt x="2235" y="325831"/>
                  </a:lnTo>
                  <a:lnTo>
                    <a:pt x="11544" y="370268"/>
                  </a:lnTo>
                  <a:lnTo>
                    <a:pt x="27673" y="412699"/>
                  </a:lnTo>
                  <a:lnTo>
                    <a:pt x="50393" y="452285"/>
                  </a:lnTo>
                  <a:lnTo>
                    <a:pt x="79438" y="488188"/>
                  </a:lnTo>
                  <a:lnTo>
                    <a:pt x="101536" y="507911"/>
                  </a:lnTo>
                  <a:lnTo>
                    <a:pt x="100952" y="508596"/>
                  </a:lnTo>
                  <a:lnTo>
                    <a:pt x="108115" y="513791"/>
                  </a:lnTo>
                  <a:lnTo>
                    <a:pt x="114579" y="519544"/>
                  </a:lnTo>
                  <a:lnTo>
                    <a:pt x="115112" y="518845"/>
                  </a:lnTo>
                  <a:lnTo>
                    <a:pt x="139268" y="536308"/>
                  </a:lnTo>
                  <a:lnTo>
                    <a:pt x="180721" y="557060"/>
                  </a:lnTo>
                  <a:lnTo>
                    <a:pt x="224459" y="570776"/>
                  </a:lnTo>
                  <a:lnTo>
                    <a:pt x="269557" y="577405"/>
                  </a:lnTo>
                  <a:lnTo>
                    <a:pt x="315150" y="576897"/>
                  </a:lnTo>
                  <a:lnTo>
                    <a:pt x="360349" y="569175"/>
                  </a:lnTo>
                  <a:lnTo>
                    <a:pt x="404253" y="554189"/>
                  </a:lnTo>
                  <a:lnTo>
                    <a:pt x="445973" y="531888"/>
                  </a:lnTo>
                  <a:lnTo>
                    <a:pt x="483539" y="503110"/>
                  </a:lnTo>
                  <a:lnTo>
                    <a:pt x="515315" y="469328"/>
                  </a:lnTo>
                  <a:lnTo>
                    <a:pt x="541020" y="431368"/>
                  </a:lnTo>
                  <a:lnTo>
                    <a:pt x="560324" y="390055"/>
                  </a:lnTo>
                  <a:lnTo>
                    <a:pt x="572909" y="346252"/>
                  </a:lnTo>
                  <a:lnTo>
                    <a:pt x="578485" y="300761"/>
                  </a:lnTo>
                  <a:close/>
                </a:path>
              </a:pathLst>
            </a:custGeom>
            <a:solidFill>
              <a:srgbClr val="249B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4483" y="1109331"/>
              <a:ext cx="574988" cy="83985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267695" y="1236586"/>
              <a:ext cx="577850" cy="578485"/>
            </a:xfrm>
            <a:custGeom>
              <a:avLst/>
              <a:gdLst/>
              <a:ahLst/>
              <a:cxnLst/>
              <a:rect l="l" t="t" r="r" b="b"/>
              <a:pathLst>
                <a:path w="577850" h="578485">
                  <a:moveTo>
                    <a:pt x="577596" y="272313"/>
                  </a:moveTo>
                  <a:lnTo>
                    <a:pt x="571500" y="227279"/>
                  </a:lnTo>
                  <a:lnTo>
                    <a:pt x="558342" y="183540"/>
                  </a:lnTo>
                  <a:lnTo>
                    <a:pt x="538187" y="141960"/>
                  </a:lnTo>
                  <a:lnTo>
                    <a:pt x="511098" y="103416"/>
                  </a:lnTo>
                  <a:lnTo>
                    <a:pt x="478129" y="69761"/>
                  </a:lnTo>
                  <a:lnTo>
                    <a:pt x="440918" y="42392"/>
                  </a:lnTo>
                  <a:lnTo>
                    <a:pt x="400316" y="21526"/>
                  </a:lnTo>
                  <a:lnTo>
                    <a:pt x="357174" y="7366"/>
                  </a:lnTo>
                  <a:lnTo>
                    <a:pt x="312369" y="127"/>
                  </a:lnTo>
                  <a:lnTo>
                    <a:pt x="266725" y="0"/>
                  </a:lnTo>
                  <a:lnTo>
                    <a:pt x="221119" y="7200"/>
                  </a:lnTo>
                  <a:lnTo>
                    <a:pt x="192976" y="16484"/>
                  </a:lnTo>
                  <a:lnTo>
                    <a:pt x="192684" y="15621"/>
                  </a:lnTo>
                  <a:lnTo>
                    <a:pt x="184619" y="19240"/>
                  </a:lnTo>
                  <a:lnTo>
                    <a:pt x="176390" y="21945"/>
                  </a:lnTo>
                  <a:lnTo>
                    <a:pt x="176733" y="22771"/>
                  </a:lnTo>
                  <a:lnTo>
                    <a:pt x="110832" y="60477"/>
                  </a:lnTo>
                  <a:lnTo>
                    <a:pt x="77089" y="91490"/>
                  </a:lnTo>
                  <a:lnTo>
                    <a:pt x="48780" y="127228"/>
                  </a:lnTo>
                  <a:lnTo>
                    <a:pt x="26428" y="166966"/>
                  </a:lnTo>
                  <a:lnTo>
                    <a:pt x="10515" y="209969"/>
                  </a:lnTo>
                  <a:lnTo>
                    <a:pt x="1549" y="255473"/>
                  </a:lnTo>
                  <a:lnTo>
                    <a:pt x="0" y="302768"/>
                  </a:lnTo>
                  <a:lnTo>
                    <a:pt x="6146" y="349681"/>
                  </a:lnTo>
                  <a:lnTo>
                    <a:pt x="19507" y="394106"/>
                  </a:lnTo>
                  <a:lnTo>
                    <a:pt x="39535" y="435343"/>
                  </a:lnTo>
                  <a:lnTo>
                    <a:pt x="65659" y="472706"/>
                  </a:lnTo>
                  <a:lnTo>
                    <a:pt x="97294" y="505523"/>
                  </a:lnTo>
                  <a:lnTo>
                    <a:pt x="133908" y="533082"/>
                  </a:lnTo>
                  <a:lnTo>
                    <a:pt x="174904" y="554723"/>
                  </a:lnTo>
                  <a:lnTo>
                    <a:pt x="207365" y="565594"/>
                  </a:lnTo>
                  <a:lnTo>
                    <a:pt x="207149" y="566343"/>
                  </a:lnTo>
                  <a:lnTo>
                    <a:pt x="213652" y="567702"/>
                  </a:lnTo>
                  <a:lnTo>
                    <a:pt x="219735" y="569734"/>
                  </a:lnTo>
                  <a:lnTo>
                    <a:pt x="219913" y="569010"/>
                  </a:lnTo>
                  <a:lnTo>
                    <a:pt x="253238" y="575945"/>
                  </a:lnTo>
                  <a:lnTo>
                    <a:pt x="299377" y="577964"/>
                  </a:lnTo>
                  <a:lnTo>
                    <a:pt x="344703" y="572681"/>
                  </a:lnTo>
                  <a:lnTo>
                    <a:pt x="388429" y="560425"/>
                  </a:lnTo>
                  <a:lnTo>
                    <a:pt x="429691" y="541489"/>
                  </a:lnTo>
                  <a:lnTo>
                    <a:pt x="467677" y="516178"/>
                  </a:lnTo>
                  <a:lnTo>
                    <a:pt x="501573" y="484784"/>
                  </a:lnTo>
                  <a:lnTo>
                    <a:pt x="530542" y="447636"/>
                  </a:lnTo>
                  <a:lnTo>
                    <a:pt x="553123" y="406273"/>
                  </a:lnTo>
                  <a:lnTo>
                    <a:pt x="568464" y="362686"/>
                  </a:lnTo>
                  <a:lnTo>
                    <a:pt x="576605" y="317741"/>
                  </a:lnTo>
                  <a:lnTo>
                    <a:pt x="577596" y="272313"/>
                  </a:lnTo>
                  <a:close/>
                </a:path>
              </a:pathLst>
            </a:custGeom>
            <a:solidFill>
              <a:srgbClr val="145B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0701" y="2717420"/>
              <a:ext cx="784070" cy="62823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233048" y="2860306"/>
              <a:ext cx="579120" cy="579120"/>
            </a:xfrm>
            <a:custGeom>
              <a:avLst/>
              <a:gdLst/>
              <a:ahLst/>
              <a:cxnLst/>
              <a:rect l="l" t="t" r="r" b="b"/>
              <a:pathLst>
                <a:path w="579120" h="579120">
                  <a:moveTo>
                    <a:pt x="578777" y="295452"/>
                  </a:moveTo>
                  <a:lnTo>
                    <a:pt x="576021" y="249174"/>
                  </a:lnTo>
                  <a:lnTo>
                    <a:pt x="566039" y="204444"/>
                  </a:lnTo>
                  <a:lnTo>
                    <a:pt x="549236" y="162064"/>
                  </a:lnTo>
                  <a:lnTo>
                    <a:pt x="525995" y="122847"/>
                  </a:lnTo>
                  <a:lnTo>
                    <a:pt x="496709" y="87566"/>
                  </a:lnTo>
                  <a:lnTo>
                    <a:pt x="461784" y="57035"/>
                  </a:lnTo>
                  <a:lnTo>
                    <a:pt x="421601" y="32054"/>
                  </a:lnTo>
                  <a:lnTo>
                    <a:pt x="377901" y="13919"/>
                  </a:lnTo>
                  <a:lnTo>
                    <a:pt x="332752" y="3276"/>
                  </a:lnTo>
                  <a:lnTo>
                    <a:pt x="287020" y="0"/>
                  </a:lnTo>
                  <a:lnTo>
                    <a:pt x="241604" y="3937"/>
                  </a:lnTo>
                  <a:lnTo>
                    <a:pt x="197358" y="14935"/>
                  </a:lnTo>
                  <a:lnTo>
                    <a:pt x="155181" y="32854"/>
                  </a:lnTo>
                  <a:lnTo>
                    <a:pt x="115938" y="57543"/>
                  </a:lnTo>
                  <a:lnTo>
                    <a:pt x="90297" y="80225"/>
                  </a:lnTo>
                  <a:lnTo>
                    <a:pt x="89763" y="79654"/>
                  </a:lnTo>
                  <a:lnTo>
                    <a:pt x="85369" y="84569"/>
                  </a:lnTo>
                  <a:lnTo>
                    <a:pt x="80518" y="88861"/>
                  </a:lnTo>
                  <a:lnTo>
                    <a:pt x="81064" y="89395"/>
                  </a:lnTo>
                  <a:lnTo>
                    <a:pt x="33578" y="153720"/>
                  </a:lnTo>
                  <a:lnTo>
                    <a:pt x="15468" y="195618"/>
                  </a:lnTo>
                  <a:lnTo>
                    <a:pt x="4229" y="239598"/>
                  </a:lnTo>
                  <a:lnTo>
                    <a:pt x="0" y="284810"/>
                  </a:lnTo>
                  <a:lnTo>
                    <a:pt x="2921" y="330365"/>
                  </a:lnTo>
                  <a:lnTo>
                    <a:pt x="13157" y="375412"/>
                  </a:lnTo>
                  <a:lnTo>
                    <a:pt x="30848" y="419074"/>
                  </a:lnTo>
                  <a:lnTo>
                    <a:pt x="55372" y="459308"/>
                  </a:lnTo>
                  <a:lnTo>
                    <a:pt x="85458" y="494385"/>
                  </a:lnTo>
                  <a:lnTo>
                    <a:pt x="120307" y="523913"/>
                  </a:lnTo>
                  <a:lnTo>
                    <a:pt x="159156" y="547484"/>
                  </a:lnTo>
                  <a:lnTo>
                    <a:pt x="201206" y="564718"/>
                  </a:lnTo>
                  <a:lnTo>
                    <a:pt x="245668" y="575195"/>
                  </a:lnTo>
                  <a:lnTo>
                    <a:pt x="291757" y="578535"/>
                  </a:lnTo>
                  <a:lnTo>
                    <a:pt x="338683" y="574344"/>
                  </a:lnTo>
                  <a:lnTo>
                    <a:pt x="384314" y="562622"/>
                  </a:lnTo>
                  <a:lnTo>
                    <a:pt x="426618" y="544080"/>
                  </a:lnTo>
                  <a:lnTo>
                    <a:pt x="464985" y="519353"/>
                  </a:lnTo>
                  <a:lnTo>
                    <a:pt x="498817" y="489077"/>
                  </a:lnTo>
                  <a:lnTo>
                    <a:pt x="527507" y="453885"/>
                  </a:lnTo>
                  <a:lnTo>
                    <a:pt x="550443" y="414426"/>
                  </a:lnTo>
                  <a:lnTo>
                    <a:pt x="567004" y="371322"/>
                  </a:lnTo>
                  <a:lnTo>
                    <a:pt x="573036" y="342328"/>
                  </a:lnTo>
                  <a:lnTo>
                    <a:pt x="573925" y="342480"/>
                  </a:lnTo>
                  <a:lnTo>
                    <a:pt x="574814" y="333781"/>
                  </a:lnTo>
                  <a:lnTo>
                    <a:pt x="576605" y="325221"/>
                  </a:lnTo>
                  <a:lnTo>
                    <a:pt x="575716" y="325120"/>
                  </a:lnTo>
                  <a:lnTo>
                    <a:pt x="578777" y="295452"/>
                  </a:lnTo>
                  <a:close/>
                </a:path>
              </a:pathLst>
            </a:custGeom>
            <a:solidFill>
              <a:srgbClr val="1C7E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769513" y="1010129"/>
            <a:ext cx="1811655" cy="1170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b="1" dirty="0">
                <a:latin typeface="Roboto"/>
                <a:cs typeface="Roboto"/>
              </a:rPr>
              <a:t>Back</a:t>
            </a:r>
            <a:r>
              <a:rPr sz="1200" b="1" spc="-20" dirty="0">
                <a:latin typeface="Roboto"/>
                <a:cs typeface="Roboto"/>
              </a:rPr>
              <a:t> oﬃce</a:t>
            </a:r>
            <a:endParaRPr sz="1200">
              <a:latin typeface="Roboto"/>
              <a:cs typeface="Roboto"/>
            </a:endParaRPr>
          </a:p>
          <a:p>
            <a:pPr marL="12700" marR="5080">
              <a:lnSpc>
                <a:spcPts val="1580"/>
              </a:lnSpc>
              <a:spcBef>
                <a:spcPts val="25"/>
              </a:spcBef>
            </a:pPr>
            <a:r>
              <a:rPr sz="1300" dirty="0">
                <a:solidFill>
                  <a:srgbClr val="111111"/>
                </a:solidFill>
                <a:latin typeface="Arial MT"/>
                <a:cs typeface="Arial MT"/>
              </a:rPr>
              <a:t>The</a:t>
            </a:r>
            <a:r>
              <a:rPr sz="1300" spc="-5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111111"/>
                </a:solidFill>
                <a:latin typeface="Arial MT"/>
                <a:cs typeface="Arial MT"/>
              </a:rPr>
              <a:t>back</a:t>
            </a:r>
            <a:r>
              <a:rPr sz="1300" spc="-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111111"/>
                </a:solidFill>
                <a:latin typeface="Arial MT"/>
                <a:cs typeface="Arial MT"/>
              </a:rPr>
              <a:t>office</a:t>
            </a:r>
            <a:r>
              <a:rPr sz="1300" spc="-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Arial MT"/>
                <a:cs typeface="Arial MT"/>
              </a:rPr>
              <a:t>provides administrative, support, </a:t>
            </a:r>
            <a:r>
              <a:rPr sz="1300" dirty="0">
                <a:solidFill>
                  <a:srgbClr val="111111"/>
                </a:solidFill>
                <a:latin typeface="Arial MT"/>
                <a:cs typeface="Arial MT"/>
              </a:rPr>
              <a:t>and</a:t>
            </a:r>
            <a:r>
              <a:rPr sz="1300" spc="-6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111111"/>
                </a:solidFill>
                <a:latin typeface="Arial MT"/>
                <a:cs typeface="Arial MT"/>
              </a:rPr>
              <a:t>payment</a:t>
            </a:r>
            <a:r>
              <a:rPr sz="1300" spc="-6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Arial MT"/>
                <a:cs typeface="Arial MT"/>
              </a:rPr>
              <a:t>services.It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275"/>
              </a:lnSpc>
            </a:pPr>
            <a:r>
              <a:rPr sz="1100" dirty="0">
                <a:latin typeface="Arial MT"/>
                <a:cs typeface="Arial MT"/>
              </a:rPr>
              <a:t>takes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care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settlements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of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100" spc="-10" dirty="0">
                <a:latin typeface="Arial MT"/>
                <a:cs typeface="Arial MT"/>
              </a:rPr>
              <a:t>trade.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69513" y="2894028"/>
            <a:ext cx="1951355" cy="132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Roboto"/>
                <a:cs typeface="Roboto"/>
              </a:rPr>
              <a:t>Middle</a:t>
            </a:r>
            <a:r>
              <a:rPr sz="1200" b="1" spc="-30" dirty="0">
                <a:latin typeface="Roboto"/>
                <a:cs typeface="Roboto"/>
              </a:rPr>
              <a:t> </a:t>
            </a:r>
            <a:r>
              <a:rPr sz="1200" b="1" spc="-20" dirty="0">
                <a:latin typeface="Roboto"/>
                <a:cs typeface="Roboto"/>
              </a:rPr>
              <a:t>Oﬃce</a:t>
            </a:r>
            <a:endParaRPr sz="1200">
              <a:latin typeface="Roboto"/>
              <a:cs typeface="Roboto"/>
            </a:endParaRPr>
          </a:p>
          <a:p>
            <a:pPr marL="12700" marR="5080">
              <a:lnSpc>
                <a:spcPct val="101000"/>
              </a:lnSpc>
              <a:spcBef>
                <a:spcPts val="940"/>
              </a:spcBef>
            </a:pPr>
            <a:r>
              <a:rPr sz="1300" dirty="0">
                <a:solidFill>
                  <a:srgbClr val="111111"/>
                </a:solidFill>
                <a:latin typeface="Arial MT"/>
                <a:cs typeface="Arial MT"/>
              </a:rPr>
              <a:t>The</a:t>
            </a:r>
            <a:r>
              <a:rPr sz="1300" spc="-5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111111"/>
                </a:solidFill>
                <a:latin typeface="Arial MT"/>
                <a:cs typeface="Arial MT"/>
              </a:rPr>
              <a:t>middle</a:t>
            </a:r>
            <a:r>
              <a:rPr sz="1300" spc="-5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Arial MT"/>
                <a:cs typeface="Arial MT"/>
              </a:rPr>
              <a:t>office </a:t>
            </a:r>
            <a:r>
              <a:rPr sz="1300" dirty="0">
                <a:solidFill>
                  <a:srgbClr val="111111"/>
                </a:solidFill>
                <a:latin typeface="Arial MT"/>
                <a:cs typeface="Arial MT"/>
              </a:rPr>
              <a:t>manages</a:t>
            </a:r>
            <a:r>
              <a:rPr sz="1300" spc="-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111111"/>
                </a:solidFill>
                <a:latin typeface="Arial MT"/>
                <a:cs typeface="Arial MT"/>
              </a:rPr>
              <a:t>risk</a:t>
            </a:r>
            <a:r>
              <a:rPr sz="1300" spc="-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111111"/>
                </a:solidFill>
                <a:latin typeface="Arial MT"/>
                <a:cs typeface="Arial MT"/>
              </a:rPr>
              <a:t>and</a:t>
            </a:r>
            <a:r>
              <a:rPr sz="1300" spc="-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111111"/>
                </a:solidFill>
                <a:latin typeface="Arial MT"/>
                <a:cs typeface="Arial MT"/>
              </a:rPr>
              <a:t>IT </a:t>
            </a:r>
            <a:r>
              <a:rPr sz="1300" spc="-10" dirty="0">
                <a:solidFill>
                  <a:srgbClr val="111111"/>
                </a:solidFill>
                <a:latin typeface="Arial MT"/>
                <a:cs typeface="Arial MT"/>
              </a:rPr>
              <a:t>resources.It</a:t>
            </a:r>
            <a:r>
              <a:rPr sz="1300" spc="-2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111111"/>
                </a:solidFill>
                <a:latin typeface="Arial MT"/>
                <a:cs typeface="Arial MT"/>
              </a:rPr>
              <a:t>draws</a:t>
            </a:r>
            <a:r>
              <a:rPr sz="1300" spc="-25" dirty="0">
                <a:solidFill>
                  <a:srgbClr val="111111"/>
                </a:solidFill>
                <a:latin typeface="Arial MT"/>
                <a:cs typeface="Arial MT"/>
              </a:rPr>
              <a:t> the </a:t>
            </a:r>
            <a:r>
              <a:rPr sz="1300" dirty="0">
                <a:solidFill>
                  <a:srgbClr val="111111"/>
                </a:solidFill>
                <a:latin typeface="Arial MT"/>
                <a:cs typeface="Arial MT"/>
              </a:rPr>
              <a:t>resources</a:t>
            </a:r>
            <a:r>
              <a:rPr sz="1300" spc="-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111111"/>
                </a:solidFill>
                <a:latin typeface="Arial MT"/>
                <a:cs typeface="Arial MT"/>
              </a:rPr>
              <a:t>of</a:t>
            </a:r>
            <a:r>
              <a:rPr sz="1300" spc="-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111111"/>
                </a:solidFill>
                <a:latin typeface="Arial MT"/>
                <a:cs typeface="Arial MT"/>
              </a:rPr>
              <a:t>both</a:t>
            </a:r>
            <a:r>
              <a:rPr sz="1300" spc="-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111111"/>
                </a:solidFill>
                <a:latin typeface="Arial MT"/>
                <a:cs typeface="Arial MT"/>
              </a:rPr>
              <a:t>the</a:t>
            </a:r>
            <a:r>
              <a:rPr sz="1300" spc="-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Arial MT"/>
                <a:cs typeface="Arial MT"/>
              </a:rPr>
              <a:t>front </a:t>
            </a:r>
            <a:r>
              <a:rPr sz="1300" dirty="0">
                <a:solidFill>
                  <a:srgbClr val="111111"/>
                </a:solidFill>
                <a:latin typeface="Arial MT"/>
                <a:cs typeface="Arial MT"/>
              </a:rPr>
              <a:t>and</a:t>
            </a:r>
            <a:r>
              <a:rPr sz="1300" spc="-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111111"/>
                </a:solidFill>
                <a:latin typeface="Arial MT"/>
                <a:cs typeface="Arial MT"/>
              </a:rPr>
              <a:t>the</a:t>
            </a:r>
            <a:r>
              <a:rPr sz="1300" spc="-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111111"/>
                </a:solidFill>
                <a:latin typeface="Arial MT"/>
                <a:cs typeface="Arial MT"/>
              </a:rPr>
              <a:t>back</a:t>
            </a:r>
            <a:r>
              <a:rPr sz="1300" spc="-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Arial MT"/>
                <a:cs typeface="Arial MT"/>
              </a:rPr>
              <a:t>offices.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59846" y="1372329"/>
            <a:ext cx="2584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FFFFFF"/>
                </a:solidFill>
                <a:latin typeface="Roboto"/>
                <a:cs typeface="Roboto"/>
              </a:rPr>
              <a:t>03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00944" y="3004456"/>
            <a:ext cx="2584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FFFFFF"/>
                </a:solidFill>
                <a:latin typeface="Roboto"/>
                <a:cs typeface="Roboto"/>
              </a:rPr>
              <a:t>01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07173" y="2974881"/>
            <a:ext cx="2584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FFFFFF"/>
                </a:solidFill>
                <a:latin typeface="Roboto"/>
                <a:cs typeface="Roboto"/>
              </a:rPr>
              <a:t>02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224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Workﬂow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30769" y="934474"/>
            <a:ext cx="7162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Dirty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price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07154" y="1896252"/>
            <a:ext cx="7778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Clean</a:t>
            </a:r>
            <a:r>
              <a:rPr sz="11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price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2583" y="3421957"/>
            <a:ext cx="6388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Settlement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66720" y="3405732"/>
            <a:ext cx="7137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Coupon</a:t>
            </a:r>
            <a:r>
              <a:rPr sz="100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Roboto"/>
                <a:cs typeface="Roboto"/>
              </a:rPr>
              <a:t>rate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6275" y="1903032"/>
            <a:ext cx="5162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Bid</a:t>
            </a:r>
            <a:r>
              <a:rPr sz="10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price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63304" y="2263462"/>
            <a:ext cx="669925" cy="490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145" marR="5080" indent="-132080">
              <a:lnSpc>
                <a:spcPct val="1386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Important terms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9775" y="794651"/>
            <a:ext cx="32778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Stock</a:t>
            </a:r>
            <a:r>
              <a:rPr spc="-140" dirty="0"/>
              <a:t> </a:t>
            </a:r>
            <a:r>
              <a:rPr dirty="0"/>
              <a:t>Trade</a:t>
            </a:r>
            <a:r>
              <a:rPr spc="-135" dirty="0"/>
              <a:t> </a:t>
            </a:r>
            <a:r>
              <a:rPr spc="-10" dirty="0"/>
              <a:t>Orders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9775" y="2268584"/>
            <a:ext cx="6617334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111111"/>
                </a:solidFill>
                <a:latin typeface="Arial MT"/>
                <a:cs typeface="Arial MT"/>
              </a:rPr>
              <a:t>An</a:t>
            </a:r>
            <a:r>
              <a:rPr sz="2700" spc="-2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111111"/>
                </a:solidFill>
                <a:latin typeface="Arial MT"/>
                <a:cs typeface="Arial MT"/>
              </a:rPr>
              <a:t>order</a:t>
            </a:r>
            <a:r>
              <a:rPr sz="2700" spc="-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111111"/>
                </a:solidFill>
                <a:latin typeface="Arial MT"/>
                <a:cs typeface="Arial MT"/>
              </a:rPr>
              <a:t>consists</a:t>
            </a:r>
            <a:r>
              <a:rPr sz="2700" spc="-1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111111"/>
                </a:solidFill>
                <a:latin typeface="Arial MT"/>
                <a:cs typeface="Arial MT"/>
              </a:rPr>
              <a:t>of</a:t>
            </a:r>
            <a:r>
              <a:rPr sz="2700" spc="-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111111"/>
                </a:solidFill>
                <a:latin typeface="Arial MT"/>
                <a:cs typeface="Arial MT"/>
              </a:rPr>
              <a:t>instructions</a:t>
            </a:r>
            <a:r>
              <a:rPr sz="2700" spc="-1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111111"/>
                </a:solidFill>
                <a:latin typeface="Arial MT"/>
                <a:cs typeface="Arial MT"/>
              </a:rPr>
              <a:t>to</a:t>
            </a:r>
            <a:r>
              <a:rPr sz="2700" spc="-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111111"/>
                </a:solidFill>
                <a:latin typeface="Arial MT"/>
                <a:cs typeface="Arial MT"/>
              </a:rPr>
              <a:t>a</a:t>
            </a:r>
            <a:r>
              <a:rPr sz="2700" spc="-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700" spc="-10" dirty="0">
                <a:solidFill>
                  <a:srgbClr val="111111"/>
                </a:solidFill>
                <a:latin typeface="Arial MT"/>
                <a:cs typeface="Arial MT"/>
              </a:rPr>
              <a:t>broker </a:t>
            </a:r>
            <a:r>
              <a:rPr sz="2700" dirty="0">
                <a:solidFill>
                  <a:srgbClr val="111111"/>
                </a:solidFill>
                <a:latin typeface="Arial MT"/>
                <a:cs typeface="Arial MT"/>
              </a:rPr>
              <a:t>or</a:t>
            </a:r>
            <a:r>
              <a:rPr sz="2700" spc="-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111111"/>
                </a:solidFill>
                <a:latin typeface="Arial MT"/>
                <a:cs typeface="Arial MT"/>
              </a:rPr>
              <a:t>brokerage</a:t>
            </a:r>
            <a:r>
              <a:rPr sz="2700" spc="-2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111111"/>
                </a:solidFill>
                <a:latin typeface="Arial MT"/>
                <a:cs typeface="Arial MT"/>
              </a:rPr>
              <a:t>firm</a:t>
            </a:r>
            <a:r>
              <a:rPr sz="2700" spc="-2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111111"/>
                </a:solidFill>
                <a:latin typeface="Arial MT"/>
                <a:cs typeface="Arial MT"/>
              </a:rPr>
              <a:t>to</a:t>
            </a:r>
            <a:r>
              <a:rPr sz="2700" spc="-2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111111"/>
                </a:solidFill>
                <a:latin typeface="Arial MT"/>
                <a:cs typeface="Arial MT"/>
              </a:rPr>
              <a:t>purchase</a:t>
            </a:r>
            <a:r>
              <a:rPr sz="2700" spc="-2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111111"/>
                </a:solidFill>
                <a:latin typeface="Arial MT"/>
                <a:cs typeface="Arial MT"/>
              </a:rPr>
              <a:t>or</a:t>
            </a:r>
            <a:r>
              <a:rPr sz="2700" spc="-2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111111"/>
                </a:solidFill>
                <a:latin typeface="Arial MT"/>
                <a:cs typeface="Arial MT"/>
              </a:rPr>
              <a:t>sell</a:t>
            </a:r>
            <a:r>
              <a:rPr sz="2700" spc="-2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700" spc="-50" dirty="0">
                <a:solidFill>
                  <a:srgbClr val="111111"/>
                </a:solidFill>
                <a:latin typeface="Arial MT"/>
                <a:cs typeface="Arial MT"/>
              </a:rPr>
              <a:t>a </a:t>
            </a:r>
            <a:r>
              <a:rPr sz="2700" dirty="0">
                <a:solidFill>
                  <a:srgbClr val="111111"/>
                </a:solidFill>
                <a:latin typeface="Arial MT"/>
                <a:cs typeface="Arial MT"/>
              </a:rPr>
              <a:t>security</a:t>
            </a:r>
            <a:r>
              <a:rPr sz="2700" spc="-1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111111"/>
                </a:solidFill>
                <a:latin typeface="Arial MT"/>
                <a:cs typeface="Arial MT"/>
              </a:rPr>
              <a:t>on</a:t>
            </a:r>
            <a:r>
              <a:rPr sz="2700" spc="-1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111111"/>
                </a:solidFill>
                <a:latin typeface="Arial MT"/>
                <a:cs typeface="Arial MT"/>
              </a:rPr>
              <a:t>an</a:t>
            </a:r>
            <a:r>
              <a:rPr sz="2700" spc="-1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111111"/>
                </a:solidFill>
                <a:latin typeface="Arial MT"/>
                <a:cs typeface="Arial MT"/>
              </a:rPr>
              <a:t>investor's</a:t>
            </a:r>
            <a:r>
              <a:rPr sz="2700" spc="-1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111111"/>
                </a:solidFill>
                <a:latin typeface="Arial MT"/>
                <a:cs typeface="Arial MT"/>
              </a:rPr>
              <a:t>behalf.</a:t>
            </a:r>
            <a:r>
              <a:rPr sz="2700" spc="-16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111111"/>
                </a:solidFill>
                <a:latin typeface="Arial MT"/>
                <a:cs typeface="Arial MT"/>
              </a:rPr>
              <a:t>An</a:t>
            </a:r>
            <a:r>
              <a:rPr sz="2700" spc="-1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111111"/>
                </a:solidFill>
                <a:latin typeface="Arial MT"/>
                <a:cs typeface="Arial MT"/>
              </a:rPr>
              <a:t>order</a:t>
            </a:r>
            <a:r>
              <a:rPr sz="2700" spc="-1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700" spc="-35" dirty="0">
                <a:solidFill>
                  <a:srgbClr val="111111"/>
                </a:solidFill>
                <a:latin typeface="Arial MT"/>
                <a:cs typeface="Arial MT"/>
              </a:rPr>
              <a:t>is </a:t>
            </a:r>
            <a:r>
              <a:rPr sz="2700" dirty="0">
                <a:solidFill>
                  <a:srgbClr val="111111"/>
                </a:solidFill>
                <a:latin typeface="Arial MT"/>
                <a:cs typeface="Arial MT"/>
              </a:rPr>
              <a:t>the</a:t>
            </a:r>
            <a:r>
              <a:rPr sz="2700" spc="-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111111"/>
                </a:solidFill>
                <a:latin typeface="Arial MT"/>
                <a:cs typeface="Arial MT"/>
              </a:rPr>
              <a:t>fundamental</a:t>
            </a:r>
            <a:r>
              <a:rPr sz="2700" spc="-2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111111"/>
                </a:solidFill>
                <a:latin typeface="Arial MT"/>
                <a:cs typeface="Arial MT"/>
              </a:rPr>
              <a:t>trading</a:t>
            </a:r>
            <a:r>
              <a:rPr sz="2700" spc="-2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111111"/>
                </a:solidFill>
                <a:latin typeface="Arial MT"/>
                <a:cs typeface="Arial MT"/>
              </a:rPr>
              <a:t>unit</a:t>
            </a:r>
            <a:r>
              <a:rPr sz="2700" spc="-2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111111"/>
                </a:solidFill>
                <a:latin typeface="Arial MT"/>
                <a:cs typeface="Arial MT"/>
              </a:rPr>
              <a:t>of</a:t>
            </a:r>
            <a:r>
              <a:rPr sz="2700" spc="-2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111111"/>
                </a:solidFill>
                <a:latin typeface="Arial MT"/>
                <a:cs typeface="Arial MT"/>
              </a:rPr>
              <a:t>a</a:t>
            </a:r>
            <a:r>
              <a:rPr sz="2700" spc="-2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700" spc="-10" dirty="0">
                <a:solidFill>
                  <a:srgbClr val="111111"/>
                </a:solidFill>
                <a:latin typeface="Arial MT"/>
                <a:cs typeface="Arial MT"/>
              </a:rPr>
              <a:t>securities market.</a:t>
            </a:r>
            <a:endParaRPr sz="27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4398" y="163925"/>
            <a:ext cx="1959125" cy="19591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7750" rIns="0" bIns="0" rtlCol="0">
            <a:spAutoFit/>
          </a:bodyPr>
          <a:lstStyle/>
          <a:p>
            <a:pPr marL="784860">
              <a:lnSpc>
                <a:spcPct val="100000"/>
              </a:lnSpc>
              <a:spcBef>
                <a:spcPts val="100"/>
              </a:spcBef>
            </a:pPr>
            <a:r>
              <a:rPr dirty="0"/>
              <a:t>Types</a:t>
            </a:r>
            <a:r>
              <a:rPr spc="-45" dirty="0"/>
              <a:t> </a:t>
            </a:r>
            <a:r>
              <a:rPr spc="50" dirty="0"/>
              <a:t>of</a:t>
            </a:r>
            <a:r>
              <a:rPr spc="-40" dirty="0"/>
              <a:t> </a:t>
            </a:r>
            <a:r>
              <a:rPr spc="-10" dirty="0"/>
              <a:t>Orders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5299" y="1919510"/>
            <a:ext cx="368744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</a:tabLst>
            </a:pPr>
            <a:r>
              <a:rPr sz="3000" dirty="0">
                <a:latin typeface="Arial MT"/>
                <a:cs typeface="Arial MT"/>
              </a:rPr>
              <a:t>Market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Order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buChar char="●"/>
              <a:tabLst>
                <a:tab pos="471170" algn="l"/>
              </a:tabLst>
            </a:pPr>
            <a:r>
              <a:rPr sz="3000" dirty="0">
                <a:latin typeface="Arial MT"/>
                <a:cs typeface="Arial MT"/>
              </a:rPr>
              <a:t>Limit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Order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buChar char="●"/>
              <a:tabLst>
                <a:tab pos="471170" algn="l"/>
              </a:tabLst>
            </a:pPr>
            <a:r>
              <a:rPr sz="3000" dirty="0">
                <a:latin typeface="Arial MT"/>
                <a:cs typeface="Arial MT"/>
              </a:rPr>
              <a:t>Stop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Order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buChar char="●"/>
              <a:tabLst>
                <a:tab pos="471170" algn="l"/>
              </a:tabLst>
            </a:pPr>
            <a:r>
              <a:rPr sz="3000" spc="-10" dirty="0">
                <a:latin typeface="Arial MT"/>
                <a:cs typeface="Arial MT"/>
              </a:rPr>
              <a:t>Stop-</a:t>
            </a:r>
            <a:r>
              <a:rPr sz="3000" dirty="0">
                <a:latin typeface="Arial MT"/>
                <a:cs typeface="Arial MT"/>
              </a:rPr>
              <a:t>Limit </a:t>
            </a:r>
            <a:r>
              <a:rPr sz="3000" spc="-10" dirty="0">
                <a:latin typeface="Arial MT"/>
                <a:cs typeface="Arial MT"/>
              </a:rPr>
              <a:t>Order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buChar char="●"/>
              <a:tabLst>
                <a:tab pos="471170" algn="l"/>
              </a:tabLst>
            </a:pPr>
            <a:r>
              <a:rPr sz="3000" dirty="0">
                <a:latin typeface="Arial MT"/>
                <a:cs typeface="Arial MT"/>
              </a:rPr>
              <a:t>Trailing</a:t>
            </a:r>
            <a:r>
              <a:rPr sz="3000" spc="-9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Stop</a:t>
            </a:r>
            <a:r>
              <a:rPr sz="3000" spc="-95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Order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9200" y="1277450"/>
            <a:ext cx="3062674" cy="290312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59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1" y="4309200"/>
            <a:ext cx="231775" cy="834390"/>
            <a:chOff x="51" y="4309200"/>
            <a:chExt cx="231775" cy="834390"/>
          </a:xfrm>
        </p:grpSpPr>
        <p:sp>
          <p:nvSpPr>
            <p:cNvPr id="4" name="object 4"/>
            <p:cNvSpPr/>
            <p:nvPr/>
          </p:nvSpPr>
          <p:spPr>
            <a:xfrm>
              <a:off x="50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622" y="115811"/>
                  </a:moveTo>
                  <a:lnTo>
                    <a:pt x="222516" y="70726"/>
                  </a:lnTo>
                  <a:lnTo>
                    <a:pt x="197700" y="33909"/>
                  </a:lnTo>
                  <a:lnTo>
                    <a:pt x="160883" y="9093"/>
                  </a:lnTo>
                  <a:lnTo>
                    <a:pt x="115811" y="0"/>
                  </a:lnTo>
                  <a:lnTo>
                    <a:pt x="93103" y="2235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35" y="93103"/>
                  </a:lnTo>
                  <a:lnTo>
                    <a:pt x="0" y="115811"/>
                  </a:lnTo>
                  <a:lnTo>
                    <a:pt x="0" y="325501"/>
                  </a:lnTo>
                  <a:lnTo>
                    <a:pt x="0" y="535203"/>
                  </a:lnTo>
                  <a:lnTo>
                    <a:pt x="0" y="834288"/>
                  </a:lnTo>
                  <a:lnTo>
                    <a:pt x="231622" y="834288"/>
                  </a:lnTo>
                  <a:lnTo>
                    <a:pt x="231622" y="535203"/>
                  </a:lnTo>
                  <a:lnTo>
                    <a:pt x="231622" y="325501"/>
                  </a:lnTo>
                  <a:lnTo>
                    <a:pt x="231622" y="11581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" y="4938300"/>
              <a:ext cx="231623" cy="205201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71406" y="4099199"/>
            <a:ext cx="231775" cy="1044575"/>
            <a:chOff x="371406" y="4099199"/>
            <a:chExt cx="231775" cy="1044575"/>
          </a:xfrm>
        </p:grpSpPr>
        <p:sp>
          <p:nvSpPr>
            <p:cNvPr id="7" name="object 7"/>
            <p:cNvSpPr/>
            <p:nvPr/>
          </p:nvSpPr>
          <p:spPr>
            <a:xfrm>
              <a:off x="371398" y="4099204"/>
              <a:ext cx="231775" cy="1044575"/>
            </a:xfrm>
            <a:custGeom>
              <a:avLst/>
              <a:gdLst/>
              <a:ahLst/>
              <a:cxnLst/>
              <a:rect l="l" t="t" r="r" b="b"/>
              <a:pathLst>
                <a:path w="231775" h="1044575">
                  <a:moveTo>
                    <a:pt x="231622" y="115811"/>
                  </a:moveTo>
                  <a:lnTo>
                    <a:pt x="222516" y="70739"/>
                  </a:lnTo>
                  <a:lnTo>
                    <a:pt x="197700" y="33921"/>
                  </a:lnTo>
                  <a:lnTo>
                    <a:pt x="160896" y="9105"/>
                  </a:lnTo>
                  <a:lnTo>
                    <a:pt x="115811" y="0"/>
                  </a:lnTo>
                  <a:lnTo>
                    <a:pt x="93116" y="2247"/>
                  </a:lnTo>
                  <a:lnTo>
                    <a:pt x="51562" y="19456"/>
                  </a:lnTo>
                  <a:lnTo>
                    <a:pt x="19456" y="51562"/>
                  </a:lnTo>
                  <a:lnTo>
                    <a:pt x="2247" y="93116"/>
                  </a:lnTo>
                  <a:lnTo>
                    <a:pt x="0" y="115811"/>
                  </a:lnTo>
                  <a:lnTo>
                    <a:pt x="0" y="325818"/>
                  </a:lnTo>
                  <a:lnTo>
                    <a:pt x="0" y="535508"/>
                  </a:lnTo>
                  <a:lnTo>
                    <a:pt x="0" y="745210"/>
                  </a:lnTo>
                  <a:lnTo>
                    <a:pt x="0" y="1044295"/>
                  </a:lnTo>
                  <a:lnTo>
                    <a:pt x="231622" y="1044295"/>
                  </a:lnTo>
                  <a:lnTo>
                    <a:pt x="231622" y="745210"/>
                  </a:lnTo>
                  <a:lnTo>
                    <a:pt x="231622" y="535508"/>
                  </a:lnTo>
                  <a:lnTo>
                    <a:pt x="231622" y="325818"/>
                  </a:lnTo>
                  <a:lnTo>
                    <a:pt x="231622" y="11581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406" y="4938299"/>
              <a:ext cx="231623" cy="205201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42760" y="4309200"/>
            <a:ext cx="231775" cy="834390"/>
            <a:chOff x="742760" y="4309200"/>
            <a:chExt cx="231775" cy="834390"/>
          </a:xfrm>
        </p:grpSpPr>
        <p:sp>
          <p:nvSpPr>
            <p:cNvPr id="10" name="object 10"/>
            <p:cNvSpPr/>
            <p:nvPr/>
          </p:nvSpPr>
          <p:spPr>
            <a:xfrm>
              <a:off x="742759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622" y="115811"/>
                  </a:moveTo>
                  <a:lnTo>
                    <a:pt x="222516" y="70726"/>
                  </a:lnTo>
                  <a:lnTo>
                    <a:pt x="197700" y="33909"/>
                  </a:lnTo>
                  <a:lnTo>
                    <a:pt x="160883" y="9093"/>
                  </a:lnTo>
                  <a:lnTo>
                    <a:pt x="115811" y="0"/>
                  </a:lnTo>
                  <a:lnTo>
                    <a:pt x="93103" y="2235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35" y="93103"/>
                  </a:lnTo>
                  <a:lnTo>
                    <a:pt x="0" y="115811"/>
                  </a:lnTo>
                  <a:lnTo>
                    <a:pt x="0" y="325501"/>
                  </a:lnTo>
                  <a:lnTo>
                    <a:pt x="0" y="535203"/>
                  </a:lnTo>
                  <a:lnTo>
                    <a:pt x="0" y="834288"/>
                  </a:lnTo>
                  <a:lnTo>
                    <a:pt x="231622" y="834288"/>
                  </a:lnTo>
                  <a:lnTo>
                    <a:pt x="231622" y="535203"/>
                  </a:lnTo>
                  <a:lnTo>
                    <a:pt x="231622" y="325501"/>
                  </a:lnTo>
                  <a:lnTo>
                    <a:pt x="231622" y="11581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760" y="4938300"/>
              <a:ext cx="231623" cy="205201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114115" y="4518900"/>
            <a:ext cx="231775" cy="624840"/>
            <a:chOff x="1114115" y="4518900"/>
            <a:chExt cx="231775" cy="624840"/>
          </a:xfrm>
        </p:grpSpPr>
        <p:sp>
          <p:nvSpPr>
            <p:cNvPr id="13" name="object 13"/>
            <p:cNvSpPr/>
            <p:nvPr/>
          </p:nvSpPr>
          <p:spPr>
            <a:xfrm>
              <a:off x="1114107" y="4518901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622" y="115811"/>
                  </a:moveTo>
                  <a:lnTo>
                    <a:pt x="222516" y="70739"/>
                  </a:lnTo>
                  <a:lnTo>
                    <a:pt x="197700" y="33921"/>
                  </a:lnTo>
                  <a:lnTo>
                    <a:pt x="160896" y="9105"/>
                  </a:lnTo>
                  <a:lnTo>
                    <a:pt x="115811" y="0"/>
                  </a:lnTo>
                  <a:lnTo>
                    <a:pt x="93116" y="2247"/>
                  </a:lnTo>
                  <a:lnTo>
                    <a:pt x="51562" y="19456"/>
                  </a:lnTo>
                  <a:lnTo>
                    <a:pt x="19456" y="51562"/>
                  </a:lnTo>
                  <a:lnTo>
                    <a:pt x="2247" y="93116"/>
                  </a:lnTo>
                  <a:lnTo>
                    <a:pt x="0" y="115811"/>
                  </a:lnTo>
                  <a:lnTo>
                    <a:pt x="0" y="325513"/>
                  </a:lnTo>
                  <a:lnTo>
                    <a:pt x="0" y="624598"/>
                  </a:lnTo>
                  <a:lnTo>
                    <a:pt x="231622" y="624598"/>
                  </a:lnTo>
                  <a:lnTo>
                    <a:pt x="231622" y="325513"/>
                  </a:lnTo>
                  <a:lnTo>
                    <a:pt x="231622" y="11581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4115" y="4938300"/>
              <a:ext cx="231623" cy="205201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856752" y="4099199"/>
            <a:ext cx="231775" cy="1044575"/>
            <a:chOff x="1856752" y="4099199"/>
            <a:chExt cx="231775" cy="1044575"/>
          </a:xfrm>
        </p:grpSpPr>
        <p:sp>
          <p:nvSpPr>
            <p:cNvPr id="16" name="object 16"/>
            <p:cNvSpPr/>
            <p:nvPr/>
          </p:nvSpPr>
          <p:spPr>
            <a:xfrm>
              <a:off x="1856752" y="4099204"/>
              <a:ext cx="231775" cy="1044575"/>
            </a:xfrm>
            <a:custGeom>
              <a:avLst/>
              <a:gdLst/>
              <a:ahLst/>
              <a:cxnLst/>
              <a:rect l="l" t="t" r="r" b="b"/>
              <a:pathLst>
                <a:path w="231775" h="1044575">
                  <a:moveTo>
                    <a:pt x="231597" y="115798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091" y="2247"/>
                  </a:lnTo>
                  <a:lnTo>
                    <a:pt x="51549" y="19456"/>
                  </a:lnTo>
                  <a:lnTo>
                    <a:pt x="19443" y="51562"/>
                  </a:lnTo>
                  <a:lnTo>
                    <a:pt x="2235" y="93103"/>
                  </a:lnTo>
                  <a:lnTo>
                    <a:pt x="0" y="115798"/>
                  </a:lnTo>
                  <a:lnTo>
                    <a:pt x="0" y="325805"/>
                  </a:lnTo>
                  <a:lnTo>
                    <a:pt x="0" y="535508"/>
                  </a:lnTo>
                  <a:lnTo>
                    <a:pt x="0" y="745197"/>
                  </a:lnTo>
                  <a:lnTo>
                    <a:pt x="0" y="1044295"/>
                  </a:lnTo>
                  <a:lnTo>
                    <a:pt x="231597" y="1044295"/>
                  </a:lnTo>
                  <a:lnTo>
                    <a:pt x="231597" y="745197"/>
                  </a:lnTo>
                  <a:lnTo>
                    <a:pt x="231597" y="535508"/>
                  </a:lnTo>
                  <a:lnTo>
                    <a:pt x="231597" y="325805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6752" y="4938299"/>
              <a:ext cx="231601" cy="205201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2228107" y="4309200"/>
            <a:ext cx="231775" cy="834390"/>
            <a:chOff x="2228107" y="4309200"/>
            <a:chExt cx="231775" cy="834390"/>
          </a:xfrm>
        </p:grpSpPr>
        <p:sp>
          <p:nvSpPr>
            <p:cNvPr id="19" name="object 19"/>
            <p:cNvSpPr/>
            <p:nvPr/>
          </p:nvSpPr>
          <p:spPr>
            <a:xfrm>
              <a:off x="2228100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597" y="834288"/>
                  </a:ln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8107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2599461" y="4518900"/>
            <a:ext cx="231775" cy="624840"/>
            <a:chOff x="2599461" y="4518900"/>
            <a:chExt cx="231775" cy="624840"/>
          </a:xfrm>
        </p:grpSpPr>
        <p:sp>
          <p:nvSpPr>
            <p:cNvPr id="22" name="object 22"/>
            <p:cNvSpPr/>
            <p:nvPr/>
          </p:nvSpPr>
          <p:spPr>
            <a:xfrm>
              <a:off x="2599461" y="4518901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597" y="115811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091" y="2247"/>
                  </a:lnTo>
                  <a:lnTo>
                    <a:pt x="51549" y="19456"/>
                  </a:lnTo>
                  <a:lnTo>
                    <a:pt x="19443" y="51562"/>
                  </a:lnTo>
                  <a:lnTo>
                    <a:pt x="2235" y="93103"/>
                  </a:lnTo>
                  <a:lnTo>
                    <a:pt x="0" y="115811"/>
                  </a:lnTo>
                  <a:lnTo>
                    <a:pt x="0" y="325501"/>
                  </a:lnTo>
                  <a:lnTo>
                    <a:pt x="0" y="624598"/>
                  </a:lnTo>
                  <a:lnTo>
                    <a:pt x="231597" y="624598"/>
                  </a:lnTo>
                  <a:lnTo>
                    <a:pt x="231597" y="325501"/>
                  </a:lnTo>
                  <a:lnTo>
                    <a:pt x="231597" y="11581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9461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3342170" y="4099199"/>
            <a:ext cx="231775" cy="1044575"/>
            <a:chOff x="3342170" y="4099199"/>
            <a:chExt cx="231775" cy="1044575"/>
          </a:xfrm>
        </p:grpSpPr>
        <p:sp>
          <p:nvSpPr>
            <p:cNvPr id="25" name="object 25"/>
            <p:cNvSpPr/>
            <p:nvPr/>
          </p:nvSpPr>
          <p:spPr>
            <a:xfrm>
              <a:off x="3342170" y="4099204"/>
              <a:ext cx="231775" cy="1044575"/>
            </a:xfrm>
            <a:custGeom>
              <a:avLst/>
              <a:gdLst/>
              <a:ahLst/>
              <a:cxnLst/>
              <a:rect l="l" t="t" r="r" b="b"/>
              <a:pathLst>
                <a:path w="231775" h="1044575">
                  <a:moveTo>
                    <a:pt x="231597" y="115798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091" y="2247"/>
                  </a:lnTo>
                  <a:lnTo>
                    <a:pt x="51549" y="19456"/>
                  </a:lnTo>
                  <a:lnTo>
                    <a:pt x="19456" y="51562"/>
                  </a:lnTo>
                  <a:lnTo>
                    <a:pt x="2235" y="93103"/>
                  </a:lnTo>
                  <a:lnTo>
                    <a:pt x="0" y="115798"/>
                  </a:lnTo>
                  <a:lnTo>
                    <a:pt x="0" y="325805"/>
                  </a:lnTo>
                  <a:lnTo>
                    <a:pt x="0" y="535508"/>
                  </a:lnTo>
                  <a:lnTo>
                    <a:pt x="0" y="745197"/>
                  </a:lnTo>
                  <a:lnTo>
                    <a:pt x="0" y="1044295"/>
                  </a:lnTo>
                  <a:lnTo>
                    <a:pt x="231597" y="1044295"/>
                  </a:lnTo>
                  <a:lnTo>
                    <a:pt x="231597" y="745197"/>
                  </a:lnTo>
                  <a:lnTo>
                    <a:pt x="231597" y="535508"/>
                  </a:lnTo>
                  <a:lnTo>
                    <a:pt x="231597" y="325805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2170" y="4938299"/>
              <a:ext cx="231601" cy="205201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3713524" y="4309200"/>
            <a:ext cx="231775" cy="834390"/>
            <a:chOff x="3713524" y="4309200"/>
            <a:chExt cx="231775" cy="834390"/>
          </a:xfrm>
        </p:grpSpPr>
        <p:sp>
          <p:nvSpPr>
            <p:cNvPr id="28" name="object 28"/>
            <p:cNvSpPr/>
            <p:nvPr/>
          </p:nvSpPr>
          <p:spPr>
            <a:xfrm>
              <a:off x="3713518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597" y="834288"/>
                  </a:ln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3524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1485398" y="4309200"/>
            <a:ext cx="231775" cy="834390"/>
            <a:chOff x="1485398" y="4309200"/>
            <a:chExt cx="231775" cy="834390"/>
          </a:xfrm>
        </p:grpSpPr>
        <p:sp>
          <p:nvSpPr>
            <p:cNvPr id="31" name="object 31"/>
            <p:cNvSpPr/>
            <p:nvPr/>
          </p:nvSpPr>
          <p:spPr>
            <a:xfrm>
              <a:off x="1485392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597" y="834288"/>
                  </a:ln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5398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4084879" y="4518900"/>
            <a:ext cx="231775" cy="624840"/>
            <a:chOff x="4084879" y="4518900"/>
            <a:chExt cx="231775" cy="624840"/>
          </a:xfrm>
        </p:grpSpPr>
        <p:sp>
          <p:nvSpPr>
            <p:cNvPr id="34" name="object 34"/>
            <p:cNvSpPr/>
            <p:nvPr/>
          </p:nvSpPr>
          <p:spPr>
            <a:xfrm>
              <a:off x="4084879" y="4518901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597" y="115811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091" y="2247"/>
                  </a:lnTo>
                  <a:lnTo>
                    <a:pt x="51549" y="19456"/>
                  </a:lnTo>
                  <a:lnTo>
                    <a:pt x="19443" y="51562"/>
                  </a:lnTo>
                  <a:lnTo>
                    <a:pt x="2235" y="93103"/>
                  </a:lnTo>
                  <a:lnTo>
                    <a:pt x="0" y="115811"/>
                  </a:lnTo>
                  <a:lnTo>
                    <a:pt x="0" y="325501"/>
                  </a:lnTo>
                  <a:lnTo>
                    <a:pt x="0" y="624598"/>
                  </a:lnTo>
                  <a:lnTo>
                    <a:pt x="231597" y="624598"/>
                  </a:lnTo>
                  <a:lnTo>
                    <a:pt x="231597" y="325501"/>
                  </a:lnTo>
                  <a:lnTo>
                    <a:pt x="231597" y="11581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4879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2970815" y="4309200"/>
            <a:ext cx="231775" cy="834390"/>
            <a:chOff x="2970815" y="4309200"/>
            <a:chExt cx="231775" cy="834390"/>
          </a:xfrm>
        </p:grpSpPr>
        <p:sp>
          <p:nvSpPr>
            <p:cNvPr id="37" name="object 37"/>
            <p:cNvSpPr/>
            <p:nvPr/>
          </p:nvSpPr>
          <p:spPr>
            <a:xfrm>
              <a:off x="2970809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597" y="834288"/>
                  </a:ln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0815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4456233" y="4309200"/>
            <a:ext cx="231775" cy="834390"/>
            <a:chOff x="4456233" y="4309200"/>
            <a:chExt cx="231775" cy="834390"/>
          </a:xfrm>
        </p:grpSpPr>
        <p:sp>
          <p:nvSpPr>
            <p:cNvPr id="40" name="object 40"/>
            <p:cNvSpPr/>
            <p:nvPr/>
          </p:nvSpPr>
          <p:spPr>
            <a:xfrm>
              <a:off x="4456226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597" y="834288"/>
                  </a:ln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6233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4827588" y="4099199"/>
            <a:ext cx="231775" cy="1044575"/>
            <a:chOff x="4827588" y="4099199"/>
            <a:chExt cx="231775" cy="1044575"/>
          </a:xfrm>
        </p:grpSpPr>
        <p:sp>
          <p:nvSpPr>
            <p:cNvPr id="43" name="object 43"/>
            <p:cNvSpPr/>
            <p:nvPr/>
          </p:nvSpPr>
          <p:spPr>
            <a:xfrm>
              <a:off x="4827587" y="4099204"/>
              <a:ext cx="231775" cy="1044575"/>
            </a:xfrm>
            <a:custGeom>
              <a:avLst/>
              <a:gdLst/>
              <a:ahLst/>
              <a:cxnLst/>
              <a:rect l="l" t="t" r="r" b="b"/>
              <a:pathLst>
                <a:path w="231775" h="1044575">
                  <a:moveTo>
                    <a:pt x="231597" y="115798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49" y="19456"/>
                  </a:lnTo>
                  <a:lnTo>
                    <a:pt x="19456" y="51562"/>
                  </a:lnTo>
                  <a:lnTo>
                    <a:pt x="2235" y="93103"/>
                  </a:lnTo>
                  <a:lnTo>
                    <a:pt x="0" y="115798"/>
                  </a:lnTo>
                  <a:lnTo>
                    <a:pt x="0" y="325805"/>
                  </a:lnTo>
                  <a:lnTo>
                    <a:pt x="0" y="535508"/>
                  </a:lnTo>
                  <a:lnTo>
                    <a:pt x="0" y="745197"/>
                  </a:lnTo>
                  <a:lnTo>
                    <a:pt x="0" y="1044295"/>
                  </a:lnTo>
                  <a:lnTo>
                    <a:pt x="231597" y="1044295"/>
                  </a:lnTo>
                  <a:lnTo>
                    <a:pt x="231597" y="745197"/>
                  </a:lnTo>
                  <a:lnTo>
                    <a:pt x="231597" y="535508"/>
                  </a:lnTo>
                  <a:lnTo>
                    <a:pt x="231597" y="325805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7588" y="4938299"/>
              <a:ext cx="231601" cy="205201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5198943" y="4309200"/>
            <a:ext cx="231775" cy="834390"/>
            <a:chOff x="5198943" y="4309200"/>
            <a:chExt cx="231775" cy="834390"/>
          </a:xfrm>
        </p:grpSpPr>
        <p:sp>
          <p:nvSpPr>
            <p:cNvPr id="46" name="object 46"/>
            <p:cNvSpPr/>
            <p:nvPr/>
          </p:nvSpPr>
          <p:spPr>
            <a:xfrm>
              <a:off x="5198935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597" y="834288"/>
                  </a:ln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98943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5570297" y="4518900"/>
            <a:ext cx="231775" cy="624840"/>
            <a:chOff x="5570297" y="4518900"/>
            <a:chExt cx="231775" cy="624840"/>
          </a:xfrm>
        </p:grpSpPr>
        <p:sp>
          <p:nvSpPr>
            <p:cNvPr id="49" name="object 49"/>
            <p:cNvSpPr/>
            <p:nvPr/>
          </p:nvSpPr>
          <p:spPr>
            <a:xfrm>
              <a:off x="5570296" y="4518901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597" y="115811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49" y="19456"/>
                  </a:lnTo>
                  <a:lnTo>
                    <a:pt x="19456" y="51562"/>
                  </a:lnTo>
                  <a:lnTo>
                    <a:pt x="2235" y="93103"/>
                  </a:lnTo>
                  <a:lnTo>
                    <a:pt x="0" y="115811"/>
                  </a:lnTo>
                  <a:lnTo>
                    <a:pt x="0" y="325501"/>
                  </a:lnTo>
                  <a:lnTo>
                    <a:pt x="0" y="624598"/>
                  </a:lnTo>
                  <a:lnTo>
                    <a:pt x="231597" y="624598"/>
                  </a:lnTo>
                  <a:lnTo>
                    <a:pt x="231597" y="325501"/>
                  </a:lnTo>
                  <a:lnTo>
                    <a:pt x="231597" y="11581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0297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5941652" y="4309200"/>
            <a:ext cx="231775" cy="834390"/>
            <a:chOff x="5941652" y="4309200"/>
            <a:chExt cx="231775" cy="834390"/>
          </a:xfrm>
        </p:grpSpPr>
        <p:sp>
          <p:nvSpPr>
            <p:cNvPr id="52" name="object 52"/>
            <p:cNvSpPr/>
            <p:nvPr/>
          </p:nvSpPr>
          <p:spPr>
            <a:xfrm>
              <a:off x="5941644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597" y="834288"/>
                  </a:ln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41652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6313006" y="4099199"/>
            <a:ext cx="231775" cy="1044575"/>
            <a:chOff x="6313006" y="4099199"/>
            <a:chExt cx="231775" cy="1044575"/>
          </a:xfrm>
        </p:grpSpPr>
        <p:sp>
          <p:nvSpPr>
            <p:cNvPr id="55" name="object 55"/>
            <p:cNvSpPr/>
            <p:nvPr/>
          </p:nvSpPr>
          <p:spPr>
            <a:xfrm>
              <a:off x="6313005" y="4099204"/>
              <a:ext cx="231775" cy="1044575"/>
            </a:xfrm>
            <a:custGeom>
              <a:avLst/>
              <a:gdLst/>
              <a:ahLst/>
              <a:cxnLst/>
              <a:rect l="l" t="t" r="r" b="b"/>
              <a:pathLst>
                <a:path w="231775" h="1044575">
                  <a:moveTo>
                    <a:pt x="231597" y="115798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49" y="19456"/>
                  </a:lnTo>
                  <a:lnTo>
                    <a:pt x="19456" y="51562"/>
                  </a:lnTo>
                  <a:lnTo>
                    <a:pt x="2235" y="93103"/>
                  </a:lnTo>
                  <a:lnTo>
                    <a:pt x="0" y="115798"/>
                  </a:lnTo>
                  <a:lnTo>
                    <a:pt x="0" y="325805"/>
                  </a:lnTo>
                  <a:lnTo>
                    <a:pt x="0" y="535508"/>
                  </a:lnTo>
                  <a:lnTo>
                    <a:pt x="0" y="745197"/>
                  </a:lnTo>
                  <a:lnTo>
                    <a:pt x="0" y="1044295"/>
                  </a:lnTo>
                  <a:lnTo>
                    <a:pt x="231597" y="1044295"/>
                  </a:lnTo>
                  <a:lnTo>
                    <a:pt x="231597" y="745197"/>
                  </a:lnTo>
                  <a:lnTo>
                    <a:pt x="231597" y="535508"/>
                  </a:lnTo>
                  <a:lnTo>
                    <a:pt x="231597" y="325805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13006" y="4938299"/>
              <a:ext cx="231601" cy="205201"/>
            </a:xfrm>
            <a:prstGeom prst="rect">
              <a:avLst/>
            </a:prstGeom>
          </p:spPr>
        </p:pic>
      </p:grpSp>
      <p:grpSp>
        <p:nvGrpSpPr>
          <p:cNvPr id="57" name="object 57"/>
          <p:cNvGrpSpPr/>
          <p:nvPr/>
        </p:nvGrpSpPr>
        <p:grpSpPr>
          <a:xfrm>
            <a:off x="6684360" y="4309200"/>
            <a:ext cx="231775" cy="834390"/>
            <a:chOff x="6684360" y="4309200"/>
            <a:chExt cx="231775" cy="834390"/>
          </a:xfrm>
        </p:grpSpPr>
        <p:sp>
          <p:nvSpPr>
            <p:cNvPr id="58" name="object 58"/>
            <p:cNvSpPr/>
            <p:nvPr/>
          </p:nvSpPr>
          <p:spPr>
            <a:xfrm>
              <a:off x="6684353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62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597" y="834288"/>
                  </a:ln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4360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7055715" y="4518900"/>
            <a:ext cx="231775" cy="624840"/>
            <a:chOff x="7055715" y="4518900"/>
            <a:chExt cx="231775" cy="624840"/>
          </a:xfrm>
        </p:grpSpPr>
        <p:sp>
          <p:nvSpPr>
            <p:cNvPr id="61" name="object 61"/>
            <p:cNvSpPr/>
            <p:nvPr/>
          </p:nvSpPr>
          <p:spPr>
            <a:xfrm>
              <a:off x="7055714" y="4518901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597" y="115811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49" y="19456"/>
                  </a:lnTo>
                  <a:lnTo>
                    <a:pt x="19456" y="51562"/>
                  </a:lnTo>
                  <a:lnTo>
                    <a:pt x="2235" y="93103"/>
                  </a:lnTo>
                  <a:lnTo>
                    <a:pt x="0" y="115811"/>
                  </a:lnTo>
                  <a:lnTo>
                    <a:pt x="0" y="325501"/>
                  </a:lnTo>
                  <a:lnTo>
                    <a:pt x="0" y="624598"/>
                  </a:lnTo>
                  <a:lnTo>
                    <a:pt x="231597" y="624598"/>
                  </a:lnTo>
                  <a:lnTo>
                    <a:pt x="231597" y="325501"/>
                  </a:lnTo>
                  <a:lnTo>
                    <a:pt x="231597" y="11581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5715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7798423" y="4099199"/>
            <a:ext cx="231775" cy="1044575"/>
            <a:chOff x="7798423" y="4099199"/>
            <a:chExt cx="231775" cy="1044575"/>
          </a:xfrm>
        </p:grpSpPr>
        <p:sp>
          <p:nvSpPr>
            <p:cNvPr id="64" name="object 64"/>
            <p:cNvSpPr/>
            <p:nvPr/>
          </p:nvSpPr>
          <p:spPr>
            <a:xfrm>
              <a:off x="7798422" y="4099204"/>
              <a:ext cx="231775" cy="1044575"/>
            </a:xfrm>
            <a:custGeom>
              <a:avLst/>
              <a:gdLst/>
              <a:ahLst/>
              <a:cxnLst/>
              <a:rect l="l" t="t" r="r" b="b"/>
              <a:pathLst>
                <a:path w="231775" h="1044575">
                  <a:moveTo>
                    <a:pt x="231597" y="115798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49" y="19456"/>
                  </a:lnTo>
                  <a:lnTo>
                    <a:pt x="19456" y="51562"/>
                  </a:lnTo>
                  <a:lnTo>
                    <a:pt x="2235" y="93103"/>
                  </a:lnTo>
                  <a:lnTo>
                    <a:pt x="0" y="115798"/>
                  </a:lnTo>
                  <a:lnTo>
                    <a:pt x="0" y="325805"/>
                  </a:lnTo>
                  <a:lnTo>
                    <a:pt x="0" y="535508"/>
                  </a:lnTo>
                  <a:lnTo>
                    <a:pt x="0" y="745197"/>
                  </a:lnTo>
                  <a:lnTo>
                    <a:pt x="0" y="1044295"/>
                  </a:lnTo>
                  <a:lnTo>
                    <a:pt x="231597" y="1044295"/>
                  </a:lnTo>
                  <a:lnTo>
                    <a:pt x="231597" y="745197"/>
                  </a:lnTo>
                  <a:lnTo>
                    <a:pt x="231597" y="535508"/>
                  </a:lnTo>
                  <a:lnTo>
                    <a:pt x="231597" y="325805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98423" y="4938299"/>
              <a:ext cx="231601" cy="205201"/>
            </a:xfrm>
            <a:prstGeom prst="rect">
              <a:avLst/>
            </a:prstGeom>
          </p:spPr>
        </p:pic>
      </p:grpSp>
      <p:grpSp>
        <p:nvGrpSpPr>
          <p:cNvPr id="66" name="object 66"/>
          <p:cNvGrpSpPr/>
          <p:nvPr/>
        </p:nvGrpSpPr>
        <p:grpSpPr>
          <a:xfrm>
            <a:off x="8169778" y="4309200"/>
            <a:ext cx="231775" cy="834390"/>
            <a:chOff x="8169778" y="4309200"/>
            <a:chExt cx="231775" cy="834390"/>
          </a:xfrm>
        </p:grpSpPr>
        <p:sp>
          <p:nvSpPr>
            <p:cNvPr id="67" name="object 67"/>
            <p:cNvSpPr/>
            <p:nvPr/>
          </p:nvSpPr>
          <p:spPr>
            <a:xfrm>
              <a:off x="8169770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609" y="834288"/>
                  </a:move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62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609" y="83428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9778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69" name="object 69"/>
          <p:cNvGrpSpPr/>
          <p:nvPr/>
        </p:nvGrpSpPr>
        <p:grpSpPr>
          <a:xfrm>
            <a:off x="7427069" y="4309200"/>
            <a:ext cx="231775" cy="834390"/>
            <a:chOff x="7427069" y="4309200"/>
            <a:chExt cx="231775" cy="834390"/>
          </a:xfrm>
        </p:grpSpPr>
        <p:sp>
          <p:nvSpPr>
            <p:cNvPr id="70" name="object 70"/>
            <p:cNvSpPr/>
            <p:nvPr/>
          </p:nvSpPr>
          <p:spPr>
            <a:xfrm>
              <a:off x="7427061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62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597" y="834288"/>
                  </a:ln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7069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72" name="object 72"/>
          <p:cNvGrpSpPr/>
          <p:nvPr/>
        </p:nvGrpSpPr>
        <p:grpSpPr>
          <a:xfrm>
            <a:off x="8541132" y="4518900"/>
            <a:ext cx="231775" cy="624840"/>
            <a:chOff x="8541132" y="4518900"/>
            <a:chExt cx="231775" cy="624840"/>
          </a:xfrm>
        </p:grpSpPr>
        <p:sp>
          <p:nvSpPr>
            <p:cNvPr id="73" name="object 73"/>
            <p:cNvSpPr/>
            <p:nvPr/>
          </p:nvSpPr>
          <p:spPr>
            <a:xfrm>
              <a:off x="8541131" y="4518901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597" y="115811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49" y="19456"/>
                  </a:lnTo>
                  <a:lnTo>
                    <a:pt x="19456" y="51562"/>
                  </a:lnTo>
                  <a:lnTo>
                    <a:pt x="2235" y="93103"/>
                  </a:lnTo>
                  <a:lnTo>
                    <a:pt x="0" y="115811"/>
                  </a:lnTo>
                  <a:lnTo>
                    <a:pt x="0" y="325501"/>
                  </a:lnTo>
                  <a:lnTo>
                    <a:pt x="0" y="624598"/>
                  </a:lnTo>
                  <a:lnTo>
                    <a:pt x="231597" y="624598"/>
                  </a:lnTo>
                  <a:lnTo>
                    <a:pt x="231597" y="325501"/>
                  </a:lnTo>
                  <a:lnTo>
                    <a:pt x="231597" y="11581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41132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75" name="object 75"/>
          <p:cNvGrpSpPr/>
          <p:nvPr/>
        </p:nvGrpSpPr>
        <p:grpSpPr>
          <a:xfrm>
            <a:off x="8912487" y="4309200"/>
            <a:ext cx="231775" cy="834390"/>
            <a:chOff x="8912487" y="4309200"/>
            <a:chExt cx="231775" cy="834390"/>
          </a:xfrm>
        </p:grpSpPr>
        <p:sp>
          <p:nvSpPr>
            <p:cNvPr id="76" name="object 76"/>
            <p:cNvSpPr/>
            <p:nvPr/>
          </p:nvSpPr>
          <p:spPr>
            <a:xfrm>
              <a:off x="8912479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609" y="834288"/>
                  </a:move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62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609" y="83428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2487" y="4938300"/>
              <a:ext cx="231601" cy="205201"/>
            </a:xfrm>
            <a:prstGeom prst="rect">
              <a:avLst/>
            </a:prstGeom>
          </p:spPr>
        </p:pic>
      </p:grpSp>
      <p:sp>
        <p:nvSpPr>
          <p:cNvPr id="78" name="object 78"/>
          <p:cNvSpPr txBox="1">
            <a:spLocks noGrp="1"/>
          </p:cNvSpPr>
          <p:nvPr>
            <p:ph type="title"/>
          </p:nvPr>
        </p:nvSpPr>
        <p:spPr>
          <a:xfrm>
            <a:off x="2081800" y="1908810"/>
            <a:ext cx="51257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35" dirty="0">
                <a:solidFill>
                  <a:srgbClr val="FFFFFF"/>
                </a:solidFill>
              </a:rPr>
              <a:t>Thank</a:t>
            </a:r>
            <a:r>
              <a:rPr sz="8000" spc="-190" dirty="0">
                <a:solidFill>
                  <a:srgbClr val="FFFFFF"/>
                </a:solidFill>
              </a:rPr>
              <a:t> </a:t>
            </a:r>
            <a:r>
              <a:rPr sz="8000" spc="-535" dirty="0">
                <a:solidFill>
                  <a:srgbClr val="FFFFFF"/>
                </a:solidFill>
              </a:rPr>
              <a:t>Y</a:t>
            </a:r>
            <a:r>
              <a:rPr sz="8000" spc="225" dirty="0">
                <a:solidFill>
                  <a:srgbClr val="FFFFFF"/>
                </a:solidFill>
              </a:rPr>
              <a:t>ou</a:t>
            </a:r>
            <a:endParaRPr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7750" rIns="0" bIns="0" rtlCol="0">
            <a:spAutoFit/>
          </a:bodyPr>
          <a:lstStyle/>
          <a:p>
            <a:pPr marL="78486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What</a:t>
            </a:r>
            <a:r>
              <a:rPr dirty="0"/>
              <a:t> </a:t>
            </a:r>
            <a:r>
              <a:rPr spc="50" dirty="0"/>
              <a:t>is</a:t>
            </a:r>
            <a:r>
              <a:rPr spc="5" dirty="0"/>
              <a:t> </a:t>
            </a:r>
            <a:r>
              <a:rPr dirty="0"/>
              <a:t>Security</a:t>
            </a:r>
            <a:r>
              <a:rPr spc="5" dirty="0"/>
              <a:t> </a:t>
            </a:r>
            <a:r>
              <a:rPr spc="155" dirty="0"/>
              <a:t>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7300"/>
              </a:lnSpc>
              <a:spcBef>
                <a:spcPts val="90"/>
              </a:spcBef>
            </a:pPr>
            <a:r>
              <a:rPr sz="1850" dirty="0">
                <a:latin typeface="Arial MT"/>
                <a:cs typeface="Arial MT"/>
              </a:rPr>
              <a:t>A</a:t>
            </a:r>
            <a:r>
              <a:rPr sz="1850" spc="-4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security</a:t>
            </a:r>
            <a:r>
              <a:rPr sz="1850" spc="8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is</a:t>
            </a:r>
            <a:r>
              <a:rPr sz="1850" spc="8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a</a:t>
            </a:r>
            <a:r>
              <a:rPr sz="1850" spc="7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tradable</a:t>
            </a:r>
            <a:r>
              <a:rPr sz="1850" spc="8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financial</a:t>
            </a:r>
            <a:r>
              <a:rPr sz="1850" spc="8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asset.</a:t>
            </a:r>
            <a:r>
              <a:rPr sz="1850" spc="7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Securities</a:t>
            </a:r>
            <a:r>
              <a:rPr sz="1850" spc="8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are</a:t>
            </a:r>
            <a:r>
              <a:rPr sz="1850" spc="80" dirty="0">
                <a:latin typeface="Arial MT"/>
                <a:cs typeface="Arial MT"/>
              </a:rPr>
              <a:t> </a:t>
            </a:r>
            <a:r>
              <a:rPr sz="1850" spc="-10" dirty="0">
                <a:latin typeface="Arial MT"/>
                <a:cs typeface="Arial MT"/>
              </a:rPr>
              <a:t>broadly </a:t>
            </a:r>
            <a:r>
              <a:rPr sz="1850" dirty="0">
                <a:latin typeface="Arial MT"/>
                <a:cs typeface="Arial MT"/>
              </a:rPr>
              <a:t>categorized</a:t>
            </a:r>
            <a:r>
              <a:rPr sz="1850" spc="10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into:</a:t>
            </a:r>
            <a:r>
              <a:rPr sz="1850" spc="10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debt</a:t>
            </a:r>
            <a:r>
              <a:rPr sz="1850" spc="10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securities</a:t>
            </a:r>
            <a:r>
              <a:rPr sz="1850" spc="10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(e.g.,</a:t>
            </a:r>
            <a:r>
              <a:rPr sz="1850" spc="10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banknotes,</a:t>
            </a:r>
            <a:r>
              <a:rPr sz="1850" spc="10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bonds,</a:t>
            </a:r>
            <a:r>
              <a:rPr sz="1850" spc="100" dirty="0">
                <a:latin typeface="Arial MT"/>
                <a:cs typeface="Arial MT"/>
              </a:rPr>
              <a:t> </a:t>
            </a:r>
            <a:r>
              <a:rPr sz="1850" spc="-25" dirty="0">
                <a:latin typeface="Arial MT"/>
                <a:cs typeface="Arial MT"/>
              </a:rPr>
              <a:t>and </a:t>
            </a:r>
            <a:r>
              <a:rPr sz="1850" dirty="0">
                <a:latin typeface="Arial MT"/>
                <a:cs typeface="Arial MT"/>
              </a:rPr>
              <a:t>debentures)</a:t>
            </a:r>
            <a:r>
              <a:rPr sz="1850" spc="11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equity</a:t>
            </a:r>
            <a:r>
              <a:rPr sz="1850" spc="114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securities</a:t>
            </a:r>
            <a:r>
              <a:rPr sz="1850" spc="11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(e.g.,</a:t>
            </a:r>
            <a:r>
              <a:rPr sz="1850" spc="114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common</a:t>
            </a:r>
            <a:r>
              <a:rPr sz="1850" spc="11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stocks)</a:t>
            </a:r>
            <a:r>
              <a:rPr sz="1850" spc="114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,</a:t>
            </a:r>
            <a:r>
              <a:rPr sz="1850" spc="110" dirty="0">
                <a:latin typeface="Arial MT"/>
                <a:cs typeface="Arial MT"/>
              </a:rPr>
              <a:t> </a:t>
            </a:r>
            <a:r>
              <a:rPr sz="1850" spc="-10" dirty="0">
                <a:latin typeface="Arial MT"/>
                <a:cs typeface="Arial MT"/>
              </a:rPr>
              <a:t>derivatives </a:t>
            </a:r>
            <a:r>
              <a:rPr sz="1850" dirty="0">
                <a:latin typeface="Arial MT"/>
                <a:cs typeface="Arial MT"/>
              </a:rPr>
              <a:t>(e.g.,</a:t>
            </a:r>
            <a:r>
              <a:rPr sz="1850" spc="9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forwards,</a:t>
            </a:r>
            <a:r>
              <a:rPr sz="1850" spc="9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futures,</a:t>
            </a:r>
            <a:r>
              <a:rPr sz="1850" spc="9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options,</a:t>
            </a:r>
            <a:r>
              <a:rPr sz="1850" spc="9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swaps)</a:t>
            </a:r>
            <a:r>
              <a:rPr sz="1850" spc="9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and</a:t>
            </a:r>
            <a:r>
              <a:rPr sz="1850" spc="95" dirty="0">
                <a:latin typeface="Arial MT"/>
                <a:cs typeface="Arial MT"/>
              </a:rPr>
              <a:t> </a:t>
            </a:r>
            <a:r>
              <a:rPr sz="1850" spc="-10" dirty="0">
                <a:latin typeface="Arial MT"/>
                <a:cs typeface="Arial MT"/>
              </a:rPr>
              <a:t>hybrid </a:t>
            </a:r>
            <a:r>
              <a:rPr sz="1850" dirty="0">
                <a:latin typeface="Arial MT"/>
                <a:cs typeface="Arial MT"/>
              </a:rPr>
              <a:t>securities(e.g.,</a:t>
            </a:r>
            <a:r>
              <a:rPr sz="1850" spc="13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convertible</a:t>
            </a:r>
            <a:r>
              <a:rPr sz="1850" spc="13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bonds,</a:t>
            </a:r>
            <a:r>
              <a:rPr sz="1850" spc="13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preference</a:t>
            </a:r>
            <a:r>
              <a:rPr sz="1850" spc="135" dirty="0">
                <a:latin typeface="Arial MT"/>
                <a:cs typeface="Arial MT"/>
              </a:rPr>
              <a:t> </a:t>
            </a:r>
            <a:r>
              <a:rPr sz="1850" spc="-10" dirty="0">
                <a:latin typeface="Arial MT"/>
                <a:cs typeface="Arial MT"/>
              </a:rPr>
              <a:t>shares).</a:t>
            </a:r>
            <a:endParaRPr sz="185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9587" y="132675"/>
            <a:ext cx="2466974" cy="18573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7750" rIns="0" bIns="0" rtlCol="0">
            <a:spAutoFit/>
          </a:bodyPr>
          <a:lstStyle/>
          <a:p>
            <a:pPr marL="784860">
              <a:lnSpc>
                <a:spcPct val="100000"/>
              </a:lnSpc>
              <a:spcBef>
                <a:spcPts val="100"/>
              </a:spcBef>
            </a:pPr>
            <a:r>
              <a:rPr dirty="0"/>
              <a:t>Financial</a:t>
            </a:r>
            <a:r>
              <a:rPr spc="40" dirty="0"/>
              <a:t> </a:t>
            </a:r>
            <a:r>
              <a:rPr spc="55" dirty="0"/>
              <a:t>Markets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pc="90" dirty="0"/>
              <a:t>A</a:t>
            </a:r>
            <a:r>
              <a:rPr spc="-114" dirty="0"/>
              <a:t> </a:t>
            </a:r>
            <a:r>
              <a:rPr spc="-95" dirty="0"/>
              <a:t>financial</a:t>
            </a:r>
            <a:r>
              <a:rPr spc="-105" dirty="0"/>
              <a:t> </a:t>
            </a:r>
            <a:r>
              <a:rPr spc="-125" dirty="0"/>
              <a:t>market</a:t>
            </a:r>
            <a:r>
              <a:rPr spc="-105" dirty="0"/>
              <a:t> </a:t>
            </a:r>
            <a:r>
              <a:rPr spc="-114" dirty="0"/>
              <a:t>is</a:t>
            </a:r>
            <a:r>
              <a:rPr spc="-105" dirty="0"/>
              <a:t> </a:t>
            </a:r>
            <a:r>
              <a:rPr spc="-50" dirty="0"/>
              <a:t>a</a:t>
            </a:r>
            <a:r>
              <a:rPr spc="-105" dirty="0"/>
              <a:t> </a:t>
            </a:r>
            <a:r>
              <a:rPr spc="-125" dirty="0"/>
              <a:t>market</a:t>
            </a:r>
            <a:r>
              <a:rPr spc="-105" dirty="0"/>
              <a:t> </a:t>
            </a:r>
            <a:r>
              <a:rPr spc="-120" dirty="0"/>
              <a:t>in</a:t>
            </a:r>
            <a:r>
              <a:rPr spc="-105" dirty="0"/>
              <a:t> </a:t>
            </a:r>
            <a:r>
              <a:rPr spc="-70" dirty="0"/>
              <a:t>which</a:t>
            </a:r>
            <a:r>
              <a:rPr spc="-105" dirty="0"/>
              <a:t> </a:t>
            </a:r>
            <a:r>
              <a:rPr spc="-85" dirty="0"/>
              <a:t>people</a:t>
            </a:r>
            <a:r>
              <a:rPr spc="-105" dirty="0"/>
              <a:t> </a:t>
            </a:r>
            <a:r>
              <a:rPr spc="-10" dirty="0"/>
              <a:t>trade </a:t>
            </a:r>
            <a:r>
              <a:rPr spc="-95" dirty="0"/>
              <a:t>financial</a:t>
            </a:r>
            <a:r>
              <a:rPr spc="-110" dirty="0"/>
              <a:t> </a:t>
            </a:r>
            <a:r>
              <a:rPr spc="-100" dirty="0"/>
              <a:t>securities</a:t>
            </a:r>
            <a:r>
              <a:rPr spc="-110" dirty="0"/>
              <a:t> </a:t>
            </a:r>
            <a:r>
              <a:rPr spc="-100" dirty="0"/>
              <a:t>and</a:t>
            </a:r>
            <a:r>
              <a:rPr spc="-110" dirty="0"/>
              <a:t> </a:t>
            </a:r>
            <a:r>
              <a:rPr spc="-80" dirty="0"/>
              <a:t>derivatives</a:t>
            </a:r>
            <a:r>
              <a:rPr spc="-105" dirty="0"/>
              <a:t> </a:t>
            </a:r>
            <a:r>
              <a:rPr spc="-60" dirty="0"/>
              <a:t>at</a:t>
            </a:r>
            <a:r>
              <a:rPr spc="-110" dirty="0"/>
              <a:t> </a:t>
            </a:r>
            <a:r>
              <a:rPr dirty="0"/>
              <a:t>low</a:t>
            </a:r>
            <a:r>
              <a:rPr spc="-110" dirty="0"/>
              <a:t> </a:t>
            </a:r>
            <a:r>
              <a:rPr spc="-10" dirty="0"/>
              <a:t>transaction </a:t>
            </a:r>
            <a:r>
              <a:rPr spc="-120" dirty="0"/>
              <a:t>costs.</a:t>
            </a:r>
            <a:r>
              <a:rPr spc="-110" dirty="0"/>
              <a:t> </a:t>
            </a:r>
            <a:r>
              <a:rPr spc="-65" dirty="0"/>
              <a:t>Some</a:t>
            </a:r>
            <a:r>
              <a:rPr spc="-105" dirty="0"/>
              <a:t> </a:t>
            </a:r>
            <a:r>
              <a:rPr spc="-125" dirty="0"/>
              <a:t>of</a:t>
            </a:r>
            <a:r>
              <a:rPr spc="-105" dirty="0"/>
              <a:t> </a:t>
            </a:r>
            <a:r>
              <a:rPr spc="-85" dirty="0"/>
              <a:t>the</a:t>
            </a:r>
            <a:r>
              <a:rPr spc="-105" dirty="0"/>
              <a:t> </a:t>
            </a:r>
            <a:r>
              <a:rPr spc="-100" dirty="0"/>
              <a:t>securities</a:t>
            </a:r>
            <a:r>
              <a:rPr spc="-110" dirty="0"/>
              <a:t> </a:t>
            </a:r>
            <a:r>
              <a:rPr spc="-100" dirty="0"/>
              <a:t>include</a:t>
            </a:r>
            <a:r>
              <a:rPr spc="-105" dirty="0"/>
              <a:t> </a:t>
            </a:r>
            <a:r>
              <a:rPr spc="-125" dirty="0"/>
              <a:t>stocks</a:t>
            </a:r>
            <a:r>
              <a:rPr spc="-105" dirty="0"/>
              <a:t> </a:t>
            </a:r>
            <a:r>
              <a:rPr spc="-100" dirty="0"/>
              <a:t>and</a:t>
            </a:r>
            <a:r>
              <a:rPr spc="-105" dirty="0"/>
              <a:t> </a:t>
            </a:r>
            <a:r>
              <a:rPr spc="-80" dirty="0"/>
              <a:t>bonds, </a:t>
            </a:r>
            <a:r>
              <a:rPr spc="-10" dirty="0"/>
              <a:t>raw</a:t>
            </a:r>
            <a:r>
              <a:rPr spc="-120" dirty="0"/>
              <a:t> </a:t>
            </a:r>
            <a:r>
              <a:rPr spc="-85" dirty="0"/>
              <a:t>materials</a:t>
            </a:r>
            <a:r>
              <a:rPr spc="-114" dirty="0"/>
              <a:t> </a:t>
            </a:r>
            <a:r>
              <a:rPr spc="-100" dirty="0"/>
              <a:t>and</a:t>
            </a:r>
            <a:r>
              <a:rPr spc="-114" dirty="0"/>
              <a:t> </a:t>
            </a:r>
            <a:r>
              <a:rPr spc="-110" dirty="0"/>
              <a:t>precious</a:t>
            </a:r>
            <a:r>
              <a:rPr spc="-114" dirty="0"/>
              <a:t> </a:t>
            </a:r>
            <a:r>
              <a:rPr spc="-95" dirty="0"/>
              <a:t>metals,</a:t>
            </a:r>
            <a:r>
              <a:rPr spc="-114" dirty="0"/>
              <a:t> </a:t>
            </a:r>
            <a:r>
              <a:rPr spc="-70" dirty="0"/>
              <a:t>which</a:t>
            </a:r>
            <a:r>
              <a:rPr spc="-114" dirty="0"/>
              <a:t> </a:t>
            </a:r>
            <a:r>
              <a:rPr spc="-90" dirty="0"/>
              <a:t>are</a:t>
            </a:r>
            <a:r>
              <a:rPr spc="-114" dirty="0"/>
              <a:t> </a:t>
            </a:r>
            <a:r>
              <a:rPr spc="-10" dirty="0"/>
              <a:t>known </a:t>
            </a:r>
            <a:r>
              <a:rPr spc="-120" dirty="0"/>
              <a:t>in</a:t>
            </a:r>
            <a:r>
              <a:rPr spc="-114" dirty="0"/>
              <a:t> </a:t>
            </a:r>
            <a:r>
              <a:rPr spc="-85" dirty="0"/>
              <a:t>the</a:t>
            </a:r>
            <a:r>
              <a:rPr spc="-114" dirty="0"/>
              <a:t> </a:t>
            </a:r>
            <a:r>
              <a:rPr spc="-95" dirty="0"/>
              <a:t>financial</a:t>
            </a:r>
            <a:r>
              <a:rPr spc="-114" dirty="0"/>
              <a:t> </a:t>
            </a:r>
            <a:r>
              <a:rPr spc="-110" dirty="0"/>
              <a:t>markets</a:t>
            </a:r>
            <a:r>
              <a:rPr spc="-114" dirty="0"/>
              <a:t> </a:t>
            </a:r>
            <a:r>
              <a:rPr spc="-60" dirty="0"/>
              <a:t>as</a:t>
            </a:r>
            <a:r>
              <a:rPr spc="-114" dirty="0"/>
              <a:t> </a:t>
            </a:r>
            <a:r>
              <a:rPr spc="-40" dirty="0"/>
              <a:t>commodities.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3025" y="450074"/>
            <a:ext cx="2990849" cy="15239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9125" y="1140249"/>
            <a:ext cx="7153274" cy="34317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162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Types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75" dirty="0">
                <a:solidFill>
                  <a:srgbClr val="000000"/>
                </a:solidFill>
              </a:rPr>
              <a:t>Of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Financial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55" dirty="0">
                <a:solidFill>
                  <a:srgbClr val="000000"/>
                </a:solidFill>
              </a:rPr>
              <a:t>Markets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7750" rIns="0" bIns="0" rtlCol="0">
            <a:spAutoFit/>
          </a:bodyPr>
          <a:lstStyle/>
          <a:p>
            <a:pPr marL="78486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How</a:t>
            </a:r>
            <a:r>
              <a:rPr spc="-75" dirty="0"/>
              <a:t> </a:t>
            </a:r>
            <a:r>
              <a:rPr dirty="0"/>
              <a:t>Securities</a:t>
            </a:r>
            <a:r>
              <a:rPr spc="-70" dirty="0"/>
              <a:t> </a:t>
            </a:r>
            <a:r>
              <a:rPr dirty="0"/>
              <a:t>Trade</a:t>
            </a:r>
            <a:r>
              <a:rPr spc="-70" dirty="0"/>
              <a:t> </a:t>
            </a:r>
            <a:r>
              <a:rPr spc="15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000" y="2040424"/>
            <a:ext cx="6786245" cy="1508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96240" indent="-383540">
              <a:lnSpc>
                <a:spcPts val="2355"/>
              </a:lnSpc>
              <a:spcBef>
                <a:spcPts val="125"/>
              </a:spcBef>
              <a:buChar char="●"/>
              <a:tabLst>
                <a:tab pos="396240" algn="l"/>
              </a:tabLst>
            </a:pPr>
            <a:r>
              <a:rPr sz="2000" dirty="0">
                <a:solidFill>
                  <a:srgbClr val="111111"/>
                </a:solidFill>
                <a:latin typeface="Arial MT"/>
                <a:cs typeface="Arial MT"/>
              </a:rPr>
              <a:t>Publicly</a:t>
            </a:r>
            <a:r>
              <a:rPr sz="20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11111"/>
                </a:solidFill>
                <a:latin typeface="Arial MT"/>
                <a:cs typeface="Arial MT"/>
              </a:rPr>
              <a:t>traded</a:t>
            </a:r>
            <a:r>
              <a:rPr sz="20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11111"/>
                </a:solidFill>
                <a:latin typeface="Arial MT"/>
                <a:cs typeface="Arial MT"/>
              </a:rPr>
              <a:t>securities</a:t>
            </a:r>
            <a:r>
              <a:rPr sz="20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11111"/>
                </a:solidFill>
                <a:latin typeface="Arial MT"/>
                <a:cs typeface="Arial MT"/>
              </a:rPr>
              <a:t>are</a:t>
            </a:r>
            <a:r>
              <a:rPr sz="2000" spc="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11111"/>
                </a:solidFill>
                <a:latin typeface="Arial MT"/>
                <a:cs typeface="Arial MT"/>
              </a:rPr>
              <a:t>listed</a:t>
            </a:r>
            <a:r>
              <a:rPr sz="20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11111"/>
                </a:solidFill>
                <a:latin typeface="Arial MT"/>
                <a:cs typeface="Arial MT"/>
              </a:rPr>
              <a:t>on</a:t>
            </a:r>
            <a:r>
              <a:rPr sz="20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11111"/>
                </a:solidFill>
                <a:latin typeface="Arial MT"/>
                <a:cs typeface="Arial MT"/>
              </a:rPr>
              <a:t>stock</a:t>
            </a:r>
            <a:r>
              <a:rPr sz="20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111111"/>
                </a:solidFill>
                <a:latin typeface="Arial MT"/>
                <a:cs typeface="Arial MT"/>
              </a:rPr>
              <a:t>exchanges.</a:t>
            </a:r>
            <a:endParaRPr sz="2000">
              <a:latin typeface="Arial MT"/>
              <a:cs typeface="Arial MT"/>
            </a:endParaRPr>
          </a:p>
          <a:p>
            <a:pPr marL="396240" marR="259079" indent="-384175">
              <a:lnSpc>
                <a:spcPts val="2310"/>
              </a:lnSpc>
              <a:spcBef>
                <a:spcPts val="105"/>
              </a:spcBef>
              <a:buChar char="●"/>
              <a:tabLst>
                <a:tab pos="396240" algn="l"/>
              </a:tabLst>
            </a:pPr>
            <a:r>
              <a:rPr sz="2000" dirty="0">
                <a:solidFill>
                  <a:srgbClr val="111111"/>
                </a:solidFill>
                <a:latin typeface="Arial MT"/>
                <a:cs typeface="Arial MT"/>
              </a:rPr>
              <a:t>An</a:t>
            </a:r>
            <a:r>
              <a:rPr sz="2000" spc="3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11111"/>
                </a:solidFill>
                <a:latin typeface="Arial MT"/>
                <a:cs typeface="Arial MT"/>
              </a:rPr>
              <a:t>initial</a:t>
            </a:r>
            <a:r>
              <a:rPr sz="2000" spc="3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11111"/>
                </a:solidFill>
                <a:latin typeface="Arial MT"/>
                <a:cs typeface="Arial MT"/>
              </a:rPr>
              <a:t>public</a:t>
            </a:r>
            <a:r>
              <a:rPr sz="2000" spc="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11111"/>
                </a:solidFill>
                <a:latin typeface="Arial MT"/>
                <a:cs typeface="Arial MT"/>
              </a:rPr>
              <a:t>offering</a:t>
            </a:r>
            <a:r>
              <a:rPr sz="2000" spc="3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11111"/>
                </a:solidFill>
                <a:latin typeface="Arial MT"/>
                <a:cs typeface="Arial MT"/>
              </a:rPr>
              <a:t>(IPO)</a:t>
            </a:r>
            <a:r>
              <a:rPr sz="2000" spc="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11111"/>
                </a:solidFill>
                <a:latin typeface="Arial MT"/>
                <a:cs typeface="Arial MT"/>
              </a:rPr>
              <a:t>represents</a:t>
            </a:r>
            <a:r>
              <a:rPr sz="2000" spc="3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11111"/>
                </a:solidFill>
                <a:latin typeface="Arial MT"/>
                <a:cs typeface="Arial MT"/>
              </a:rPr>
              <a:t>a</a:t>
            </a:r>
            <a:r>
              <a:rPr sz="2000" spc="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111111"/>
                </a:solidFill>
                <a:latin typeface="Arial MT"/>
                <a:cs typeface="Arial MT"/>
              </a:rPr>
              <a:t>company's </a:t>
            </a:r>
            <a:r>
              <a:rPr sz="2000" dirty="0">
                <a:solidFill>
                  <a:srgbClr val="111111"/>
                </a:solidFill>
                <a:latin typeface="Arial MT"/>
                <a:cs typeface="Arial MT"/>
              </a:rPr>
              <a:t>first</a:t>
            </a:r>
            <a:r>
              <a:rPr sz="2000" spc="3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11111"/>
                </a:solidFill>
                <a:latin typeface="Arial MT"/>
                <a:cs typeface="Arial MT"/>
              </a:rPr>
              <a:t>major</a:t>
            </a:r>
            <a:r>
              <a:rPr sz="2000" spc="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11111"/>
                </a:solidFill>
                <a:latin typeface="Arial MT"/>
                <a:cs typeface="Arial MT"/>
              </a:rPr>
              <a:t>sale</a:t>
            </a:r>
            <a:r>
              <a:rPr sz="2000" spc="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11111"/>
                </a:solidFill>
                <a:latin typeface="Arial MT"/>
                <a:cs typeface="Arial MT"/>
              </a:rPr>
              <a:t>of</a:t>
            </a:r>
            <a:r>
              <a:rPr sz="2000" spc="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11111"/>
                </a:solidFill>
                <a:latin typeface="Arial MT"/>
                <a:cs typeface="Arial MT"/>
              </a:rPr>
              <a:t>equity</a:t>
            </a:r>
            <a:r>
              <a:rPr sz="2000" spc="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11111"/>
                </a:solidFill>
                <a:latin typeface="Arial MT"/>
                <a:cs typeface="Arial MT"/>
              </a:rPr>
              <a:t>securities</a:t>
            </a:r>
            <a:r>
              <a:rPr sz="2000" spc="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11111"/>
                </a:solidFill>
                <a:latin typeface="Arial MT"/>
                <a:cs typeface="Arial MT"/>
              </a:rPr>
              <a:t>to</a:t>
            </a:r>
            <a:r>
              <a:rPr sz="2000" spc="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11111"/>
                </a:solidFill>
                <a:latin typeface="Arial MT"/>
                <a:cs typeface="Arial MT"/>
              </a:rPr>
              <a:t>the</a:t>
            </a:r>
            <a:r>
              <a:rPr sz="2000" spc="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111111"/>
                </a:solidFill>
                <a:latin typeface="Arial MT"/>
                <a:cs typeface="Arial MT"/>
              </a:rPr>
              <a:t>public.</a:t>
            </a:r>
            <a:endParaRPr sz="2000">
              <a:latin typeface="Arial MT"/>
              <a:cs typeface="Arial MT"/>
            </a:endParaRPr>
          </a:p>
          <a:p>
            <a:pPr marL="396240" marR="131445" indent="-384175">
              <a:lnSpc>
                <a:spcPts val="2310"/>
              </a:lnSpc>
              <a:spcBef>
                <a:spcPts val="5"/>
              </a:spcBef>
              <a:buChar char="●"/>
              <a:tabLst>
                <a:tab pos="396240" algn="l"/>
              </a:tabLst>
            </a:pPr>
            <a:r>
              <a:rPr sz="2000" dirty="0">
                <a:solidFill>
                  <a:srgbClr val="111111"/>
                </a:solidFill>
                <a:latin typeface="Arial MT"/>
                <a:cs typeface="Arial MT"/>
              </a:rPr>
              <a:t>Shareholders</a:t>
            </a:r>
            <a:r>
              <a:rPr sz="20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11111"/>
                </a:solidFill>
                <a:latin typeface="Arial MT"/>
                <a:cs typeface="Arial MT"/>
              </a:rPr>
              <a:t>can</a:t>
            </a:r>
            <a:r>
              <a:rPr sz="2000" spc="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11111"/>
                </a:solidFill>
                <a:latin typeface="Arial MT"/>
                <a:cs typeface="Arial MT"/>
              </a:rPr>
              <a:t>sell</a:t>
            </a:r>
            <a:r>
              <a:rPr sz="2000" spc="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11111"/>
                </a:solidFill>
                <a:latin typeface="Arial MT"/>
                <a:cs typeface="Arial MT"/>
              </a:rPr>
              <a:t>their</a:t>
            </a:r>
            <a:r>
              <a:rPr sz="2000" spc="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11111"/>
                </a:solidFill>
                <a:latin typeface="Arial MT"/>
                <a:cs typeface="Arial MT"/>
              </a:rPr>
              <a:t>securities</a:t>
            </a:r>
            <a:r>
              <a:rPr sz="20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11111"/>
                </a:solidFill>
                <a:latin typeface="Arial MT"/>
                <a:cs typeface="Arial MT"/>
              </a:rPr>
              <a:t>to</a:t>
            </a:r>
            <a:r>
              <a:rPr sz="2000" spc="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11111"/>
                </a:solidFill>
                <a:latin typeface="Arial MT"/>
                <a:cs typeface="Arial MT"/>
              </a:rPr>
              <a:t>other</a:t>
            </a:r>
            <a:r>
              <a:rPr sz="2000" spc="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111111"/>
                </a:solidFill>
                <a:latin typeface="Arial MT"/>
                <a:cs typeface="Arial MT"/>
              </a:rPr>
              <a:t>investors </a:t>
            </a:r>
            <a:r>
              <a:rPr sz="2000" dirty="0">
                <a:solidFill>
                  <a:srgbClr val="111111"/>
                </a:solidFill>
                <a:latin typeface="Arial MT"/>
                <a:cs typeface="Arial MT"/>
              </a:rPr>
              <a:t>for</a:t>
            </a:r>
            <a:r>
              <a:rPr sz="2000" spc="2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11111"/>
                </a:solidFill>
                <a:latin typeface="Arial MT"/>
                <a:cs typeface="Arial MT"/>
              </a:rPr>
              <a:t>cash</a:t>
            </a:r>
            <a:r>
              <a:rPr sz="2000" spc="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11111"/>
                </a:solidFill>
                <a:latin typeface="Arial MT"/>
                <a:cs typeface="Arial MT"/>
              </a:rPr>
              <a:t>and/or</a:t>
            </a:r>
            <a:r>
              <a:rPr sz="2000" spc="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11111"/>
                </a:solidFill>
                <a:latin typeface="Arial MT"/>
                <a:cs typeface="Arial MT"/>
              </a:rPr>
              <a:t>capital</a:t>
            </a:r>
            <a:r>
              <a:rPr sz="2000" spc="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111111"/>
                </a:solidFill>
                <a:latin typeface="Arial MT"/>
                <a:cs typeface="Arial MT"/>
              </a:rPr>
              <a:t>gain.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1100" y="401212"/>
            <a:ext cx="3028949" cy="15144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7750" rIns="0" bIns="0" rtlCol="0">
            <a:spAutoFit/>
          </a:bodyPr>
          <a:lstStyle/>
          <a:p>
            <a:pPr marL="78486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Investing</a:t>
            </a:r>
            <a:r>
              <a:rPr spc="-65" dirty="0"/>
              <a:t> </a:t>
            </a:r>
            <a:r>
              <a:rPr dirty="0"/>
              <a:t>in</a:t>
            </a:r>
            <a:r>
              <a:rPr spc="-60" dirty="0"/>
              <a:t> </a:t>
            </a:r>
            <a:r>
              <a:rPr spc="-10" dirty="0"/>
              <a:t>Securities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5080" y="2015577"/>
            <a:ext cx="6612890" cy="2111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marR="476884" indent="-359410">
              <a:lnSpc>
                <a:spcPct val="114999"/>
              </a:lnSpc>
              <a:spcBef>
                <a:spcPts val="100"/>
              </a:spcBef>
              <a:buChar char="●"/>
              <a:tabLst>
                <a:tab pos="371475" algn="l"/>
              </a:tabLst>
            </a:pPr>
            <a:r>
              <a:rPr sz="1700" dirty="0">
                <a:solidFill>
                  <a:srgbClr val="111111"/>
                </a:solidFill>
                <a:latin typeface="Arial MT"/>
                <a:cs typeface="Arial MT"/>
              </a:rPr>
              <a:t>Securities</a:t>
            </a:r>
            <a:r>
              <a:rPr sz="1700" spc="-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111111"/>
                </a:solidFill>
                <a:latin typeface="Arial MT"/>
                <a:cs typeface="Arial MT"/>
              </a:rPr>
              <a:t>represent</a:t>
            </a:r>
            <a:r>
              <a:rPr sz="1700" spc="-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111111"/>
                </a:solidFill>
                <a:latin typeface="Arial MT"/>
                <a:cs typeface="Arial MT"/>
              </a:rPr>
              <a:t>an</a:t>
            </a:r>
            <a:r>
              <a:rPr sz="1700" spc="-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111111"/>
                </a:solidFill>
                <a:latin typeface="Arial MT"/>
                <a:cs typeface="Arial MT"/>
              </a:rPr>
              <a:t>investment</a:t>
            </a:r>
            <a:r>
              <a:rPr sz="1700" spc="-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111111"/>
                </a:solidFill>
                <a:latin typeface="Arial MT"/>
                <a:cs typeface="Arial MT"/>
              </a:rPr>
              <a:t>and</a:t>
            </a:r>
            <a:r>
              <a:rPr sz="1700" spc="-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111111"/>
                </a:solidFill>
                <a:latin typeface="Arial MT"/>
                <a:cs typeface="Arial MT"/>
              </a:rPr>
              <a:t>a</a:t>
            </a:r>
            <a:r>
              <a:rPr sz="1700" spc="-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111111"/>
                </a:solidFill>
                <a:latin typeface="Arial MT"/>
                <a:cs typeface="Arial MT"/>
              </a:rPr>
              <a:t>means</a:t>
            </a:r>
            <a:r>
              <a:rPr sz="1700" spc="-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111111"/>
                </a:solidFill>
                <a:latin typeface="Arial MT"/>
                <a:cs typeface="Arial MT"/>
              </a:rPr>
              <a:t>by</a:t>
            </a:r>
            <a:r>
              <a:rPr sz="1700" spc="-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111111"/>
                </a:solidFill>
                <a:latin typeface="Arial MT"/>
                <a:cs typeface="Arial MT"/>
              </a:rPr>
              <a:t>which companies,</a:t>
            </a:r>
            <a:r>
              <a:rPr sz="1700" spc="-5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111111"/>
                </a:solidFill>
                <a:latin typeface="Arial MT"/>
                <a:cs typeface="Arial MT"/>
              </a:rPr>
              <a:t>and</a:t>
            </a:r>
            <a:r>
              <a:rPr sz="1700" spc="-5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111111"/>
                </a:solidFill>
                <a:latin typeface="Arial MT"/>
                <a:cs typeface="Arial MT"/>
              </a:rPr>
              <a:t>other</a:t>
            </a:r>
            <a:r>
              <a:rPr sz="1700" spc="-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111111"/>
                </a:solidFill>
                <a:latin typeface="Arial MT"/>
                <a:cs typeface="Arial MT"/>
              </a:rPr>
              <a:t>commercial</a:t>
            </a:r>
            <a:r>
              <a:rPr sz="1700" spc="-5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111111"/>
                </a:solidFill>
                <a:latin typeface="Arial MT"/>
                <a:cs typeface="Arial MT"/>
              </a:rPr>
              <a:t>enterprises</a:t>
            </a:r>
            <a:r>
              <a:rPr sz="1700" spc="-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111111"/>
                </a:solidFill>
                <a:latin typeface="Arial MT"/>
                <a:cs typeface="Arial MT"/>
              </a:rPr>
              <a:t>can</a:t>
            </a:r>
            <a:r>
              <a:rPr sz="1700" spc="-5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111111"/>
                </a:solidFill>
                <a:latin typeface="Arial MT"/>
                <a:cs typeface="Arial MT"/>
              </a:rPr>
              <a:t>raise</a:t>
            </a:r>
            <a:r>
              <a:rPr sz="1700" spc="-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700" spc="-25" dirty="0">
                <a:solidFill>
                  <a:srgbClr val="111111"/>
                </a:solidFill>
                <a:latin typeface="Arial MT"/>
                <a:cs typeface="Arial MT"/>
              </a:rPr>
              <a:t>new </a:t>
            </a:r>
            <a:r>
              <a:rPr sz="1700" spc="-10" dirty="0">
                <a:solidFill>
                  <a:srgbClr val="111111"/>
                </a:solidFill>
                <a:latin typeface="Arial MT"/>
                <a:cs typeface="Arial MT"/>
              </a:rPr>
              <a:t>capital.</a:t>
            </a:r>
            <a:endParaRPr sz="1700">
              <a:latin typeface="Arial MT"/>
              <a:cs typeface="Arial MT"/>
            </a:endParaRPr>
          </a:p>
          <a:p>
            <a:pPr marL="371475" marR="408305" indent="-359410">
              <a:lnSpc>
                <a:spcPct val="114999"/>
              </a:lnSpc>
              <a:buChar char="●"/>
              <a:tabLst>
                <a:tab pos="371475" algn="l"/>
              </a:tabLst>
            </a:pPr>
            <a:r>
              <a:rPr sz="1700" spc="-10" dirty="0">
                <a:solidFill>
                  <a:srgbClr val="111111"/>
                </a:solidFill>
                <a:latin typeface="Arial MT"/>
                <a:cs typeface="Arial MT"/>
              </a:rPr>
              <a:t>Purchasing</a:t>
            </a:r>
            <a:r>
              <a:rPr sz="1700" spc="-6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111111"/>
                </a:solidFill>
                <a:latin typeface="Arial MT"/>
                <a:cs typeface="Arial MT"/>
              </a:rPr>
              <a:t>securities</a:t>
            </a:r>
            <a:r>
              <a:rPr sz="1700" spc="-6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111111"/>
                </a:solidFill>
                <a:latin typeface="Arial MT"/>
                <a:cs typeface="Arial MT"/>
              </a:rPr>
              <a:t>with</a:t>
            </a:r>
            <a:r>
              <a:rPr sz="1700" spc="-6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111111"/>
                </a:solidFill>
                <a:latin typeface="Arial MT"/>
                <a:cs typeface="Arial MT"/>
              </a:rPr>
              <a:t>borrowed</a:t>
            </a:r>
            <a:r>
              <a:rPr sz="1700" spc="-6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700" spc="-20" dirty="0">
                <a:solidFill>
                  <a:srgbClr val="111111"/>
                </a:solidFill>
                <a:latin typeface="Arial MT"/>
                <a:cs typeface="Arial MT"/>
              </a:rPr>
              <a:t>money,</a:t>
            </a:r>
            <a:r>
              <a:rPr sz="1700" spc="-6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111111"/>
                </a:solidFill>
                <a:latin typeface="Arial MT"/>
                <a:cs typeface="Arial MT"/>
              </a:rPr>
              <a:t>an</a:t>
            </a:r>
            <a:r>
              <a:rPr sz="1700" spc="-6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111111"/>
                </a:solidFill>
                <a:latin typeface="Arial MT"/>
                <a:cs typeface="Arial MT"/>
              </a:rPr>
              <a:t>act</a:t>
            </a:r>
            <a:r>
              <a:rPr sz="1700" spc="-6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111111"/>
                </a:solidFill>
                <a:latin typeface="Arial MT"/>
                <a:cs typeface="Arial MT"/>
              </a:rPr>
              <a:t>known</a:t>
            </a:r>
            <a:r>
              <a:rPr sz="1700" spc="-6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700" spc="-25" dirty="0">
                <a:solidFill>
                  <a:srgbClr val="111111"/>
                </a:solidFill>
                <a:latin typeface="Arial MT"/>
                <a:cs typeface="Arial MT"/>
              </a:rPr>
              <a:t>as </a:t>
            </a:r>
            <a:r>
              <a:rPr sz="1700" dirty="0">
                <a:solidFill>
                  <a:srgbClr val="111111"/>
                </a:solidFill>
                <a:latin typeface="Arial MT"/>
                <a:cs typeface="Arial MT"/>
              </a:rPr>
              <a:t>buying</a:t>
            </a:r>
            <a:r>
              <a:rPr sz="1700" spc="-5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111111"/>
                </a:solidFill>
                <a:latin typeface="Arial MT"/>
                <a:cs typeface="Arial MT"/>
              </a:rPr>
              <a:t>on</a:t>
            </a:r>
            <a:r>
              <a:rPr sz="1700" spc="-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111111"/>
                </a:solidFill>
                <a:latin typeface="Arial MT"/>
                <a:cs typeface="Arial MT"/>
              </a:rPr>
              <a:t>margin</a:t>
            </a:r>
            <a:r>
              <a:rPr sz="1700" spc="-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111111"/>
                </a:solidFill>
                <a:latin typeface="Arial MT"/>
                <a:cs typeface="Arial MT"/>
              </a:rPr>
              <a:t>is</a:t>
            </a:r>
            <a:r>
              <a:rPr sz="1700" spc="-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111111"/>
                </a:solidFill>
                <a:latin typeface="Arial MT"/>
                <a:cs typeface="Arial MT"/>
              </a:rPr>
              <a:t>a</a:t>
            </a:r>
            <a:r>
              <a:rPr sz="1700" spc="-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111111"/>
                </a:solidFill>
                <a:latin typeface="Arial MT"/>
                <a:cs typeface="Arial MT"/>
              </a:rPr>
              <a:t>popular</a:t>
            </a:r>
            <a:r>
              <a:rPr sz="1700" spc="-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111111"/>
                </a:solidFill>
                <a:latin typeface="Arial MT"/>
                <a:cs typeface="Arial MT"/>
              </a:rPr>
              <a:t>investment</a:t>
            </a:r>
            <a:r>
              <a:rPr sz="1700" spc="-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111111"/>
                </a:solidFill>
                <a:latin typeface="Arial MT"/>
                <a:cs typeface="Arial MT"/>
              </a:rPr>
              <a:t>technique.</a:t>
            </a:r>
            <a:endParaRPr sz="1700">
              <a:latin typeface="Arial MT"/>
              <a:cs typeface="Arial MT"/>
            </a:endParaRPr>
          </a:p>
          <a:p>
            <a:pPr marL="371475" marR="5080" indent="-359410">
              <a:lnSpc>
                <a:spcPct val="114999"/>
              </a:lnSpc>
              <a:buChar char="●"/>
              <a:tabLst>
                <a:tab pos="371475" algn="l"/>
              </a:tabLst>
            </a:pPr>
            <a:r>
              <a:rPr sz="1700" spc="-10" dirty="0">
                <a:solidFill>
                  <a:srgbClr val="111111"/>
                </a:solidFill>
                <a:latin typeface="Arial MT"/>
                <a:cs typeface="Arial MT"/>
              </a:rPr>
              <a:t>Depending</a:t>
            </a:r>
            <a:r>
              <a:rPr sz="1700" spc="-6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111111"/>
                </a:solidFill>
                <a:latin typeface="Arial MT"/>
                <a:cs typeface="Arial MT"/>
              </a:rPr>
              <a:t>on</a:t>
            </a:r>
            <a:r>
              <a:rPr sz="1700" spc="-6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111111"/>
                </a:solidFill>
                <a:latin typeface="Arial MT"/>
                <a:cs typeface="Arial MT"/>
              </a:rPr>
              <a:t>an</a:t>
            </a:r>
            <a:r>
              <a:rPr sz="1700" spc="-5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111111"/>
                </a:solidFill>
                <a:latin typeface="Arial MT"/>
                <a:cs typeface="Arial MT"/>
              </a:rPr>
              <a:t>institution's</a:t>
            </a:r>
            <a:r>
              <a:rPr sz="1700" spc="-6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111111"/>
                </a:solidFill>
                <a:latin typeface="Arial MT"/>
                <a:cs typeface="Arial MT"/>
              </a:rPr>
              <a:t>market</a:t>
            </a:r>
            <a:r>
              <a:rPr sz="1700" spc="-5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111111"/>
                </a:solidFill>
                <a:latin typeface="Arial MT"/>
                <a:cs typeface="Arial MT"/>
              </a:rPr>
              <a:t>demand</a:t>
            </a:r>
            <a:r>
              <a:rPr sz="1700" spc="-6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111111"/>
                </a:solidFill>
                <a:latin typeface="Arial MT"/>
                <a:cs typeface="Arial MT"/>
              </a:rPr>
              <a:t>or</a:t>
            </a:r>
            <a:r>
              <a:rPr sz="1700" spc="-6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111111"/>
                </a:solidFill>
                <a:latin typeface="Arial MT"/>
                <a:cs typeface="Arial MT"/>
              </a:rPr>
              <a:t>pricing</a:t>
            </a:r>
            <a:r>
              <a:rPr sz="1700" spc="-5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111111"/>
                </a:solidFill>
                <a:latin typeface="Arial MT"/>
                <a:cs typeface="Arial MT"/>
              </a:rPr>
              <a:t>structure, </a:t>
            </a:r>
            <a:r>
              <a:rPr sz="1700" dirty="0">
                <a:solidFill>
                  <a:srgbClr val="111111"/>
                </a:solidFill>
                <a:latin typeface="Arial MT"/>
                <a:cs typeface="Arial MT"/>
              </a:rPr>
              <a:t>raising</a:t>
            </a:r>
            <a:r>
              <a:rPr sz="1700" spc="-8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111111"/>
                </a:solidFill>
                <a:latin typeface="Arial MT"/>
                <a:cs typeface="Arial MT"/>
              </a:rPr>
              <a:t>capital</a:t>
            </a:r>
            <a:r>
              <a:rPr sz="1700" spc="-7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111111"/>
                </a:solidFill>
                <a:latin typeface="Arial MT"/>
                <a:cs typeface="Arial MT"/>
              </a:rPr>
              <a:t>through</a:t>
            </a:r>
            <a:r>
              <a:rPr sz="1700" spc="-7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111111"/>
                </a:solidFill>
                <a:latin typeface="Arial MT"/>
                <a:cs typeface="Arial MT"/>
              </a:rPr>
              <a:t>securities</a:t>
            </a:r>
            <a:r>
              <a:rPr sz="1700" spc="-7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111111"/>
                </a:solidFill>
                <a:latin typeface="Arial MT"/>
                <a:cs typeface="Arial MT"/>
              </a:rPr>
              <a:t>are</a:t>
            </a:r>
            <a:r>
              <a:rPr sz="1700" spc="-7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111111"/>
                </a:solidFill>
                <a:latin typeface="Arial MT"/>
                <a:cs typeface="Arial MT"/>
              </a:rPr>
              <a:t>preferred.</a:t>
            </a:r>
            <a:endParaRPr sz="17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82325" y="389850"/>
            <a:ext cx="2857499" cy="16001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7750" rIns="0" bIns="0" rtlCol="0">
            <a:spAutoFit/>
          </a:bodyPr>
          <a:lstStyle/>
          <a:p>
            <a:pPr marL="78486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Primary</a:t>
            </a:r>
            <a:r>
              <a:rPr spc="-55" dirty="0"/>
              <a:t> </a:t>
            </a:r>
            <a:r>
              <a:rPr spc="45" dirty="0"/>
              <a:t>Market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1495" y="1652453"/>
            <a:ext cx="3456304" cy="23241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25755" indent="-313055">
              <a:lnSpc>
                <a:spcPct val="100000"/>
              </a:lnSpc>
              <a:spcBef>
                <a:spcPts val="170"/>
              </a:spcBef>
              <a:buFont typeface="Arial MT"/>
              <a:buChar char="●"/>
              <a:tabLst>
                <a:tab pos="325755" algn="l"/>
              </a:tabLst>
            </a:pPr>
            <a:r>
              <a:rPr sz="1100" dirty="0">
                <a:solidFill>
                  <a:srgbClr val="424242"/>
                </a:solidFill>
                <a:latin typeface="Lucida Sans Unicode"/>
                <a:cs typeface="Lucida Sans Unicode"/>
              </a:rPr>
              <a:t>A</a:t>
            </a:r>
            <a:r>
              <a:rPr sz="1100" spc="-5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primary </a:t>
            </a:r>
            <a:r>
              <a:rPr sz="1100" spc="-60" dirty="0">
                <a:solidFill>
                  <a:srgbClr val="424242"/>
                </a:solidFill>
                <a:latin typeface="Lucida Sans Unicode"/>
                <a:cs typeface="Lucida Sans Unicode"/>
              </a:rPr>
              <a:t>market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424242"/>
                </a:solidFill>
                <a:latin typeface="Lucida Sans Unicode"/>
                <a:cs typeface="Lucida Sans Unicode"/>
              </a:rPr>
              <a:t>is </a:t>
            </a:r>
            <a:r>
              <a:rPr sz="1100" spc="-40" dirty="0">
                <a:solidFill>
                  <a:srgbClr val="424242"/>
                </a:solidFill>
                <a:latin typeface="Lucida Sans Unicode"/>
                <a:cs typeface="Lucida Sans Unicode"/>
              </a:rPr>
              <a:t>a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60" dirty="0">
                <a:solidFill>
                  <a:srgbClr val="424242"/>
                </a:solidFill>
                <a:latin typeface="Lucida Sans Unicode"/>
                <a:cs typeface="Lucida Sans Unicode"/>
              </a:rPr>
              <a:t>source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60" dirty="0">
                <a:solidFill>
                  <a:srgbClr val="424242"/>
                </a:solidFill>
                <a:latin typeface="Lucida Sans Unicode"/>
                <a:cs typeface="Lucida Sans Unicode"/>
              </a:rPr>
              <a:t>of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424242"/>
                </a:solidFill>
                <a:latin typeface="Lucida Sans Unicode"/>
                <a:cs typeface="Lucida Sans Unicode"/>
              </a:rPr>
              <a:t>new</a:t>
            </a:r>
            <a:r>
              <a:rPr sz="1100" spc="-5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424242"/>
                </a:solidFill>
                <a:latin typeface="Lucida Sans Unicode"/>
                <a:cs typeface="Lucida Sans Unicode"/>
              </a:rPr>
              <a:t>securities.</a:t>
            </a:r>
            <a:endParaRPr sz="1100">
              <a:latin typeface="Lucida Sans Unicode"/>
              <a:cs typeface="Lucida Sans Unicode"/>
            </a:endParaRPr>
          </a:p>
          <a:p>
            <a:pPr marL="325755" marR="85725" indent="-313690">
              <a:lnSpc>
                <a:spcPct val="105500"/>
              </a:lnSpc>
              <a:buFont typeface="Arial MT"/>
              <a:buChar char="●"/>
              <a:tabLst>
                <a:tab pos="325755" algn="l"/>
              </a:tabLst>
            </a:pPr>
            <a:r>
              <a:rPr sz="1100" spc="-30" dirty="0">
                <a:solidFill>
                  <a:srgbClr val="424242"/>
                </a:solidFill>
                <a:latin typeface="Lucida Sans Unicode"/>
                <a:cs typeface="Lucida Sans Unicode"/>
              </a:rPr>
              <a:t>Primary</a:t>
            </a:r>
            <a:r>
              <a:rPr sz="1100" spc="-3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60" dirty="0">
                <a:solidFill>
                  <a:srgbClr val="424242"/>
                </a:solidFill>
                <a:latin typeface="Lucida Sans Unicode"/>
                <a:cs typeface="Lucida Sans Unicode"/>
              </a:rPr>
              <a:t>markets</a:t>
            </a:r>
            <a:r>
              <a:rPr sz="1100" spc="-3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424242"/>
                </a:solidFill>
                <a:latin typeface="Lucida Sans Unicode"/>
                <a:cs typeface="Lucida Sans Unicode"/>
              </a:rPr>
              <a:t>are</a:t>
            </a:r>
            <a:r>
              <a:rPr sz="1100" spc="-3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facilitated</a:t>
            </a:r>
            <a:r>
              <a:rPr sz="1100" spc="-3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424242"/>
                </a:solidFill>
                <a:latin typeface="Lucida Sans Unicode"/>
                <a:cs typeface="Lucida Sans Unicode"/>
              </a:rPr>
              <a:t>by</a:t>
            </a:r>
            <a:r>
              <a:rPr sz="1100" spc="-3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424242"/>
                </a:solidFill>
                <a:latin typeface="Lucida Sans Unicode"/>
                <a:cs typeface="Lucida Sans Unicode"/>
              </a:rPr>
              <a:t>underwriting </a:t>
            </a:r>
            <a:r>
              <a:rPr sz="1100" spc="-55" dirty="0">
                <a:solidFill>
                  <a:srgbClr val="424242"/>
                </a:solidFill>
                <a:latin typeface="Lucida Sans Unicode"/>
                <a:cs typeface="Lucida Sans Unicode"/>
              </a:rPr>
              <a:t>groups</a:t>
            </a:r>
            <a:r>
              <a:rPr sz="1100" spc="-3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60" dirty="0">
                <a:solidFill>
                  <a:srgbClr val="424242"/>
                </a:solidFill>
                <a:latin typeface="Lucida Sans Unicode"/>
                <a:cs typeface="Lucida Sans Unicode"/>
              </a:rPr>
              <a:t>consisting</a:t>
            </a:r>
            <a:r>
              <a:rPr sz="1100" spc="-3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60" dirty="0">
                <a:solidFill>
                  <a:srgbClr val="424242"/>
                </a:solidFill>
                <a:latin typeface="Lucida Sans Unicode"/>
                <a:cs typeface="Lucida Sans Unicode"/>
              </a:rPr>
              <a:t>of</a:t>
            </a:r>
            <a:r>
              <a:rPr sz="1100" spc="-3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424242"/>
                </a:solidFill>
                <a:latin typeface="Lucida Sans Unicode"/>
                <a:cs typeface="Lucida Sans Unicode"/>
              </a:rPr>
              <a:t>investment</a:t>
            </a:r>
            <a:r>
              <a:rPr sz="1100" spc="-3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60" dirty="0">
                <a:solidFill>
                  <a:srgbClr val="424242"/>
                </a:solidFill>
                <a:latin typeface="Lucida Sans Unicode"/>
                <a:cs typeface="Lucida Sans Unicode"/>
              </a:rPr>
              <a:t>banks</a:t>
            </a:r>
            <a:r>
              <a:rPr sz="1100" spc="-3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424242"/>
                </a:solidFill>
                <a:latin typeface="Lucida Sans Unicode"/>
                <a:cs typeface="Lucida Sans Unicode"/>
              </a:rPr>
              <a:t>that</a:t>
            </a:r>
            <a:r>
              <a:rPr sz="1100" spc="-3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424242"/>
                </a:solidFill>
                <a:latin typeface="Lucida Sans Unicode"/>
                <a:cs typeface="Lucida Sans Unicode"/>
              </a:rPr>
              <a:t>set</a:t>
            </a:r>
            <a:r>
              <a:rPr sz="1100" spc="-3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424242"/>
                </a:solidFill>
                <a:latin typeface="Lucida Sans Unicode"/>
                <a:cs typeface="Lucida Sans Unicode"/>
              </a:rPr>
              <a:t>a </a:t>
            </a:r>
            <a:r>
              <a:rPr sz="1100" spc="-60" dirty="0">
                <a:solidFill>
                  <a:srgbClr val="424242"/>
                </a:solidFill>
                <a:latin typeface="Lucida Sans Unicode"/>
                <a:cs typeface="Lucida Sans Unicode"/>
              </a:rPr>
              <a:t>beginning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424242"/>
                </a:solidFill>
                <a:latin typeface="Lucida Sans Unicode"/>
                <a:cs typeface="Lucida Sans Unicode"/>
              </a:rPr>
              <a:t>price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424242"/>
                </a:solidFill>
                <a:latin typeface="Lucida Sans Unicode"/>
                <a:cs typeface="Lucida Sans Unicode"/>
              </a:rPr>
              <a:t>range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60" dirty="0">
                <a:solidFill>
                  <a:srgbClr val="424242"/>
                </a:solidFill>
                <a:latin typeface="Lucida Sans Unicode"/>
                <a:cs typeface="Lucida Sans Unicode"/>
              </a:rPr>
              <a:t>for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424242"/>
                </a:solidFill>
                <a:latin typeface="Lucida Sans Unicode"/>
                <a:cs typeface="Lucida Sans Unicode"/>
              </a:rPr>
              <a:t>a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 given security </a:t>
            </a:r>
            <a:r>
              <a:rPr sz="1100" spc="-25" dirty="0">
                <a:solidFill>
                  <a:srgbClr val="424242"/>
                </a:solidFill>
                <a:latin typeface="Lucida Sans Unicode"/>
                <a:cs typeface="Lucida Sans Unicode"/>
              </a:rPr>
              <a:t>and 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oversee</a:t>
            </a:r>
            <a:r>
              <a:rPr sz="1100" spc="-5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424242"/>
                </a:solidFill>
                <a:latin typeface="Lucida Sans Unicode"/>
                <a:cs typeface="Lucida Sans Unicode"/>
              </a:rPr>
              <a:t>its</a:t>
            </a:r>
            <a:r>
              <a:rPr sz="1100" spc="-5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424242"/>
                </a:solidFill>
                <a:latin typeface="Lucida Sans Unicode"/>
                <a:cs typeface="Lucida Sans Unicode"/>
              </a:rPr>
              <a:t>sale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424242"/>
                </a:solidFill>
                <a:latin typeface="Lucida Sans Unicode"/>
                <a:cs typeface="Lucida Sans Unicode"/>
              </a:rPr>
              <a:t>to</a:t>
            </a:r>
            <a:r>
              <a:rPr sz="1100" spc="-5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424242"/>
                </a:solidFill>
                <a:latin typeface="Lucida Sans Unicode"/>
                <a:cs typeface="Lucida Sans Unicode"/>
              </a:rPr>
              <a:t>investors.</a:t>
            </a:r>
            <a:endParaRPr sz="1100">
              <a:latin typeface="Lucida Sans Unicode"/>
              <a:cs typeface="Lucida Sans Unicode"/>
            </a:endParaRPr>
          </a:p>
          <a:p>
            <a:pPr marL="325755" marR="5080" indent="-313690">
              <a:lnSpc>
                <a:spcPct val="105500"/>
              </a:lnSpc>
              <a:buFont typeface="Arial MT"/>
              <a:buChar char="●"/>
              <a:tabLst>
                <a:tab pos="325755" algn="l"/>
              </a:tabLst>
            </a:pP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Once </a:t>
            </a:r>
            <a:r>
              <a:rPr sz="1100" spc="-40" dirty="0">
                <a:solidFill>
                  <a:srgbClr val="424242"/>
                </a:solidFill>
                <a:latin typeface="Lucida Sans Unicode"/>
                <a:cs typeface="Lucida Sans Unicode"/>
              </a:rPr>
              <a:t>the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 initial</a:t>
            </a:r>
            <a:r>
              <a:rPr sz="1100" spc="-4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424242"/>
                </a:solidFill>
                <a:latin typeface="Lucida Sans Unicode"/>
                <a:cs typeface="Lucida Sans Unicode"/>
              </a:rPr>
              <a:t>sale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424242"/>
                </a:solidFill>
                <a:latin typeface="Lucida Sans Unicode"/>
                <a:cs typeface="Lucida Sans Unicode"/>
              </a:rPr>
              <a:t>is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424242"/>
                </a:solidFill>
                <a:latin typeface="Lucida Sans Unicode"/>
                <a:cs typeface="Lucida Sans Unicode"/>
              </a:rPr>
              <a:t>complete,</a:t>
            </a:r>
            <a:r>
              <a:rPr sz="1100" spc="-4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424242"/>
                </a:solidFill>
                <a:latin typeface="Lucida Sans Unicode"/>
                <a:cs typeface="Lucida Sans Unicode"/>
              </a:rPr>
              <a:t>further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424242"/>
                </a:solidFill>
                <a:latin typeface="Lucida Sans Unicode"/>
                <a:cs typeface="Lucida Sans Unicode"/>
              </a:rPr>
              <a:t>trading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424242"/>
                </a:solidFill>
                <a:latin typeface="Lucida Sans Unicode"/>
                <a:cs typeface="Lucida Sans Unicode"/>
              </a:rPr>
              <a:t>is </a:t>
            </a:r>
            <a:r>
              <a:rPr sz="1100" spc="-60" dirty="0">
                <a:solidFill>
                  <a:srgbClr val="424242"/>
                </a:solidFill>
                <a:latin typeface="Lucida Sans Unicode"/>
                <a:cs typeface="Lucida Sans Unicode"/>
              </a:rPr>
              <a:t>conducted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424242"/>
                </a:solidFill>
                <a:latin typeface="Lucida Sans Unicode"/>
                <a:cs typeface="Lucida Sans Unicode"/>
              </a:rPr>
              <a:t>on</a:t>
            </a:r>
            <a:r>
              <a:rPr sz="1100" spc="-40" dirty="0">
                <a:solidFill>
                  <a:srgbClr val="424242"/>
                </a:solidFill>
                <a:latin typeface="Lucida Sans Unicode"/>
                <a:cs typeface="Lucida Sans Unicode"/>
              </a:rPr>
              <a:t> the 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secondary</a:t>
            </a:r>
            <a:r>
              <a:rPr sz="1100" spc="-4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424242"/>
                </a:solidFill>
                <a:latin typeface="Lucida Sans Unicode"/>
                <a:cs typeface="Lucida Sans Unicode"/>
              </a:rPr>
              <a:t>market,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424242"/>
                </a:solidFill>
                <a:latin typeface="Lucida Sans Unicode"/>
                <a:cs typeface="Lucida Sans Unicode"/>
              </a:rPr>
              <a:t>where</a:t>
            </a:r>
            <a:r>
              <a:rPr sz="1100" spc="-4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424242"/>
                </a:solidFill>
                <a:latin typeface="Lucida Sans Unicode"/>
                <a:cs typeface="Lucida Sans Unicode"/>
              </a:rPr>
              <a:t>the </a:t>
            </a:r>
            <a:r>
              <a:rPr sz="1100" spc="-50" dirty="0">
                <a:solidFill>
                  <a:srgbClr val="424242"/>
                </a:solidFill>
                <a:latin typeface="Lucida Sans Unicode"/>
                <a:cs typeface="Lucida Sans Unicode"/>
              </a:rPr>
              <a:t>bulk</a:t>
            </a:r>
            <a:r>
              <a:rPr sz="1100" spc="-5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60" dirty="0">
                <a:solidFill>
                  <a:srgbClr val="424242"/>
                </a:solidFill>
                <a:latin typeface="Lucida Sans Unicode"/>
                <a:cs typeface="Lucida Sans Unicode"/>
              </a:rPr>
              <a:t>of</a:t>
            </a:r>
            <a:r>
              <a:rPr sz="1100" spc="-5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424242"/>
                </a:solidFill>
                <a:latin typeface="Lucida Sans Unicode"/>
                <a:cs typeface="Lucida Sans Unicode"/>
              </a:rPr>
              <a:t>exchange</a:t>
            </a:r>
            <a:r>
              <a:rPr sz="1100" spc="-50" dirty="0">
                <a:solidFill>
                  <a:srgbClr val="424242"/>
                </a:solidFill>
                <a:latin typeface="Lucida Sans Unicode"/>
                <a:cs typeface="Lucida Sans Unicode"/>
              </a:rPr>
              <a:t> trading </a:t>
            </a:r>
            <a:r>
              <a:rPr sz="1100" spc="-65" dirty="0">
                <a:solidFill>
                  <a:srgbClr val="424242"/>
                </a:solidFill>
                <a:latin typeface="Lucida Sans Unicode"/>
                <a:cs typeface="Lucida Sans Unicode"/>
              </a:rPr>
              <a:t>occurs</a:t>
            </a:r>
            <a:r>
              <a:rPr sz="1100" spc="-5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each</a:t>
            </a:r>
            <a:r>
              <a:rPr sz="1100" spc="-5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solidFill>
                  <a:srgbClr val="424242"/>
                </a:solidFill>
                <a:latin typeface="Lucida Sans Unicode"/>
                <a:cs typeface="Lucida Sans Unicode"/>
              </a:rPr>
              <a:t>day.</a:t>
            </a:r>
            <a:endParaRPr sz="1100">
              <a:latin typeface="Lucida Sans Unicode"/>
              <a:cs typeface="Lucida Sans Unicode"/>
            </a:endParaRPr>
          </a:p>
          <a:p>
            <a:pPr marL="325755" marR="106680" indent="-313690">
              <a:lnSpc>
                <a:spcPct val="105500"/>
              </a:lnSpc>
              <a:buFont typeface="Arial MT"/>
              <a:buChar char="●"/>
              <a:tabLst>
                <a:tab pos="325755" algn="l"/>
              </a:tabLst>
            </a:pPr>
            <a:r>
              <a:rPr sz="1100" spc="-50" dirty="0">
                <a:solidFill>
                  <a:srgbClr val="424242"/>
                </a:solidFill>
                <a:latin typeface="Lucida Sans Unicode"/>
                <a:cs typeface="Lucida Sans Unicode"/>
              </a:rPr>
              <a:t>Investors</a:t>
            </a:r>
            <a:r>
              <a:rPr sz="1100" spc="-3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424242"/>
                </a:solidFill>
                <a:latin typeface="Lucida Sans Unicode"/>
                <a:cs typeface="Lucida Sans Unicode"/>
              </a:rPr>
              <a:t>are</a:t>
            </a:r>
            <a:r>
              <a:rPr sz="1100" spc="-30" dirty="0">
                <a:solidFill>
                  <a:srgbClr val="424242"/>
                </a:solidFill>
                <a:latin typeface="Lucida Sans Unicode"/>
                <a:cs typeface="Lucida Sans Unicode"/>
              </a:rPr>
              <a:t> able</a:t>
            </a:r>
            <a:r>
              <a:rPr sz="1100" spc="-3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424242"/>
                </a:solidFill>
                <a:latin typeface="Lucida Sans Unicode"/>
                <a:cs typeface="Lucida Sans Unicode"/>
              </a:rPr>
              <a:t>to</a:t>
            </a:r>
            <a:r>
              <a:rPr sz="1100" spc="-3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424242"/>
                </a:solidFill>
                <a:latin typeface="Lucida Sans Unicode"/>
                <a:cs typeface="Lucida Sans Unicode"/>
              </a:rPr>
              <a:t>purchase</a:t>
            </a:r>
            <a:r>
              <a:rPr sz="1100" spc="-3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424242"/>
                </a:solidFill>
                <a:latin typeface="Lucida Sans Unicode"/>
                <a:cs typeface="Lucida Sans Unicode"/>
              </a:rPr>
              <a:t>securities</a:t>
            </a:r>
            <a:r>
              <a:rPr sz="1100" spc="-3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424242"/>
                </a:solidFill>
                <a:latin typeface="Lucida Sans Unicode"/>
                <a:cs typeface="Lucida Sans Unicode"/>
              </a:rPr>
              <a:t>directly </a:t>
            </a:r>
            <a:r>
              <a:rPr sz="1100" spc="-65" dirty="0">
                <a:solidFill>
                  <a:srgbClr val="424242"/>
                </a:solidFill>
                <a:latin typeface="Lucida Sans Unicode"/>
                <a:cs typeface="Lucida Sans Unicode"/>
              </a:rPr>
              <a:t>from </a:t>
            </a:r>
            <a:r>
              <a:rPr sz="1100" spc="-40" dirty="0">
                <a:solidFill>
                  <a:srgbClr val="424242"/>
                </a:solidFill>
                <a:latin typeface="Lucida Sans Unicode"/>
                <a:cs typeface="Lucida Sans Unicode"/>
              </a:rPr>
              <a:t>the</a:t>
            </a:r>
            <a:r>
              <a:rPr sz="1100" spc="-6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424242"/>
                </a:solidFill>
                <a:latin typeface="Lucida Sans Unicode"/>
                <a:cs typeface="Lucida Sans Unicode"/>
              </a:rPr>
              <a:t>issuer.</a:t>
            </a:r>
            <a:endParaRPr sz="1100">
              <a:latin typeface="Lucida Sans Unicode"/>
              <a:cs typeface="Lucida Sans Unicode"/>
            </a:endParaRPr>
          </a:p>
          <a:p>
            <a:pPr marL="325755" marR="13335" indent="-313690">
              <a:lnSpc>
                <a:spcPct val="105500"/>
              </a:lnSpc>
              <a:buFont typeface="Arial MT"/>
              <a:buChar char="●"/>
              <a:tabLst>
                <a:tab pos="325755" algn="l"/>
              </a:tabLst>
            </a:pPr>
            <a:r>
              <a:rPr sz="1100" spc="-50" dirty="0">
                <a:solidFill>
                  <a:srgbClr val="424242"/>
                </a:solidFill>
                <a:latin typeface="Lucida Sans Unicode"/>
                <a:cs typeface="Lucida Sans Unicode"/>
              </a:rPr>
              <a:t>Types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60" dirty="0">
                <a:solidFill>
                  <a:srgbClr val="424242"/>
                </a:solidFill>
                <a:latin typeface="Lucida Sans Unicode"/>
                <a:cs typeface="Lucida Sans Unicode"/>
              </a:rPr>
              <a:t>of</a:t>
            </a:r>
            <a:r>
              <a:rPr sz="1100" spc="-4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primary </a:t>
            </a:r>
            <a:r>
              <a:rPr sz="1100" spc="-60" dirty="0">
                <a:solidFill>
                  <a:srgbClr val="424242"/>
                </a:solidFill>
                <a:latin typeface="Lucida Sans Unicode"/>
                <a:cs typeface="Lucida Sans Unicode"/>
              </a:rPr>
              <a:t>market</a:t>
            </a:r>
            <a:r>
              <a:rPr sz="1100" spc="-4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424242"/>
                </a:solidFill>
                <a:latin typeface="Lucida Sans Unicode"/>
                <a:cs typeface="Lucida Sans Unicode"/>
              </a:rPr>
              <a:t>issues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424242"/>
                </a:solidFill>
                <a:latin typeface="Lucida Sans Unicode"/>
                <a:cs typeface="Lucida Sans Unicode"/>
              </a:rPr>
              <a:t>include</a:t>
            </a:r>
            <a:r>
              <a:rPr sz="1100" spc="-4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424242"/>
                </a:solidFill>
                <a:latin typeface="Lucida Sans Unicode"/>
                <a:cs typeface="Lucida Sans Unicode"/>
              </a:rPr>
              <a:t>an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424242"/>
                </a:solidFill>
                <a:latin typeface="Lucida Sans Unicode"/>
                <a:cs typeface="Lucida Sans Unicode"/>
              </a:rPr>
              <a:t>initial 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public</a:t>
            </a:r>
            <a:r>
              <a:rPr sz="1100" spc="-4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60" dirty="0">
                <a:solidFill>
                  <a:srgbClr val="424242"/>
                </a:solidFill>
                <a:latin typeface="Lucida Sans Unicode"/>
                <a:cs typeface="Lucida Sans Unicode"/>
              </a:rPr>
              <a:t>offering</a:t>
            </a:r>
            <a:r>
              <a:rPr sz="1100" spc="-4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solidFill>
                  <a:srgbClr val="424242"/>
                </a:solidFill>
                <a:latin typeface="Lucida Sans Unicode"/>
                <a:cs typeface="Lucida Sans Unicode"/>
              </a:rPr>
              <a:t>(IPO),</a:t>
            </a:r>
            <a:r>
              <a:rPr sz="1100" spc="-40" dirty="0">
                <a:solidFill>
                  <a:srgbClr val="424242"/>
                </a:solidFill>
                <a:latin typeface="Lucida Sans Unicode"/>
                <a:cs typeface="Lucida Sans Unicode"/>
              </a:rPr>
              <a:t> a</a:t>
            </a:r>
            <a:r>
              <a:rPr sz="1100" spc="-3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private</a:t>
            </a:r>
            <a:r>
              <a:rPr sz="1100" spc="-4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424242"/>
                </a:solidFill>
                <a:latin typeface="Lucida Sans Unicode"/>
                <a:cs typeface="Lucida Sans Unicode"/>
              </a:rPr>
              <a:t>placement,</a:t>
            </a:r>
            <a:r>
              <a:rPr sz="1100" spc="-40" dirty="0">
                <a:solidFill>
                  <a:srgbClr val="424242"/>
                </a:solidFill>
                <a:latin typeface="Lucida Sans Unicode"/>
                <a:cs typeface="Lucida Sans Unicode"/>
              </a:rPr>
              <a:t> a</a:t>
            </a:r>
            <a:r>
              <a:rPr sz="1100" spc="-35" dirty="0">
                <a:solidFill>
                  <a:srgbClr val="424242"/>
                </a:solidFill>
                <a:latin typeface="Lucida Sans Unicode"/>
                <a:cs typeface="Lucida Sans Unicode"/>
              </a:rPr>
              <a:t> rights </a:t>
            </a:r>
            <a:r>
              <a:rPr sz="1100" spc="-55" dirty="0">
                <a:solidFill>
                  <a:srgbClr val="424242"/>
                </a:solidFill>
                <a:latin typeface="Lucida Sans Unicode"/>
                <a:cs typeface="Lucida Sans Unicode"/>
              </a:rPr>
              <a:t>issue,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424242"/>
                </a:solidFill>
                <a:latin typeface="Lucida Sans Unicode"/>
                <a:cs typeface="Lucida Sans Unicode"/>
              </a:rPr>
              <a:t>and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424242"/>
                </a:solidFill>
                <a:latin typeface="Lucida Sans Unicode"/>
                <a:cs typeface="Lucida Sans Unicode"/>
              </a:rPr>
              <a:t>a </a:t>
            </a:r>
            <a:r>
              <a:rPr sz="1100" spc="-50" dirty="0">
                <a:solidFill>
                  <a:srgbClr val="424242"/>
                </a:solidFill>
                <a:latin typeface="Lucida Sans Unicode"/>
                <a:cs typeface="Lucida Sans Unicode"/>
              </a:rPr>
              <a:t>preferred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424242"/>
                </a:solidFill>
                <a:latin typeface="Lucida Sans Unicode"/>
                <a:cs typeface="Lucida Sans Unicode"/>
              </a:rPr>
              <a:t>allotment.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1103" y="1701833"/>
            <a:ext cx="4139772" cy="23191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7750" rIns="0" bIns="0" rtlCol="0">
            <a:spAutoFit/>
          </a:bodyPr>
          <a:lstStyle/>
          <a:p>
            <a:pPr marL="78486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Secondary</a:t>
            </a:r>
            <a:r>
              <a:rPr spc="-75" dirty="0"/>
              <a:t> </a:t>
            </a:r>
            <a:r>
              <a:rPr spc="45" dirty="0"/>
              <a:t>Market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5821" y="1861466"/>
            <a:ext cx="3451225" cy="19710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0675" marR="5080" indent="-308610" algn="just">
              <a:lnSpc>
                <a:spcPct val="105500"/>
              </a:lnSpc>
              <a:spcBef>
                <a:spcPts val="95"/>
              </a:spcBef>
              <a:buFont typeface="Arial MT"/>
              <a:buChar char="●"/>
              <a:tabLst>
                <a:tab pos="325755" algn="l"/>
              </a:tabLst>
            </a:pP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The</a:t>
            </a:r>
            <a:r>
              <a:rPr sz="1100" spc="-1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secondary</a:t>
            </a:r>
            <a:r>
              <a:rPr sz="1100" spc="-1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424242"/>
                </a:solidFill>
                <a:latin typeface="Lucida Sans Unicode"/>
                <a:cs typeface="Lucida Sans Unicode"/>
              </a:rPr>
              <a:t>market</a:t>
            </a:r>
            <a:r>
              <a:rPr sz="1100" spc="-1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424242"/>
                </a:solidFill>
                <a:latin typeface="Lucida Sans Unicode"/>
                <a:cs typeface="Lucida Sans Unicode"/>
              </a:rPr>
              <a:t>is</a:t>
            </a:r>
            <a:r>
              <a:rPr sz="1100" spc="-1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424242"/>
                </a:solidFill>
                <a:latin typeface="Lucida Sans Unicode"/>
                <a:cs typeface="Lucida Sans Unicode"/>
              </a:rPr>
              <a:t>where</a:t>
            </a:r>
            <a:r>
              <a:rPr sz="1100" spc="-1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60" dirty="0">
                <a:solidFill>
                  <a:srgbClr val="424242"/>
                </a:solidFill>
                <a:latin typeface="Lucida Sans Unicode"/>
                <a:cs typeface="Lucida Sans Unicode"/>
              </a:rPr>
              <a:t>investors</a:t>
            </a:r>
            <a:r>
              <a:rPr sz="1100" spc="-1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424242"/>
                </a:solidFill>
                <a:latin typeface="Lucida Sans Unicode"/>
                <a:cs typeface="Lucida Sans Unicode"/>
              </a:rPr>
              <a:t>buy</a:t>
            </a:r>
            <a:r>
              <a:rPr sz="1100" spc="-1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424242"/>
                </a:solidFill>
                <a:latin typeface="Lucida Sans Unicode"/>
                <a:cs typeface="Lucida Sans Unicode"/>
              </a:rPr>
              <a:t>and 	</a:t>
            </a:r>
            <a:r>
              <a:rPr sz="1100" spc="-10" dirty="0">
                <a:solidFill>
                  <a:srgbClr val="424242"/>
                </a:solidFill>
                <a:latin typeface="Lucida Sans Unicode"/>
                <a:cs typeface="Lucida Sans Unicode"/>
              </a:rPr>
              <a:t>sell</a:t>
            </a:r>
            <a:r>
              <a:rPr sz="1100" spc="-4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424242"/>
                </a:solidFill>
                <a:latin typeface="Lucida Sans Unicode"/>
                <a:cs typeface="Lucida Sans Unicode"/>
              </a:rPr>
              <a:t>securities</a:t>
            </a:r>
            <a:r>
              <a:rPr sz="1100" spc="-35" dirty="0">
                <a:solidFill>
                  <a:srgbClr val="424242"/>
                </a:solidFill>
                <a:latin typeface="Lucida Sans Unicode"/>
                <a:cs typeface="Lucida Sans Unicode"/>
              </a:rPr>
              <a:t> they</a:t>
            </a:r>
            <a:r>
              <a:rPr sz="1100" spc="-4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424242"/>
                </a:solidFill>
                <a:latin typeface="Lucida Sans Unicode"/>
                <a:cs typeface="Lucida Sans Unicode"/>
              </a:rPr>
              <a:t>already </a:t>
            </a:r>
            <a:r>
              <a:rPr sz="1100" spc="-20" dirty="0">
                <a:solidFill>
                  <a:srgbClr val="424242"/>
                </a:solidFill>
                <a:latin typeface="Lucida Sans Unicode"/>
                <a:cs typeface="Lucida Sans Unicode"/>
              </a:rPr>
              <a:t>own.</a:t>
            </a:r>
            <a:endParaRPr sz="1100">
              <a:latin typeface="Lucida Sans Unicode"/>
              <a:cs typeface="Lucida Sans Unicode"/>
            </a:endParaRPr>
          </a:p>
          <a:p>
            <a:pPr marL="320675" marR="206375" indent="-308610" algn="just">
              <a:lnSpc>
                <a:spcPct val="105500"/>
              </a:lnSpc>
              <a:buFont typeface="Arial MT"/>
              <a:buChar char="●"/>
              <a:tabLst>
                <a:tab pos="325755" algn="l"/>
              </a:tabLst>
            </a:pP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The</a:t>
            </a:r>
            <a:r>
              <a:rPr sz="1100" spc="-2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national</a:t>
            </a:r>
            <a:r>
              <a:rPr sz="1100" spc="-2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424242"/>
                </a:solidFill>
                <a:latin typeface="Lucida Sans Unicode"/>
                <a:cs typeface="Lucida Sans Unicode"/>
              </a:rPr>
              <a:t>exchanges,</a:t>
            </a:r>
            <a:r>
              <a:rPr sz="1100" spc="-2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424242"/>
                </a:solidFill>
                <a:latin typeface="Lucida Sans Unicode"/>
                <a:cs typeface="Lucida Sans Unicode"/>
              </a:rPr>
              <a:t>such</a:t>
            </a:r>
            <a:r>
              <a:rPr sz="1100" spc="-1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as</a:t>
            </a:r>
            <a:r>
              <a:rPr sz="1100" spc="-2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424242"/>
                </a:solidFill>
                <a:latin typeface="Lucida Sans Unicode"/>
                <a:cs typeface="Lucida Sans Unicode"/>
              </a:rPr>
              <a:t>the</a:t>
            </a:r>
            <a:r>
              <a:rPr sz="1100" spc="-2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424242"/>
                </a:solidFill>
                <a:latin typeface="Lucida Sans Unicode"/>
                <a:cs typeface="Lucida Sans Unicode"/>
              </a:rPr>
              <a:t>New</a:t>
            </a:r>
            <a:r>
              <a:rPr sz="1100" spc="-2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424242"/>
                </a:solidFill>
                <a:latin typeface="Lucida Sans Unicode"/>
                <a:cs typeface="Lucida Sans Unicode"/>
              </a:rPr>
              <a:t>York 	</a:t>
            </a:r>
            <a:r>
              <a:rPr sz="1100" spc="-35" dirty="0">
                <a:solidFill>
                  <a:srgbClr val="424242"/>
                </a:solidFill>
                <a:latin typeface="Lucida Sans Unicode"/>
                <a:cs typeface="Lucida Sans Unicode"/>
              </a:rPr>
              <a:t>Stock</a:t>
            </a:r>
            <a:r>
              <a:rPr sz="1100" spc="-5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Exchange</a:t>
            </a:r>
            <a:r>
              <a:rPr sz="1100" spc="-4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424242"/>
                </a:solidFill>
                <a:latin typeface="Lucida Sans Unicode"/>
                <a:cs typeface="Lucida Sans Unicode"/>
              </a:rPr>
              <a:t>(NYSE)</a:t>
            </a:r>
            <a:r>
              <a:rPr sz="1100" spc="-5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60" dirty="0">
                <a:solidFill>
                  <a:srgbClr val="424242"/>
                </a:solidFill>
                <a:latin typeface="Lucida Sans Unicode"/>
                <a:cs typeface="Lucida Sans Unicode"/>
              </a:rPr>
              <a:t>and</a:t>
            </a:r>
            <a:r>
              <a:rPr sz="1100" spc="-2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424242"/>
                </a:solidFill>
                <a:latin typeface="Lucida Sans Unicode"/>
                <a:cs typeface="Lucida Sans Unicode"/>
              </a:rPr>
              <a:t>the</a:t>
            </a:r>
            <a:r>
              <a:rPr sz="1100" spc="-4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424242"/>
                </a:solidFill>
                <a:latin typeface="Lucida Sans Unicode"/>
                <a:cs typeface="Lucida Sans Unicode"/>
              </a:rPr>
              <a:t>NASDAǪ,</a:t>
            </a:r>
            <a:r>
              <a:rPr sz="1100" spc="-4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424242"/>
                </a:solidFill>
                <a:latin typeface="Lucida Sans Unicode"/>
                <a:cs typeface="Lucida Sans Unicode"/>
              </a:rPr>
              <a:t>are 	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secondary</a:t>
            </a:r>
            <a:r>
              <a:rPr sz="1100" spc="-3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424242"/>
                </a:solidFill>
                <a:latin typeface="Lucida Sans Unicode"/>
                <a:cs typeface="Lucida Sans Unicode"/>
              </a:rPr>
              <a:t>markets.</a:t>
            </a:r>
            <a:endParaRPr sz="1100">
              <a:latin typeface="Lucida Sans Unicode"/>
              <a:cs typeface="Lucida Sans Unicode"/>
            </a:endParaRPr>
          </a:p>
          <a:p>
            <a:pPr marL="320675" marR="187960" indent="-308610" algn="just">
              <a:lnSpc>
                <a:spcPct val="105500"/>
              </a:lnSpc>
              <a:buFont typeface="Arial MT"/>
              <a:buChar char="●"/>
              <a:tabLst>
                <a:tab pos="325755" algn="l"/>
              </a:tabLst>
            </a:pPr>
            <a:r>
              <a:rPr sz="1100" spc="-75" dirty="0">
                <a:solidFill>
                  <a:srgbClr val="424242"/>
                </a:solidFill>
                <a:latin typeface="Lucida Sans Unicode"/>
                <a:cs typeface="Lucida Sans Unicode"/>
              </a:rPr>
              <a:t>In</a:t>
            </a:r>
            <a:r>
              <a:rPr sz="1100" spc="1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secondary</a:t>
            </a:r>
            <a:r>
              <a:rPr sz="1100" spc="2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75" dirty="0">
                <a:solidFill>
                  <a:srgbClr val="424242"/>
                </a:solidFill>
                <a:latin typeface="Lucida Sans Unicode"/>
                <a:cs typeface="Lucida Sans Unicode"/>
              </a:rPr>
              <a:t>markets,</a:t>
            </a:r>
            <a:r>
              <a:rPr sz="1100" spc="1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60" dirty="0">
                <a:solidFill>
                  <a:srgbClr val="424242"/>
                </a:solidFill>
                <a:latin typeface="Lucida Sans Unicode"/>
                <a:cs typeface="Lucida Sans Unicode"/>
              </a:rPr>
              <a:t>investors</a:t>
            </a:r>
            <a:r>
              <a:rPr sz="1100" spc="2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424242"/>
                </a:solidFill>
                <a:latin typeface="Lucida Sans Unicode"/>
                <a:cs typeface="Lucida Sans Unicode"/>
              </a:rPr>
              <a:t>exchange</a:t>
            </a:r>
            <a:r>
              <a:rPr sz="1100" spc="2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solidFill>
                  <a:srgbClr val="424242"/>
                </a:solidFill>
                <a:latin typeface="Lucida Sans Unicode"/>
                <a:cs typeface="Lucida Sans Unicode"/>
              </a:rPr>
              <a:t>with 	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each</a:t>
            </a:r>
            <a:r>
              <a:rPr sz="1100" spc="-50" dirty="0">
                <a:solidFill>
                  <a:srgbClr val="424242"/>
                </a:solidFill>
                <a:latin typeface="Lucida Sans Unicode"/>
                <a:cs typeface="Lucida Sans Unicode"/>
              </a:rPr>
              <a:t> other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424242"/>
                </a:solidFill>
                <a:latin typeface="Lucida Sans Unicode"/>
                <a:cs typeface="Lucida Sans Unicode"/>
              </a:rPr>
              <a:t>rather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424242"/>
                </a:solidFill>
                <a:latin typeface="Lucida Sans Unicode"/>
                <a:cs typeface="Lucida Sans Unicode"/>
              </a:rPr>
              <a:t>than </a:t>
            </a:r>
            <a:r>
              <a:rPr sz="1100" spc="-20" dirty="0">
                <a:solidFill>
                  <a:srgbClr val="424242"/>
                </a:solidFill>
                <a:latin typeface="Lucida Sans Unicode"/>
                <a:cs typeface="Lucida Sans Unicode"/>
              </a:rPr>
              <a:t>with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424242"/>
                </a:solidFill>
                <a:latin typeface="Lucida Sans Unicode"/>
                <a:cs typeface="Lucida Sans Unicode"/>
              </a:rPr>
              <a:t>the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424242"/>
                </a:solidFill>
                <a:latin typeface="Lucida Sans Unicode"/>
                <a:cs typeface="Lucida Sans Unicode"/>
              </a:rPr>
              <a:t>issuing</a:t>
            </a:r>
            <a:r>
              <a:rPr sz="1100" spc="-5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424242"/>
                </a:solidFill>
                <a:latin typeface="Lucida Sans Unicode"/>
                <a:cs typeface="Lucida Sans Unicode"/>
              </a:rPr>
              <a:t>entity.</a:t>
            </a:r>
            <a:endParaRPr sz="1100">
              <a:latin typeface="Lucida Sans Unicode"/>
              <a:cs typeface="Lucida Sans Unicode"/>
            </a:endParaRPr>
          </a:p>
          <a:p>
            <a:pPr marL="325755" marR="143510" indent="-313690">
              <a:lnSpc>
                <a:spcPct val="105500"/>
              </a:lnSpc>
              <a:buFont typeface="Arial MT"/>
              <a:buChar char="●"/>
              <a:tabLst>
                <a:tab pos="325755" algn="l"/>
              </a:tabLst>
            </a:pPr>
            <a:r>
              <a:rPr sz="1100" spc="-60" dirty="0">
                <a:solidFill>
                  <a:srgbClr val="424242"/>
                </a:solidFill>
                <a:latin typeface="Lucida Sans Unicode"/>
                <a:cs typeface="Lucida Sans Unicode"/>
              </a:rPr>
              <a:t>Through</a:t>
            </a:r>
            <a:r>
              <a:rPr sz="1100" spc="-3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massive</a:t>
            </a:r>
            <a:r>
              <a:rPr sz="1100" spc="-3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series</a:t>
            </a:r>
            <a:r>
              <a:rPr sz="1100" spc="-3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60" dirty="0">
                <a:solidFill>
                  <a:srgbClr val="424242"/>
                </a:solidFill>
                <a:latin typeface="Lucida Sans Unicode"/>
                <a:cs typeface="Lucida Sans Unicode"/>
              </a:rPr>
              <a:t>of</a:t>
            </a:r>
            <a:r>
              <a:rPr sz="1100" spc="-3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424242"/>
                </a:solidFill>
                <a:latin typeface="Lucida Sans Unicode"/>
                <a:cs typeface="Lucida Sans Unicode"/>
              </a:rPr>
              <a:t>independent</a:t>
            </a:r>
            <a:r>
              <a:rPr sz="1100" spc="-3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424242"/>
                </a:solidFill>
                <a:latin typeface="Lucida Sans Unicode"/>
                <a:cs typeface="Lucida Sans Unicode"/>
              </a:rPr>
              <a:t>yet </a:t>
            </a:r>
            <a:r>
              <a:rPr sz="1100" spc="-55" dirty="0">
                <a:solidFill>
                  <a:srgbClr val="424242"/>
                </a:solidFill>
                <a:latin typeface="Lucida Sans Unicode"/>
                <a:cs typeface="Lucida Sans Unicode"/>
              </a:rPr>
              <a:t>interconnected</a:t>
            </a:r>
            <a:r>
              <a:rPr sz="1100" spc="-3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424242"/>
                </a:solidFill>
                <a:latin typeface="Lucida Sans Unicode"/>
                <a:cs typeface="Lucida Sans Unicode"/>
              </a:rPr>
              <a:t>trades,</a:t>
            </a:r>
            <a:r>
              <a:rPr sz="1100" spc="-3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424242"/>
                </a:solidFill>
                <a:latin typeface="Lucida Sans Unicode"/>
                <a:cs typeface="Lucida Sans Unicode"/>
              </a:rPr>
              <a:t>the</a:t>
            </a:r>
            <a:r>
              <a:rPr sz="1100" spc="-3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secondary</a:t>
            </a:r>
            <a:r>
              <a:rPr sz="1100" spc="-3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424242"/>
                </a:solidFill>
                <a:latin typeface="Lucida Sans Unicode"/>
                <a:cs typeface="Lucida Sans Unicode"/>
              </a:rPr>
              <a:t>market </a:t>
            </a:r>
            <a:r>
              <a:rPr sz="1100" spc="-40" dirty="0">
                <a:solidFill>
                  <a:srgbClr val="424242"/>
                </a:solidFill>
                <a:latin typeface="Lucida Sans Unicode"/>
                <a:cs typeface="Lucida Sans Unicode"/>
              </a:rPr>
              <a:t>drives</a:t>
            </a:r>
            <a:r>
              <a:rPr sz="1100" spc="-5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424242"/>
                </a:solidFill>
                <a:latin typeface="Lucida Sans Unicode"/>
                <a:cs typeface="Lucida Sans Unicode"/>
              </a:rPr>
              <a:t>the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424242"/>
                </a:solidFill>
                <a:latin typeface="Lucida Sans Unicode"/>
                <a:cs typeface="Lucida Sans Unicode"/>
              </a:rPr>
              <a:t>price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60" dirty="0">
                <a:solidFill>
                  <a:srgbClr val="424242"/>
                </a:solidFill>
                <a:latin typeface="Lucida Sans Unicode"/>
                <a:cs typeface="Lucida Sans Unicode"/>
              </a:rPr>
              <a:t>of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424242"/>
                </a:solidFill>
                <a:latin typeface="Lucida Sans Unicode"/>
                <a:cs typeface="Lucida Sans Unicode"/>
              </a:rPr>
              <a:t>securities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424242"/>
                </a:solidFill>
                <a:latin typeface="Lucida Sans Unicode"/>
                <a:cs typeface="Lucida Sans Unicode"/>
              </a:rPr>
              <a:t>toward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424242"/>
                </a:solidFill>
                <a:latin typeface="Lucida Sans Unicode"/>
                <a:cs typeface="Lucida Sans Unicode"/>
              </a:rPr>
              <a:t>their</a:t>
            </a:r>
            <a:r>
              <a:rPr sz="11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424242"/>
                </a:solidFill>
                <a:latin typeface="Lucida Sans Unicode"/>
                <a:cs typeface="Lucida Sans Unicode"/>
              </a:rPr>
              <a:t>actual </a:t>
            </a:r>
            <a:r>
              <a:rPr sz="1100" spc="-10" dirty="0">
                <a:solidFill>
                  <a:srgbClr val="424242"/>
                </a:solidFill>
                <a:latin typeface="Lucida Sans Unicode"/>
                <a:cs typeface="Lucida Sans Unicode"/>
              </a:rPr>
              <a:t>value.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1001" y="1870607"/>
            <a:ext cx="3556039" cy="24209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7750" rIns="0" bIns="0" rtlCol="0">
            <a:spAutoFit/>
          </a:bodyPr>
          <a:lstStyle/>
          <a:p>
            <a:pPr marL="78486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Issuing</a:t>
            </a:r>
            <a:r>
              <a:rPr spc="-65" dirty="0"/>
              <a:t> </a:t>
            </a:r>
            <a:r>
              <a:rPr spc="-10" dirty="0"/>
              <a:t>Securities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9827" y="1361402"/>
            <a:ext cx="6694170" cy="117411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27025" marR="114935" indent="-314960">
              <a:lnSpc>
                <a:spcPts val="1280"/>
              </a:lnSpc>
              <a:spcBef>
                <a:spcPts val="200"/>
              </a:spcBef>
              <a:buChar char="●"/>
              <a:tabLst>
                <a:tab pos="327025" algn="l"/>
                <a:tab pos="367030" algn="l"/>
              </a:tabLst>
            </a:pP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	Company</a:t>
            </a:r>
            <a:r>
              <a:rPr sz="1100" spc="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can</a:t>
            </a:r>
            <a:r>
              <a:rPr sz="1100" spc="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tap</a:t>
            </a:r>
            <a:r>
              <a:rPr sz="1100" spc="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public</a:t>
            </a:r>
            <a:r>
              <a:rPr sz="1100" spc="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markets</a:t>
            </a:r>
            <a:r>
              <a:rPr sz="1100" spc="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by</a:t>
            </a:r>
            <a:r>
              <a:rPr sz="1100" spc="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conducting</a:t>
            </a:r>
            <a:r>
              <a:rPr sz="1100" spc="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an</a:t>
            </a:r>
            <a:r>
              <a:rPr sz="1100" spc="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IPO</a:t>
            </a:r>
            <a:r>
              <a:rPr sz="1100" spc="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or</a:t>
            </a:r>
            <a:r>
              <a:rPr sz="1100" spc="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it</a:t>
            </a:r>
            <a:r>
              <a:rPr sz="1100" spc="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can</a:t>
            </a:r>
            <a:r>
              <a:rPr sz="1100" spc="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raise</a:t>
            </a:r>
            <a:r>
              <a:rPr sz="1100" spc="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money</a:t>
            </a:r>
            <a:r>
              <a:rPr sz="1100" spc="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by</a:t>
            </a:r>
            <a:r>
              <a:rPr sz="1100" spc="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offering</a:t>
            </a:r>
            <a:r>
              <a:rPr sz="1100" spc="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its</a:t>
            </a:r>
            <a:r>
              <a:rPr sz="1100" spc="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111111"/>
                </a:solidFill>
                <a:latin typeface="Arial MT"/>
                <a:cs typeface="Arial MT"/>
              </a:rPr>
              <a:t>shares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to</a:t>
            </a:r>
            <a:r>
              <a:rPr sz="1100" spc="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investors</a:t>
            </a:r>
            <a:r>
              <a:rPr sz="1100" spc="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in</a:t>
            </a:r>
            <a:r>
              <a:rPr sz="1100" spc="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a</a:t>
            </a:r>
            <a:r>
              <a:rPr sz="1100" spc="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private</a:t>
            </a:r>
            <a:r>
              <a:rPr sz="1100" spc="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111111"/>
                </a:solidFill>
                <a:latin typeface="Arial MT"/>
                <a:cs typeface="Arial MT"/>
              </a:rPr>
              <a:t>placement.</a:t>
            </a:r>
            <a:endParaRPr sz="1100">
              <a:latin typeface="Arial MT"/>
              <a:cs typeface="Arial MT"/>
            </a:endParaRPr>
          </a:p>
          <a:p>
            <a:pPr marL="327025" marR="135890" indent="-314960">
              <a:lnSpc>
                <a:spcPts val="1280"/>
              </a:lnSpc>
              <a:spcBef>
                <a:spcPts val="5"/>
              </a:spcBef>
              <a:buChar char="●"/>
              <a:tabLst>
                <a:tab pos="327025" algn="l"/>
              </a:tabLst>
            </a:pP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The</a:t>
            </a:r>
            <a:r>
              <a:rPr sz="11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former</a:t>
            </a:r>
            <a:r>
              <a:rPr sz="11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method</a:t>
            </a:r>
            <a:r>
              <a:rPr sz="11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enables</a:t>
            </a:r>
            <a:r>
              <a:rPr sz="11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the</a:t>
            </a:r>
            <a:r>
              <a:rPr sz="11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company</a:t>
            </a:r>
            <a:r>
              <a:rPr sz="11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to</a:t>
            </a:r>
            <a:r>
              <a:rPr sz="11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generate</a:t>
            </a:r>
            <a:r>
              <a:rPr sz="11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more</a:t>
            </a:r>
            <a:r>
              <a:rPr sz="11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capital,</a:t>
            </a:r>
            <a:r>
              <a:rPr sz="11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but</a:t>
            </a:r>
            <a:r>
              <a:rPr sz="11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it</a:t>
            </a:r>
            <a:r>
              <a:rPr sz="11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comes</a:t>
            </a:r>
            <a:r>
              <a:rPr sz="11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saddled</a:t>
            </a:r>
            <a:r>
              <a:rPr sz="11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with</a:t>
            </a:r>
            <a:r>
              <a:rPr sz="11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111111"/>
                </a:solidFill>
                <a:latin typeface="Arial MT"/>
                <a:cs typeface="Arial MT"/>
              </a:rPr>
              <a:t>hefty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fees</a:t>
            </a:r>
            <a:r>
              <a:rPr sz="11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and</a:t>
            </a:r>
            <a:r>
              <a:rPr sz="11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disclosure</a:t>
            </a:r>
            <a:r>
              <a:rPr sz="11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111111"/>
                </a:solidFill>
                <a:latin typeface="Arial MT"/>
                <a:cs typeface="Arial MT"/>
              </a:rPr>
              <a:t>requirements.</a:t>
            </a:r>
            <a:endParaRPr sz="1100">
              <a:latin typeface="Arial MT"/>
              <a:cs typeface="Arial MT"/>
            </a:endParaRPr>
          </a:p>
          <a:p>
            <a:pPr marL="327025" indent="-314325">
              <a:lnSpc>
                <a:spcPts val="1230"/>
              </a:lnSpc>
              <a:buChar char="●"/>
              <a:tabLst>
                <a:tab pos="327025" algn="l"/>
              </a:tabLst>
            </a:pP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In</a:t>
            </a:r>
            <a:r>
              <a:rPr sz="1100" spc="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the</a:t>
            </a:r>
            <a:r>
              <a:rPr sz="11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latter</a:t>
            </a:r>
            <a:r>
              <a:rPr sz="11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method,</a:t>
            </a:r>
            <a:r>
              <a:rPr sz="11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shares</a:t>
            </a:r>
            <a:r>
              <a:rPr sz="11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are</a:t>
            </a:r>
            <a:r>
              <a:rPr sz="1100" spc="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traded</a:t>
            </a:r>
            <a:r>
              <a:rPr sz="11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on</a:t>
            </a:r>
            <a:r>
              <a:rPr sz="11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secondary</a:t>
            </a:r>
            <a:r>
              <a:rPr sz="11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markets</a:t>
            </a:r>
            <a:r>
              <a:rPr sz="1100" spc="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and</a:t>
            </a:r>
            <a:r>
              <a:rPr sz="11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not</a:t>
            </a:r>
            <a:r>
              <a:rPr sz="11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subject</a:t>
            </a:r>
            <a:r>
              <a:rPr sz="11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to</a:t>
            </a:r>
            <a:r>
              <a:rPr sz="11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public</a:t>
            </a:r>
            <a:r>
              <a:rPr sz="1100" spc="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111111"/>
                </a:solidFill>
                <a:latin typeface="Arial MT"/>
                <a:cs typeface="Arial MT"/>
              </a:rPr>
              <a:t>scrutiny.</a:t>
            </a:r>
            <a:endParaRPr sz="1100">
              <a:latin typeface="Arial MT"/>
              <a:cs typeface="Arial MT"/>
            </a:endParaRPr>
          </a:p>
          <a:p>
            <a:pPr marL="327025" marR="5080" indent="-314960">
              <a:lnSpc>
                <a:spcPts val="1280"/>
              </a:lnSpc>
              <a:spcBef>
                <a:spcPts val="55"/>
              </a:spcBef>
              <a:buChar char="●"/>
              <a:tabLst>
                <a:tab pos="327025" algn="l"/>
              </a:tabLst>
            </a:pP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Government</a:t>
            </a:r>
            <a:r>
              <a:rPr sz="1100" spc="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interested</a:t>
            </a:r>
            <a:r>
              <a:rPr sz="1100" spc="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in</a:t>
            </a:r>
            <a:r>
              <a:rPr sz="1100" spc="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raising</a:t>
            </a:r>
            <a:r>
              <a:rPr sz="1100" spc="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money</a:t>
            </a:r>
            <a:r>
              <a:rPr sz="1100" spc="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to</a:t>
            </a:r>
            <a:r>
              <a:rPr sz="1100" spc="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revive</a:t>
            </a:r>
            <a:r>
              <a:rPr sz="1100" spc="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its</a:t>
            </a:r>
            <a:r>
              <a:rPr sz="1100" spc="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economy.</a:t>
            </a:r>
            <a:r>
              <a:rPr sz="1100" spc="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It</a:t>
            </a:r>
            <a:r>
              <a:rPr sz="1100" spc="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uses</a:t>
            </a:r>
            <a:r>
              <a:rPr sz="1100" spc="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bonds</a:t>
            </a:r>
            <a:r>
              <a:rPr sz="1100" spc="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or</a:t>
            </a:r>
            <a:r>
              <a:rPr sz="1100" spc="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debt</a:t>
            </a:r>
            <a:r>
              <a:rPr sz="1100" spc="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security</a:t>
            </a:r>
            <a:r>
              <a:rPr sz="1100" spc="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to</a:t>
            </a:r>
            <a:r>
              <a:rPr sz="1100" spc="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111111"/>
                </a:solidFill>
                <a:latin typeface="Arial MT"/>
                <a:cs typeface="Arial MT"/>
              </a:rPr>
              <a:t>raise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that</a:t>
            </a:r>
            <a:r>
              <a:rPr sz="1100" spc="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amount,</a:t>
            </a:r>
            <a:r>
              <a:rPr sz="1100" spc="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promising</a:t>
            </a:r>
            <a:r>
              <a:rPr sz="1100" spc="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regular</a:t>
            </a:r>
            <a:r>
              <a:rPr sz="1100" spc="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payments</a:t>
            </a:r>
            <a:r>
              <a:rPr sz="1100" spc="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to</a:t>
            </a:r>
            <a:r>
              <a:rPr sz="1100" spc="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holders</a:t>
            </a:r>
            <a:r>
              <a:rPr sz="1100" spc="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of</a:t>
            </a:r>
            <a:r>
              <a:rPr sz="1100" spc="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11111"/>
                </a:solidFill>
                <a:latin typeface="Arial MT"/>
                <a:cs typeface="Arial MT"/>
              </a:rPr>
              <a:t>the</a:t>
            </a:r>
            <a:r>
              <a:rPr sz="1100" spc="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111111"/>
                </a:solidFill>
                <a:latin typeface="Arial MT"/>
                <a:cs typeface="Arial MT"/>
              </a:rPr>
              <a:t>coupon.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9475" y="2783375"/>
            <a:ext cx="2305049" cy="19811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654</Words>
  <Application>Microsoft Office PowerPoint</Application>
  <PresentationFormat>On-screen Show (16:9)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MT</vt:lpstr>
      <vt:lpstr>Lucida Sans Unicode</vt:lpstr>
      <vt:lpstr>Roboto</vt:lpstr>
      <vt:lpstr>Trebuchet MS</vt:lpstr>
      <vt:lpstr>Office Theme</vt:lpstr>
      <vt:lpstr>Securities</vt:lpstr>
      <vt:lpstr>What is Security ?</vt:lpstr>
      <vt:lpstr>Financial Markets</vt:lpstr>
      <vt:lpstr>Types Of Financial Markets</vt:lpstr>
      <vt:lpstr>How Securities Trade ?</vt:lpstr>
      <vt:lpstr>Investing in Securities</vt:lpstr>
      <vt:lpstr>Primary Market</vt:lpstr>
      <vt:lpstr>Secondary Market</vt:lpstr>
      <vt:lpstr>Issuing Securities</vt:lpstr>
      <vt:lpstr>Security Process</vt:lpstr>
      <vt:lpstr>Workﬂow</vt:lpstr>
      <vt:lpstr>PowerPoint Presentation</vt:lpstr>
      <vt:lpstr>Stock Trade Orders</vt:lpstr>
      <vt:lpstr>Types of Orders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Securities</dc:title>
  <dc:creator>Prakruthi</dc:creator>
  <cp:lastModifiedBy>Prakruthi Erabhadre Gowda (NOT CURRENT)</cp:lastModifiedBy>
  <cp:revision>2</cp:revision>
  <dcterms:created xsi:type="dcterms:W3CDTF">2024-08-20T15:47:55Z</dcterms:created>
  <dcterms:modified xsi:type="dcterms:W3CDTF">2024-08-20T15:49:04Z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