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75" r:id="rId6"/>
    <p:sldId id="266" r:id="rId7"/>
    <p:sldId id="272" r:id="rId8"/>
    <p:sldId id="273" r:id="rId9"/>
    <p:sldId id="279" r:id="rId10"/>
    <p:sldId id="274" r:id="rId11"/>
    <p:sldId id="280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44C3C0-2F80-4CD8-A782-B42939FA0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6DFD8-AC1C-4D86-93D7-6C534CE670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25B0E7-2D7F-4CF5-8281-9EDB744753EC}" type="datetimeFigureOut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688679-4C0F-4D0C-9E54-C40544A93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80FDE5-5C32-421D-93A8-918D75043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738B-0A68-4652-9E12-6C6735D295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2345-D8C4-43CB-9519-C853BD352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2B9B29-0C7C-4730-8B0B-EDA3ECFDA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2ABBFA78-EB1B-4E99-80A7-C6047FD9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C65F3BB7-91C0-4755-9B81-7B5C2A74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0"/>
            <a:ext cx="10302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0B8A26-2C83-4222-8497-2AE82A7F9CE6}"/>
              </a:ext>
            </a:extLst>
          </p:cNvPr>
          <p:cNvCxnSpPr>
            <a:cxnSpLocks/>
          </p:cNvCxnSpPr>
          <p:nvPr/>
        </p:nvCxnSpPr>
        <p:spPr>
          <a:xfrm>
            <a:off x="1524000" y="111442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6D7179-FB88-4D63-9B07-27AB5631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"/>
            <a:ext cx="91440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DEVANG PATEL INSTITUTE OF ADVANCE TECHNOLOGY AND RESEARCH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51614-3A1D-49C5-B46C-32D80D49DF75}"/>
              </a:ext>
            </a:extLst>
          </p:cNvPr>
          <p:cNvCxnSpPr>
            <a:cxnSpLocks/>
          </p:cNvCxnSpPr>
          <p:nvPr/>
        </p:nvCxnSpPr>
        <p:spPr>
          <a:xfrm>
            <a:off x="1538288" y="371157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C6DC8-BE28-41C8-81B6-141306C1638E}"/>
              </a:ext>
            </a:extLst>
          </p:cNvPr>
          <p:cNvSpPr/>
          <p:nvPr/>
        </p:nvSpPr>
        <p:spPr>
          <a:xfrm>
            <a:off x="0" y="6510338"/>
            <a:ext cx="12192000" cy="34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268" y="1145639"/>
            <a:ext cx="9144000" cy="2441232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706563" y="4090989"/>
            <a:ext cx="2836862" cy="415024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932100" y="4082888"/>
            <a:ext cx="2836862" cy="423126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035090" y="4082887"/>
            <a:ext cx="2836862" cy="423126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06564" y="4600575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4"/>
          </p:nvPr>
        </p:nvSpPr>
        <p:spPr>
          <a:xfrm>
            <a:off x="4932100" y="4600575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6"/>
          <p:cNvSpPr>
            <a:spLocks noGrp="1"/>
          </p:cNvSpPr>
          <p:nvPr>
            <p:ph sz="quarter" idx="15"/>
          </p:nvPr>
        </p:nvSpPr>
        <p:spPr>
          <a:xfrm>
            <a:off x="8035090" y="4592116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BF9FF7-5352-4AC4-A667-C92A600C3CFC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D6023540-7675-4A32-9A22-FDBE6CCD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C17328-A253-4C5B-B2C9-4DA48294863A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0C2DD25-22AE-446C-9FC9-2BDCE367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5AA2083-9C6C-4AE1-BC48-0EB52BF1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8B1524-9549-4C6F-982A-A4BBA9A88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6CF2F-8A84-458C-B209-6FD922152EBF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AF98-A09F-4D2E-A5AC-1126EDC69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582724-6FE3-42EF-ABAD-96192E37D4F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636A67F-8D71-4188-8A4F-3AEAE5249E78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39E9F1-F139-478C-8936-C87A990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9750" y="6510338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94CBEED-FD91-4865-B9B2-BF1958596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CA3F9-C355-4076-B0E2-A5E001F1558A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89AB-4D41-47F2-B724-973B4449B3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3CF17BB-D4F2-4BDF-AC1C-B116E5E240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6DD4CBB-D577-4AA3-A8DE-91BEB79E682A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BDCB8D6-2CA1-46B1-B908-F026494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AFC50FC-11F2-4F3B-BC71-5972D1E57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66D4E-62CB-4620-B9DF-55191498937E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44015-71FD-41AF-B95B-95A51AF9C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0FB741EE-F061-4F57-88E3-682093ED834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CE38AA4-6E0E-4D67-876E-9C7D3F730818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3FF1AF1-8403-47D0-901A-58A98575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89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7D53DF8-740E-40F4-A0E9-430A1980CF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156156-69A4-4ABD-B4F4-41268CB83342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2AE45-1903-45FC-9A7D-9E09DFD8A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752533-66A5-4C65-879D-FBC910F0F6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DE99586-000E-4233-80F0-0AB39CB1F957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D5B4306-32D7-411D-A866-7CB531DB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1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A12DD24-C0BA-447A-AE77-2EEAF19DF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7E6AB-D457-4FA7-B423-4136FEBC3556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7C2F3-A75F-4864-A7EE-B0944C4EF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304EDAB-10DD-4C16-9971-D096D85080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2968D20-A2E7-424D-BFD0-71C1858F051F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43AE971-37B1-4D7C-B3C2-E569639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3D74974-B073-43DF-9301-6F75A65DE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EB6C68B-DA96-4D1F-BA14-7038629E2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872A75-FA32-40BA-9844-5AA0A0AF7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4285-ED06-45A9-9880-623E091FD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6DEB10-948E-4C3B-B2BE-D2483833BED9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C7DE-2360-4FF0-9FB9-5857AB41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27D7-0FD5-4EB8-9ACF-830DF172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78EEC4-A080-48C4-A6ED-123107169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ediapipe/solutions/vision/gesture_recognizer" TargetMode="External"/><Relationship Id="rId3" Type="http://schemas.openxmlformats.org/officeDocument/2006/relationships/hyperlink" Target="https://www.tensorflow.org/api_docs" TargetMode="External"/><Relationship Id="rId7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va.com/templates/?query=education-presentation" TargetMode="External"/><Relationship Id="rId5" Type="http://schemas.openxmlformats.org/officeDocument/2006/relationships/hyperlink" Target="https://ieeexplore.ieee.org/document/4150145" TargetMode="External"/><Relationship Id="rId4" Type="http://schemas.openxmlformats.org/officeDocument/2006/relationships/hyperlink" Target="https://mediapipe.de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44577ED-68A7-43FC-BE53-F67CDB000B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17663" y="1146175"/>
            <a:ext cx="9144000" cy="2439988"/>
          </a:xfrm>
        </p:spPr>
        <p:txBody>
          <a:bodyPr anchor="ctr"/>
          <a:lstStyle/>
          <a:p>
            <a:r>
              <a:rPr lang="en-US" altLang="en-US" sz="4800" dirty="0"/>
              <a:t>HAND GESTURE CONTROLLED PRESENTATION</a:t>
            </a: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34AE22B9-0BB1-470B-B9E6-B23E33D3544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706563" y="4090988"/>
            <a:ext cx="2836862" cy="414337"/>
          </a:xfrm>
        </p:spPr>
        <p:txBody>
          <a:bodyPr/>
          <a:lstStyle/>
          <a:p>
            <a:r>
              <a:rPr lang="en-US" altLang="en-US" dirty="0"/>
              <a:t>External Guide</a:t>
            </a:r>
          </a:p>
        </p:txBody>
      </p:sp>
      <p:sp>
        <p:nvSpPr>
          <p:cNvPr id="10244" name="Text Placeholder 3">
            <a:extLst>
              <a:ext uri="{FF2B5EF4-FFF2-40B4-BE49-F238E27FC236}">
                <a16:creationId xmlns:a16="http://schemas.microsoft.com/office/drawing/2014/main" id="{D92B46DF-F96A-43FC-B36F-37DB00CABE9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4932363" y="4083050"/>
            <a:ext cx="2836862" cy="422275"/>
          </a:xfrm>
        </p:spPr>
        <p:txBody>
          <a:bodyPr/>
          <a:lstStyle/>
          <a:p>
            <a:r>
              <a:rPr lang="en-US" altLang="en-US" dirty="0"/>
              <a:t>Internal Guide</a:t>
            </a:r>
          </a:p>
        </p:txBody>
      </p:sp>
      <p:sp>
        <p:nvSpPr>
          <p:cNvPr id="10245" name="Text Placeholder 4">
            <a:extLst>
              <a:ext uri="{FF2B5EF4-FFF2-40B4-BE49-F238E27FC236}">
                <a16:creationId xmlns:a16="http://schemas.microsoft.com/office/drawing/2014/main" id="{E4744A11-86A1-404B-BF50-2B48F00288F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>
          <a:xfrm>
            <a:off x="8034338" y="4083050"/>
            <a:ext cx="2836862" cy="422275"/>
          </a:xfrm>
        </p:spPr>
        <p:txBody>
          <a:bodyPr/>
          <a:lstStyle/>
          <a:p>
            <a:r>
              <a:rPr lang="en-US" altLang="en-US" dirty="0"/>
              <a:t>Prepared By</a:t>
            </a:r>
          </a:p>
        </p:txBody>
      </p:sp>
      <p:sp>
        <p:nvSpPr>
          <p:cNvPr id="10249" name="Slide Number Placeholder 9">
            <a:extLst>
              <a:ext uri="{FF2B5EF4-FFF2-40B4-BE49-F238E27FC236}">
                <a16:creationId xmlns:a16="http://schemas.microsoft.com/office/drawing/2014/main" id="{9329E369-1452-4F4F-9526-A19B88DE6C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4928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30C108A-D61D-4E67-A3B8-77586608C32F}" type="slidenum">
              <a:rPr lang="en-US" altLang="en-US" sz="1800" smtClean="0">
                <a:latin typeface="Calibri" panose="020F0502020204030204" pitchFamily="34" charset="0"/>
              </a:rPr>
              <a:pPr algn="l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800" dirty="0">
              <a:latin typeface="Calibri" panose="020F0502020204030204" pitchFamily="34" charset="0"/>
            </a:endParaRPr>
          </a:p>
        </p:txBody>
      </p:sp>
      <p:pic>
        <p:nvPicPr>
          <p:cNvPr id="10250" name="Picture 3">
            <a:extLst>
              <a:ext uri="{FF2B5EF4-FFF2-40B4-BE49-F238E27FC236}">
                <a16:creationId xmlns:a16="http://schemas.microsoft.com/office/drawing/2014/main" id="{E5CB22F9-F67A-44F0-B642-0454464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75" y="-11113"/>
            <a:ext cx="971550" cy="8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">
            <a:extLst>
              <a:ext uri="{FF2B5EF4-FFF2-40B4-BE49-F238E27FC236}">
                <a16:creationId xmlns:a16="http://schemas.microsoft.com/office/drawing/2014/main" id="{C479A933-CDEE-4669-B91E-A1951D6C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-11113"/>
            <a:ext cx="1030288" cy="96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6F8C04-3913-41D9-BEE3-1C6159B04498}"/>
              </a:ext>
            </a:extLst>
          </p:cNvPr>
          <p:cNvCxnSpPr>
            <a:cxnSpLocks/>
          </p:cNvCxnSpPr>
          <p:nvPr/>
        </p:nvCxnSpPr>
        <p:spPr>
          <a:xfrm>
            <a:off x="1520825" y="110331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6">
            <a:extLst>
              <a:ext uri="{FF2B5EF4-FFF2-40B4-BE49-F238E27FC236}">
                <a16:creationId xmlns:a16="http://schemas.microsoft.com/office/drawing/2014/main" id="{F56440B5-1A3F-4852-8A93-A029AD2B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555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DEVANG PATEL INSTITUTE OF ADVANCE TECHNOLOGY AND 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88F77-D1DF-4A9B-8A58-3363391D1DA2}"/>
              </a:ext>
            </a:extLst>
          </p:cNvPr>
          <p:cNvSpPr/>
          <p:nvPr/>
        </p:nvSpPr>
        <p:spPr>
          <a:xfrm>
            <a:off x="-3175" y="649922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A6D4D-4EF6-4718-A1B1-805E1136CC16}"/>
              </a:ext>
            </a:extLst>
          </p:cNvPr>
          <p:cNvSpPr txBox="1"/>
          <p:nvPr/>
        </p:nvSpPr>
        <p:spPr>
          <a:xfrm>
            <a:off x="1706563" y="4673362"/>
            <a:ext cx="23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Baldev Amin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3C307-B19D-475F-855A-5811DC26A227}"/>
              </a:ext>
            </a:extLst>
          </p:cNvPr>
          <p:cNvSpPr txBox="1"/>
          <p:nvPr/>
        </p:nvSpPr>
        <p:spPr>
          <a:xfrm>
            <a:off x="4932363" y="4719528"/>
            <a:ext cx="234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Assistant Prof. Ms. Mohini </a:t>
            </a:r>
            <a:r>
              <a:rPr lang="en-IN" dirty="0" err="1"/>
              <a:t>Darji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F51E9-A790-4A9C-BBBF-9BE73F850BFC}"/>
              </a:ext>
            </a:extLst>
          </p:cNvPr>
          <p:cNvSpPr txBox="1"/>
          <p:nvPr/>
        </p:nvSpPr>
        <p:spPr>
          <a:xfrm>
            <a:off x="8034338" y="4649099"/>
            <a:ext cx="29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20DCS007 Prakshal Bhandari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FEASIBILITY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A20D-7982-4BBA-81E7-5AE87D737209}"/>
              </a:ext>
            </a:extLst>
          </p:cNvPr>
          <p:cNvSpPr txBox="1"/>
          <p:nvPr/>
        </p:nvSpPr>
        <p:spPr>
          <a:xfrm>
            <a:off x="339213" y="1760007"/>
            <a:ext cx="1151357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latin typeface="+mn-lt"/>
              </a:rPr>
              <a:t>Technical Feasibility: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Evaluate the technical aspects of implementing gesture recognition, integrating with presentation software, and ensuring real-time performance.</a:t>
            </a:r>
          </a:p>
          <a:p>
            <a:pPr algn="just"/>
            <a:r>
              <a:rPr lang="en-US" sz="2400" b="1" dirty="0">
                <a:latin typeface="+mn-lt"/>
              </a:rPr>
              <a:t>Economic Feasibility: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Analyze the financial implications of developing the system, including costs associated with software development, hardware acquisition, and any licensing fees for third-party software or APIs.</a:t>
            </a:r>
          </a:p>
          <a:p>
            <a:pPr algn="just"/>
            <a:r>
              <a:rPr lang="en-US" sz="2400" b="1" dirty="0">
                <a:latin typeface="+mn-lt"/>
              </a:rPr>
              <a:t>Operational Feasibility: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Evaluate the operational aspects of deploying and using the system in practical settings, considering factors such as user acceptance, training requirements, and integration with existing workflows.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5F9C4-5A9A-B1A4-E681-3483728AD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88C7-5987-ABAE-5A47-5123D57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437A-16D5-5081-AC7D-62E78E8E3C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CC9FC-1FD2-70BF-97E7-A1DFF4F856F3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FF06F-960C-3A94-9DB2-B36D2AC27B7C}"/>
              </a:ext>
            </a:extLst>
          </p:cNvPr>
          <p:cNvSpPr txBox="1"/>
          <p:nvPr/>
        </p:nvSpPr>
        <p:spPr>
          <a:xfrm>
            <a:off x="324465" y="1222380"/>
            <a:ext cx="11513574" cy="50119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system's accuracy and reliability may be affected by factors such as lighting conditions, background clutter, and occlusions.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predefined set of hand gestures may be limited in scope, potentially restricting the range of actions that users can perform within the presentation software.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system may require specific hardware components, such as cameras or depth sensors, which may not be readily available or accessible to all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While the system aims to improve accessibility for users with mobility impairments, it may still pose challenges for individuals with certain disabilities or limitations in hand mobility.</a:t>
            </a:r>
          </a:p>
        </p:txBody>
      </p:sp>
    </p:spTree>
    <p:extLst>
      <p:ext uri="{BB962C8B-B14F-4D97-AF65-F5344CB8AC3E}">
        <p14:creationId xmlns:p14="http://schemas.microsoft.com/office/powerpoint/2010/main" val="22962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A20D-7982-4BBA-81E7-5AE87D737209}"/>
              </a:ext>
            </a:extLst>
          </p:cNvPr>
          <p:cNvSpPr txBox="1"/>
          <p:nvPr/>
        </p:nvSpPr>
        <p:spPr>
          <a:xfrm>
            <a:off x="339213" y="1450367"/>
            <a:ext cx="11513574" cy="4457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Improved Gesture Recognition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Integration with Additional Software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Expand the set of predefined hand gestures to support a wider range of actions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Develop additional accessibility features, such as voice commands or alternative input methods, to cater to a broader range of users with diverse needs and 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Integration with Wearable Devices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Incorporate features for collaborative presentations, allowing multiple users to control and interact with the presentation simultaneously using hand gestures.</a:t>
            </a:r>
          </a:p>
        </p:txBody>
      </p:sp>
    </p:spTree>
    <p:extLst>
      <p:ext uri="{BB962C8B-B14F-4D97-AF65-F5344CB8AC3E}">
        <p14:creationId xmlns:p14="http://schemas.microsoft.com/office/powerpoint/2010/main" val="414095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A20D-7982-4BBA-81E7-5AE87D737209}"/>
              </a:ext>
            </a:extLst>
          </p:cNvPr>
          <p:cNvSpPr txBox="1"/>
          <p:nvPr/>
        </p:nvSpPr>
        <p:spPr>
          <a:xfrm>
            <a:off x="339213" y="1525400"/>
            <a:ext cx="11513574" cy="4751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</a:rPr>
              <a:t>OpenCV</a:t>
            </a:r>
            <a:r>
              <a:rPr lang="fr-FR" sz="2400" dirty="0">
                <a:latin typeface="+mn-lt"/>
              </a:rPr>
              <a:t> Documentation:  </a:t>
            </a:r>
            <a:r>
              <a:rPr lang="fr-FR" sz="2400" dirty="0">
                <a:latin typeface="+mn-lt"/>
                <a:hlinkClick r:id="rId2"/>
              </a:rPr>
              <a:t>https://opencv.org/</a:t>
            </a:r>
            <a:endParaRPr lang="fr-FR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</a:rPr>
              <a:t>TensorFlow</a:t>
            </a:r>
            <a:r>
              <a:rPr lang="fr-FR" sz="2400" dirty="0">
                <a:latin typeface="+mn-lt"/>
              </a:rPr>
              <a:t> Documentation: </a:t>
            </a:r>
            <a:r>
              <a:rPr lang="fr-FR" sz="2400" dirty="0">
                <a:latin typeface="+mn-lt"/>
                <a:hlinkClick r:id="rId3"/>
              </a:rPr>
              <a:t>https://www.tensorflow.org/api_docs</a:t>
            </a:r>
            <a:endParaRPr lang="fr-FR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</a:rPr>
              <a:t>MediaPipe</a:t>
            </a:r>
            <a:r>
              <a:rPr lang="fr-FR" sz="2400" dirty="0">
                <a:latin typeface="+mn-lt"/>
              </a:rPr>
              <a:t> Documentation: </a:t>
            </a:r>
            <a:r>
              <a:rPr lang="fr-FR" sz="2400" dirty="0">
                <a:latin typeface="+mn-lt"/>
                <a:hlinkClick r:id="rId4"/>
              </a:rPr>
              <a:t>https://mediapipe.dev/</a:t>
            </a:r>
            <a:endParaRPr lang="fr-FR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Camera setup: </a:t>
            </a:r>
            <a:r>
              <a:rPr lang="en-US" sz="2400" dirty="0">
                <a:latin typeface="+mn-lt"/>
                <a:hlinkClick r:id="rId5"/>
              </a:rPr>
              <a:t>https://ieeexplore.ieee.org/document/4150145</a:t>
            </a:r>
            <a:endParaRPr lang="en-US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Canva Presentation:  </a:t>
            </a:r>
            <a:r>
              <a:rPr lang="en-US" sz="2400" dirty="0">
                <a:latin typeface="+mn-lt"/>
                <a:hlinkClick r:id="rId6"/>
              </a:rPr>
              <a:t>https://www.canva.com/templates/?query=education-presentation</a:t>
            </a:r>
            <a:endParaRPr lang="en-US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Python: </a:t>
            </a:r>
            <a:r>
              <a:rPr lang="en-US" sz="2400" dirty="0">
                <a:latin typeface="+mn-lt"/>
                <a:hlinkClick r:id="rId7"/>
              </a:rPr>
              <a:t>https://docs.python.org/3/library/index.html</a:t>
            </a:r>
            <a:endParaRPr lang="en-US" sz="24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Gesture: </a:t>
            </a:r>
            <a:r>
              <a:rPr lang="en-US" sz="2400" dirty="0">
                <a:latin typeface="+mn-lt"/>
                <a:hlinkClick r:id="rId8"/>
              </a:rPr>
              <a:t>https://developers.google.com/mediapipe/solutions/vision/gesture_recognizer</a:t>
            </a:r>
            <a:endParaRPr lang="en-US" sz="2400" dirty="0"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1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184506" y="172164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PROJECT DEFINATION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7B4C-AD69-4096-803A-605A5B17B348}"/>
              </a:ext>
            </a:extLst>
          </p:cNvPr>
          <p:cNvSpPr txBox="1"/>
          <p:nvPr/>
        </p:nvSpPr>
        <p:spPr>
          <a:xfrm>
            <a:off x="289651" y="1711243"/>
            <a:ext cx="114447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Hand Gesture Controlled Presentation project aims to develop a system that allows users to control presentations using hand gestures instead of traditional input devices like a keyboard or mouse.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system utilizes computer vision and gesture recognition techniques to interpret hand movements and translate them into commands for navigating through slides, controlling playback, and performing other presentation-related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objective is to provide a novel and intuitive interface for controlling presentations, enhancing user experience and accessibility in various settings.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PROJECT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41F10-EDA9-4CCF-9EE1-7FBC0CFE87AF}"/>
              </a:ext>
            </a:extLst>
          </p:cNvPr>
          <p:cNvSpPr txBox="1"/>
          <p:nvPr/>
        </p:nvSpPr>
        <p:spPr>
          <a:xfrm>
            <a:off x="461615" y="1341065"/>
            <a:ext cx="11444748" cy="3903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Implement computer vision techniques for hand detection and tracking.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Train machine learning models for recognizing predefined hand gestures.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 a set of intuitive hand gestures mapped to presentation commands.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Ensure real-time processing of video streams for seamless interaction.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Improve accessibility for individuals with mobility impairments or those who prefer hands-free interaction, providing an alternative means of controlling presentations.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Implement error handling mechanisms to recover from recognition failures.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139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PROCESS MODEL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41F10-EDA9-4CCF-9EE1-7FBC0CFE87AF}"/>
              </a:ext>
            </a:extLst>
          </p:cNvPr>
          <p:cNvSpPr txBox="1"/>
          <p:nvPr/>
        </p:nvSpPr>
        <p:spPr>
          <a:xfrm>
            <a:off x="324465" y="1734504"/>
            <a:ext cx="11444748" cy="2739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Given the dynamic nature of the project, a flexible and iterative process model would be most suitable.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One such model that aligns well with the project's characteristics is the Agile methodology, specifically Scrum.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justified because it allows for continuous refinement and improvement of the image classification system.</a:t>
            </a:r>
          </a:p>
          <a:p>
            <a:pPr algn="just"/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19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73626" y="284133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TOOLS AND TECHNOLGIES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41F10-EDA9-4CCF-9EE1-7FBC0CFE87AF}"/>
              </a:ext>
            </a:extLst>
          </p:cNvPr>
          <p:cNvSpPr txBox="1"/>
          <p:nvPr/>
        </p:nvSpPr>
        <p:spPr>
          <a:xfrm>
            <a:off x="373626" y="1475528"/>
            <a:ext cx="1144474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OpenCV and </a:t>
            </a:r>
            <a:r>
              <a:rPr lang="en-US" sz="2400" b="1" dirty="0" err="1">
                <a:latin typeface="+mn-lt"/>
              </a:rPr>
              <a:t>MediaPipe</a:t>
            </a:r>
            <a:r>
              <a:rPr lang="en-US" sz="2400" b="1" dirty="0">
                <a:latin typeface="+mn-lt"/>
              </a:rPr>
              <a:t>:</a:t>
            </a:r>
            <a:r>
              <a:rPr lang="en-US" sz="2400" dirty="0">
                <a:latin typeface="+mn-lt"/>
              </a:rPr>
              <a:t> Utilize OpenCV for computer vision tasks such as hand detection and tracking, and leverage </a:t>
            </a:r>
            <a:r>
              <a:rPr lang="en-US" sz="2400" dirty="0" err="1">
                <a:latin typeface="+mn-lt"/>
              </a:rPr>
              <a:t>MediaPipe</a:t>
            </a:r>
            <a:r>
              <a:rPr lang="en-US" sz="2400" dirty="0">
                <a:latin typeface="+mn-lt"/>
              </a:rPr>
              <a:t> for real-time hand gesture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Python Programming Language: </a:t>
            </a:r>
            <a:r>
              <a:rPr lang="en-US" sz="2400" dirty="0">
                <a:latin typeface="+mn-lt"/>
              </a:rPr>
              <a:t>Python is well-suited for rapid development and has libraries like OpenCV and TensorFlow for machine learning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Microsoft PowerPoint API: </a:t>
            </a:r>
            <a:r>
              <a:rPr lang="en-US" sz="2400" dirty="0">
                <a:latin typeface="+mn-lt"/>
              </a:rPr>
              <a:t>Integrate with the PowerPoint API to programmatically control presentations and execute commands based on recognized gestures.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Qt Framework: </a:t>
            </a:r>
            <a:r>
              <a:rPr lang="en-US" sz="2400" dirty="0">
                <a:latin typeface="+mn-lt"/>
              </a:rPr>
              <a:t>Use Qt for developing a cross-platform graphical user interface (GUI) to configure settings and provide feedback to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Git and GitHub: </a:t>
            </a:r>
            <a:r>
              <a:rPr lang="en-US" sz="2400" dirty="0">
                <a:latin typeface="+mn-lt"/>
              </a:rPr>
              <a:t>Utilize Git for version control to track changes in the codebase, collaborate with team members, and manage project milestones on GitHub.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</a:rPr>
              <a:t>PyTest</a:t>
            </a:r>
            <a:r>
              <a:rPr lang="en-US" sz="2400" b="1" dirty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Employ </a:t>
            </a:r>
            <a:r>
              <a:rPr lang="en-US" sz="2400" dirty="0" err="1">
                <a:latin typeface="+mn-lt"/>
              </a:rPr>
              <a:t>PyTest</a:t>
            </a:r>
            <a:r>
              <a:rPr lang="en-US" sz="2400" dirty="0">
                <a:latin typeface="+mn-lt"/>
              </a:rPr>
              <a:t> for writing and executing unit tests to ensure the reliability and correctness of the codebase.</a:t>
            </a:r>
          </a:p>
        </p:txBody>
      </p:sp>
    </p:spTree>
    <p:extLst>
      <p:ext uri="{BB962C8B-B14F-4D97-AF65-F5344CB8AC3E}">
        <p14:creationId xmlns:p14="http://schemas.microsoft.com/office/powerpoint/2010/main" val="9706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24465" y="265471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ANALYSIS LEVEL DIAGRAM</a:t>
            </a:r>
          </a:p>
        </p:txBody>
      </p:sp>
      <p:pic>
        <p:nvPicPr>
          <p:cNvPr id="2052" name="Picture 4" descr="PDF) Smart Presentation System Using Hand Gestures">
            <a:extLst>
              <a:ext uri="{FF2B5EF4-FFF2-40B4-BE49-F238E27FC236}">
                <a16:creationId xmlns:a16="http://schemas.microsoft.com/office/drawing/2014/main" id="{D53647F3-9334-C1D4-DB95-AFDD8483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73" y="1455576"/>
            <a:ext cx="7417837" cy="45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339213" y="293778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SRS DOCUMENT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A20D-7982-4BBA-81E7-5AE87D737209}"/>
              </a:ext>
            </a:extLst>
          </p:cNvPr>
          <p:cNvSpPr txBox="1"/>
          <p:nvPr/>
        </p:nvSpPr>
        <p:spPr>
          <a:xfrm>
            <a:off x="404527" y="1618105"/>
            <a:ext cx="11513574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latin typeface="+mn-lt"/>
              </a:rPr>
              <a:t>Functional Requirements (FR):</a:t>
            </a:r>
          </a:p>
          <a:p>
            <a:pPr algn="just"/>
            <a:r>
              <a:rPr lang="en-US" sz="2400" b="1" dirty="0">
                <a:latin typeface="+mn-lt"/>
              </a:rPr>
              <a:t>Title:</a:t>
            </a:r>
            <a:r>
              <a:rPr lang="en-US" sz="2400" dirty="0">
                <a:latin typeface="+mn-lt"/>
              </a:rPr>
              <a:t> Hand Gesture Controlled Presentation system</a:t>
            </a:r>
          </a:p>
          <a:p>
            <a:pPr algn="just"/>
            <a:r>
              <a:rPr lang="en-US" sz="2400" b="1" dirty="0">
                <a:latin typeface="+mn-lt"/>
              </a:rPr>
              <a:t>Description:</a:t>
            </a:r>
            <a:r>
              <a:rPr lang="en-US" sz="2400" dirty="0">
                <a:latin typeface="+mn-lt"/>
              </a:rPr>
              <a:t> Describe the system architecture and its components, including the gesture recognition module, presentation software integration, and user interface.</a:t>
            </a:r>
          </a:p>
          <a:p>
            <a:pPr algn="just"/>
            <a:r>
              <a:rPr lang="en-US" sz="2400" b="1" dirty="0">
                <a:latin typeface="+mn-lt"/>
              </a:rPr>
              <a:t>Use Cases:</a:t>
            </a:r>
          </a:p>
          <a:p>
            <a:pPr algn="just"/>
            <a:r>
              <a:rPr lang="en-US" sz="2400" dirty="0">
                <a:latin typeface="+mn-lt"/>
              </a:rPr>
              <a:t>1. Slide Navigation</a:t>
            </a:r>
          </a:p>
          <a:p>
            <a:pPr algn="just"/>
            <a:r>
              <a:rPr lang="en-US" sz="2400" dirty="0">
                <a:latin typeface="+mn-lt"/>
              </a:rPr>
              <a:t>2. Playback Control</a:t>
            </a:r>
          </a:p>
          <a:p>
            <a:pPr algn="just"/>
            <a:r>
              <a:rPr lang="en-US" sz="2400" dirty="0">
                <a:latin typeface="+mn-lt"/>
              </a:rPr>
              <a:t>3. Presentation Mode Switching</a:t>
            </a:r>
          </a:p>
          <a:p>
            <a:pPr algn="just"/>
            <a:r>
              <a:rPr lang="en-US" sz="2400" dirty="0">
                <a:latin typeface="+mn-lt"/>
              </a:rPr>
              <a:t>4. Gesture Mapping Customization</a:t>
            </a:r>
          </a:p>
          <a:p>
            <a:pPr algn="just"/>
            <a:r>
              <a:rPr lang="en-US" sz="2400" dirty="0">
                <a:latin typeface="+mn-lt"/>
              </a:rPr>
              <a:t>5. Gesture Recognition Calibration</a:t>
            </a:r>
          </a:p>
          <a:p>
            <a:pPr algn="just"/>
            <a:r>
              <a:rPr lang="en-US" sz="2400" dirty="0">
                <a:latin typeface="+mn-lt"/>
              </a:rPr>
              <a:t>6. Feedback Provision</a:t>
            </a: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71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466E-4B96-48F2-B994-461C710B8AD2}"/>
              </a:ext>
            </a:extLst>
          </p:cNvPr>
          <p:cNvSpPr txBox="1"/>
          <p:nvPr/>
        </p:nvSpPr>
        <p:spPr>
          <a:xfrm>
            <a:off x="408039" y="246810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SRS DOCUMENT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7A20D-7982-4BBA-81E7-5AE87D737209}"/>
              </a:ext>
            </a:extLst>
          </p:cNvPr>
          <p:cNvSpPr txBox="1"/>
          <p:nvPr/>
        </p:nvSpPr>
        <p:spPr>
          <a:xfrm>
            <a:off x="339213" y="1536174"/>
            <a:ext cx="11513574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latin typeface="+mn-lt"/>
              </a:rPr>
              <a:t>Non-Functional Requirements (NFR):</a:t>
            </a:r>
          </a:p>
          <a:p>
            <a:pPr algn="just"/>
            <a:endParaRPr lang="en-US" sz="2400" b="1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Performance Requirements: </a:t>
            </a:r>
            <a:r>
              <a:rPr lang="en-US" sz="2400" dirty="0">
                <a:latin typeface="+mn-lt"/>
              </a:rPr>
              <a:t>Specify performance metrics such as response time and accuracy for gesture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Usability Requirements: </a:t>
            </a:r>
            <a:r>
              <a:rPr lang="en-US" sz="2400" dirty="0">
                <a:latin typeface="+mn-lt"/>
              </a:rPr>
              <a:t>Define usability criteria for the user interface, including ease of use and accessibility.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Security Requirements: </a:t>
            </a:r>
            <a:r>
              <a:rPr lang="en-US" sz="2400" dirty="0">
                <a:latin typeface="+mn-lt"/>
              </a:rPr>
              <a:t>Outline security measures to protect user data and prevent unauthorized access.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Compatibility Requirements: </a:t>
            </a:r>
            <a:r>
              <a:rPr lang="en-US" sz="2400" dirty="0">
                <a:latin typeface="+mn-lt"/>
              </a:rPr>
              <a:t>Specify compatibility with different operating systems and presentation software platforms.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83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F228-D9AD-B23D-13F0-DF47FB3B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6E89-30AF-F1E8-0B9D-419F3EC2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669A6-7D3A-FFAD-627E-2BDCDB900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2/17/2024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66E1B-8D49-D8D1-13FE-43975D909D87}"/>
              </a:ext>
            </a:extLst>
          </p:cNvPr>
          <p:cNvSpPr txBox="1"/>
          <p:nvPr/>
        </p:nvSpPr>
        <p:spPr>
          <a:xfrm>
            <a:off x="339213" y="293778"/>
            <a:ext cx="114447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u="sng" dirty="0">
                <a:latin typeface="+mn-lt"/>
              </a:rPr>
              <a:t>SRS DOCUMENT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74CE-15AC-767A-4DB3-5BC07093A5E4}"/>
              </a:ext>
            </a:extLst>
          </p:cNvPr>
          <p:cNvSpPr txBox="1"/>
          <p:nvPr/>
        </p:nvSpPr>
        <p:spPr>
          <a:xfrm>
            <a:off x="404527" y="1371884"/>
            <a:ext cx="11513574" cy="6124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800" b="1" dirty="0">
                <a:latin typeface="+mn-lt"/>
              </a:rPr>
              <a:t>System Interfaces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User Interfaces: </a:t>
            </a:r>
            <a:r>
              <a:rPr lang="en-US" sz="2400" dirty="0">
                <a:latin typeface="+mn-lt"/>
              </a:rPr>
              <a:t>Describe the graphical user interface (GUI) components and interaction design for configuring settings and providing feedback.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Hardware Interfaces: </a:t>
            </a:r>
            <a:r>
              <a:rPr lang="en-US" sz="2400" dirty="0">
                <a:latin typeface="+mn-lt"/>
              </a:rPr>
              <a:t>Specify any hardware components required for gesture recognition, such as cameras or depth sensors.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Software Interfaces: </a:t>
            </a:r>
            <a:r>
              <a:rPr lang="en-US" sz="2400" dirty="0">
                <a:latin typeface="+mn-lt"/>
              </a:rPr>
              <a:t>Describe the interfaces with external systems, such as APIs for integration with presentation software.</a:t>
            </a:r>
          </a:p>
          <a:p>
            <a:pPr algn="just"/>
            <a:endParaRPr lang="en-US" sz="2400" b="1" dirty="0">
              <a:latin typeface="+mn-lt"/>
            </a:endParaRPr>
          </a:p>
          <a:p>
            <a:pPr algn="just"/>
            <a:r>
              <a:rPr lang="en-US" sz="2800" b="1" dirty="0">
                <a:latin typeface="+mn-lt"/>
              </a:rPr>
              <a:t>System Constraints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Hardware Constraints: </a:t>
            </a:r>
            <a:r>
              <a:rPr lang="en-US" sz="2400" dirty="0">
                <a:latin typeface="+mn-lt"/>
              </a:rPr>
              <a:t>Specify any hardware limitations or requirements for running the system, such as minimum processing power or memory.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Software Constraints: </a:t>
            </a:r>
            <a:r>
              <a:rPr lang="en-US" sz="2400" dirty="0">
                <a:latin typeface="+mn-lt"/>
              </a:rPr>
              <a:t>Identify any dependencies on specific software libraries or frameworks.</a:t>
            </a: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933867"/>
      </p:ext>
    </p:extLst>
  </p:cSld>
  <p:clrMapOvr>
    <a:masterClrMapping/>
  </p:clrMapOvr>
</p:sld>
</file>

<file path=ppt/theme/theme1.xml><?xml version="1.0" encoding="utf-8"?>
<a:theme xmlns:a="http://schemas.openxmlformats.org/drawingml/2006/main" name="SP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.pot [Compatibility Mode]" id="{A78B955A-8155-4AFA-9AC7-B4A34E5AC684}" vid="{1EA59779-79AC-488B-90CC-DFE4E8134B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SPM</Template>
  <TotalTime>219</TotalTime>
  <Words>1034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SPM</vt:lpstr>
      <vt:lpstr>HAND GESTURE CONTROLLED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Prakshal Bhandari</cp:lastModifiedBy>
  <cp:revision>46</cp:revision>
  <dcterms:created xsi:type="dcterms:W3CDTF">2022-02-24T04:45:45Z</dcterms:created>
  <dcterms:modified xsi:type="dcterms:W3CDTF">2024-02-16T06:40:51Z</dcterms:modified>
</cp:coreProperties>
</file>