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9" r:id="rId8"/>
    <p:sldId id="270" r:id="rId9"/>
    <p:sldId id="264" r:id="rId10"/>
    <p:sldId id="267" r:id="rId11"/>
    <p:sldId id="268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30A0-9AF5-4E54-8E94-CA9501643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080622"/>
            <a:ext cx="8915399" cy="14974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Box Office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62D96-01EE-47B1-B0F2-45054C97D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20806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(Team Blockbuster)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Prakshita Nag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Rakesh Reddy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7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9B8B-F067-4BCC-B59F-F7E842BF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6867AD-3FC9-4A04-A130-7126D9EB4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636" y="132521"/>
            <a:ext cx="9004722" cy="6361043"/>
          </a:xfrm>
        </p:spPr>
      </p:pic>
    </p:spTree>
    <p:extLst>
      <p:ext uri="{BB962C8B-B14F-4D97-AF65-F5344CB8AC3E}">
        <p14:creationId xmlns:p14="http://schemas.microsoft.com/office/powerpoint/2010/main" val="113550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9656-6C60-4C08-9B1A-6CC5CCBA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Classification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0BEF21-838E-4E3F-85A4-484CE16C7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100040"/>
              </p:ext>
            </p:extLst>
          </p:nvPr>
        </p:nvGraphicFramePr>
        <p:xfrm>
          <a:off x="2589213" y="2133599"/>
          <a:ext cx="7817530" cy="3701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19">
                  <a:extLst>
                    <a:ext uri="{9D8B030D-6E8A-4147-A177-3AD203B41FA5}">
                      <a16:colId xmlns:a16="http://schemas.microsoft.com/office/drawing/2014/main" val="2147936153"/>
                    </a:ext>
                  </a:extLst>
                </a:gridCol>
                <a:gridCol w="1180993">
                  <a:extLst>
                    <a:ext uri="{9D8B030D-6E8A-4147-A177-3AD203B41FA5}">
                      <a16:colId xmlns:a16="http://schemas.microsoft.com/office/drawing/2014/main" val="2483997792"/>
                    </a:ext>
                  </a:extLst>
                </a:gridCol>
                <a:gridCol w="1563506">
                  <a:extLst>
                    <a:ext uri="{9D8B030D-6E8A-4147-A177-3AD203B41FA5}">
                      <a16:colId xmlns:a16="http://schemas.microsoft.com/office/drawing/2014/main" val="2015731147"/>
                    </a:ext>
                  </a:extLst>
                </a:gridCol>
                <a:gridCol w="1563506">
                  <a:extLst>
                    <a:ext uri="{9D8B030D-6E8A-4147-A177-3AD203B41FA5}">
                      <a16:colId xmlns:a16="http://schemas.microsoft.com/office/drawing/2014/main" val="3877889267"/>
                    </a:ext>
                  </a:extLst>
                </a:gridCol>
                <a:gridCol w="1563506">
                  <a:extLst>
                    <a:ext uri="{9D8B030D-6E8A-4147-A177-3AD203B41FA5}">
                      <a16:colId xmlns:a16="http://schemas.microsoft.com/office/drawing/2014/main" val="374462833"/>
                    </a:ext>
                  </a:extLst>
                </a:gridCol>
              </a:tblGrid>
              <a:tr h="9497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02508"/>
                  </a:ext>
                </a:extLst>
              </a:tr>
              <a:tr h="550272">
                <a:tc>
                  <a:txBody>
                    <a:bodyPr/>
                    <a:lstStyle/>
                    <a:p>
                      <a:r>
                        <a:rPr lang="en-US" b="1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45705"/>
                  </a:ext>
                </a:extLst>
              </a:tr>
              <a:tr h="550272">
                <a:tc>
                  <a:txBody>
                    <a:bodyPr/>
                    <a:lstStyle/>
                    <a:p>
                      <a:r>
                        <a:rPr lang="en-US" b="1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32421"/>
                  </a:ext>
                </a:extLst>
              </a:tr>
              <a:tr h="550272">
                <a:tc>
                  <a:txBody>
                    <a:bodyPr/>
                    <a:lstStyle/>
                    <a:p>
                      <a:r>
                        <a:rPr lang="en-US" b="1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04143"/>
                  </a:ext>
                </a:extLst>
              </a:tr>
              <a:tr h="550272">
                <a:tc>
                  <a:txBody>
                    <a:bodyPr/>
                    <a:lstStyle/>
                    <a:p>
                      <a:r>
                        <a:rPr lang="en-US" b="1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39801"/>
                  </a:ext>
                </a:extLst>
              </a:tr>
              <a:tr h="550272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18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29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AD24-7AE5-4B8D-9722-4562B250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Regression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5C70B-32D7-4514-B115-2BB120B1C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041669"/>
              </p:ext>
            </p:extLst>
          </p:nvPr>
        </p:nvGraphicFramePr>
        <p:xfrm>
          <a:off x="2589212" y="1905000"/>
          <a:ext cx="9450385" cy="2811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077">
                  <a:extLst>
                    <a:ext uri="{9D8B030D-6E8A-4147-A177-3AD203B41FA5}">
                      <a16:colId xmlns:a16="http://schemas.microsoft.com/office/drawing/2014/main" val="1171436048"/>
                    </a:ext>
                  </a:extLst>
                </a:gridCol>
                <a:gridCol w="1890077">
                  <a:extLst>
                    <a:ext uri="{9D8B030D-6E8A-4147-A177-3AD203B41FA5}">
                      <a16:colId xmlns:a16="http://schemas.microsoft.com/office/drawing/2014/main" val="4277697129"/>
                    </a:ext>
                  </a:extLst>
                </a:gridCol>
                <a:gridCol w="1890077">
                  <a:extLst>
                    <a:ext uri="{9D8B030D-6E8A-4147-A177-3AD203B41FA5}">
                      <a16:colId xmlns:a16="http://schemas.microsoft.com/office/drawing/2014/main" val="907821545"/>
                    </a:ext>
                  </a:extLst>
                </a:gridCol>
                <a:gridCol w="1890077">
                  <a:extLst>
                    <a:ext uri="{9D8B030D-6E8A-4147-A177-3AD203B41FA5}">
                      <a16:colId xmlns:a16="http://schemas.microsoft.com/office/drawing/2014/main" val="1595768406"/>
                    </a:ext>
                  </a:extLst>
                </a:gridCol>
                <a:gridCol w="1890077">
                  <a:extLst>
                    <a:ext uri="{9D8B030D-6E8A-4147-A177-3AD203B41FA5}">
                      <a16:colId xmlns:a16="http://schemas.microsoft.com/office/drawing/2014/main" val="3843693855"/>
                    </a:ext>
                  </a:extLst>
                </a:gridCol>
              </a:tblGrid>
              <a:tr h="961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 LINEAR PERCEPTRON REGRESSOR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94788"/>
                  </a:ext>
                </a:extLst>
              </a:tr>
              <a:tr h="924927">
                <a:tc>
                  <a:txBody>
                    <a:bodyPr/>
                    <a:lstStyle/>
                    <a:p>
                      <a:r>
                        <a:rPr lang="en-US" b="1" dirty="0"/>
                        <a:t>R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89591"/>
                  </a:ext>
                </a:extLst>
              </a:tr>
              <a:tr h="924927"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1.06e16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8.9e16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6.7e15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7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28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2C34-DEAC-4F3D-8031-069DBE89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37CA-1B13-4B1C-99E2-6F5EB06F4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Based upon our data, classification models predict the profitability better than the regression models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regression models are barely usable, while random forest provides a slightly better model.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Among classification models,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gives best accuracy, while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provided the worst confusion matrix.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general, without the plot and keywords inputs, it might be not practical to predict the box office based upon limited attributes of a movie.</a:t>
            </a:r>
          </a:p>
        </p:txBody>
      </p:sp>
    </p:spTree>
    <p:extLst>
      <p:ext uri="{BB962C8B-B14F-4D97-AF65-F5344CB8AC3E}">
        <p14:creationId xmlns:p14="http://schemas.microsoft.com/office/powerpoint/2010/main" val="36689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7A3-6A4B-4E03-A5CD-AC445060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603B-6297-42B3-9AE4-3A77A6B2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 appropriately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machine learning models in Python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parameters for eight different models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indications from the results of data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project presentation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In-depth understanding on data analysis process</a:t>
            </a:r>
          </a:p>
        </p:txBody>
      </p:sp>
    </p:spTree>
    <p:extLst>
      <p:ext uri="{BB962C8B-B14F-4D97-AF65-F5344CB8AC3E}">
        <p14:creationId xmlns:p14="http://schemas.microsoft.com/office/powerpoint/2010/main" val="28158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45AA-FE60-4D63-A6E3-C38ACB3B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444B-B10A-43D0-A284-5AEE48741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Dataset: Movie data between 1997 and 2017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do movies fare in terms of genre?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Does rating of a movie have any effect on box office?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 a movie production house, which Actors/Directors would they consider cast in a movie?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Can we build a Machine Learning Model that can predict the profitability of a movie?</a:t>
            </a:r>
          </a:p>
        </p:txBody>
      </p:sp>
    </p:spTree>
    <p:extLst>
      <p:ext uri="{BB962C8B-B14F-4D97-AF65-F5344CB8AC3E}">
        <p14:creationId xmlns:p14="http://schemas.microsoft.com/office/powerpoint/2010/main" val="382378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DFB1-64A4-482A-B272-8C398DB2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1D2EE16-9216-4BF6-870E-869F08C47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239979"/>
              </p:ext>
            </p:extLst>
          </p:nvPr>
        </p:nvGraphicFramePr>
        <p:xfrm>
          <a:off x="2945465" y="1384341"/>
          <a:ext cx="6653610" cy="5148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1752">
                  <a:extLst>
                    <a:ext uri="{9D8B030D-6E8A-4147-A177-3AD203B41FA5}">
                      <a16:colId xmlns:a16="http://schemas.microsoft.com/office/drawing/2014/main" val="26714463"/>
                    </a:ext>
                  </a:extLst>
                </a:gridCol>
                <a:gridCol w="5451858">
                  <a:extLst>
                    <a:ext uri="{9D8B030D-6E8A-4147-A177-3AD203B41FA5}">
                      <a16:colId xmlns:a16="http://schemas.microsoft.com/office/drawing/2014/main" val="994979121"/>
                    </a:ext>
                  </a:extLst>
                </a:gridCol>
              </a:tblGrid>
              <a:tr h="2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91196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movie_id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Unique ID used  refer to the movie.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12398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title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Title of the movie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187001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plot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Movie plot summary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337705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rating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MPAA appropriate audience rating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49480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movie_rating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voters’ scoring of a movie on a scale from 1-10 (10 being best)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060684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metacritic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Metacritic movie score on a scale of 0-100 (100 being best).  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37488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dvd_release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Movie release date on DVD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211098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production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Principal production company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924275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actors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Lead actors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03080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movie_votes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votes given to movie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76371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poster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Movie poster artwork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28077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director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Movie director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217756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release_date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Theatrical release date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082340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runtime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Runtime length of movie in minutes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013744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genre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Genre classification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47190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awards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Academy awards &amp; nominations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231507"/>
                  </a:ext>
                </a:extLst>
              </a:tr>
              <a:tr h="23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keywords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Keywords associated with the movie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40504"/>
                  </a:ext>
                </a:extLst>
              </a:tr>
              <a:tr h="431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Budget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 spent on the movie production, marketing, and distribution.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65207"/>
                  </a:ext>
                </a:extLst>
              </a:tr>
              <a:tr h="431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box office gross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Box office gross returns as of 9/21/2017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96" marR="8996" marT="899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947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47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2088-0982-4C2C-9CDC-14AC48AE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28014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 on selected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20588-9F01-4FA8-908A-F0A025A9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061" y="2133600"/>
            <a:ext cx="9609551" cy="445273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Rating, Genre: get dummies (binary)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Movie rates,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Movie_votes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as is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Production, Actors, Director: “Star Power” -- Sum of historical box office number (Float)</a:t>
            </a:r>
          </a:p>
          <a:p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Release_dates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Extract the months. (Category)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Runtime: Extract the minutes. (Integer)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Budget: Standardize based on inflation rates. (Float)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 Office Gross: Standardize based on inflation rates. (Float)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 values: look into IMDb and fill up. If not found, remove the movie from the data.</a:t>
            </a:r>
          </a:p>
          <a:p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5495543-8876-45EF-8D13-7F446F5F3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771" y="0"/>
            <a:ext cx="8951519" cy="656976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0EDF947-4DAC-4D81-BADF-39A62A13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B14DE5-2470-40F5-A36E-5B79E76A0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479" y="-1"/>
            <a:ext cx="8941817" cy="6706363"/>
          </a:xfrm>
        </p:spPr>
      </p:pic>
    </p:spTree>
    <p:extLst>
      <p:ext uri="{BB962C8B-B14F-4D97-AF65-F5344CB8AC3E}">
        <p14:creationId xmlns:p14="http://schemas.microsoft.com/office/powerpoint/2010/main" val="253723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DB11-1E10-4984-BB3B-5273F492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BC2E65-227D-4066-8A5C-07CC6465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86858"/>
            <a:ext cx="8911686" cy="63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10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1C0-F7EE-4B65-8D22-879B1B47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Movie Seasons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3C1C1-186A-4E1D-9DC0-CCCE91C0D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Blockbuster season: May, June, July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Oscar Bait Season: November, December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Dump Season: other months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Convert the Months to Seasons</a:t>
            </a:r>
          </a:p>
        </p:txBody>
      </p:sp>
    </p:spTree>
    <p:extLst>
      <p:ext uri="{BB962C8B-B14F-4D97-AF65-F5344CB8AC3E}">
        <p14:creationId xmlns:p14="http://schemas.microsoft.com/office/powerpoint/2010/main" val="10139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C80C-21B5-4B21-B78D-747FBD49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2852"/>
            <a:ext cx="8896709" cy="12821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BA61A-3A80-4E21-8A81-CD5850AEC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417" y="406367"/>
            <a:ext cx="8098593" cy="6073946"/>
          </a:xfrm>
        </p:spPr>
      </p:pic>
    </p:spTree>
    <p:extLst>
      <p:ext uri="{BB962C8B-B14F-4D97-AF65-F5344CB8AC3E}">
        <p14:creationId xmlns:p14="http://schemas.microsoft.com/office/powerpoint/2010/main" val="2331431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</TotalTime>
  <Words>529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Wisp</vt:lpstr>
      <vt:lpstr>Box Office Forecast</vt:lpstr>
      <vt:lpstr>Project Description</vt:lpstr>
      <vt:lpstr>Data Description</vt:lpstr>
      <vt:lpstr>Data Preprocessing on selected features</vt:lpstr>
      <vt:lpstr>PowerPoint Presentation</vt:lpstr>
      <vt:lpstr>PowerPoint Presentation</vt:lpstr>
      <vt:lpstr>PowerPoint Presentation</vt:lpstr>
      <vt:lpstr>Movie Seasons</vt:lpstr>
      <vt:lpstr>PowerPoint Presentation</vt:lpstr>
      <vt:lpstr>PowerPoint Presentation</vt:lpstr>
      <vt:lpstr>Classification Models</vt:lpstr>
      <vt:lpstr>Regression Models</vt:lpstr>
      <vt:lpstr>Conclusion</vt:lpstr>
      <vt:lpstr>What we have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Forecast</dc:title>
  <dc:creator>Nag, Prakshita</dc:creator>
  <cp:lastModifiedBy>Nag, Prakshita</cp:lastModifiedBy>
  <cp:revision>14</cp:revision>
  <dcterms:created xsi:type="dcterms:W3CDTF">2019-11-23T04:25:49Z</dcterms:created>
  <dcterms:modified xsi:type="dcterms:W3CDTF">2019-11-23T06:57:45Z</dcterms:modified>
</cp:coreProperties>
</file>