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hild looking through binoculars at a snowy mountain landscape"/>
          <p:cNvSpPr/>
          <p:nvPr>
            <p:ph type="pic" sz="half" idx="21"/>
          </p:nvPr>
        </p:nvSpPr>
        <p:spPr>
          <a:xfrm>
            <a:off x="12344400" y="7112000"/>
            <a:ext cx="10439400" cy="695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Small rocky island covered with grass and surrounded by ocean with blue sky in the background"/>
          <p:cNvSpPr/>
          <p:nvPr>
            <p:ph type="pic" sz="half" idx="22"/>
          </p:nvPr>
        </p:nvSpPr>
        <p:spPr>
          <a:xfrm>
            <a:off x="12407900" y="190500"/>
            <a:ext cx="10363200" cy="690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Red boat moored by a dock in a river with trees along the shoreline and a cloudy blue sky in the background"/>
          <p:cNvSpPr/>
          <p:nvPr>
            <p:ph type="pic" idx="23"/>
          </p:nvPr>
        </p:nvSpPr>
        <p:spPr>
          <a:xfrm>
            <a:off x="1583266" y="-1879600"/>
            <a:ext cx="10414001" cy="1562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12" name="“Type a quote here.”"/>
          <p:cNvSpPr txBox="1"/>
          <p:nvPr>
            <p:ph type="body" sz="quarter" idx="22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113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anoramic photo of two canoeists on a wide river with snowy mountains in the background"/>
          <p:cNvSpPr/>
          <p:nvPr>
            <p:ph type="pic" idx="21"/>
          </p:nvPr>
        </p:nvSpPr>
        <p:spPr>
          <a:xfrm>
            <a:off x="-47625" y="-2540000"/>
            <a:ext cx="24479250" cy="16319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1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noramic photo of two canoeists on a wide river with snowy mountains in the background"/>
          <p:cNvSpPr/>
          <p:nvPr>
            <p:ph type="pic" idx="21"/>
          </p:nvPr>
        </p:nvSpPr>
        <p:spPr>
          <a:xfrm>
            <a:off x="2752725" y="-2489200"/>
            <a:ext cx="18840450" cy="12560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d boat moored by a dock in a river with trees along the shoreline and a cloudy blue sky in the background"/>
          <p:cNvSpPr/>
          <p:nvPr>
            <p:ph type="pic" idx="21"/>
          </p:nvPr>
        </p:nvSpPr>
        <p:spPr>
          <a:xfrm>
            <a:off x="12407900" y="-2159000"/>
            <a:ext cx="10337800" cy="15506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d boat moored by a dock in a river with trees along the shoreline and a cloudy blue sky in the background"/>
          <p:cNvSpPr/>
          <p:nvPr>
            <p:ph type="pic" idx="21"/>
          </p:nvPr>
        </p:nvSpPr>
        <p:spPr>
          <a:xfrm>
            <a:off x="12496800" y="-1485900"/>
            <a:ext cx="10193867" cy="15290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01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>
              <a:spcBef>
                <a:spcPts val="0"/>
              </a:spcBef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al-Time Sign Language Detection using DenseNet-12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817244">
              <a:defRPr sz="11088"/>
            </a:lvl1pPr>
          </a:lstStyle>
          <a:p>
            <a:pPr/>
            <a:r>
              <a:t>Real-Time Sign Language Detection using DenseNet-121</a:t>
            </a:r>
          </a:p>
        </p:txBody>
      </p:sp>
      <p:sp>
        <p:nvSpPr>
          <p:cNvPr id="138" name="21BCE5028 - Prakarsh Yadav…"/>
          <p:cNvSpPr txBox="1"/>
          <p:nvPr>
            <p:ph type="subTitle" sz="quarter" idx="1"/>
          </p:nvPr>
        </p:nvSpPr>
        <p:spPr>
          <a:xfrm>
            <a:off x="7874000" y="10452100"/>
            <a:ext cx="8661400" cy="2032000"/>
          </a:xfrm>
          <a:prstGeom prst="rect">
            <a:avLst/>
          </a:prstGeom>
        </p:spPr>
        <p:txBody>
          <a:bodyPr/>
          <a:lstStyle/>
          <a:p>
            <a:pPr defTabSz="784225">
              <a:defRPr sz="4180"/>
            </a:pPr>
            <a:r>
              <a:t>21BCE5028 - Prakarsh Yadav</a:t>
            </a:r>
          </a:p>
          <a:p>
            <a:pPr defTabSz="784225">
              <a:defRPr sz="4180"/>
            </a:pPr>
            <a:r>
              <a:t>21BCE1129 - Ayush Kumar Lal </a:t>
            </a:r>
          </a:p>
          <a:p>
            <a:pPr defTabSz="784225">
              <a:defRPr sz="4180"/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Abstr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Abstract</a:t>
            </a:r>
          </a:p>
        </p:txBody>
      </p:sp>
      <p:sp>
        <p:nvSpPr>
          <p:cNvPr id="141" name="This project aims to develop an efficient sign language detection system using CNNs, specifically the DenseNet (Densely Connected Convolutional Network) architecture.…"/>
          <p:cNvSpPr txBox="1"/>
          <p:nvPr/>
        </p:nvSpPr>
        <p:spPr>
          <a:xfrm>
            <a:off x="3187700" y="4559300"/>
            <a:ext cx="18910300" cy="657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100"/>
            </a:pPr>
            <a:r>
              <a:t>This project aims to develop an efficient sign language detection system using CNNs, specifically the DenseNet (Densely Connected Convolutional Network) architecture.</a:t>
            </a:r>
          </a:p>
          <a:p>
            <a:pPr>
              <a:defRPr sz="4100"/>
            </a:pPr>
            <a:r>
              <a:t>By leveraging DenseNet-121's capability to learn complex features through its dense connectivity pattern, the model will accurately recognise and classify various hand signs from a diverse dataset. </a:t>
            </a:r>
          </a:p>
          <a:p>
            <a:pPr>
              <a:defRPr sz="4100"/>
            </a:pPr>
            <a:r>
              <a:t>The need for such a system arises from the growing demand for effective communication tools that bridge the gap between different communities.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Motiv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</p:txBody>
      </p:sp>
      <p:sp>
        <p:nvSpPr>
          <p:cNvPr id="144" name="The motivation behind this project stems from the critical need for enhanced communication tools that facilitate interaction between the deaf and hard-of-hearing community and the broader society.…"/>
          <p:cNvSpPr txBox="1"/>
          <p:nvPr/>
        </p:nvSpPr>
        <p:spPr>
          <a:xfrm>
            <a:off x="3073400" y="5041899"/>
            <a:ext cx="19536055" cy="563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spcBef>
                <a:spcPts val="5700"/>
              </a:spcBef>
              <a:defRPr sz="3800"/>
            </a:pPr>
            <a:r>
              <a:t>The motivation behind this project stems from the critical need for enhanced communication tools that facilitate interaction between the deaf and hard-of-hearing community and the broader society.</a:t>
            </a:r>
          </a:p>
          <a:p>
            <a:pPr>
              <a:spcBef>
                <a:spcPts val="5700"/>
              </a:spcBef>
              <a:defRPr sz="3800"/>
            </a:pPr>
            <a:r>
              <a:t>Sign language is a vital means of communication for millions, yet barriers often exist in translating these gestures into comprehensible forms for non-signers.</a:t>
            </a:r>
          </a:p>
          <a:p>
            <a:pPr>
              <a:spcBef>
                <a:spcPts val="5700"/>
              </a:spcBef>
              <a:defRPr sz="3800"/>
            </a:pPr>
            <a:r>
              <a:t>By developing this project, we aspire to contribute to a more inclusive society by leveraging advanced deep learning techniques to enhance communication accessibility.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Objecti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Objectives</a:t>
            </a:r>
          </a:p>
        </p:txBody>
      </p:sp>
      <p:sp>
        <p:nvSpPr>
          <p:cNvPr id="147" name="Implement and train a DenseNet-121 model to accurately recognise and classify a wide range of sign language gestures from images or video inputs, ensuring high accuracy and robustness in various conditions.…"/>
          <p:cNvSpPr txBox="1"/>
          <p:nvPr>
            <p:ph type="body" idx="1"/>
          </p:nvPr>
        </p:nvSpPr>
        <p:spPr>
          <a:xfrm>
            <a:off x="3251200" y="3937000"/>
            <a:ext cx="19354800" cy="8839200"/>
          </a:xfrm>
          <a:prstGeom prst="rect">
            <a:avLst/>
          </a:prstGeom>
        </p:spPr>
        <p:txBody>
          <a:bodyPr/>
          <a:lstStyle/>
          <a:p>
            <a:pPr marL="433519" indent="-433519" defTabSz="709930">
              <a:spcBef>
                <a:spcPts val="5000"/>
              </a:spcBef>
              <a:defRPr sz="3698"/>
            </a:pPr>
            <a:r>
              <a:t>Implement and train a DenseNet-121 model to accurately recognise and classify a wide range of sign language gestures from images or video inputs, ensuring high accuracy and robustness in various conditions.</a:t>
            </a:r>
          </a:p>
          <a:p>
            <a:pPr marL="433519" indent="-433519" defTabSz="709930">
              <a:spcBef>
                <a:spcPts val="5000"/>
              </a:spcBef>
              <a:defRPr sz="3698"/>
            </a:pPr>
            <a:r>
              <a:t>Ensure the model is optimised for real-time inference, enabling quick and efficient sign language interpretation without noticeable delays, thus enhancing usability in practical applications.</a:t>
            </a:r>
          </a:p>
          <a:p>
            <a:pPr marL="433519" indent="-433519" defTabSz="709930">
              <a:spcBef>
                <a:spcPts val="5000"/>
              </a:spcBef>
              <a:defRPr sz="3698"/>
            </a:pPr>
            <a:r>
              <a:t>Conduct thorough performance evaluations using metrics such as accuracy, precision, recall, and F1 score, iteratively refining the model based on findings to enhance its reliability and effectiveness.</a:t>
            </a:r>
          </a:p>
          <a:p>
            <a:pPr marL="433519" indent="-433519" defTabSz="709930">
              <a:spcBef>
                <a:spcPts val="5000"/>
              </a:spcBef>
              <a:defRPr sz="3698"/>
            </a:pPr>
            <a:r>
              <a:t>Develop an accessible user interface or application to showcase the sign language detection system, aiming to empower the deaf and hard-of-hearing community by providing them with a tool that facilitates communication with non-signers.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roposed Syst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Proposed System</a:t>
            </a:r>
          </a:p>
        </p:txBody>
      </p:sp>
      <p:pic>
        <p:nvPicPr>
          <p:cNvPr id="15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5200" y="4139065"/>
            <a:ext cx="12280900" cy="8625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Modu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Modules</a:t>
            </a:r>
          </a:p>
        </p:txBody>
      </p:sp>
      <p:graphicFrame>
        <p:nvGraphicFramePr>
          <p:cNvPr id="153" name="Table 1"/>
          <p:cNvGraphicFramePr/>
          <p:nvPr/>
        </p:nvGraphicFramePr>
        <p:xfrm>
          <a:off x="1790700" y="4330700"/>
          <a:ext cx="8293100" cy="80391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256392"/>
                <a:gridCol w="6554801"/>
                <a:gridCol w="7101472"/>
              </a:tblGrid>
              <a:tr h="160528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Data Collection        --&gt;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Dataset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Data Augmentation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0528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Model Architecture  --&gt;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DenseNet-121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Transfer Learning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0528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Training Module       --&gt;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Loss Function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Optimizer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0528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Evaluation Module   --&gt;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Metrics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Confusion Matrix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0528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Deployment Module --&gt;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Inference Pipeline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User Interface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Expected Outco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Expected Outcome</a:t>
            </a:r>
          </a:p>
        </p:txBody>
      </p:sp>
      <p:sp>
        <p:nvSpPr>
          <p:cNvPr id="156" name="Model Accuracy: Achieve a high accuracy rate (above 85% on a validation dataset) in correctly classifying hand signs.…"/>
          <p:cNvSpPr txBox="1"/>
          <p:nvPr/>
        </p:nvSpPr>
        <p:spPr>
          <a:xfrm>
            <a:off x="2895600" y="4317983"/>
            <a:ext cx="20624800" cy="8305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4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Model Accuracy</a:t>
            </a:r>
            <a:r>
              <a:t>: Achieve a high accuracy rate (above 85% on a validation dataset) in correctly classifying hand signs.</a:t>
            </a:r>
          </a:p>
          <a:p>
            <a:pPr>
              <a:defRPr sz="34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Robustness</a:t>
            </a:r>
            <a:r>
              <a:t>: The model should be able to generalise well to unseen data, showing consistent performance across different lighting conditions, backgrounds, and hand orientations.</a:t>
            </a:r>
          </a:p>
          <a:p>
            <a:pPr>
              <a:defRPr sz="34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Real-Time Processing</a:t>
            </a:r>
            <a:r>
              <a:t>: If implemented, the system should be capable of real-time hand sign detection with minimal latency, ideally processing frames at 15-30 frames per second.</a:t>
            </a:r>
          </a:p>
          <a:p>
            <a:pPr>
              <a:defRPr sz="34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Scalability</a:t>
            </a:r>
            <a:r>
              <a:t>: The model should be designed to allow for easy addition of new classes (hand signs) without significant retraining from scratch.</a:t>
            </a:r>
          </a:p>
          <a:p>
            <a:pPr>
              <a:defRPr sz="34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Documentation and Usability</a:t>
            </a:r>
            <a:r>
              <a:t>: Develop clear documentation outlining installation, usage, and troubleshooting, making the system accessible for others to use or modify.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159" name="K Anitha, R Naveen Karthick - &quot;Gesture based Sign Language Recognition System&quot;…"/>
          <p:cNvSpPr txBox="1"/>
          <p:nvPr>
            <p:ph type="body" idx="1"/>
          </p:nvPr>
        </p:nvSpPr>
        <p:spPr>
          <a:xfrm>
            <a:off x="1790700" y="3556000"/>
            <a:ext cx="20815300" cy="8839200"/>
          </a:xfrm>
          <a:prstGeom prst="rect">
            <a:avLst/>
          </a:prstGeom>
        </p:spPr>
        <p:txBody>
          <a:bodyPr/>
          <a:lstStyle/>
          <a:p>
            <a:pPr marL="539261" indent="-539261">
              <a:defRPr sz="4600"/>
            </a:pPr>
            <a:r>
              <a:rPr i="1">
                <a:latin typeface="Helvetica"/>
                <a:ea typeface="Helvetica"/>
                <a:cs typeface="Helvetica"/>
                <a:sym typeface="Helvetica"/>
              </a:rPr>
              <a:t>K Anitha, R Naveen Karthick </a:t>
            </a:r>
            <a:r>
              <a:t>- "Gesture based Sign Language Recognition System"</a:t>
            </a:r>
          </a:p>
          <a:p>
            <a:pPr marL="539261" indent="-539261">
              <a:defRPr sz="4600"/>
            </a:pPr>
            <a:r>
              <a:rPr i="1">
                <a:latin typeface="Helvetica"/>
                <a:ea typeface="Helvetica"/>
                <a:cs typeface="Helvetica"/>
                <a:sym typeface="Helvetica"/>
              </a:rPr>
              <a:t>Sangeeta Kurundkar, Arya Joshi</a:t>
            </a:r>
            <a:r>
              <a:t> - "Real-Time Sign Language Detection"</a:t>
            </a:r>
          </a:p>
          <a:p>
            <a:pPr marL="539261" indent="-539261">
              <a:defRPr sz="4600"/>
            </a:pPr>
            <a:r>
              <a:rPr i="1">
                <a:latin typeface="Helvetica"/>
                <a:ea typeface="Helvetica"/>
                <a:cs typeface="Helvetica"/>
                <a:sym typeface="Helvetica"/>
              </a:rPr>
              <a:t>Jeet Debnath, Praveen Joe I R</a:t>
            </a:r>
            <a:r>
              <a:t> - "Real-time Gesture Based Sign Language Recognition System"</a:t>
            </a:r>
          </a:p>
          <a:p>
            <a:pPr marL="539261" indent="-539261">
              <a:defRPr sz="4600"/>
            </a:pPr>
            <a:r>
              <a:rPr i="1">
                <a:latin typeface="Helvetica"/>
                <a:ea typeface="Helvetica"/>
                <a:cs typeface="Helvetica"/>
                <a:sym typeface="Helvetica"/>
              </a:rPr>
              <a:t>Nusrat Ansari, Siddhi Awari </a:t>
            </a:r>
            <a:r>
              <a:t>- "GesSpy: ML Driven Real Time Sign Language Detection"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Monalisa Ghosh, Debjani De - &quot;R-SLR: Real-Time Sign Language Recognition System&quot;…"/>
          <p:cNvSpPr txBox="1"/>
          <p:nvPr>
            <p:ph type="body" idx="1"/>
          </p:nvPr>
        </p:nvSpPr>
        <p:spPr>
          <a:xfrm>
            <a:off x="1778000" y="2895600"/>
            <a:ext cx="20815300" cy="8839200"/>
          </a:xfrm>
          <a:prstGeom prst="rect">
            <a:avLst/>
          </a:prstGeom>
        </p:spPr>
        <p:txBody>
          <a:bodyPr/>
          <a:lstStyle/>
          <a:p>
            <a:pPr marL="539261" indent="-539261">
              <a:defRPr sz="4600"/>
            </a:pPr>
            <a:r>
              <a:rPr i="1">
                <a:latin typeface="Helvetica"/>
                <a:ea typeface="Helvetica"/>
                <a:cs typeface="Helvetica"/>
                <a:sym typeface="Helvetica"/>
              </a:rPr>
              <a:t>Monalisa Ghosh, Debjani De</a:t>
            </a:r>
            <a:r>
              <a:t> - "R-SLR: Real-Time Sign Language Recognition System"</a:t>
            </a:r>
          </a:p>
          <a:p>
            <a:pPr marL="539261" indent="-539261">
              <a:defRPr sz="4600"/>
            </a:pPr>
            <a:r>
              <a:rPr i="1">
                <a:latin typeface="Helvetica"/>
                <a:ea typeface="Helvetica"/>
                <a:cs typeface="Helvetica"/>
                <a:sym typeface="Helvetica"/>
              </a:rPr>
              <a:t>Yasir Altaf, Abdul Wahid</a:t>
            </a:r>
            <a:r>
              <a:t> - "Deep Learning Approach for Sign Language Recognition using DenseNet201 with Transfer Learning"</a:t>
            </a:r>
          </a:p>
          <a:p>
            <a:pPr marL="539261" indent="-539261">
              <a:defRPr sz="4600"/>
            </a:pPr>
            <a:r>
              <a:rPr i="1">
                <a:latin typeface="Helvetica"/>
                <a:ea typeface="Helvetica"/>
                <a:cs typeface="Helvetica"/>
                <a:sym typeface="Helvetica"/>
              </a:rPr>
              <a:t>Harshit Pandey, Amaan Ahmed </a:t>
            </a:r>
            <a:r>
              <a:t>- "CNN based Sign Language Recognition System with Multi-format Output"</a:t>
            </a:r>
          </a:p>
          <a:p>
            <a:pPr marL="539261" indent="-539261">
              <a:defRPr sz="4600"/>
            </a:pPr>
            <a:r>
              <a:rPr i="1">
                <a:latin typeface="Helvetica"/>
                <a:ea typeface="Helvetica"/>
                <a:cs typeface="Helvetica"/>
                <a:sym typeface="Helvetica"/>
              </a:rPr>
              <a:t>Taksheel Saini, Nandini Kumari</a:t>
            </a:r>
            <a:r>
              <a:t> - "SignaSpectrum: AI-Driven Dynamic Sign Language Detection and Interpretation"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