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6" r:id="rId3"/>
    <p:sldId id="256" r:id="rId4"/>
    <p:sldId id="258" r:id="rId5"/>
    <p:sldId id="259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24FEE-DB43-4E13-9290-077378F92A2D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D4D4-FAC0-4386-8493-82A9B278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76B5-F89A-4922-AE76-1A7EE0F05AE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5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2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>
                <a:solidFill>
                  <a:srgbClr val="F8B323">
                    <a:lumMod val="50000"/>
                  </a:srgbClr>
                </a:solidFill>
              </a:rPr>
              <a:pPr/>
              <a:t>8/4/2018</a:t>
            </a:fld>
            <a:endParaRPr lang="en-US" dirty="0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744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3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>
                <a:solidFill>
                  <a:srgbClr val="F3F3F2"/>
                </a:solidFill>
              </a:rPr>
              <a:pPr/>
              <a:t>8/4/2018</a:t>
            </a:fld>
            <a:endParaRPr lang="en-US" dirty="0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>
                <a:solidFill>
                  <a:srgbClr val="F3F3F2"/>
                </a:solidFill>
              </a:rPr>
              <a:pPr/>
              <a:t>‹#›</a:t>
            </a:fld>
            <a:endParaRPr lang="en-US" dirty="0">
              <a:solidFill>
                <a:srgbClr val="F3F3F2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96776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870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271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3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80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2465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16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1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20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4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1C49-374F-4C0F-9F49-3D19166260CF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56FC-7409-4D99-8BFD-C7B462EB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fld id="{9334D819-9F07-4261-B09B-9E467E5D9002}" type="datetimeFigureOut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8/4/2018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fld id="{71766878-3199-4EAB-94E7-2D6D11070E14}" type="slidenum"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33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ign 3 outside.jpg"/>
          <p:cNvPicPr>
            <a:picLocks noChangeAspect="1"/>
          </p:cNvPicPr>
          <p:nvPr/>
        </p:nvPicPr>
        <p:blipFill>
          <a:blip r:embed="rId3"/>
          <a:srcRect l="2" t="19101" r="-2" b="-53"/>
          <a:stretch>
            <a:fillRect/>
          </a:stretch>
        </p:blipFill>
        <p:spPr>
          <a:xfrm>
            <a:off x="366844" y="0"/>
            <a:ext cx="11732666" cy="68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10" dirty="0">
                <a:latin typeface="Bahnschrift SemiLight" panose="020B0502040204020203" pitchFamily="34" charset="0"/>
                <a:cs typeface="Arial"/>
              </a:rPr>
              <a:t>How piezoelectricity </a:t>
            </a:r>
            <a:r>
              <a:rPr lang="en-US" b="1" spc="10" dirty="0" smtClean="0">
                <a:latin typeface="Bahnschrift SemiLight" panose="020B0502040204020203" pitchFamily="34" charset="0"/>
                <a:cs typeface="Arial"/>
              </a:rPr>
              <a:t>works?</a:t>
            </a:r>
            <a:r>
              <a:rPr lang="en-US" sz="4000" dirty="0">
                <a:latin typeface="Arial"/>
                <a:cs typeface="Arial"/>
              </a:rPr>
              <a:t/>
            </a:r>
            <a:br>
              <a:rPr lang="en-US" sz="4000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891"/>
            <a:ext cx="5511085" cy="5270634"/>
          </a:xfrm>
        </p:spPr>
        <p:txBody>
          <a:bodyPr>
            <a:normAutofit fontScale="70000" lnSpcReduction="20000"/>
          </a:bodyPr>
          <a:lstStyle/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Normally, the charges in a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piezoelectric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crystal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are exactly balanced, even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if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they're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not symmetrically arranged.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The effects of the charges exactly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cancel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out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, leaving no net charge on the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crystal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faces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. (More specifically, the </a:t>
            </a:r>
            <a:r>
              <a:rPr lang="en-US" b="1" spc="10" dirty="0" smtClean="0">
                <a:latin typeface="Bahnschrift SemiLight" panose="020B0502040204020203" pitchFamily="34" charset="0"/>
                <a:cs typeface="Arial"/>
              </a:rPr>
              <a:t>electric</a:t>
            </a:r>
            <a:r>
              <a:rPr lang="en-US" dirty="0" smtClean="0">
                <a:latin typeface="Bahnschrift SemiLight" panose="020B0502040204020203" pitchFamily="34" charset="0"/>
                <a:cs typeface="Arial"/>
              </a:rPr>
              <a:t> </a:t>
            </a:r>
            <a:r>
              <a:rPr lang="en-US" b="1" spc="10" dirty="0" smtClean="0">
                <a:latin typeface="Bahnschrift SemiLight" panose="020B0502040204020203" pitchFamily="34" charset="0"/>
                <a:cs typeface="Arial"/>
              </a:rPr>
              <a:t>dipole </a:t>
            </a:r>
            <a:r>
              <a:rPr lang="en-US" b="1" spc="10" dirty="0">
                <a:latin typeface="Bahnschrift SemiLight" panose="020B0502040204020203" pitchFamily="34" charset="0"/>
                <a:cs typeface="Arial"/>
              </a:rPr>
              <a:t>moments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—vector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lines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separating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opposite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charges—exactly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cancel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one another out.)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If you squeeze the crystal , you force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the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charges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out of balance.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Now the effects of the charges (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their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dipole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moments) no longer cancel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one</a:t>
            </a:r>
            <a:r>
              <a:rPr lang="en-US" dirty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another out and net positive and negative</a:t>
            </a:r>
            <a:r>
              <a:rPr lang="en-US" dirty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charges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appear on opposite crystal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faces.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By squeezing the crystal, you've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produced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voltage across its opposite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faces—and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that's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piezoelectricity!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endParaRPr lang="en-US" dirty="0"/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19" y="1690687"/>
            <a:ext cx="3030973" cy="2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hnschrift SemiLight" panose="020B0502040204020203" pitchFamily="34" charset="0"/>
              </a:rPr>
              <a:t>Piezoelectric effect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28" y="2163115"/>
            <a:ext cx="3820820" cy="3820820"/>
          </a:xfrm>
        </p:spPr>
      </p:pic>
      <p:sp>
        <p:nvSpPr>
          <p:cNvPr id="7" name="Rectangle 6"/>
          <p:cNvSpPr/>
          <p:nvPr/>
        </p:nvSpPr>
        <p:spPr>
          <a:xfrm>
            <a:off x="1873916" y="2647885"/>
            <a:ext cx="2133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" dirty="0" smtClean="0">
                <a:latin typeface="Constantia"/>
                <a:cs typeface="Constantia"/>
              </a:rPr>
              <a:t>Crystal </a:t>
            </a:r>
            <a:r>
              <a:rPr lang="en-US" spc="10" dirty="0">
                <a:latin typeface="Constantia"/>
                <a:cs typeface="Constantia"/>
              </a:rPr>
              <a:t>material with forces applied</a:t>
            </a:r>
            <a:endParaRPr lang="en-US" dirty="0">
              <a:latin typeface="Constantia"/>
              <a:cs typeface="Constantia"/>
            </a:endParaRPr>
          </a:p>
          <a:p>
            <a:endParaRPr lang="en-US" dirty="0">
              <a:latin typeface="Constantia"/>
              <a:cs typeface="Constantia"/>
            </a:endParaRPr>
          </a:p>
        </p:txBody>
      </p:sp>
      <p:sp>
        <p:nvSpPr>
          <p:cNvPr id="8" name="object 32"/>
          <p:cNvSpPr/>
          <p:nvPr/>
        </p:nvSpPr>
        <p:spPr>
          <a:xfrm rot="6723626">
            <a:off x="7538907" y="2331922"/>
            <a:ext cx="700732" cy="857154"/>
          </a:xfrm>
          <a:custGeom>
            <a:avLst/>
            <a:gdLst/>
            <a:ahLst/>
            <a:cxnLst/>
            <a:rect l="l" t="t" r="r" b="b"/>
            <a:pathLst>
              <a:path w="461645" h="461645">
                <a:moveTo>
                  <a:pt x="8890" y="0"/>
                </a:moveTo>
                <a:lnTo>
                  <a:pt x="421259" y="412242"/>
                </a:lnTo>
                <a:lnTo>
                  <a:pt x="412241" y="421259"/>
                </a:lnTo>
                <a:lnTo>
                  <a:pt x="0" y="8890"/>
                </a:lnTo>
                <a:close/>
                <a:moveTo>
                  <a:pt x="434721" y="380873"/>
                </a:moveTo>
                <a:lnTo>
                  <a:pt x="461645" y="461645"/>
                </a:lnTo>
                <a:lnTo>
                  <a:pt x="380873" y="434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8478828" y="2391167"/>
            <a:ext cx="119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 smtClean="0">
                <a:latin typeface="Constantia"/>
                <a:cs typeface="Constantia"/>
              </a:rPr>
              <a:t>Voltmeter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10" name="object 32"/>
          <p:cNvSpPr/>
          <p:nvPr/>
        </p:nvSpPr>
        <p:spPr>
          <a:xfrm>
            <a:off x="3550351" y="3360734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5" h="461645">
                <a:moveTo>
                  <a:pt x="8890" y="0"/>
                </a:moveTo>
                <a:lnTo>
                  <a:pt x="421259" y="412242"/>
                </a:lnTo>
                <a:lnTo>
                  <a:pt x="412241" y="421259"/>
                </a:lnTo>
                <a:lnTo>
                  <a:pt x="0" y="8890"/>
                </a:lnTo>
                <a:close/>
                <a:moveTo>
                  <a:pt x="434721" y="380873"/>
                </a:moveTo>
                <a:lnTo>
                  <a:pt x="461645" y="461645"/>
                </a:lnTo>
                <a:lnTo>
                  <a:pt x="380873" y="434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838200" y="52642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10" dirty="0">
                <a:latin typeface="Constantia"/>
                <a:cs typeface="Constantia"/>
              </a:rPr>
              <a:t>Due to properties of symmetry,</a:t>
            </a:r>
            <a:endParaRPr lang="en-US" dirty="0">
              <a:latin typeface="Constantia"/>
              <a:cs typeface="Constantia"/>
            </a:endParaRPr>
          </a:p>
          <a:p>
            <a:r>
              <a:rPr lang="en-US" spc="10" dirty="0">
                <a:latin typeface="Constantia"/>
                <a:cs typeface="Constantia"/>
              </a:rPr>
              <a:t>charges are net + on one side &amp;</a:t>
            </a:r>
            <a:endParaRPr lang="en-US" dirty="0">
              <a:latin typeface="Constantia"/>
              <a:cs typeface="Constantia"/>
            </a:endParaRPr>
          </a:p>
          <a:p>
            <a:r>
              <a:rPr lang="en-US" spc="10" dirty="0">
                <a:latin typeface="Constantia"/>
                <a:cs typeface="Constantia"/>
              </a:rPr>
              <a:t>net - on the opposite side: crystal gets</a:t>
            </a:r>
            <a:endParaRPr lang="en-US" dirty="0">
              <a:latin typeface="Constantia"/>
              <a:cs typeface="Constantia"/>
            </a:endParaRPr>
          </a:p>
          <a:p>
            <a:r>
              <a:rPr lang="en-US" spc="10" dirty="0">
                <a:latin typeface="Constantia"/>
                <a:cs typeface="Constantia"/>
              </a:rPr>
              <a:t>thinner and longer</a:t>
            </a:r>
            <a:endParaRPr lang="en-US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24617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ahnschrift SemiLight" panose="020B0502040204020203" pitchFamily="34" charset="0"/>
              </a:rPr>
              <a:t>Representation </a:t>
            </a:r>
            <a:r>
              <a:rPr lang="en-US" dirty="0">
                <a:latin typeface="Bahnschrift SemiLight" panose="020B0502040204020203" pitchFamily="34" charset="0"/>
              </a:rPr>
              <a:t>of a piezoelectric generated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92899" cy="4832752"/>
          </a:xfrm>
        </p:spPr>
        <p:txBody>
          <a:bodyPr>
            <a:normAutofit fontScale="77500" lnSpcReduction="20000"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Each of these piezoelectric car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tires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is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equipped with an array of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highly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bendable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PZT benders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covering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most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of the inner surface .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The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output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due to deformation of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tires,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which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is an AC waveform has to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be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converted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into DC signal by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rectifier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before it can be cached in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 capacitor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. Each row of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benders,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running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across the width of tire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is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taken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as one generator &amp; is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rectified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separately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with all PZT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lines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connected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in parallel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.</a:t>
            </a:r>
          </a:p>
          <a:p>
            <a:pPr marL="0">
              <a:lnSpc>
                <a:spcPct val="100000"/>
              </a:lnSpc>
            </a:pP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At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any given time only three or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     four</a:t>
            </a:r>
            <a:r>
              <a:rPr lang="en-US" sz="2400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rows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, depending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on the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length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of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the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contact patch , generate power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30" y="1825625"/>
            <a:ext cx="2943896" cy="25317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2530" y="4492313"/>
            <a:ext cx="2452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" dirty="0">
                <a:latin typeface="Constantia"/>
                <a:cs typeface="Constantia"/>
              </a:rPr>
              <a:t>AN ARRANGEMENT </a:t>
            </a:r>
            <a:r>
              <a:rPr lang="en-US" spc="10" dirty="0" smtClean="0">
                <a:latin typeface="Constantia"/>
                <a:cs typeface="Constantia"/>
              </a:rPr>
              <a:t>OF </a:t>
            </a:r>
            <a:r>
              <a:rPr lang="en-US" spc="10" dirty="0">
                <a:latin typeface="Constantia"/>
                <a:cs typeface="Constantia"/>
              </a:rPr>
              <a:t>PZT </a:t>
            </a:r>
            <a:r>
              <a:rPr lang="en-US" spc="10" dirty="0" smtClean="0">
                <a:latin typeface="Constantia"/>
                <a:cs typeface="Constantia"/>
              </a:rPr>
              <a:t>BENDERS </a:t>
            </a:r>
            <a:r>
              <a:rPr lang="en-US" spc="10" dirty="0">
                <a:latin typeface="Constantia"/>
                <a:cs typeface="Constantia"/>
              </a:rPr>
              <a:t>IN A </a:t>
            </a:r>
            <a:r>
              <a:rPr lang="en-US" spc="10" dirty="0" smtClean="0">
                <a:latin typeface="Constantia"/>
                <a:cs typeface="Constantia"/>
              </a:rPr>
              <a:t>TIRE.</a:t>
            </a:r>
            <a:endParaRPr lang="en-US" dirty="0">
              <a:latin typeface="Constantia"/>
              <a:cs typeface="Constantia"/>
            </a:endParaRPr>
          </a:p>
          <a:p>
            <a:endParaRPr lang="en-US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7567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Representation of a piezoelectric generated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70194" cy="4871389"/>
          </a:xfrm>
        </p:spPr>
        <p:txBody>
          <a:bodyPr>
            <a:normAutofit fontScale="92500" lnSpcReduction="20000"/>
          </a:bodyPr>
          <a:lstStyle/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Power is extracted from the tire-wheel system using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 </a:t>
            </a:r>
            <a:r>
              <a:rPr lang="en-US" spc="10" dirty="0" err="1" smtClean="0">
                <a:latin typeface="Bahnschrift SemiLight" panose="020B0502040204020203" pitchFamily="34" charset="0"/>
                <a:cs typeface="Constantia"/>
              </a:rPr>
              <a:t>commutator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 -like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assembly i.e. one that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continuously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maintains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the electrical contact between the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chassis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and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the wheel while allowing the latter to spin freely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.Such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a setup permits the extraction of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tire-generated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power to run on-board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electronics.</a:t>
            </a:r>
          </a:p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The energy obtained in this method depends on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two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factors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–tire surface area , rpm at 100 km/h. So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greater the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surface area more will be the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output.</a:t>
            </a:r>
          </a:p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If a huge amount of power can be extracted so as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to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charge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the batteries of an all-electric engine then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no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fossil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fuel will be required to provide power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reducing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the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pollution . Such a concept vehicle is named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as P-Eco.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0">
              <a:lnSpc>
                <a:spcPct val="100000"/>
              </a:lnSpc>
            </a:pPr>
            <a:endParaRPr lang="en-US" spc="10" dirty="0" smtClean="0">
              <a:latin typeface="Bahnschrift SemiLight" panose="020B0502040204020203" pitchFamily="34" charset="0"/>
              <a:cs typeface="Constantia"/>
            </a:endParaRPr>
          </a:p>
          <a:p>
            <a:pPr marL="0">
              <a:lnSpc>
                <a:spcPct val="100000"/>
              </a:lnSpc>
            </a:pPr>
            <a:endParaRPr lang="en-US" dirty="0">
              <a:latin typeface="Constantia"/>
              <a:cs typeface="Constant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Diagrammatic representation of a piezoelectric generated car.</a:t>
            </a:r>
            <a:br>
              <a:rPr lang="en-US" dirty="0">
                <a:latin typeface="Bahnschrift SemiLight" panose="020B0502040204020203" pitchFamily="34" charset="0"/>
              </a:rPr>
            </a:br>
            <a:endParaRPr lang="en-US" dirty="0"/>
          </a:p>
        </p:txBody>
      </p:sp>
      <p:pic>
        <p:nvPicPr>
          <p:cNvPr id="4" name="Imag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42" y="1568046"/>
            <a:ext cx="6824283" cy="46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7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98269"/>
            <a:ext cx="12192000" cy="118040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dobe Garamond Pro" pitchFamily="18" charset="0"/>
              </a:rPr>
              <a:t>VIRTUAL REALITY ZONE</a:t>
            </a:r>
            <a:endParaRPr lang="en-US" b="1" dirty="0">
              <a:latin typeface="Adobe Garamond Pro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5956"/>
            <a:ext cx="12192000" cy="3882044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dobe Garamond Pro"/>
              </a:rPr>
              <a:t>LIBRARY   TECHNOLOGIES</a:t>
            </a:r>
          </a:p>
          <a:p>
            <a:r>
              <a:rPr lang="en-US" sz="4800" dirty="0" smtClean="0">
                <a:latin typeface="Adobe Garamond Pro"/>
              </a:rPr>
              <a:t>WSU</a:t>
            </a:r>
            <a:endParaRPr lang="en-US" sz="4800" dirty="0" smtClean="0">
              <a:latin typeface="Adobe Garamond Pro"/>
            </a:endParaRPr>
          </a:p>
        </p:txBody>
      </p:sp>
    </p:spTree>
    <p:extLst>
      <p:ext uri="{BB962C8B-B14F-4D97-AF65-F5344CB8AC3E}">
        <p14:creationId xmlns:p14="http://schemas.microsoft.com/office/powerpoint/2010/main" val="2922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864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Bahnschrift SemiLight" panose="020B0502040204020203" pitchFamily="34" charset="0"/>
              </a:rPr>
              <a:t>Today’s </a:t>
            </a:r>
            <a:r>
              <a:rPr lang="en-US" sz="6000" b="1" dirty="0" smtClean="0">
                <a:latin typeface="Bahnschrift SemiLight" panose="020B0502040204020203" pitchFamily="34" charset="0"/>
              </a:rPr>
              <a:t>Topic</a:t>
            </a:r>
            <a:endParaRPr lang="en-US" sz="6000" b="1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1405467"/>
            <a:ext cx="11973058" cy="54525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600" dirty="0" smtClean="0">
              <a:latin typeface="Bahnschrift SemiLight" panose="020B0502040204020203" pitchFamily="34" charset="0"/>
              <a:cs typeface="Angsana New" panose="02020603050405020304" pitchFamily="18" charset="-34"/>
            </a:endParaRPr>
          </a:p>
          <a:p>
            <a:pPr marL="0" indent="0" algn="ctr">
              <a:buNone/>
            </a:pPr>
            <a:r>
              <a:rPr lang="en-US" sz="6000" dirty="0" smtClean="0">
                <a:latin typeface="Bahnschrift SemiLight" panose="020B0502040204020203" pitchFamily="34" charset="0"/>
                <a:cs typeface="Angsana New" panose="02020603050405020304" pitchFamily="18" charset="-34"/>
              </a:rPr>
              <a:t>Use of piezoelectricity in electric cars</a:t>
            </a:r>
            <a:endParaRPr lang="en-US" sz="6000" dirty="0">
              <a:latin typeface="Bahnschrift SemiLight" panose="020B0502040204020203" pitchFamily="34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53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Bahnschrift SemiLight" panose="020B0502040204020203" pitchFamily="34" charset="0"/>
              </a:rPr>
              <a:t>Pattern of explanation</a:t>
            </a:r>
            <a:endParaRPr lang="en-US" sz="6000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17" y="1693573"/>
            <a:ext cx="8718997" cy="50291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spc="10" dirty="0" smtClean="0">
                <a:latin typeface="Bahnschrift SemiLight" panose="020B0502040204020203" pitchFamily="34" charset="0"/>
                <a:cs typeface="Constantia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spc="10" dirty="0">
                <a:latin typeface="Bahnschrift SemiLight" panose="020B0502040204020203" pitchFamily="34" charset="0"/>
                <a:cs typeface="Constantia"/>
              </a:rPr>
              <a:t>What is piezoelectric </a:t>
            </a:r>
            <a:r>
              <a:rPr lang="en-US" sz="3600" spc="10" dirty="0" smtClean="0">
                <a:latin typeface="Bahnschrift SemiLight" panose="020B0502040204020203" pitchFamily="34" charset="0"/>
                <a:cs typeface="Constantia"/>
              </a:rPr>
              <a:t>effect?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spc="10" dirty="0" smtClean="0">
                <a:latin typeface="Bahnschrift SemiLight" panose="020B0502040204020203" pitchFamily="34" charset="0"/>
              </a:rPr>
              <a:t>What is a crystal?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spc="10" dirty="0" smtClean="0">
                <a:latin typeface="Bahnschrift SemiLight" panose="020B0502040204020203" pitchFamily="34" charset="0"/>
              </a:rPr>
              <a:t>How piezoelectricity works?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Bahnschrift SemiLight" panose="020B0502040204020203" pitchFamily="34" charset="0"/>
              </a:rPr>
              <a:t>Diagrammatic representation of a piezoelectric generated car.</a:t>
            </a:r>
          </a:p>
        </p:txBody>
      </p:sp>
    </p:spTree>
    <p:extLst>
      <p:ext uri="{BB962C8B-B14F-4D97-AF65-F5344CB8AC3E}">
        <p14:creationId xmlns:p14="http://schemas.microsoft.com/office/powerpoint/2010/main" val="25347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2266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Bahnschrift SemiLight" panose="020B0502040204020203" pitchFamily="34" charset="0"/>
              </a:rPr>
              <a:t>Introduction</a:t>
            </a:r>
            <a:endParaRPr lang="en-US" sz="6600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2668"/>
            <a:ext cx="9543245" cy="5045709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The battery range for many electric vehicles is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limited, meaning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that such methods of transportation can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only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be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used for short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trips.</a:t>
            </a:r>
          </a:p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In extended range vehicles manufacturers provide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an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internal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combustion engine that uses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conventional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fuels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to recharge batteries in motion &amp; hence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extend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their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range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.</a:t>
            </a:r>
          </a:p>
          <a:p>
            <a:pPr marL="0">
              <a:lnSpc>
                <a:spcPct val="100000"/>
              </a:lnSpc>
            </a:pP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But in order to increase the battery efficiency and range for electric vehicles, the concept of piezoelectricity and use of thermoelectric materials can be applied.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endParaRPr lang="en-US" sz="4400" dirty="0">
              <a:latin typeface="Constantia"/>
              <a:cs typeface="Constantia"/>
            </a:endParaRPr>
          </a:p>
          <a:p>
            <a:pPr algn="just"/>
            <a:endParaRPr lang="en-US" sz="4400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Bahnschrift SemiLight" panose="020B0502040204020203" pitchFamily="34" charset="0"/>
              </a:rPr>
              <a:t>What is piezoelectric effect?</a:t>
            </a:r>
            <a:endParaRPr lang="en-US" sz="6000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7603" cy="4446386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</a:pPr>
            <a:r>
              <a:rPr lang="en-US" sz="2400" dirty="0">
                <a:latin typeface="Bahnschrift SemiLight" panose="020B0502040204020203" pitchFamily="34" charset="0"/>
              </a:rPr>
              <a:t>Generation of electricity by applying mechanical </a:t>
            </a:r>
            <a:r>
              <a:rPr lang="en-US" sz="2400" dirty="0" smtClean="0">
                <a:latin typeface="Bahnschrift SemiLight" panose="020B0502040204020203" pitchFamily="34" charset="0"/>
              </a:rPr>
              <a:t>stress is known as piezoelectricity.</a:t>
            </a:r>
            <a:endParaRPr lang="en-US" sz="2400" spc="10" dirty="0" smtClean="0">
              <a:latin typeface="Bahnschrift SemiLight" panose="020B0502040204020203" pitchFamily="34" charset="0"/>
              <a:cs typeface="Constantia"/>
            </a:endParaRPr>
          </a:p>
          <a:p>
            <a:pPr marL="0">
              <a:lnSpc>
                <a:spcPct val="100000"/>
              </a:lnSpc>
            </a:pPr>
            <a:r>
              <a:rPr lang="en-US" sz="2400" spc="10" dirty="0" smtClean="0">
                <a:latin typeface="Bahnschrift SemiLight" panose="020B0502040204020203" pitchFamily="34" charset="0"/>
                <a:cs typeface="Constantia"/>
              </a:rPr>
              <a:t>Piezoelectricity </a:t>
            </a:r>
            <a:r>
              <a:rPr lang="en-US" sz="2400" spc="10" dirty="0">
                <a:latin typeface="Bahnschrift SemiLight" panose="020B0502040204020203" pitchFamily="34" charset="0"/>
                <a:cs typeface="Constantia"/>
              </a:rPr>
              <a:t>was discovered in 1880 by two brothers, </a:t>
            </a:r>
            <a:r>
              <a:rPr lang="en-US" sz="2400" spc="10" dirty="0" smtClean="0">
                <a:latin typeface="Bahnschrift SemiLight" panose="020B0502040204020203" pitchFamily="34" charset="0"/>
                <a:cs typeface="Constantia"/>
              </a:rPr>
              <a:t>Pierre </a:t>
            </a:r>
            <a:r>
              <a:rPr lang="en-US" sz="2400" spc="10" dirty="0">
                <a:latin typeface="Bahnschrift SemiLight" panose="020B0502040204020203" pitchFamily="34" charset="0"/>
                <a:cs typeface="Constantia"/>
              </a:rPr>
              <a:t>and Paul-Jacques Curie ,who found that </a:t>
            </a:r>
            <a:r>
              <a:rPr lang="en-US" sz="2400" spc="10" dirty="0" smtClean="0">
                <a:latin typeface="Bahnschrift SemiLight" panose="020B0502040204020203" pitchFamily="34" charset="0"/>
                <a:cs typeface="Constantia"/>
              </a:rPr>
              <a:t>when a certain </a:t>
            </a:r>
            <a:r>
              <a:rPr lang="en-US" sz="2400" spc="10" dirty="0">
                <a:latin typeface="Bahnschrift SemiLight" panose="020B0502040204020203" pitchFamily="34" charset="0"/>
                <a:cs typeface="Constantia"/>
              </a:rPr>
              <a:t>type of crystals, including Quartz, Tourmaline </a:t>
            </a:r>
            <a:r>
              <a:rPr lang="en-US" sz="2400" spc="10" dirty="0" smtClean="0">
                <a:latin typeface="Bahnschrift SemiLight" panose="020B0502040204020203" pitchFamily="34" charset="0"/>
                <a:cs typeface="Constantia"/>
              </a:rPr>
              <a:t>and Rochelle </a:t>
            </a:r>
            <a:r>
              <a:rPr lang="en-US" sz="2400" spc="10" dirty="0">
                <a:latin typeface="Bahnschrift SemiLight" panose="020B0502040204020203" pitchFamily="34" charset="0"/>
                <a:cs typeface="Constantia"/>
              </a:rPr>
              <a:t>salt were compressed along certain axes, a </a:t>
            </a:r>
            <a:r>
              <a:rPr lang="en-US" sz="2400" spc="10" dirty="0" smtClean="0">
                <a:latin typeface="Bahnschrift SemiLight" panose="020B0502040204020203" pitchFamily="34" charset="0"/>
                <a:cs typeface="Constantia"/>
              </a:rPr>
              <a:t>voltage was </a:t>
            </a:r>
            <a:r>
              <a:rPr lang="en-US" sz="2400" spc="10" dirty="0">
                <a:latin typeface="Bahnschrift SemiLight" panose="020B0502040204020203" pitchFamily="34" charset="0"/>
                <a:cs typeface="Constantia"/>
              </a:rPr>
              <a:t>produced on the surface of the crystals. This effect </a:t>
            </a:r>
            <a:r>
              <a:rPr lang="en-US" sz="2400" spc="10" dirty="0" smtClean="0">
                <a:latin typeface="Bahnschrift SemiLight" panose="020B0502040204020203" pitchFamily="34" charset="0"/>
                <a:cs typeface="Constantia"/>
              </a:rPr>
              <a:t>is known </a:t>
            </a:r>
            <a:r>
              <a:rPr lang="en-US" sz="2400" spc="10" dirty="0">
                <a:latin typeface="Bahnschrift SemiLight" panose="020B0502040204020203" pitchFamily="34" charset="0"/>
                <a:cs typeface="Constantia"/>
              </a:rPr>
              <a:t>as piezoelectric effect.</a:t>
            </a:r>
            <a:endParaRPr lang="en-US" sz="2400" dirty="0">
              <a:latin typeface="Bahnschrift SemiLight" panose="020B0502040204020203" pitchFamily="34" charset="0"/>
              <a:cs typeface="Constantia"/>
            </a:endParaRPr>
          </a:p>
          <a:p>
            <a:pPr marL="274320">
              <a:lnSpc>
                <a:spcPct val="100000"/>
              </a:lnSpc>
            </a:pPr>
            <a:endParaRPr lang="en-US" dirty="0">
              <a:latin typeface="Adobe Garamond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ahnschrift SemiLight" panose="020B0502040204020203" pitchFamily="34" charset="0"/>
              </a:rPr>
              <a:t>What is a crystal?</a:t>
            </a:r>
            <a:endParaRPr lang="en-US" sz="5400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74724" cy="4536538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100000"/>
              </a:lnSpc>
            </a:pP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class of material arranged in a definite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geometrical pattern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in three dimensions (table salt and sugar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are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common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examples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)</a:t>
            </a:r>
          </a:p>
          <a:p>
            <a:pPr marL="0">
              <a:lnSpc>
                <a:spcPct val="100000"/>
              </a:lnSpc>
            </a:pP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Quartz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Crystal is silicon and oxygen arranged in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</a:t>
            </a:r>
            <a:r>
              <a:rPr lang="en-US" dirty="0" smtClean="0">
                <a:latin typeface="Bahnschrift SemiLight" panose="020B0502040204020203" pitchFamily="34" charset="0"/>
                <a:cs typeface="Constantia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crystalline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structure (SiO2).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SiO2 is also found abundantly in nature in a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non-crystalline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structure (“amorphous”) as sand.   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274320">
              <a:lnSpc>
                <a:spcPct val="100000"/>
              </a:lnSpc>
            </a:pPr>
            <a:endParaRPr lang="en-US" dirty="0">
              <a:latin typeface="Constantia"/>
              <a:cs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65" y="1961145"/>
            <a:ext cx="3062526" cy="23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ahnschrift SemiLight" panose="020B0502040204020203" pitchFamily="34" charset="0"/>
              </a:rPr>
              <a:t>Crystals</a:t>
            </a:r>
            <a:endParaRPr lang="en-US" sz="5400" dirty="0">
              <a:latin typeface="Bahnschrift Semi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0000"/>
              </a:lnSpc>
            </a:pPr>
            <a:r>
              <a:rPr lang="en-US" spc="10" dirty="0">
                <a:latin typeface="Bahnschrift SemiLight" panose="020B0502040204020203" pitchFamily="34" charset="0"/>
                <a:cs typeface="Calibri"/>
              </a:rPr>
              <a:t>A method for predicting the behavior of </a:t>
            </a:r>
            <a:r>
              <a:rPr lang="en-US" spc="10" dirty="0" smtClean="0">
                <a:latin typeface="Bahnschrift SemiLight" panose="020B0502040204020203" pitchFamily="34" charset="0"/>
                <a:cs typeface="Calibri"/>
              </a:rPr>
              <a:t>a</a:t>
            </a:r>
            <a:r>
              <a:rPr lang="en-US" dirty="0" smtClean="0">
                <a:latin typeface="Bahnschrift SemiLight" panose="020B0502040204020203" pitchFamily="34" charset="0"/>
                <a:cs typeface="Calibri"/>
              </a:rPr>
              <a:t> </a:t>
            </a:r>
            <a:r>
              <a:rPr lang="en-US" spc="10" dirty="0" smtClean="0">
                <a:latin typeface="Bahnschrift SemiLight" panose="020B0502040204020203" pitchFamily="34" charset="0"/>
                <a:cs typeface="Calibri"/>
              </a:rPr>
              <a:t>crystal</a:t>
            </a:r>
            <a:r>
              <a:rPr lang="en-US" spc="10" dirty="0">
                <a:latin typeface="Bahnschrift SemiLight" panose="020B0502040204020203" pitchFamily="34" charset="0"/>
                <a:cs typeface="Calibri"/>
              </a:rPr>
              <a:t>: The unit cell</a:t>
            </a:r>
            <a:endParaRPr lang="en-US" dirty="0">
              <a:latin typeface="Bahnschrift SemiLight" panose="020B0502040204020203" pitchFamily="34" charset="0"/>
              <a:cs typeface="Calibri"/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Represents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silicon atom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0" indent="0">
              <a:buNone/>
            </a:pPr>
            <a:r>
              <a:rPr lang="en-US" dirty="0" smtClean="0">
                <a:latin typeface="Bahnschrift SemiLight" panose="020B0502040204020203" pitchFamily="34" charset="0"/>
              </a:rPr>
              <a:t>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smtClean="0">
                <a:latin typeface="Bahnschrift SemiLight" panose="020B0502040204020203" pitchFamily="34" charset="0"/>
              </a:rPr>
              <a:t>                                      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Represents </a:t>
            </a: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oxygen </a:t>
            </a:r>
            <a:r>
              <a:rPr lang="en-US" spc="10" dirty="0" smtClean="0">
                <a:latin typeface="Bahnschrift SemiLight" panose="020B0502040204020203" pitchFamily="34" charset="0"/>
                <a:cs typeface="Constantia"/>
              </a:rPr>
              <a:t>atom</a:t>
            </a:r>
          </a:p>
          <a:p>
            <a:pPr marL="0" indent="0">
              <a:buNone/>
            </a:pPr>
            <a:endParaRPr lang="en-US" spc="10" dirty="0">
              <a:latin typeface="Bahnschrift SemiLight" panose="020B0502040204020203" pitchFamily="34" charset="0"/>
              <a:cs typeface="Constantia"/>
            </a:endParaRPr>
          </a:p>
          <a:p>
            <a:pPr marL="0" indent="0">
              <a:buNone/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Not actually correct, but this method allows</a:t>
            </a: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pPr marL="0" indent="0">
              <a:buNone/>
            </a:pPr>
            <a:r>
              <a:rPr lang="en-US" spc="10" dirty="0">
                <a:latin typeface="Bahnschrift SemiLight" panose="020B0502040204020203" pitchFamily="34" charset="0"/>
                <a:cs typeface="Constantia"/>
              </a:rPr>
              <a:t>a good understanding of quartz crystals</a:t>
            </a:r>
            <a:r>
              <a:rPr lang="en-US" spc="10" dirty="0">
                <a:latin typeface="Constantia"/>
                <a:cs typeface="Constantia"/>
              </a:rPr>
              <a:t> </a:t>
            </a:r>
            <a:endParaRPr lang="en-US" dirty="0">
              <a:latin typeface="Constantia"/>
              <a:cs typeface="Constantia"/>
            </a:endParaRPr>
          </a:p>
          <a:p>
            <a:pPr marL="0" indent="0">
              <a:buNone/>
            </a:pPr>
            <a:endParaRPr lang="en-US" dirty="0">
              <a:latin typeface="Bahnschrift SemiLight" panose="020B0502040204020203" pitchFamily="34" charset="0"/>
              <a:cs typeface="Constantia"/>
            </a:endParaRPr>
          </a:p>
          <a:p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2292439" y="2785303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1"/>
                  <a:pt x="170560" y="0"/>
                  <a:pt x="381000" y="0"/>
                </a:cubicBezTo>
                <a:cubicBezTo>
                  <a:pt x="381000" y="0"/>
                  <a:pt x="381000" y="0"/>
                  <a:pt x="381000" y="0"/>
                </a:cubicBezTo>
                <a:lnTo>
                  <a:pt x="381000" y="0"/>
                </a:lnTo>
                <a:cubicBezTo>
                  <a:pt x="591439" y="0"/>
                  <a:pt x="762000" y="170561"/>
                  <a:pt x="762000" y="381000"/>
                </a:cubicBezTo>
                <a:cubicBezTo>
                  <a:pt x="762000" y="381000"/>
                  <a:pt x="762000" y="381000"/>
                  <a:pt x="762000" y="381000"/>
                </a:cubicBezTo>
                <a:lnTo>
                  <a:pt x="762000" y="381000"/>
                </a:lnTo>
                <a:cubicBezTo>
                  <a:pt x="762000" y="591439"/>
                  <a:pt x="591439" y="762000"/>
                  <a:pt x="381000" y="762000"/>
                </a:cubicBezTo>
                <a:cubicBezTo>
                  <a:pt x="381000" y="762000"/>
                  <a:pt x="381000" y="762000"/>
                  <a:pt x="381000" y="762000"/>
                </a:cubicBezTo>
                <a:lnTo>
                  <a:pt x="381000" y="762000"/>
                </a:lnTo>
                <a:cubicBezTo>
                  <a:pt x="170560" y="762000"/>
                  <a:pt x="0" y="591439"/>
                  <a:pt x="0" y="381000"/>
                </a:cubicBezTo>
                <a:cubicBezTo>
                  <a:pt x="0" y="381000"/>
                  <a:pt x="0" y="381000"/>
                  <a:pt x="0" y="381000"/>
                </a:cubicBez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2292439" y="375723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381000"/>
                </a:moveTo>
                <a:cubicBezTo>
                  <a:pt x="0" y="170561"/>
                  <a:pt x="170560" y="0"/>
                  <a:pt x="381000" y="0"/>
                </a:cubicBezTo>
                <a:cubicBezTo>
                  <a:pt x="381000" y="0"/>
                  <a:pt x="381000" y="0"/>
                  <a:pt x="381000" y="0"/>
                </a:cubicBezTo>
                <a:lnTo>
                  <a:pt x="381000" y="0"/>
                </a:lnTo>
                <a:cubicBezTo>
                  <a:pt x="591439" y="0"/>
                  <a:pt x="762000" y="170561"/>
                  <a:pt x="762000" y="381000"/>
                </a:cubicBezTo>
                <a:cubicBezTo>
                  <a:pt x="762000" y="381000"/>
                  <a:pt x="762000" y="381000"/>
                  <a:pt x="762000" y="381000"/>
                </a:cubicBezTo>
                <a:lnTo>
                  <a:pt x="762000" y="381000"/>
                </a:lnTo>
                <a:cubicBezTo>
                  <a:pt x="762000" y="591439"/>
                  <a:pt x="591439" y="762000"/>
                  <a:pt x="381000" y="762000"/>
                </a:cubicBezTo>
                <a:cubicBezTo>
                  <a:pt x="381000" y="762000"/>
                  <a:pt x="381000" y="762000"/>
                  <a:pt x="381000" y="762000"/>
                </a:cubicBezTo>
                <a:lnTo>
                  <a:pt x="381000" y="762000"/>
                </a:lnTo>
                <a:cubicBezTo>
                  <a:pt x="170560" y="762000"/>
                  <a:pt x="0" y="591439"/>
                  <a:pt x="0" y="381000"/>
                </a:cubicBezTo>
                <a:cubicBezTo>
                  <a:pt x="0" y="381000"/>
                  <a:pt x="0" y="381000"/>
                  <a:pt x="0" y="381000"/>
                </a:cubicBezTo>
                <a:close/>
              </a:path>
            </a:pathLst>
          </a:custGeom>
          <a:solidFill>
            <a:srgbClr val="E2D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124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0295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ahnschrift SemiLight" panose="020B0502040204020203" pitchFamily="34" charset="0"/>
              </a:rPr>
              <a:t>Crystal</a:t>
            </a:r>
            <a:endParaRPr lang="en-US" sz="5400" dirty="0">
              <a:latin typeface="Bahnschrift Semi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97970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pc="10" dirty="0" smtClean="0">
              <a:latin typeface="Constantia"/>
              <a:cs typeface="Constantia"/>
            </a:endParaRPr>
          </a:p>
          <a:p>
            <a:pPr marL="0" indent="0">
              <a:buNone/>
            </a:pPr>
            <a:r>
              <a:rPr lang="en-US" spc="10" dirty="0" smtClean="0">
                <a:latin typeface="Constantia"/>
                <a:cs typeface="Constantia"/>
              </a:rPr>
              <a:t>    The </a:t>
            </a:r>
            <a:r>
              <a:rPr lang="en-US" spc="10" dirty="0">
                <a:latin typeface="Constantia"/>
                <a:cs typeface="Constantia"/>
              </a:rPr>
              <a:t>unit cell of crystal silicon dioxide</a:t>
            </a:r>
            <a:endParaRPr lang="en-US" dirty="0">
              <a:latin typeface="Constantia"/>
              <a:cs typeface="Constantia"/>
            </a:endParaRPr>
          </a:p>
          <a:p>
            <a:endParaRPr lang="en-US" dirty="0"/>
          </a:p>
        </p:txBody>
      </p:sp>
      <p:sp>
        <p:nvSpPr>
          <p:cNvPr id="4" name="object 19"/>
          <p:cNvSpPr/>
          <p:nvPr/>
        </p:nvSpPr>
        <p:spPr>
          <a:xfrm>
            <a:off x="3727450" y="2355850"/>
            <a:ext cx="12700" cy="2070100"/>
          </a:xfrm>
          <a:custGeom>
            <a:avLst/>
            <a:gdLst/>
            <a:ahLst/>
            <a:cxnLst/>
            <a:rect l="l" t="t" r="r" b="b"/>
            <a:pathLst>
              <a:path w="12700" h="2070100">
                <a:moveTo>
                  <a:pt x="6350" y="6350"/>
                </a:moveTo>
                <a:lnTo>
                  <a:pt x="6350" y="2063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1"/>
          <p:cNvSpPr/>
          <p:nvPr/>
        </p:nvSpPr>
        <p:spPr>
          <a:xfrm>
            <a:off x="2770378" y="2851571"/>
            <a:ext cx="1914144" cy="1053466"/>
          </a:xfrm>
          <a:custGeom>
            <a:avLst/>
            <a:gdLst/>
            <a:ahLst/>
            <a:cxnLst/>
            <a:rect l="l" t="t" r="r" b="b"/>
            <a:pathLst>
              <a:path w="1689100" h="927100">
                <a:moveTo>
                  <a:pt x="6350" y="6350"/>
                </a:moveTo>
                <a:lnTo>
                  <a:pt x="1682750" y="9207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0"/>
          <p:cNvSpPr/>
          <p:nvPr/>
        </p:nvSpPr>
        <p:spPr>
          <a:xfrm>
            <a:off x="2895600" y="2969872"/>
            <a:ext cx="1689100" cy="850900"/>
          </a:xfrm>
          <a:custGeom>
            <a:avLst/>
            <a:gdLst/>
            <a:ahLst/>
            <a:cxnLst/>
            <a:rect l="l" t="t" r="r" b="b"/>
            <a:pathLst>
              <a:path w="1689100" h="850900">
                <a:moveTo>
                  <a:pt x="6350" y="844550"/>
                </a:moveTo>
                <a:lnTo>
                  <a:pt x="1682750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3"/>
          <p:cNvSpPr/>
          <p:nvPr/>
        </p:nvSpPr>
        <p:spPr>
          <a:xfrm>
            <a:off x="2639632" y="372404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4" y="0"/>
                  <a:pt x="190500" y="0"/>
                </a:cubicBezTo>
                <a:cubicBezTo>
                  <a:pt x="190500" y="0"/>
                  <a:pt x="190500" y="0"/>
                  <a:pt x="190500" y="0"/>
                </a:cubicBezTo>
                <a:lnTo>
                  <a:pt x="190500" y="0"/>
                </a:lnTo>
                <a:cubicBezTo>
                  <a:pt x="295656" y="0"/>
                  <a:pt x="381000" y="85344"/>
                  <a:pt x="381000" y="190500"/>
                </a:cubicBezTo>
                <a:cubicBezTo>
                  <a:pt x="381000" y="190500"/>
                  <a:pt x="381000" y="190500"/>
                  <a:pt x="381000" y="190500"/>
                </a:cubicBezTo>
                <a:lnTo>
                  <a:pt x="381000" y="190500"/>
                </a:lnTo>
                <a:cubicBezTo>
                  <a:pt x="381000" y="295656"/>
                  <a:pt x="295656" y="381000"/>
                  <a:pt x="190500" y="381000"/>
                </a:cubicBezTo>
                <a:cubicBezTo>
                  <a:pt x="190500" y="381000"/>
                  <a:pt x="190500" y="381000"/>
                  <a:pt x="190500" y="381000"/>
                </a:cubicBezTo>
                <a:lnTo>
                  <a:pt x="190500" y="381000"/>
                </a:lnTo>
                <a:cubicBezTo>
                  <a:pt x="85344" y="381000"/>
                  <a:pt x="0" y="295656"/>
                  <a:pt x="0" y="190500"/>
                </a:cubicBezTo>
                <a:cubicBezTo>
                  <a:pt x="0" y="190500"/>
                  <a:pt x="0" y="190500"/>
                  <a:pt x="0" y="190500"/>
                </a:cubicBezTo>
                <a:close/>
              </a:path>
            </a:pathLst>
          </a:custGeom>
          <a:solidFill>
            <a:srgbClr val="E2D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3"/>
          <p:cNvSpPr/>
          <p:nvPr/>
        </p:nvSpPr>
        <p:spPr>
          <a:xfrm>
            <a:off x="3549650" y="21382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4" y="0"/>
                  <a:pt x="190500" y="0"/>
                </a:cubicBezTo>
                <a:cubicBezTo>
                  <a:pt x="190500" y="0"/>
                  <a:pt x="190500" y="0"/>
                  <a:pt x="190500" y="0"/>
                </a:cubicBezTo>
                <a:lnTo>
                  <a:pt x="190500" y="0"/>
                </a:lnTo>
                <a:cubicBezTo>
                  <a:pt x="295656" y="0"/>
                  <a:pt x="381000" y="85344"/>
                  <a:pt x="381000" y="190500"/>
                </a:cubicBezTo>
                <a:cubicBezTo>
                  <a:pt x="381000" y="190500"/>
                  <a:pt x="381000" y="190500"/>
                  <a:pt x="381000" y="190500"/>
                </a:cubicBezTo>
                <a:lnTo>
                  <a:pt x="381000" y="190500"/>
                </a:lnTo>
                <a:cubicBezTo>
                  <a:pt x="381000" y="295656"/>
                  <a:pt x="295656" y="381000"/>
                  <a:pt x="190500" y="381000"/>
                </a:cubicBezTo>
                <a:cubicBezTo>
                  <a:pt x="190500" y="381000"/>
                  <a:pt x="190500" y="381000"/>
                  <a:pt x="190500" y="381000"/>
                </a:cubicBezTo>
                <a:lnTo>
                  <a:pt x="190500" y="381000"/>
                </a:lnTo>
                <a:cubicBezTo>
                  <a:pt x="85344" y="381000"/>
                  <a:pt x="0" y="295656"/>
                  <a:pt x="0" y="190500"/>
                </a:cubicBezTo>
                <a:cubicBezTo>
                  <a:pt x="0" y="190500"/>
                  <a:pt x="0" y="190500"/>
                  <a:pt x="0" y="190500"/>
                </a:cubicBezTo>
                <a:close/>
              </a:path>
            </a:pathLst>
          </a:custGeom>
          <a:solidFill>
            <a:srgbClr val="E2D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4497728" y="376226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4" y="0"/>
                  <a:pt x="190500" y="0"/>
                </a:cubicBezTo>
                <a:cubicBezTo>
                  <a:pt x="190500" y="0"/>
                  <a:pt x="190500" y="0"/>
                  <a:pt x="190500" y="0"/>
                </a:cubicBezTo>
                <a:lnTo>
                  <a:pt x="190500" y="0"/>
                </a:lnTo>
                <a:cubicBezTo>
                  <a:pt x="295656" y="0"/>
                  <a:pt x="381000" y="85344"/>
                  <a:pt x="381000" y="190500"/>
                </a:cubicBezTo>
                <a:cubicBezTo>
                  <a:pt x="381000" y="190500"/>
                  <a:pt x="381000" y="190500"/>
                  <a:pt x="381000" y="190500"/>
                </a:cubicBezTo>
                <a:lnTo>
                  <a:pt x="381000" y="190500"/>
                </a:lnTo>
                <a:cubicBezTo>
                  <a:pt x="381000" y="295656"/>
                  <a:pt x="295656" y="381000"/>
                  <a:pt x="190500" y="381000"/>
                </a:cubicBezTo>
                <a:cubicBezTo>
                  <a:pt x="190500" y="381000"/>
                  <a:pt x="190500" y="381000"/>
                  <a:pt x="190500" y="381000"/>
                </a:cubicBezTo>
                <a:lnTo>
                  <a:pt x="190500" y="381000"/>
                </a:lnTo>
                <a:cubicBezTo>
                  <a:pt x="85344" y="381000"/>
                  <a:pt x="0" y="295656"/>
                  <a:pt x="0" y="190500"/>
                </a:cubicBezTo>
                <a:cubicBezTo>
                  <a:pt x="0" y="190500"/>
                  <a:pt x="0" y="190500"/>
                  <a:pt x="0" y="190500"/>
                </a:cubicBezTo>
                <a:close/>
              </a:path>
            </a:pathLst>
          </a:custGeom>
          <a:solidFill>
            <a:srgbClr val="E2D7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3549650" y="432281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4" y="0"/>
                  <a:pt x="190500" y="0"/>
                </a:cubicBezTo>
                <a:cubicBezTo>
                  <a:pt x="190500" y="0"/>
                  <a:pt x="190500" y="0"/>
                  <a:pt x="190500" y="0"/>
                </a:cubicBezTo>
                <a:lnTo>
                  <a:pt x="190500" y="0"/>
                </a:lnTo>
                <a:cubicBezTo>
                  <a:pt x="295656" y="0"/>
                  <a:pt x="381000" y="85344"/>
                  <a:pt x="381000" y="190500"/>
                </a:cubicBezTo>
                <a:cubicBezTo>
                  <a:pt x="381000" y="190500"/>
                  <a:pt x="381000" y="190500"/>
                  <a:pt x="381000" y="190500"/>
                </a:cubicBezTo>
                <a:lnTo>
                  <a:pt x="381000" y="190500"/>
                </a:lnTo>
                <a:cubicBezTo>
                  <a:pt x="381000" y="295656"/>
                  <a:pt x="295656" y="381000"/>
                  <a:pt x="190500" y="381000"/>
                </a:cubicBezTo>
                <a:cubicBezTo>
                  <a:pt x="190500" y="381000"/>
                  <a:pt x="190500" y="381000"/>
                  <a:pt x="190500" y="381000"/>
                </a:cubicBezTo>
                <a:lnTo>
                  <a:pt x="190500" y="381000"/>
                </a:lnTo>
                <a:cubicBezTo>
                  <a:pt x="85344" y="381000"/>
                  <a:pt x="0" y="295656"/>
                  <a:pt x="0" y="190500"/>
                </a:cubicBezTo>
                <a:cubicBezTo>
                  <a:pt x="0" y="190500"/>
                  <a:pt x="0" y="190500"/>
                  <a:pt x="0" y="190500"/>
                </a:cubicBez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4466436" y="277937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4" y="0"/>
                  <a:pt x="190500" y="0"/>
                </a:cubicBezTo>
                <a:cubicBezTo>
                  <a:pt x="190500" y="0"/>
                  <a:pt x="190500" y="0"/>
                  <a:pt x="190500" y="0"/>
                </a:cubicBezTo>
                <a:lnTo>
                  <a:pt x="190500" y="0"/>
                </a:lnTo>
                <a:cubicBezTo>
                  <a:pt x="295656" y="0"/>
                  <a:pt x="381000" y="85344"/>
                  <a:pt x="381000" y="190500"/>
                </a:cubicBezTo>
                <a:cubicBezTo>
                  <a:pt x="381000" y="190500"/>
                  <a:pt x="381000" y="190500"/>
                  <a:pt x="381000" y="190500"/>
                </a:cubicBezTo>
                <a:lnTo>
                  <a:pt x="381000" y="190500"/>
                </a:lnTo>
                <a:cubicBezTo>
                  <a:pt x="381000" y="295656"/>
                  <a:pt x="295656" y="381000"/>
                  <a:pt x="190500" y="381000"/>
                </a:cubicBezTo>
                <a:cubicBezTo>
                  <a:pt x="190500" y="381000"/>
                  <a:pt x="190500" y="381000"/>
                  <a:pt x="190500" y="381000"/>
                </a:cubicBezTo>
                <a:lnTo>
                  <a:pt x="190500" y="381000"/>
                </a:lnTo>
                <a:cubicBezTo>
                  <a:pt x="85344" y="381000"/>
                  <a:pt x="0" y="295656"/>
                  <a:pt x="0" y="190500"/>
                </a:cubicBezTo>
                <a:cubicBezTo>
                  <a:pt x="0" y="190500"/>
                  <a:pt x="0" y="190500"/>
                  <a:pt x="0" y="190500"/>
                </a:cubicBez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2615195" y="272659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344" y="0"/>
                  <a:pt x="190500" y="0"/>
                </a:cubicBezTo>
                <a:cubicBezTo>
                  <a:pt x="190500" y="0"/>
                  <a:pt x="190500" y="0"/>
                  <a:pt x="190500" y="0"/>
                </a:cubicBezTo>
                <a:lnTo>
                  <a:pt x="190500" y="0"/>
                </a:lnTo>
                <a:cubicBezTo>
                  <a:pt x="295656" y="0"/>
                  <a:pt x="381000" y="85344"/>
                  <a:pt x="381000" y="190500"/>
                </a:cubicBezTo>
                <a:cubicBezTo>
                  <a:pt x="381000" y="190500"/>
                  <a:pt x="381000" y="190500"/>
                  <a:pt x="381000" y="190500"/>
                </a:cubicBezTo>
                <a:lnTo>
                  <a:pt x="381000" y="190500"/>
                </a:lnTo>
                <a:cubicBezTo>
                  <a:pt x="381000" y="295656"/>
                  <a:pt x="295656" y="381000"/>
                  <a:pt x="190500" y="381000"/>
                </a:cubicBezTo>
                <a:cubicBezTo>
                  <a:pt x="190500" y="381000"/>
                  <a:pt x="190500" y="381000"/>
                  <a:pt x="190500" y="381000"/>
                </a:cubicBezTo>
                <a:lnTo>
                  <a:pt x="190500" y="381000"/>
                </a:lnTo>
                <a:cubicBezTo>
                  <a:pt x="85344" y="381000"/>
                  <a:pt x="0" y="295656"/>
                  <a:pt x="0" y="190500"/>
                </a:cubicBezTo>
                <a:cubicBezTo>
                  <a:pt x="0" y="190500"/>
                  <a:pt x="0" y="190500"/>
                  <a:pt x="0" y="190500"/>
                </a:cubicBez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59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</a:majorFont>
      <a:minorFont>
        <a:latin typeface="Gill Sans M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703</Words>
  <Application>Microsoft Office PowerPoint</Application>
  <PresentationFormat>Widescreen</PresentationFormat>
  <Paragraphs>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Adobe Garamond Pro</vt:lpstr>
      <vt:lpstr>Angsana New</vt:lpstr>
      <vt:lpstr>Arial</vt:lpstr>
      <vt:lpstr>Bahnschrift SemiLight</vt:lpstr>
      <vt:lpstr>Calibri</vt:lpstr>
      <vt:lpstr>Calibri Light</vt:lpstr>
      <vt:lpstr>Constantia</vt:lpstr>
      <vt:lpstr>Gill Sans MT</vt:lpstr>
      <vt:lpstr>Impact</vt:lpstr>
      <vt:lpstr>Office Theme</vt:lpstr>
      <vt:lpstr>Badge</vt:lpstr>
      <vt:lpstr>PowerPoint Presentation</vt:lpstr>
      <vt:lpstr>VIRTUAL REALITY ZONE</vt:lpstr>
      <vt:lpstr>Today’s Topic</vt:lpstr>
      <vt:lpstr>Pattern of explanation</vt:lpstr>
      <vt:lpstr>Introduction</vt:lpstr>
      <vt:lpstr>What is piezoelectric effect?</vt:lpstr>
      <vt:lpstr>What is a crystal?</vt:lpstr>
      <vt:lpstr>Crystals</vt:lpstr>
      <vt:lpstr>Crystal</vt:lpstr>
      <vt:lpstr>How piezoelectricity works? </vt:lpstr>
      <vt:lpstr>Piezoelectric effect</vt:lpstr>
      <vt:lpstr>Representation of a piezoelectric generated car</vt:lpstr>
      <vt:lpstr>Representation of a piezoelectric generated car</vt:lpstr>
      <vt:lpstr>Diagrammatic representation of a piezoelectric generated car.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AKHILESH SINGH THAKUR;Charolia, Danish</dc:creator>
  <cp:lastModifiedBy>ablah</cp:lastModifiedBy>
  <cp:revision>30</cp:revision>
  <dcterms:created xsi:type="dcterms:W3CDTF">2016-05-02T02:36:02Z</dcterms:created>
  <dcterms:modified xsi:type="dcterms:W3CDTF">2018-08-04T18:52:55Z</dcterms:modified>
</cp:coreProperties>
</file>