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7.png" ContentType="image/png"/>
  <Override PartName="/ppt/media/image26.jpeg" ContentType="image/jpeg"/>
  <Override PartName="/ppt/media/image25.jpeg" ContentType="image/jpeg"/>
  <Override PartName="/ppt/media/image24.jpeg" ContentType="image/jpeg"/>
  <Override PartName="/ppt/media/image9.png" ContentType="image/png"/>
  <Override PartName="/ppt/media/image10.png" ContentType="image/png"/>
  <Override PartName="/ppt/media/image8.png" ContentType="image/png"/>
  <Override PartName="/ppt/media/image29.jpeg" ContentType="image/jpeg"/>
  <Override PartName="/ppt/media/image7.png" ContentType="image/png"/>
  <Override PartName="/ppt/media/image22.jpeg" ContentType="image/jpeg"/>
  <Override PartName="/ppt/media/image1.png" ContentType="image/png"/>
  <Override PartName="/ppt/media/image6.png" ContentType="image/png"/>
  <Override PartName="/ppt/media/image21.png" ContentType="image/png"/>
  <Override PartName="/ppt/media/image2.png" ContentType="image/png"/>
  <Override PartName="/ppt/media/image3.png" ContentType="image/png"/>
  <Override PartName="/ppt/media/image4.png" ContentType="image/png"/>
  <Override PartName="/ppt/media/image11.png" ContentType="image/png"/>
  <Override PartName="/ppt/media/image28.jpeg" ContentType="image/jpeg"/>
  <Override PartName="/ppt/media/image12.png" ContentType="image/png"/>
  <Override PartName="/ppt/media/image13.png" ContentType="image/png"/>
  <Override PartName="/ppt/media/image14.png" ContentType="image/png"/>
  <Override PartName="/ppt/media/image23.jpeg" ContentType="image/jpeg"/>
  <Override PartName="/ppt/media/image15.png" ContentType="image/png"/>
  <Override PartName="/ppt/media/image16.wmf" ContentType="image/x-wmf"/>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87"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88"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89"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 </a:t>
            </a:r>
            <a:endParaRPr b="0" lang="en-IN" sz="1400" spc="-1" strike="noStrike">
              <a:solidFill>
                <a:srgbClr val="000000"/>
              </a:solidFill>
              <a:uFill>
                <a:solidFill>
                  <a:srgbClr val="ffffff"/>
                </a:solidFill>
              </a:uFill>
              <a:latin typeface="Times New Roman"/>
            </a:endParaRPr>
          </a:p>
        </p:txBody>
      </p:sp>
      <p:sp>
        <p:nvSpPr>
          <p:cNvPr id="190" name="PlaceHolder 5"/>
          <p:cNvSpPr>
            <a:spLocks noGrp="1"/>
          </p:cNvSpPr>
          <p:nvPr>
            <p:ph type="sldNum"/>
          </p:nvPr>
        </p:nvSpPr>
        <p:spPr>
          <a:xfrm>
            <a:off x="4278960" y="10157400"/>
            <a:ext cx="3280680" cy="534240"/>
          </a:xfrm>
          <a:prstGeom prst="rect">
            <a:avLst/>
          </a:prstGeom>
        </p:spPr>
        <p:txBody>
          <a:bodyPr lIns="0" rIns="0" tIns="0" bIns="0" anchor="b"/>
          <a:p>
            <a:pPr algn="r"/>
            <a:fld id="{57F2EFA0-710A-4173-AB7F-A0117BD7FD66}" type="slidenum">
              <a:rPr b="0" lang="en-IN" sz="1400" spc="-1" strike="noStrike">
                <a:solidFill>
                  <a:srgbClr val="000000"/>
                </a:solidFill>
                <a:uFill>
                  <a:solidFill>
                    <a:srgbClr val="ffffff"/>
                  </a:solidFill>
                </a:uFill>
                <a:latin typeface="Times New Roman"/>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nchor="b"/>
          <a:p>
            <a:pPr algn="r">
              <a:lnSpc>
                <a:spcPct val="100000"/>
              </a:lnSpc>
            </a:pPr>
            <a:fld id="{F0FFEC88-EB14-4D16-B488-CCDCB1FC220B}" type="slidenum">
              <a:rPr b="0" lang="en-IN" sz="1200" spc="-1" strike="noStrike">
                <a:solidFill>
                  <a:srgbClr val="000000"/>
                </a:solidFill>
                <a:uFill>
                  <a:solidFill>
                    <a:srgbClr val="ffffff"/>
                  </a:solidFill>
                </a:uFill>
                <a:latin typeface="Times New Roman"/>
              </a:rPr>
              <a:t>&lt;number&gt;</a:t>
            </a:fld>
            <a:endParaRPr b="0" lang="en-IN" sz="1800" spc="-1" strike="noStrike">
              <a:solidFill>
                <a:srgbClr val="000000"/>
              </a:solidFill>
              <a:uFill>
                <a:solidFill>
                  <a:srgbClr val="ffffff"/>
                </a:solidFill>
              </a:uFill>
              <a:latin typeface="Arial"/>
            </a:endParaRPr>
          </a:p>
        </p:txBody>
      </p:sp>
      <p:sp>
        <p:nvSpPr>
          <p:cNvPr id="248" name="CustomShape 2"/>
          <p:cNvSpPr/>
          <p:nvPr/>
        </p:nvSpPr>
        <p:spPr>
          <a:xfrm>
            <a:off x="4282200" y="10155240"/>
            <a:ext cx="3273840" cy="532800"/>
          </a:xfrm>
          <a:prstGeom prst="rect">
            <a:avLst/>
          </a:prstGeom>
          <a:noFill/>
          <a:ln w="9360">
            <a:noFill/>
          </a:ln>
        </p:spPr>
        <p:style>
          <a:lnRef idx="0"/>
          <a:fillRef idx="0"/>
          <a:effectRef idx="0"/>
          <a:fontRef idx="minor"/>
        </p:style>
        <p:txBody>
          <a:bodyPr lIns="90000" rIns="90000" tIns="45000" bIns="45000" anchor="b"/>
          <a:p>
            <a:pPr algn="r">
              <a:lnSpc>
                <a:spcPct val="100000"/>
              </a:lnSpc>
            </a:pPr>
            <a:fld id="{58A27F1D-602B-475A-9154-50FAFA7DE127}" type="slidenum">
              <a:rPr b="0" lang="en-IN" sz="1200" spc="-1" strike="noStrike">
                <a:solidFill>
                  <a:srgbClr val="000000"/>
                </a:solidFill>
                <a:uFill>
                  <a:solidFill>
                    <a:srgbClr val="ffffff"/>
                  </a:solidFill>
                </a:uFill>
                <a:latin typeface="Calibri"/>
                <a:ea typeface="+mn-ea"/>
              </a:rPr>
              <a:t>&lt;number&gt;</a:t>
            </a:fld>
            <a:endParaRPr b="0" lang="en-IN" sz="1800" spc="-1" strike="noStrike">
              <a:solidFill>
                <a:srgbClr val="000000"/>
              </a:solidFill>
              <a:uFill>
                <a:solidFill>
                  <a:srgbClr val="ffffff"/>
                </a:solidFill>
              </a:uFill>
              <a:latin typeface="Arial"/>
            </a:endParaRPr>
          </a:p>
        </p:txBody>
      </p:sp>
      <p:sp>
        <p:nvSpPr>
          <p:cNvPr id="249" name="CustomShape 3"/>
          <p:cNvSpPr/>
          <p:nvPr/>
        </p:nvSpPr>
        <p:spPr>
          <a:xfrm>
            <a:off x="4282200" y="10155240"/>
            <a:ext cx="3273840" cy="532800"/>
          </a:xfrm>
          <a:prstGeom prst="rect">
            <a:avLst/>
          </a:prstGeom>
          <a:noFill/>
          <a:ln w="9360">
            <a:noFill/>
          </a:ln>
        </p:spPr>
        <p:style>
          <a:lnRef idx="0"/>
          <a:fillRef idx="0"/>
          <a:effectRef idx="0"/>
          <a:fontRef idx="minor"/>
        </p:style>
        <p:txBody>
          <a:bodyPr lIns="90000" rIns="90000" tIns="45000" bIns="45000" anchor="b"/>
          <a:p>
            <a:pPr algn="r">
              <a:lnSpc>
                <a:spcPct val="100000"/>
              </a:lnSpc>
            </a:pPr>
            <a:fld id="{6D72C829-BFF3-4457-914D-EA65FCB3C5CF}" type="slidenum">
              <a:rPr b="0" lang="en-IN" sz="1200" spc="-1" strike="noStrike">
                <a:solidFill>
                  <a:srgbClr val="000000"/>
                </a:solidFill>
                <a:uFill>
                  <a:solidFill>
                    <a:srgbClr val="ffffff"/>
                  </a:solidFill>
                </a:uFill>
                <a:latin typeface="+mn-lt"/>
                <a:ea typeface="+mn-ea"/>
              </a:rPr>
              <a:t>&lt;number&gt;</a:t>
            </a:fld>
            <a:endParaRPr b="0" lang="en-IN" sz="1800" spc="-1" strike="noStrike">
              <a:solidFill>
                <a:srgbClr val="000000"/>
              </a:solidFill>
              <a:uFill>
                <a:solidFill>
                  <a:srgbClr val="ffffff"/>
                </a:solidFill>
              </a:uFill>
              <a:latin typeface="Arial"/>
            </a:endParaRPr>
          </a:p>
        </p:txBody>
      </p:sp>
      <p:sp>
        <p:nvSpPr>
          <p:cNvPr id="250" name="PlaceHolder 4"/>
          <p:cNvSpPr>
            <a:spLocks noGrp="1"/>
          </p:cNvSpPr>
          <p:nvPr>
            <p:ph type="body"/>
          </p:nvPr>
        </p:nvSpPr>
        <p:spPr>
          <a:xfrm>
            <a:off x="756000" y="5078520"/>
            <a:ext cx="6045840" cy="480924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292480" y="1768680"/>
            <a:ext cx="5494680" cy="4384080"/>
          </a:xfrm>
          <a:prstGeom prst="rect">
            <a:avLst/>
          </a:prstGeom>
          <a:ln>
            <a:noFill/>
          </a:ln>
        </p:spPr>
      </p:pic>
      <p:pic>
        <p:nvPicPr>
          <p:cNvPr id="37"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292480" y="1768680"/>
            <a:ext cx="5494680" cy="4384080"/>
          </a:xfrm>
          <a:prstGeom prst="rect">
            <a:avLst/>
          </a:prstGeom>
          <a:ln>
            <a:noFill/>
          </a:ln>
        </p:spPr>
      </p:pic>
      <p:pic>
        <p:nvPicPr>
          <p:cNvPr id="74"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0" name="" descr=""/>
          <p:cNvPicPr/>
          <p:nvPr/>
        </p:nvPicPr>
        <p:blipFill>
          <a:blip r:embed="rId2"/>
          <a:stretch/>
        </p:blipFill>
        <p:spPr>
          <a:xfrm>
            <a:off x="2292480" y="1768680"/>
            <a:ext cx="5494680" cy="4384080"/>
          </a:xfrm>
          <a:prstGeom prst="rect">
            <a:avLst/>
          </a:prstGeom>
          <a:ln>
            <a:noFill/>
          </a:ln>
        </p:spPr>
      </p:pic>
      <p:pic>
        <p:nvPicPr>
          <p:cNvPr id="111"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5"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7"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2"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3"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7" name="" descr=""/>
          <p:cNvPicPr/>
          <p:nvPr/>
        </p:nvPicPr>
        <p:blipFill>
          <a:blip r:embed="rId2"/>
          <a:stretch/>
        </p:blipFill>
        <p:spPr>
          <a:xfrm>
            <a:off x="2292480" y="1768680"/>
            <a:ext cx="5494680" cy="4384080"/>
          </a:xfrm>
          <a:prstGeom prst="rect">
            <a:avLst/>
          </a:prstGeom>
          <a:ln>
            <a:noFill/>
          </a:ln>
        </p:spPr>
      </p:pic>
      <p:pic>
        <p:nvPicPr>
          <p:cNvPr id="148" name="" descr=""/>
          <p:cNvPicPr/>
          <p:nvPr/>
        </p:nvPicPr>
        <p:blipFill>
          <a:blip r:embed="rId3"/>
          <a:stretch/>
        </p:blipFill>
        <p:spPr>
          <a:xfrm>
            <a:off x="2292480" y="1768680"/>
            <a:ext cx="549468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2292480" y="1768680"/>
            <a:ext cx="5494680" cy="4384080"/>
          </a:xfrm>
          <a:prstGeom prst="rect">
            <a:avLst/>
          </a:prstGeom>
          <a:ln>
            <a:noFill/>
          </a:ln>
        </p:spPr>
      </p:pic>
      <p:pic>
        <p:nvPicPr>
          <p:cNvPr id="185" name="" descr=""/>
          <p:cNvPicPr/>
          <p:nvPr/>
        </p:nvPicPr>
        <p:blipFill>
          <a:blip r:embed="rId3"/>
          <a:stretch/>
        </p:blipFill>
        <p:spPr>
          <a:xfrm>
            <a:off x="2292480" y="1768680"/>
            <a:ext cx="5494680" cy="43840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7840" cy="7553880"/>
          </a:xfrm>
          <a:prstGeom prst="rect">
            <a:avLst/>
          </a:prstGeom>
          <a:ln>
            <a:noFill/>
          </a:ln>
        </p:spPr>
      </p:pic>
      <p:sp>
        <p:nvSpPr>
          <p:cNvPr id="1" name="PlaceHolder 1"/>
          <p:cNvSpPr>
            <a:spLocks noGrp="1"/>
          </p:cNvSpPr>
          <p:nvPr>
            <p:ph type="title"/>
          </p:nvPr>
        </p:nvSpPr>
        <p:spPr>
          <a:xfrm>
            <a:off x="504000" y="301320"/>
            <a:ext cx="9071280" cy="12610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768680"/>
            <a:ext cx="4426560" cy="43833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3" name="PlaceHolder 3"/>
          <p:cNvSpPr>
            <a:spLocks noGrp="1"/>
          </p:cNvSpPr>
          <p:nvPr>
            <p:ph type="body"/>
          </p:nvPr>
        </p:nvSpPr>
        <p:spPr>
          <a:xfrm>
            <a:off x="5152680" y="1768680"/>
            <a:ext cx="4426560" cy="43833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0" y="0"/>
            <a:ext cx="10077840" cy="7553880"/>
          </a:xfrm>
          <a:prstGeom prst="rect">
            <a:avLst/>
          </a:prstGeom>
          <a:ln>
            <a:noFill/>
          </a:ln>
        </p:spPr>
      </p:pic>
      <p:sp>
        <p:nvSpPr>
          <p:cNvPr id="39"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 descr=""/>
          <p:cNvPicPr/>
          <p:nvPr/>
        </p:nvPicPr>
        <p:blipFill>
          <a:blip r:embed="rId2"/>
          <a:stretch/>
        </p:blipFill>
        <p:spPr>
          <a:xfrm>
            <a:off x="0" y="0"/>
            <a:ext cx="10077840" cy="7553880"/>
          </a:xfrm>
          <a:prstGeom prst="rect">
            <a:avLst/>
          </a:prstGeom>
          <a:ln>
            <a:noFill/>
          </a:ln>
        </p:spPr>
      </p:pic>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2"/>
          <a:stretch/>
        </p:blipFill>
        <p:spPr>
          <a:xfrm>
            <a:off x="0" y="0"/>
            <a:ext cx="10077840" cy="7553880"/>
          </a:xfrm>
          <a:prstGeom prst="rect">
            <a:avLst/>
          </a:prstGeom>
          <a:ln>
            <a:noFill/>
          </a:ln>
        </p:spPr>
      </p:pic>
      <p:sp>
        <p:nvSpPr>
          <p:cNvPr id="113"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2"/>
          <a:stretch/>
        </p:blipFill>
        <p:spPr>
          <a:xfrm>
            <a:off x="0" y="0"/>
            <a:ext cx="10077840" cy="7553880"/>
          </a:xfrm>
          <a:prstGeom prst="rect">
            <a:avLst/>
          </a:prstGeom>
          <a:ln>
            <a:noFill/>
          </a:ln>
        </p:spPr>
      </p:pic>
      <p:sp>
        <p:nvSpPr>
          <p:cNvPr id="15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832680" y="525240"/>
            <a:ext cx="9573840" cy="1257840"/>
          </a:xfrm>
          <a:prstGeom prst="rect">
            <a:avLst/>
          </a:prstGeom>
          <a:noFill/>
          <a:ln w="9360">
            <a:noFill/>
          </a:ln>
        </p:spPr>
        <p:style>
          <a:lnRef idx="0"/>
          <a:fillRef idx="0"/>
          <a:effectRef idx="0"/>
          <a:fontRef idx="minor"/>
        </p:style>
      </p:sp>
      <p:sp>
        <p:nvSpPr>
          <p:cNvPr id="192" name="CustomShape 2"/>
          <p:cNvSpPr/>
          <p:nvPr/>
        </p:nvSpPr>
        <p:spPr>
          <a:xfrm>
            <a:off x="288000" y="41400"/>
            <a:ext cx="9430200" cy="151596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000000"/>
                </a:solidFill>
                <a:uFill>
                  <a:solidFill>
                    <a:srgbClr val="ffffff"/>
                  </a:solidFill>
                </a:uFill>
                <a:latin typeface="Times New Roman"/>
                <a:ea typeface="DejaVu Sans"/>
              </a:rPr>
              <a:t>Seminar </a:t>
            </a:r>
            <a:endParaRPr b="0" lang="en-IN" sz="1800" spc="-1" strike="noStrike">
              <a:solidFill>
                <a:srgbClr val="000000"/>
              </a:solidFill>
              <a:uFill>
                <a:solidFill>
                  <a:srgbClr val="ffffff"/>
                </a:solidFill>
              </a:uFill>
              <a:latin typeface="Arial"/>
            </a:endParaRPr>
          </a:p>
          <a:p>
            <a:pPr algn="ctr">
              <a:lnSpc>
                <a:spcPct val="100000"/>
              </a:lnSpc>
            </a:pPr>
            <a:r>
              <a:rPr b="1" lang="en-IN" sz="3600" spc="-1" strike="noStrike">
                <a:solidFill>
                  <a:srgbClr val="000000"/>
                </a:solidFill>
                <a:uFill>
                  <a:solidFill>
                    <a:srgbClr val="ffffff"/>
                  </a:solidFill>
                </a:uFill>
                <a:latin typeface="Times New Roman"/>
                <a:ea typeface="DejaVu Sans"/>
              </a:rPr>
              <a:t>On</a:t>
            </a:r>
            <a:endParaRPr b="0" lang="en-IN" sz="1800" spc="-1" strike="noStrike">
              <a:solidFill>
                <a:srgbClr val="000000"/>
              </a:solidFill>
              <a:uFill>
                <a:solidFill>
                  <a:srgbClr val="ffffff"/>
                </a:solidFill>
              </a:uFill>
              <a:latin typeface="Arial"/>
            </a:endParaRPr>
          </a:p>
          <a:p>
            <a:pPr algn="ctr">
              <a:lnSpc>
                <a:spcPct val="100000"/>
              </a:lnSpc>
            </a:pPr>
            <a:r>
              <a:rPr b="1" lang="en-IN" sz="3600" spc="-1" strike="noStrike">
                <a:solidFill>
                  <a:srgbClr val="000000"/>
                </a:solidFill>
                <a:uFill>
                  <a:solidFill>
                    <a:srgbClr val="ffffff"/>
                  </a:solidFill>
                </a:uFill>
                <a:latin typeface="Times New Roman"/>
                <a:ea typeface="DejaVu Sans"/>
              </a:rPr>
              <a:t>Project Loon</a:t>
            </a:r>
            <a:endParaRPr b="0" lang="en-IN" sz="1800" spc="-1" strike="noStrike">
              <a:solidFill>
                <a:srgbClr val="000000"/>
              </a:solidFill>
              <a:uFill>
                <a:solidFill>
                  <a:srgbClr val="ffffff"/>
                </a:solidFill>
              </a:uFill>
              <a:latin typeface="Arial"/>
            </a:endParaRPr>
          </a:p>
        </p:txBody>
      </p:sp>
      <p:sp>
        <p:nvSpPr>
          <p:cNvPr id="193" name="CustomShape 3"/>
          <p:cNvSpPr/>
          <p:nvPr/>
        </p:nvSpPr>
        <p:spPr>
          <a:xfrm>
            <a:off x="691200" y="5112000"/>
            <a:ext cx="3411000" cy="864000"/>
          </a:xfrm>
          <a:prstGeom prst="rect">
            <a:avLst/>
          </a:prstGeom>
          <a:noFill/>
          <a:ln>
            <a:noFill/>
          </a:ln>
        </p:spPr>
        <p:style>
          <a:lnRef idx="0"/>
          <a:fillRef idx="0"/>
          <a:effectRef idx="0"/>
          <a:fontRef idx="minor"/>
        </p:style>
        <p:txBody>
          <a:bodyPr lIns="0" rIns="0" tIns="0" bIns="0"/>
          <a:p>
            <a:pPr marL="432000" indent="-322200" algn="ctr">
              <a:lnSpc>
                <a:spcPct val="100000"/>
              </a:lnSpc>
              <a:buClr>
                <a:srgbClr val="000000"/>
              </a:buClr>
              <a:buSzPct val="45000"/>
              <a:buFont typeface="Wingdings" charset="2"/>
              <a:buChar char=""/>
            </a:pPr>
            <a:r>
              <a:rPr b="1" lang="en-IN" sz="3200" spc="-1" strike="noStrike" u="sng">
                <a:solidFill>
                  <a:srgbClr val="000000"/>
                </a:solidFill>
                <a:uFill>
                  <a:solidFill>
                    <a:srgbClr val="ffffff"/>
                  </a:solidFill>
                </a:uFill>
                <a:latin typeface="Times New Roman"/>
                <a:ea typeface="DejaVu Sans"/>
              </a:rPr>
              <a:t>Guided by</a:t>
            </a:r>
            <a:r>
              <a:rPr b="0" lang="en-IN" sz="3200" spc="-1" strike="noStrike">
                <a:solidFill>
                  <a:srgbClr val="000000"/>
                </a:solidFill>
                <a:uFill>
                  <a:solidFill>
                    <a:srgbClr val="ffffff"/>
                  </a:solidFill>
                </a:uFill>
                <a:latin typeface="Times New Roman"/>
                <a:ea typeface="DejaVu Sans"/>
              </a:rPr>
              <a:t> </a:t>
            </a:r>
            <a:endParaRPr b="0" lang="en-IN" sz="1800" spc="-1" strike="noStrike">
              <a:solidFill>
                <a:srgbClr val="000000"/>
              </a:solidFill>
              <a:uFill>
                <a:solidFill>
                  <a:srgbClr val="ffffff"/>
                </a:solidFill>
              </a:uFill>
              <a:latin typeface="Arial"/>
            </a:endParaRPr>
          </a:p>
          <a:p>
            <a:pPr marL="432000" indent="-322200" algn="ctr">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Prof.P.M.Pujar</a:t>
            </a:r>
            <a:endParaRPr b="0" lang="en-IN" sz="1800" spc="-1" strike="noStrike">
              <a:solidFill>
                <a:srgbClr val="000000"/>
              </a:solidFill>
              <a:uFill>
                <a:solidFill>
                  <a:srgbClr val="ffffff"/>
                </a:solidFill>
              </a:uFill>
              <a:latin typeface="Arial"/>
            </a:endParaRPr>
          </a:p>
        </p:txBody>
      </p:sp>
      <p:sp>
        <p:nvSpPr>
          <p:cNvPr id="194" name="CustomShape 4"/>
          <p:cNvSpPr/>
          <p:nvPr/>
        </p:nvSpPr>
        <p:spPr>
          <a:xfrm>
            <a:off x="5256000" y="5079600"/>
            <a:ext cx="4425120" cy="1982520"/>
          </a:xfrm>
          <a:prstGeom prst="rect">
            <a:avLst/>
          </a:prstGeom>
          <a:noFill/>
          <a:ln>
            <a:noFill/>
          </a:ln>
        </p:spPr>
        <p:style>
          <a:lnRef idx="0"/>
          <a:fillRef idx="0"/>
          <a:effectRef idx="0"/>
          <a:fontRef idx="minor"/>
        </p:style>
        <p:txBody>
          <a:bodyPr lIns="0" rIns="0" tIns="0" bIns="0"/>
          <a:p>
            <a:pPr marL="432000" indent="-322200" algn="ctr">
              <a:lnSpc>
                <a:spcPct val="100000"/>
              </a:lnSpc>
              <a:buClr>
                <a:srgbClr val="000000"/>
              </a:buClr>
              <a:buSzPct val="45000"/>
              <a:buFont typeface="Wingdings" charset="2"/>
              <a:buChar char=""/>
            </a:pPr>
            <a:r>
              <a:rPr b="1" lang="en-IN" sz="3200" spc="-1" strike="noStrike" u="sng">
                <a:solidFill>
                  <a:srgbClr val="000000"/>
                </a:solidFill>
                <a:uFill>
                  <a:solidFill>
                    <a:srgbClr val="ffffff"/>
                  </a:solidFill>
                </a:uFill>
                <a:latin typeface="Times New Roman"/>
                <a:ea typeface="DejaVu Sans"/>
              </a:rPr>
              <a:t>Submitted by</a:t>
            </a:r>
            <a:endParaRPr b="0" lang="en-IN" sz="1800" spc="-1" strike="noStrike">
              <a:solidFill>
                <a:srgbClr val="000000"/>
              </a:solidFill>
              <a:uFill>
                <a:solidFill>
                  <a:srgbClr val="ffffff"/>
                </a:solidFill>
              </a:uFill>
              <a:latin typeface="Arial"/>
            </a:endParaRPr>
          </a:p>
          <a:p>
            <a:pPr marL="432000" indent="-322200" algn="ctr">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Nikhil Jadhav</a:t>
            </a:r>
            <a:endParaRPr b="0" lang="en-IN" sz="1800" spc="-1" strike="noStrike">
              <a:solidFill>
                <a:srgbClr val="000000"/>
              </a:solidFill>
              <a:uFill>
                <a:solidFill>
                  <a:srgbClr val="ffffff"/>
                </a:solidFill>
              </a:uFill>
              <a:latin typeface="Arial"/>
            </a:endParaRPr>
          </a:p>
          <a:p>
            <a:pPr marL="432000" indent="-322200" algn="ctr">
              <a:lnSpc>
                <a:spcPct val="100000"/>
              </a:lnSpc>
              <a:buClr>
                <a:srgbClr val="000000"/>
              </a:buClr>
              <a:buSzPct val="45000"/>
              <a:buFont typeface="Wingdings" charset="2"/>
              <a:buChar char=""/>
            </a:pPr>
            <a:r>
              <a:rPr b="0" lang="en-IN" sz="2600" spc="-1" strike="noStrike">
                <a:solidFill>
                  <a:srgbClr val="000000"/>
                </a:solidFill>
                <a:uFill>
                  <a:solidFill>
                    <a:srgbClr val="ffffff"/>
                  </a:solidFill>
                </a:uFill>
                <a:latin typeface="Times New Roman"/>
                <a:ea typeface="DejaVu Sans"/>
              </a:rPr>
              <a:t>Kiran Hanchin</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How loon moves?</a:t>
            </a:r>
            <a:endParaRPr b="0" lang="en-IN" sz="1800" spc="-1" strike="noStrike">
              <a:solidFill>
                <a:srgbClr val="000000"/>
              </a:solidFill>
              <a:uFill>
                <a:solidFill>
                  <a:srgbClr val="ffffff"/>
                </a:solidFill>
              </a:uFill>
              <a:latin typeface="Arial"/>
            </a:endParaRPr>
          </a:p>
        </p:txBody>
      </p:sp>
      <p:sp>
        <p:nvSpPr>
          <p:cNvPr id="220"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Winds in the stratosphere  (10 to 60 km of altitude)are  steady and slow-moving  between 5 and 20 mph, and each layer of wind varies in direction.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Project Loon uses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software algorithms</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to determine where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its balloons need to go.</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pic>
        <p:nvPicPr>
          <p:cNvPr id="221" name="Content Placeholder 7" descr=""/>
          <p:cNvPicPr/>
          <p:nvPr/>
        </p:nvPicPr>
        <p:blipFill>
          <a:blip r:embed="rId1"/>
          <a:stretch/>
        </p:blipFill>
        <p:spPr>
          <a:xfrm>
            <a:off x="5346360" y="3297960"/>
            <a:ext cx="4228920" cy="3864240"/>
          </a:xfrm>
          <a:prstGeom prst="rect">
            <a:avLst/>
          </a:prstGeom>
          <a:ln>
            <a:solidFill>
              <a:srgbClr val="a17c36"/>
            </a:solid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How loon connects?</a:t>
            </a:r>
            <a:endParaRPr b="0" lang="en-IN" sz="1800" spc="-1" strike="noStrike">
              <a:solidFill>
                <a:srgbClr val="000000"/>
              </a:solidFill>
              <a:uFill>
                <a:solidFill>
                  <a:srgbClr val="ffffff"/>
                </a:solidFill>
              </a:uFill>
              <a:latin typeface="Arial"/>
            </a:endParaRPr>
          </a:p>
        </p:txBody>
      </p:sp>
      <p:sp>
        <p:nvSpPr>
          <p:cNvPr id="223"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Each balloon can provide connectivity to a ground area about 40 km in diameter at speeds comparable to 3G.</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Each balloon is equipped with a GPS for tracking its location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balloons use antennas equipped with specialized radio frequency technology.</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Project Loon currently uses ISM bands that are available for anyone to use.</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pic>
        <p:nvPicPr>
          <p:cNvPr id="224" name="Picture 1" descr=""/>
          <p:cNvPicPr/>
          <p:nvPr/>
        </p:nvPicPr>
        <p:blipFill>
          <a:blip r:embed="rId1"/>
          <a:stretch/>
        </p:blipFill>
        <p:spPr>
          <a:xfrm>
            <a:off x="1995840" y="6134040"/>
            <a:ext cx="6499800" cy="1065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04000" y="301320"/>
            <a:ext cx="9071280" cy="1261080"/>
          </a:xfrm>
          <a:prstGeom prst="rect">
            <a:avLst/>
          </a:prstGeom>
          <a:noFill/>
          <a:ln>
            <a:noFill/>
          </a:ln>
        </p:spPr>
        <p:style>
          <a:lnRef idx="0"/>
          <a:fillRef idx="0"/>
          <a:effectRef idx="0"/>
          <a:fontRef idx="minor"/>
        </p:style>
      </p:sp>
      <p:sp>
        <p:nvSpPr>
          <p:cNvPr id="226"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Three radio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transceivers.</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Balloon-to-balloon </a:t>
            </a:r>
            <a:endParaRPr b="0" lang="en-IN" sz="1800" spc="-1" strike="noStrike">
              <a:solidFill>
                <a:srgbClr val="000000"/>
              </a:solidFill>
              <a:uFill>
                <a:solidFill>
                  <a:srgbClr val="ffffff"/>
                </a:solidFill>
              </a:uFill>
              <a:latin typeface="Arial"/>
            </a:endParaRPr>
          </a:p>
          <a:p>
            <a:pPr marL="320040" indent="-318960">
              <a:lnSpc>
                <a:spcPct val="100000"/>
              </a:lnSpc>
              <a:buClr>
                <a:srgbClr val="dd8047"/>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Communications.</a:t>
            </a:r>
            <a:endParaRPr b="0" lang="en-IN" sz="1800" spc="-1" strike="noStrike">
              <a:solidFill>
                <a:srgbClr val="000000"/>
              </a:solidFill>
              <a:uFill>
                <a:solidFill>
                  <a:srgbClr val="ffffff"/>
                </a:solidFill>
              </a:uFill>
              <a:latin typeface="Arial"/>
            </a:endParaRPr>
          </a:p>
          <a:p>
            <a:pPr marL="320040" indent="-318960">
              <a:lnSpc>
                <a:spcPct val="100000"/>
              </a:lnSpc>
              <a:buClr>
                <a:srgbClr val="dd8047"/>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Balloon-to-ground</a:t>
            </a:r>
            <a:endParaRPr b="0" lang="en-IN" sz="1800" spc="-1" strike="noStrike">
              <a:solidFill>
                <a:srgbClr val="000000"/>
              </a:solidFill>
              <a:uFill>
                <a:solidFill>
                  <a:srgbClr val="ffffff"/>
                </a:solidFill>
              </a:uFill>
              <a:latin typeface="Arial"/>
            </a:endParaRPr>
          </a:p>
          <a:p>
            <a:pPr marL="320040" indent="-318960">
              <a:lnSpc>
                <a:spcPct val="100000"/>
              </a:lnSpc>
              <a:buClr>
                <a:srgbClr val="dd8047"/>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communications.</a:t>
            </a:r>
            <a:endParaRPr b="0" lang="en-IN" sz="1800" spc="-1" strike="noStrike">
              <a:solidFill>
                <a:srgbClr val="000000"/>
              </a:solidFill>
              <a:uFill>
                <a:solidFill>
                  <a:srgbClr val="ffffff"/>
                </a:solidFill>
              </a:uFill>
              <a:latin typeface="Arial"/>
            </a:endParaRPr>
          </a:p>
          <a:p>
            <a:pPr marL="320040" indent="-318960">
              <a:lnSpc>
                <a:spcPct val="100000"/>
              </a:lnSpc>
              <a:buClr>
                <a:srgbClr val="dd8047"/>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Font typeface="Liberation Serif"/>
              <a:buAutoNum type="alphaLcParen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Third for backup.</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pic>
        <p:nvPicPr>
          <p:cNvPr id="227" name="Content Placeholder 9" descr=""/>
          <p:cNvPicPr/>
          <p:nvPr/>
        </p:nvPicPr>
        <p:blipFill>
          <a:blip r:embed="rId1"/>
          <a:srcRect l="11729" t="21383" r="26028" b="16841"/>
          <a:stretch/>
        </p:blipFill>
        <p:spPr>
          <a:xfrm>
            <a:off x="4818960" y="1807200"/>
            <a:ext cx="4828680" cy="5392440"/>
          </a:xfrm>
          <a:prstGeom prst="rect">
            <a:avLst/>
          </a:prstGeom>
          <a:ln w="9360">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Pilot test</a:t>
            </a:r>
            <a:endParaRPr b="0" lang="en-IN" sz="1800" spc="-1" strike="noStrike">
              <a:solidFill>
                <a:srgbClr val="000000"/>
              </a:solidFill>
              <a:uFill>
                <a:solidFill>
                  <a:srgbClr val="ffffff"/>
                </a:solidFill>
              </a:uFill>
              <a:latin typeface="Arial"/>
            </a:endParaRPr>
          </a:p>
        </p:txBody>
      </p:sp>
      <p:sp>
        <p:nvSpPr>
          <p:cNvPr id="229"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Project Loon pilot test began in June 2013 on the 40th parallel South.</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30 balloons, launched from</a:t>
            </a:r>
            <a:endParaRPr b="0" lang="en-IN" sz="1800" spc="-1" strike="noStrike">
              <a:solidFill>
                <a:srgbClr val="000000"/>
              </a:solidFill>
              <a:uFill>
                <a:solidFill>
                  <a:srgbClr val="ffffff"/>
                </a:solidFill>
              </a:uFill>
              <a:latin typeface="Arial"/>
            </a:endParaRPr>
          </a:p>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New Zealand’s SouthIsland</a:t>
            </a:r>
            <a:endParaRPr b="0" lang="en-IN" sz="1800" spc="-1" strike="noStrike">
              <a:solidFill>
                <a:srgbClr val="000000"/>
              </a:solidFill>
              <a:uFill>
                <a:solidFill>
                  <a:srgbClr val="ffffff"/>
                </a:solidFill>
              </a:uFill>
              <a:latin typeface="Arial"/>
            </a:endParaRPr>
          </a:p>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around Christchurch and the  </a:t>
            </a:r>
            <a:endParaRPr b="0" lang="en-IN" sz="1800" spc="-1" strike="noStrike">
              <a:solidFill>
                <a:srgbClr val="000000"/>
              </a:solidFill>
              <a:uFill>
                <a:solidFill>
                  <a:srgbClr val="ffffff"/>
                </a:solidFill>
              </a:uFill>
              <a:latin typeface="Arial"/>
            </a:endParaRPr>
          </a:p>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Canterbury  region.</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experience of these pilot testers is now being used to refine the technology and shape the next phase of Project Loon.</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pic>
        <p:nvPicPr>
          <p:cNvPr id="230" name="Picture 7" descr=""/>
          <p:cNvPicPr/>
          <p:nvPr/>
        </p:nvPicPr>
        <p:blipFill>
          <a:blip r:embed="rId1"/>
          <a:stretch/>
        </p:blipFill>
        <p:spPr>
          <a:xfrm>
            <a:off x="6264000" y="2304000"/>
            <a:ext cx="3151800" cy="20671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The Pilot test</a:t>
            </a:r>
            <a:endParaRPr b="0" lang="en-IN" sz="1800" spc="-1" strike="noStrike">
              <a:solidFill>
                <a:srgbClr val="000000"/>
              </a:solidFill>
              <a:uFill>
                <a:solidFill>
                  <a:srgbClr val="ffffff"/>
                </a:solidFill>
              </a:uFill>
              <a:latin typeface="Arial"/>
            </a:endParaRPr>
          </a:p>
        </p:txBody>
      </p:sp>
      <p:sp>
        <p:nvSpPr>
          <p:cNvPr id="232"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pic>
        <p:nvPicPr>
          <p:cNvPr id="233" name="Picture 11" descr=""/>
          <p:cNvPicPr/>
          <p:nvPr/>
        </p:nvPicPr>
        <p:blipFill>
          <a:blip r:embed="rId1"/>
          <a:stretch/>
        </p:blipFill>
        <p:spPr>
          <a:xfrm>
            <a:off x="1120680" y="1621080"/>
            <a:ext cx="8054280" cy="52905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Engineering Challenges</a:t>
            </a:r>
            <a:endParaRPr b="0" lang="en-IN" sz="1800" spc="-1" strike="noStrike">
              <a:solidFill>
                <a:srgbClr val="000000"/>
              </a:solidFill>
              <a:uFill>
                <a:solidFill>
                  <a:srgbClr val="ffffff"/>
                </a:solidFill>
              </a:uFill>
              <a:latin typeface="Arial"/>
            </a:endParaRPr>
          </a:p>
        </p:txBody>
      </p:sp>
      <p:sp>
        <p:nvSpPr>
          <p:cNvPr id="235"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Moving of balloons in the  stratosphere possess many challenges -</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Air pressure is 1% of that at sea level</a:t>
            </a:r>
            <a:endParaRPr b="0" lang="en-IN" sz="1800" spc="-1" strike="noStrike">
              <a:solidFill>
                <a:srgbClr val="000000"/>
              </a:solidFill>
              <a:uFill>
                <a:solidFill>
                  <a:srgbClr val="ffffff"/>
                </a:solidFill>
              </a:uFill>
              <a:latin typeface="Arial"/>
            </a:endParaRPr>
          </a:p>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Temperatures hover around -50°C</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A thinner atmosphere offers less protection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from the UV radiation and temperature swings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caused by the sun’s rays.</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Advantages</a:t>
            </a:r>
            <a:endParaRPr b="0" lang="en-IN" sz="1800" spc="-1" strike="noStrike">
              <a:solidFill>
                <a:srgbClr val="000000"/>
              </a:solidFill>
              <a:uFill>
                <a:solidFill>
                  <a:srgbClr val="ffffff"/>
                </a:solidFill>
              </a:uFill>
              <a:latin typeface="Arial"/>
            </a:endParaRPr>
          </a:p>
        </p:txBody>
      </p:sp>
      <p:sp>
        <p:nvSpPr>
          <p:cNvPr id="23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Offer worldwide access to internet.</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Provides connectivity at speeds comparable to 3G for  about area of 40 km in diameter.</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Wireless connection to the Web available for free to every person in the world.</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It would offer a humanitarian communication</a:t>
            </a:r>
            <a:endParaRPr b="0" lang="en-IN" sz="1800" spc="-1" strike="noStrike">
              <a:solidFill>
                <a:srgbClr val="000000"/>
              </a:solidFill>
              <a:uFill>
                <a:solidFill>
                  <a:srgbClr val="ffffff"/>
                </a:solidFill>
              </a:uFill>
              <a:latin typeface="Arial"/>
            </a:endParaRPr>
          </a:p>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system, during emergencies in places where</a:t>
            </a:r>
            <a:endParaRPr b="0" lang="en-IN" sz="1800" spc="-1" strike="noStrike">
              <a:solidFill>
                <a:srgbClr val="000000"/>
              </a:solidFill>
              <a:uFill>
                <a:solidFill>
                  <a:srgbClr val="ffffff"/>
                </a:solidFill>
              </a:uFill>
              <a:latin typeface="Arial"/>
            </a:endParaRPr>
          </a:p>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communications link has broken up as in natural disasters.</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Conclusion</a:t>
            </a:r>
            <a:endParaRPr b="0" lang="en-IN" sz="1800" spc="-1" strike="noStrike">
              <a:solidFill>
                <a:srgbClr val="000000"/>
              </a:solidFill>
              <a:uFill>
                <a:solidFill>
                  <a:srgbClr val="ffffff"/>
                </a:solidFill>
              </a:uFill>
              <a:latin typeface="Arial"/>
            </a:endParaRPr>
          </a:p>
        </p:txBody>
      </p:sp>
      <p:sp>
        <p:nvSpPr>
          <p:cNvPr id="239" name="CustomShape 2"/>
          <p:cNvSpPr/>
          <p:nvPr/>
        </p:nvSpPr>
        <p:spPr>
          <a:xfrm>
            <a:off x="504000" y="1768680"/>
            <a:ext cx="9071280" cy="4383360"/>
          </a:xfrm>
          <a:prstGeom prst="rect">
            <a:avLst/>
          </a:prstGeom>
          <a:noFill/>
          <a:ln>
            <a:noFill/>
          </a:ln>
        </p:spPr>
        <p:style>
          <a:lnRef idx="0"/>
          <a:fillRef idx="0"/>
          <a:effectRef idx="0"/>
          <a:fontRef idx="minor"/>
        </p:style>
      </p:sp>
      <p:sp>
        <p:nvSpPr>
          <p:cNvPr id="240" name="TextShape 3"/>
          <p:cNvSpPr txBox="1"/>
          <p:nvPr/>
        </p:nvSpPr>
        <p:spPr>
          <a:xfrm>
            <a:off x="360000" y="1678680"/>
            <a:ext cx="9360000" cy="5233320"/>
          </a:xfrm>
          <a:prstGeom prst="rect">
            <a:avLst/>
          </a:prstGeom>
          <a:noFill/>
          <a:ln>
            <a:noFill/>
          </a:ln>
        </p:spPr>
        <p:txBody>
          <a:bodyPr lIns="90000" rIns="90000" tIns="45000" bIns="45000"/>
          <a:p>
            <a:pPr algn="just">
              <a:lnSpc>
                <a:spcPct val="100000"/>
              </a:lnSpc>
            </a:pPr>
            <a:r>
              <a:rPr b="0" lang="en-IN" sz="2400" spc="-1" strike="noStrike">
                <a:solidFill>
                  <a:srgbClr val="000000"/>
                </a:solidFill>
                <a:uFill>
                  <a:solidFill>
                    <a:srgbClr val="ffffff"/>
                  </a:solidFill>
                </a:uFill>
                <a:latin typeface="Tw Cen MT"/>
                <a:ea typeface="DejaVu Sans"/>
              </a:rPr>
              <a:t>Although internet has become such a handy thing for people having access to internet that they roam about with it in their pockets, but this has been possible for those countries that can afford fibre optic cables for connectivity and therefore the bitter truth remains that nearly two-thirds of the world population do not yet have internet access. The Google[X] team has therefore taken an initiative to bridge this gap and make the world actually connected to one another by introducing Google’s Project Loon.</a:t>
            </a:r>
            <a:endParaRPr b="0" lang="en-IN" sz="2400" spc="-1" strike="noStrike">
              <a:solidFill>
                <a:srgbClr val="000000"/>
              </a:solidFill>
              <a:uFill>
                <a:solidFill>
                  <a:srgbClr val="ffffff"/>
                </a:solidFill>
              </a:uFill>
              <a:latin typeface="Arial"/>
            </a:endParaRPr>
          </a:p>
          <a:p>
            <a:pPr algn="just">
              <a:lnSpc>
                <a:spcPct val="100000"/>
              </a:lnSpc>
            </a:pPr>
            <a:endParaRPr b="0" lang="en-IN" sz="2400" spc="-1" strike="noStrike">
              <a:solidFill>
                <a:srgbClr val="000000"/>
              </a:solidFill>
              <a:uFill>
                <a:solidFill>
                  <a:srgbClr val="ffffff"/>
                </a:solidFill>
              </a:uFill>
              <a:latin typeface="Arial"/>
            </a:endParaRPr>
          </a:p>
          <a:p>
            <a:pPr algn="just">
              <a:lnSpc>
                <a:spcPct val="100000"/>
              </a:lnSpc>
            </a:pPr>
            <a:r>
              <a:rPr b="0" lang="en-IN" sz="2400" spc="-1" strike="noStrike">
                <a:solidFill>
                  <a:srgbClr val="000000"/>
                </a:solidFill>
                <a:uFill>
                  <a:solidFill>
                    <a:srgbClr val="ffffff"/>
                  </a:solidFill>
                </a:uFill>
                <a:latin typeface="Tw Cen MT"/>
                <a:ea typeface="DejaVu Sans"/>
              </a:rPr>
              <a:t>This project has come along a long way with successful Pilot Test and also surpassing many environmental, engineering , political challenges(relating to use of airspace and radio frequencies) and now is seeking NASA</a:t>
            </a:r>
            <a:endParaRPr b="0" lang="en-IN" sz="24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Reference</a:t>
            </a:r>
            <a:endParaRPr b="0" lang="en-IN" sz="1800" spc="-1" strike="noStrike">
              <a:solidFill>
                <a:srgbClr val="000000"/>
              </a:solidFill>
              <a:uFill>
                <a:solidFill>
                  <a:srgbClr val="ffffff"/>
                </a:solidFill>
              </a:uFill>
              <a:latin typeface="Arial"/>
            </a:endParaRPr>
          </a:p>
        </p:txBody>
      </p:sp>
      <p:sp>
        <p:nvSpPr>
          <p:cNvPr id="242" name="CustomShape 2"/>
          <p:cNvSpPr/>
          <p:nvPr/>
        </p:nvSpPr>
        <p:spPr>
          <a:xfrm>
            <a:off x="504000" y="1768680"/>
            <a:ext cx="9071280" cy="4383360"/>
          </a:xfrm>
          <a:prstGeom prst="rect">
            <a:avLst/>
          </a:prstGeom>
          <a:no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4000" y="301320"/>
            <a:ext cx="9071280" cy="1261080"/>
          </a:xfrm>
          <a:prstGeom prst="rect">
            <a:avLst/>
          </a:prstGeom>
          <a:noFill/>
          <a:ln>
            <a:noFill/>
          </a:ln>
        </p:spPr>
        <p:style>
          <a:lnRef idx="0"/>
          <a:fillRef idx="0"/>
          <a:effectRef idx="0"/>
          <a:fontRef idx="minor"/>
        </p:style>
      </p:sp>
      <p:sp>
        <p:nvSpPr>
          <p:cNvPr id="244" name="CustomShape 2"/>
          <p:cNvSpPr/>
          <p:nvPr/>
        </p:nvSpPr>
        <p:spPr>
          <a:xfrm>
            <a:off x="504000" y="1768680"/>
            <a:ext cx="9071280" cy="4383360"/>
          </a:xfrm>
          <a:prstGeom prst="rect">
            <a:avLst/>
          </a:prstGeom>
          <a:noFill/>
          <a:ln>
            <a:noFill/>
          </a:ln>
        </p:spPr>
        <p:style>
          <a:lnRef idx="0"/>
          <a:fillRef idx="0"/>
          <a:effectRef idx="0"/>
          <a:fontRef idx="minor"/>
        </p:style>
      </p:sp>
      <p:sp>
        <p:nvSpPr>
          <p:cNvPr id="245" name="TextShape 3"/>
          <p:cNvSpPr txBox="1"/>
          <p:nvPr/>
        </p:nvSpPr>
        <p:spPr>
          <a:xfrm>
            <a:off x="504000" y="301320"/>
            <a:ext cx="9072000" cy="126180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6" name="TextShape 4"/>
          <p:cNvSpPr txBox="1"/>
          <p:nvPr/>
        </p:nvSpPr>
        <p:spPr>
          <a:xfrm>
            <a:off x="504000" y="1768680"/>
            <a:ext cx="9072000" cy="4384080"/>
          </a:xfrm>
          <a:prstGeom prst="rect">
            <a:avLst/>
          </a:prstGeom>
          <a:noFill/>
          <a:ln>
            <a:noFill/>
          </a:ln>
        </p:spPr>
        <p:txBody>
          <a:bodyPr lIns="0" rIns="0" tIns="0" bIns="0"/>
          <a:p>
            <a:pPr marL="432000" indent="-324000" algn="ctr">
              <a:buClr>
                <a:srgbClr val="000000"/>
              </a:buClr>
              <a:buSzPct val="45000"/>
              <a:buFont typeface="Wingdings" charset="2"/>
              <a:buChar char=""/>
            </a:pPr>
            <a:r>
              <a:rPr b="0" lang="en-IN" sz="8000" spc="-1" strike="noStrike">
                <a:solidFill>
                  <a:srgbClr val="000000"/>
                </a:solidFill>
                <a:uFill>
                  <a:solidFill>
                    <a:srgbClr val="ffffff"/>
                  </a:solidFill>
                </a:uFill>
                <a:latin typeface="Arial"/>
              </a:rPr>
              <a:t> </a:t>
            </a:r>
            <a:endParaRPr b="0" lang="en-IN" sz="8000" spc="-1" strike="noStrike">
              <a:solidFill>
                <a:srgbClr val="000000"/>
              </a:solidFill>
              <a:uFill>
                <a:solidFill>
                  <a:srgbClr val="ffffff"/>
                </a:solidFill>
              </a:uFill>
              <a:latin typeface="Arial"/>
            </a:endParaRPr>
          </a:p>
          <a:p>
            <a:pPr marL="432000" indent="-324000" algn="ctr">
              <a:buClr>
                <a:srgbClr val="000000"/>
              </a:buClr>
              <a:buSzPct val="45000"/>
              <a:buFont typeface="Wingdings" charset="2"/>
              <a:buChar char=""/>
            </a:pPr>
            <a:r>
              <a:rPr b="0" lang="en-IN" sz="8000" spc="-1" strike="noStrike">
                <a:solidFill>
                  <a:srgbClr val="000000"/>
                </a:solidFill>
                <a:uFill>
                  <a:solidFill>
                    <a:srgbClr val="ffffff"/>
                  </a:solidFill>
                </a:uFill>
                <a:latin typeface="Arial"/>
              </a:rPr>
              <a:t>Thank you</a:t>
            </a:r>
            <a:endParaRPr b="0" lang="en-IN" sz="80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60000" y="288000"/>
            <a:ext cx="9394200" cy="1102320"/>
          </a:xfrm>
          <a:prstGeom prst="rect">
            <a:avLst/>
          </a:prstGeom>
          <a:noFill/>
          <a:ln>
            <a:noFill/>
          </a:ln>
        </p:spPr>
        <p:style>
          <a:lnRef idx="0"/>
          <a:fillRef idx="0"/>
          <a:effectRef idx="0"/>
          <a:fontRef idx="minor"/>
        </p:style>
        <p:txBody>
          <a:bodyPr lIns="0" rIns="0" tIns="0" bIns="0" anchor="ctr"/>
          <a:p>
            <a:pPr algn="ctr">
              <a:lnSpc>
                <a:spcPct val="100000"/>
              </a:lnSpc>
            </a:pPr>
            <a:r>
              <a:rPr b="1" lang="en-IN" sz="4000" spc="-1" strike="noStrike">
                <a:solidFill>
                  <a:srgbClr val="000000"/>
                </a:solidFill>
                <a:uFill>
                  <a:solidFill>
                    <a:srgbClr val="ffffff"/>
                  </a:solidFill>
                </a:uFill>
                <a:latin typeface="Times New Roman"/>
                <a:ea typeface="DejaVu Sans"/>
              </a:rPr>
              <a:t>Contents</a:t>
            </a:r>
            <a:endParaRPr b="0" lang="en-IN" sz="1800" spc="-1" strike="noStrike">
              <a:solidFill>
                <a:srgbClr val="000000"/>
              </a:solidFill>
              <a:uFill>
                <a:solidFill>
                  <a:srgbClr val="ffffff"/>
                </a:solidFill>
              </a:uFill>
              <a:latin typeface="Arial"/>
            </a:endParaRPr>
          </a:p>
        </p:txBody>
      </p:sp>
      <p:sp>
        <p:nvSpPr>
          <p:cNvPr id="196" name="CustomShape 2"/>
          <p:cNvSpPr/>
          <p:nvPr/>
        </p:nvSpPr>
        <p:spPr>
          <a:xfrm>
            <a:off x="504000" y="1823760"/>
            <a:ext cx="9070200" cy="50864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Project Loon</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Loon technology</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Loon Design</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How Loon moves?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How Loon connects?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Pilot Test</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Engineering  Challenges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Advantages</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Conclusion </a:t>
            </a:r>
            <a:endParaRPr b="0" lang="en-IN" sz="1800" spc="-1" strike="noStrike">
              <a:solidFill>
                <a:srgbClr val="000000"/>
              </a:solidFill>
              <a:uFill>
                <a:solidFill>
                  <a:srgbClr val="ffffff"/>
                </a:solidFill>
              </a:uFill>
              <a:latin typeface="Arial"/>
            </a:endParaRPr>
          </a:p>
          <a:p>
            <a:pPr marL="432000" indent="-32220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0000" y="263880"/>
            <a:ext cx="9430200" cy="1102320"/>
          </a:xfrm>
          <a:prstGeom prst="rect">
            <a:avLst/>
          </a:prstGeom>
          <a:noFill/>
          <a:ln>
            <a:noFill/>
          </a:ln>
        </p:spPr>
        <p:style>
          <a:lnRef idx="0"/>
          <a:fillRef idx="0"/>
          <a:effectRef idx="0"/>
          <a:fontRef idx="minor"/>
        </p:style>
        <p:txBody>
          <a:bodyPr lIns="0" rIns="0" tIns="0" bIns="0" anchor="ctr"/>
          <a:p>
            <a:pPr algn="ctr">
              <a:lnSpc>
                <a:spcPct val="100000"/>
              </a:lnSpc>
            </a:pPr>
            <a:r>
              <a:rPr b="1" lang="en-IN" sz="4000" spc="-1" strike="noStrike">
                <a:solidFill>
                  <a:srgbClr val="000000"/>
                </a:solidFill>
                <a:uFill>
                  <a:solidFill>
                    <a:srgbClr val="ffffff"/>
                  </a:solidFill>
                </a:uFill>
                <a:latin typeface="Times New Roman"/>
                <a:ea typeface="DejaVu Sans"/>
              </a:rPr>
              <a:t>Project Loon</a:t>
            </a:r>
            <a:endParaRPr b="0" lang="en-IN" sz="1800" spc="-1" strike="noStrike">
              <a:solidFill>
                <a:srgbClr val="000000"/>
              </a:solidFill>
              <a:uFill>
                <a:solidFill>
                  <a:srgbClr val="ffffff"/>
                </a:solidFill>
              </a:uFill>
              <a:latin typeface="Arial"/>
            </a:endParaRPr>
          </a:p>
        </p:txBody>
      </p:sp>
      <p:sp>
        <p:nvSpPr>
          <p:cNvPr id="198" name="CustomShape 2"/>
          <p:cNvSpPr/>
          <p:nvPr/>
        </p:nvSpPr>
        <p:spPr>
          <a:xfrm>
            <a:off x="504000" y="1823760"/>
            <a:ext cx="9070200" cy="4382640"/>
          </a:xfrm>
          <a:prstGeom prst="rect">
            <a:avLst/>
          </a:prstGeom>
          <a:noFill/>
          <a:ln>
            <a:noFill/>
          </a:ln>
        </p:spPr>
        <p:style>
          <a:lnRef idx="0"/>
          <a:fillRef idx="0"/>
          <a:effectRef idx="0"/>
          <a:fontRef idx="minor"/>
        </p:style>
        <p:txBody>
          <a:bodyPr lIns="0" rIns="0" tIns="0" bIns="0"/>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000000"/>
                </a:solidFill>
                <a:uFill>
                  <a:solidFill>
                    <a:srgbClr val="ffffff"/>
                  </a:solidFill>
                </a:uFill>
                <a:latin typeface="Tw Cen MT"/>
                <a:ea typeface="DejaVu Sans"/>
              </a:rPr>
              <a:t>As two-thirds of the world’s population does not yet have internet access, “Google’s Project Loon” – a network of balloons travelling on the edge of space – is designed to connect people in rural and remote areas, helping fill coverage gaps, and bringing people back online after natural disasters.</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60000" y="288000"/>
            <a:ext cx="9358200" cy="1102320"/>
          </a:xfrm>
          <a:prstGeom prst="rect">
            <a:avLst/>
          </a:prstGeom>
          <a:noFill/>
          <a:ln>
            <a:noFill/>
          </a:ln>
        </p:spPr>
        <p:style>
          <a:lnRef idx="0"/>
          <a:fillRef idx="0"/>
          <a:effectRef idx="0"/>
          <a:fontRef idx="minor"/>
        </p:style>
        <p:txBody>
          <a:bodyPr lIns="0" rIns="0" tIns="0" bIns="0" anchor="ctr"/>
          <a:p>
            <a:pPr algn="ctr">
              <a:lnSpc>
                <a:spcPct val="100000"/>
              </a:lnSpc>
            </a:pPr>
            <a:r>
              <a:rPr b="1" lang="en-IN" sz="4000" spc="-1" strike="noStrike">
                <a:solidFill>
                  <a:srgbClr val="000000"/>
                </a:solidFill>
                <a:uFill>
                  <a:solidFill>
                    <a:srgbClr val="ffffff"/>
                  </a:solidFill>
                </a:uFill>
                <a:latin typeface="Times New Roman"/>
                <a:ea typeface="DejaVu Sans"/>
              </a:rPr>
              <a:t>The Loon Technology</a:t>
            </a:r>
            <a:endParaRPr b="0" lang="en-IN" sz="1800" spc="-1" strike="noStrike">
              <a:solidFill>
                <a:srgbClr val="000000"/>
              </a:solidFill>
              <a:uFill>
                <a:solidFill>
                  <a:srgbClr val="ffffff"/>
                </a:solidFill>
              </a:uFill>
              <a:latin typeface="Arial"/>
            </a:endParaRPr>
          </a:p>
        </p:txBody>
      </p:sp>
      <p:sp>
        <p:nvSpPr>
          <p:cNvPr id="200" name="CustomShape 2"/>
          <p:cNvSpPr/>
          <p:nvPr/>
        </p:nvSpPr>
        <p:spPr>
          <a:xfrm>
            <a:off x="504000" y="1823760"/>
            <a:ext cx="9070200" cy="4382640"/>
          </a:xfrm>
          <a:prstGeom prst="rect">
            <a:avLst/>
          </a:prstGeom>
          <a:noFill/>
          <a:ln>
            <a:noFill/>
          </a:ln>
        </p:spPr>
        <p:style>
          <a:lnRef idx="0"/>
          <a:fillRef idx="0"/>
          <a:effectRef idx="0"/>
          <a:fontRef idx="minor"/>
        </p:style>
        <p:txBody>
          <a:bodyPr lIns="0" rIns="0" tIns="0" bIns="0"/>
          <a:p>
            <a:pPr marL="108000" indent="-214560" algn="just">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Project Loon balloons float in the stratosphere, twice as high as airplanes and the weather.</a:t>
            </a:r>
            <a:endParaRPr b="0" lang="en-IN" sz="1800" spc="-1" strike="noStrike">
              <a:solidFill>
                <a:srgbClr val="000000"/>
              </a:solidFill>
              <a:uFill>
                <a:solidFill>
                  <a:srgbClr val="ffffff"/>
                </a:solidFill>
              </a:uFill>
              <a:latin typeface="Arial"/>
            </a:endParaRPr>
          </a:p>
          <a:p>
            <a:pPr marL="108000" indent="-214560" algn="just">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They are carried around the Earth by winds and they can be steered by rising or descending to an altitude with winds moving in the desired direction.</a:t>
            </a:r>
            <a:endParaRPr b="0" lang="en-IN" sz="1800" spc="-1" strike="noStrike">
              <a:solidFill>
                <a:srgbClr val="000000"/>
              </a:solidFill>
              <a:uFill>
                <a:solidFill>
                  <a:srgbClr val="ffffff"/>
                </a:solidFill>
              </a:uFill>
              <a:latin typeface="Arial"/>
            </a:endParaRPr>
          </a:p>
          <a:p>
            <a:pPr marL="108000" indent="-214560" algn="just">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People connect to the balloon network using a special Internet antenna attached to their building.</a:t>
            </a:r>
            <a:endParaRPr b="0" lang="en-IN" sz="1800" spc="-1" strike="noStrike">
              <a:solidFill>
                <a:srgbClr val="000000"/>
              </a:solidFill>
              <a:uFill>
                <a:solidFill>
                  <a:srgbClr val="ffffff"/>
                </a:solidFill>
              </a:uFill>
              <a:latin typeface="Arial"/>
            </a:endParaRPr>
          </a:p>
          <a:p>
            <a:pPr marL="108000" indent="-214560" algn="just">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The signal bounces from balloon to balloon,  then to the global Internet back on Earth</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Picture 3" descr=""/>
          <p:cNvPicPr/>
          <p:nvPr/>
        </p:nvPicPr>
        <p:blipFill>
          <a:blip r:embed="rId1"/>
          <a:stretch/>
        </p:blipFill>
        <p:spPr>
          <a:xfrm>
            <a:off x="1152000" y="1656000"/>
            <a:ext cx="7877880" cy="515808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60000" y="288000"/>
            <a:ext cx="9430200" cy="1102320"/>
          </a:xfrm>
          <a:prstGeom prst="rect">
            <a:avLst/>
          </a:prstGeom>
          <a:noFill/>
          <a:ln>
            <a:noFill/>
          </a:ln>
        </p:spPr>
        <p:style>
          <a:lnRef idx="0"/>
          <a:fillRef idx="0"/>
          <a:effectRef idx="0"/>
          <a:fontRef idx="minor"/>
        </p:style>
        <p:txBody>
          <a:bodyPr lIns="0" rIns="0" tIns="0" bIns="0" anchor="ctr"/>
          <a:p>
            <a:pPr algn="ctr">
              <a:lnSpc>
                <a:spcPct val="100000"/>
              </a:lnSpc>
            </a:pPr>
            <a:r>
              <a:rPr b="0" lang="en-IN" sz="4000" spc="-1" strike="noStrike">
                <a:solidFill>
                  <a:srgbClr val="000000"/>
                </a:solidFill>
                <a:uFill>
                  <a:solidFill>
                    <a:srgbClr val="ffffff"/>
                  </a:solidFill>
                </a:uFill>
                <a:latin typeface="Times New Roman"/>
                <a:ea typeface="DejaVu Sans"/>
              </a:rPr>
              <a:t>The Loon Design</a:t>
            </a:r>
            <a:endParaRPr b="0" lang="en-IN" sz="1800" spc="-1" strike="noStrike">
              <a:solidFill>
                <a:srgbClr val="000000"/>
              </a:solidFill>
              <a:uFill>
                <a:solidFill>
                  <a:srgbClr val="ffffff"/>
                </a:solidFill>
              </a:uFill>
              <a:latin typeface="Arial"/>
            </a:endParaRPr>
          </a:p>
        </p:txBody>
      </p:sp>
      <p:sp>
        <p:nvSpPr>
          <p:cNvPr id="203" name="CustomShape 2"/>
          <p:cNvSpPr/>
          <p:nvPr/>
        </p:nvSpPr>
        <p:spPr>
          <a:xfrm>
            <a:off x="504000" y="1823760"/>
            <a:ext cx="9070200" cy="4382640"/>
          </a:xfrm>
          <a:prstGeom prst="rect">
            <a:avLst/>
          </a:prstGeom>
          <a:noFill/>
          <a:ln>
            <a:noFill/>
          </a:ln>
        </p:spPr>
        <p:style>
          <a:lnRef idx="0"/>
          <a:fillRef idx="0"/>
          <a:effectRef idx="0"/>
          <a:fontRef idx="minor"/>
        </p:style>
      </p:sp>
      <p:sp>
        <p:nvSpPr>
          <p:cNvPr id="204" name="CustomShape 3"/>
          <p:cNvSpPr/>
          <p:nvPr/>
        </p:nvSpPr>
        <p:spPr>
          <a:xfrm>
            <a:off x="504000" y="1823760"/>
            <a:ext cx="9070200" cy="438264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There exists three main components of loon</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Envelope</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Solar Panel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560">
              <a:lnSpc>
                <a:spcPct val="100000"/>
              </a:lnSpc>
              <a:buClr>
                <a:srgbClr val="000000"/>
              </a:buClr>
              <a:buSzPct val="80000"/>
              <a:buFont typeface="Wingdings" charset="2"/>
              <a:buChar char=""/>
            </a:pPr>
            <a:r>
              <a:rPr b="0" lang="en-IN" sz="3200" spc="-1" strike="noStrike">
                <a:solidFill>
                  <a:srgbClr val="000000"/>
                </a:solidFill>
                <a:uFill>
                  <a:solidFill>
                    <a:srgbClr val="ffffff"/>
                  </a:solidFill>
                </a:uFill>
                <a:latin typeface="Arial"/>
                <a:ea typeface="DejaVu Sans"/>
              </a:rPr>
              <a:t>Equipment</a:t>
            </a:r>
            <a:endParaRPr b="0" lang="en-IN" sz="1800" spc="-1" strike="noStrike">
              <a:solidFill>
                <a:srgbClr val="000000"/>
              </a:solidFill>
              <a:uFill>
                <a:solidFill>
                  <a:srgbClr val="ffffff"/>
                </a:solidFill>
              </a:uFill>
              <a:latin typeface="Arial"/>
            </a:endParaRPr>
          </a:p>
        </p:txBody>
      </p:sp>
      <p:pic>
        <p:nvPicPr>
          <p:cNvPr id="205" name="Picture 2" descr=""/>
          <p:cNvPicPr/>
          <p:nvPr/>
        </p:nvPicPr>
        <p:blipFill>
          <a:blip r:embed="rId1"/>
          <a:stretch/>
        </p:blipFill>
        <p:spPr>
          <a:xfrm>
            <a:off x="4176000" y="2553480"/>
            <a:ext cx="5658840" cy="4573440"/>
          </a:xfrm>
          <a:prstGeom prst="rect">
            <a:avLst/>
          </a:prstGeom>
          <a:ln w="9360">
            <a:noFill/>
          </a:ln>
        </p:spPr>
      </p:pic>
      <p:pic>
        <p:nvPicPr>
          <p:cNvPr id="206" name="" descr=""/>
          <p:cNvPicPr/>
          <p:nvPr/>
        </p:nvPicPr>
        <p:blipFill>
          <a:blip r:embed="rId2"/>
          <a:stretch/>
        </p:blipFill>
        <p:spPr>
          <a:xfrm>
            <a:off x="2880000" y="3448800"/>
            <a:ext cx="1026360" cy="244080"/>
          </a:xfrm>
          <a:prstGeom prst="rect">
            <a:avLst/>
          </a:prstGeom>
          <a:ln>
            <a:noFill/>
          </a:ln>
        </p:spPr>
      </p:pic>
      <p:pic>
        <p:nvPicPr>
          <p:cNvPr id="207" name="" descr=""/>
          <p:cNvPicPr/>
          <p:nvPr/>
        </p:nvPicPr>
        <p:blipFill>
          <a:blip r:embed="rId3"/>
          <a:stretch/>
        </p:blipFill>
        <p:spPr>
          <a:xfrm>
            <a:off x="2880000" y="3449160"/>
            <a:ext cx="1026360" cy="244080"/>
          </a:xfrm>
          <a:prstGeom prst="rect">
            <a:avLst/>
          </a:prstGeom>
          <a:ln>
            <a:noFill/>
          </a:ln>
        </p:spPr>
      </p:pic>
      <p:pic>
        <p:nvPicPr>
          <p:cNvPr id="208" name="" descr=""/>
          <p:cNvPicPr/>
          <p:nvPr/>
        </p:nvPicPr>
        <p:blipFill>
          <a:blip r:embed="rId4"/>
          <a:stretch/>
        </p:blipFill>
        <p:spPr>
          <a:xfrm>
            <a:off x="3096000" y="4866840"/>
            <a:ext cx="1026360" cy="244080"/>
          </a:xfrm>
          <a:prstGeom prst="rect">
            <a:avLst/>
          </a:prstGeom>
          <a:ln>
            <a:noFill/>
          </a:ln>
        </p:spPr>
      </p:pic>
      <p:pic>
        <p:nvPicPr>
          <p:cNvPr id="209" name="" descr=""/>
          <p:cNvPicPr/>
          <p:nvPr/>
        </p:nvPicPr>
        <p:blipFill>
          <a:blip r:embed="rId5"/>
          <a:stretch/>
        </p:blipFill>
        <p:spPr>
          <a:xfrm>
            <a:off x="3024000" y="6378840"/>
            <a:ext cx="1026360" cy="244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Envelope</a:t>
            </a:r>
            <a:endParaRPr b="0" lang="en-IN" sz="1800" spc="-1" strike="noStrike">
              <a:solidFill>
                <a:srgbClr val="000000"/>
              </a:solidFill>
              <a:uFill>
                <a:solidFill>
                  <a:srgbClr val="ffffff"/>
                </a:solidFill>
              </a:uFill>
              <a:latin typeface="Arial"/>
            </a:endParaRPr>
          </a:p>
        </p:txBody>
      </p:sp>
      <p:sp>
        <p:nvSpPr>
          <p:cNvPr id="211"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600">
              <a:lnSpc>
                <a:spcPct val="100000"/>
              </a:lnSpc>
              <a:buClr>
                <a:srgbClr val="000000"/>
              </a:buClr>
              <a:buSzPct val="80000"/>
              <a:buFont typeface="Wingdings" charset="2"/>
              <a:buChar char=""/>
            </a:pPr>
            <a:r>
              <a:rPr b="0" lang="en-IN" sz="2800" spc="-1" strike="noStrike">
                <a:solidFill>
                  <a:srgbClr val="000000"/>
                </a:solidFill>
                <a:uFill>
                  <a:solidFill>
                    <a:srgbClr val="ffffff"/>
                  </a:solidFill>
                </a:uFill>
                <a:latin typeface="Tw Cen MT"/>
                <a:ea typeface="DejaVu Sans"/>
              </a:rPr>
              <a:t>   </a:t>
            </a:r>
            <a:r>
              <a:rPr b="0" lang="en-IN" sz="2800" spc="-1" strike="noStrike">
                <a:solidFill>
                  <a:srgbClr val="000000"/>
                </a:solidFill>
                <a:uFill>
                  <a:solidFill>
                    <a:srgbClr val="ffffff"/>
                  </a:solidFill>
                </a:uFill>
                <a:latin typeface="Tw Cen MT"/>
                <a:ea typeface="DejaVu Sans"/>
              </a:rPr>
              <a:t>Projects Loon’s ballon envelopes are made of sheets of ployethylene plastic and stand fifteen meters wide by twelve meters tall when fully inflated.</a:t>
            </a:r>
            <a:endParaRPr b="0" lang="en-IN" sz="1800" spc="-1" strike="noStrike">
              <a:solidFill>
                <a:srgbClr val="000000"/>
              </a:solidFill>
              <a:uFill>
                <a:solidFill>
                  <a:srgbClr val="ffffff"/>
                </a:solidFill>
              </a:uFill>
              <a:latin typeface="Arial"/>
            </a:endParaRPr>
          </a:p>
          <a:p>
            <a:pPr marL="320040" indent="-318600">
              <a:lnSpc>
                <a:spcPct val="100000"/>
              </a:lnSpc>
              <a:buClr>
                <a:srgbClr val="000000"/>
              </a:buClr>
              <a:buSzPct val="80000"/>
              <a:buFont typeface="Wingdings" charset="2"/>
              <a:buChar char=""/>
            </a:pPr>
            <a:r>
              <a:rPr b="0" lang="en-IN" sz="2800" spc="-1" strike="noStrike">
                <a:solidFill>
                  <a:srgbClr val="000000"/>
                </a:solidFill>
                <a:uFill>
                  <a:solidFill>
                    <a:srgbClr val="ffffff"/>
                  </a:solidFill>
                </a:uFill>
                <a:latin typeface="Tw Cen MT"/>
                <a:ea typeface="DejaVu Sans"/>
              </a:rPr>
              <a:t>   </a:t>
            </a:r>
            <a:r>
              <a:rPr b="0" lang="en-IN" sz="2800" spc="-1" strike="noStrike">
                <a:solidFill>
                  <a:srgbClr val="000000"/>
                </a:solidFill>
                <a:uFill>
                  <a:solidFill>
                    <a:srgbClr val="ffffff"/>
                  </a:solidFill>
                </a:uFill>
                <a:latin typeface="Tw Cen MT"/>
                <a:ea typeface="DejaVu Sans"/>
              </a:rPr>
              <a:t>A parachute attached to the top of the envelope allows for a controlled descent and landing whenever a ballon is ready to be taken out of service </a:t>
            </a:r>
            <a:endParaRPr b="0" lang="en-IN" sz="1800" spc="-1" strike="noStrike">
              <a:solidFill>
                <a:srgbClr val="000000"/>
              </a:solidFill>
              <a:uFill>
                <a:solidFill>
                  <a:srgbClr val="ffffff"/>
                </a:solidFill>
              </a:uFill>
              <a:latin typeface="Arial"/>
            </a:endParaRPr>
          </a:p>
        </p:txBody>
      </p:sp>
      <p:pic>
        <p:nvPicPr>
          <p:cNvPr id="212" name="Picture 4" descr=""/>
          <p:cNvPicPr/>
          <p:nvPr/>
        </p:nvPicPr>
        <p:blipFill>
          <a:blip r:embed="rId1"/>
          <a:srcRect l="16740" t="10411" r="16740" b="17012"/>
          <a:stretch/>
        </p:blipFill>
        <p:spPr>
          <a:xfrm>
            <a:off x="2736000" y="5410800"/>
            <a:ext cx="4875480" cy="1284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Solar Panels</a:t>
            </a:r>
            <a:endParaRPr b="0" lang="en-IN" sz="1800" spc="-1" strike="noStrike">
              <a:solidFill>
                <a:srgbClr val="000000"/>
              </a:solidFill>
              <a:uFill>
                <a:solidFill>
                  <a:srgbClr val="ffffff"/>
                </a:solidFill>
              </a:uFill>
              <a:latin typeface="Arial"/>
            </a:endParaRPr>
          </a:p>
        </p:txBody>
      </p:sp>
      <p:sp>
        <p:nvSpPr>
          <p:cNvPr id="214"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Each unit’s electronics are powered by an array of solar panels that sits between the envelope and the hardware.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In full sun, these panels produce 100 Watts of power - enough to keep the unit running while also charging a battery for use at night. </a:t>
            </a:r>
            <a:endParaRPr b="0" lang="en-IN" sz="1800" spc="-1" strike="noStrike">
              <a:solidFill>
                <a:srgbClr val="000000"/>
              </a:solidFill>
              <a:uFill>
                <a:solidFill>
                  <a:srgbClr val="ffffff"/>
                </a:solidFill>
              </a:uFill>
              <a:latin typeface="Arial"/>
            </a:endParaRPr>
          </a:p>
          <a:p>
            <a:pPr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By moving with the wind and charging in the sun, Project Loon is able to power itself using only renewable energy sources.</a:t>
            </a:r>
            <a:endParaRPr b="0" lang="en-IN" sz="1800" spc="-1" strike="noStrike">
              <a:solidFill>
                <a:srgbClr val="000000"/>
              </a:solidFill>
              <a:uFill>
                <a:solidFill>
                  <a:srgbClr val="ffffff"/>
                </a:solidFill>
              </a:uFill>
              <a:latin typeface="Arial"/>
            </a:endParaRPr>
          </a:p>
        </p:txBody>
      </p:sp>
      <p:pic>
        <p:nvPicPr>
          <p:cNvPr id="215" name="Picture 4" descr=""/>
          <p:cNvPicPr/>
          <p:nvPr/>
        </p:nvPicPr>
        <p:blipFill>
          <a:blip r:embed="rId1"/>
          <a:srcRect l="6958" t="0" r="0" b="0"/>
          <a:stretch/>
        </p:blipFill>
        <p:spPr>
          <a:xfrm>
            <a:off x="3096000" y="5976000"/>
            <a:ext cx="3746880" cy="1284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Equipment</a:t>
            </a:r>
            <a:endParaRPr b="0" lang="en-IN" sz="1800" spc="-1" strike="noStrike">
              <a:solidFill>
                <a:srgbClr val="000000"/>
              </a:solidFill>
              <a:uFill>
                <a:solidFill>
                  <a:srgbClr val="ffffff"/>
                </a:solidFill>
              </a:uFill>
              <a:latin typeface="Arial"/>
            </a:endParaRPr>
          </a:p>
        </p:txBody>
      </p:sp>
      <p:sp>
        <p:nvSpPr>
          <p:cNvPr id="217" name="CustomShape 2"/>
          <p:cNvSpPr/>
          <p:nvPr/>
        </p:nvSpPr>
        <p:spPr>
          <a:xfrm>
            <a:off x="504000" y="1768680"/>
            <a:ext cx="9071280" cy="4383360"/>
          </a:xfrm>
          <a:prstGeom prst="rect">
            <a:avLst/>
          </a:prstGeom>
          <a:noFill/>
          <a:ln>
            <a:noFill/>
          </a:ln>
        </p:spPr>
        <p:style>
          <a:lnRef idx="0"/>
          <a:fillRef idx="0"/>
          <a:effectRef idx="0"/>
          <a:fontRef idx="minor"/>
        </p:style>
        <p:txBody>
          <a:bodyPr lIns="0" rIns="0" tIns="0" bIns="0"/>
          <a:p>
            <a:pPr marL="320040" indent="-318960">
              <a:lnSpc>
                <a:spcPct val="100000"/>
              </a:lnSpc>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A small box is used that contains the balloon’s electronic equipment -</a:t>
            </a:r>
            <a:endParaRPr b="0" lang="en-IN" sz="1800" spc="-1" strike="noStrike">
              <a:solidFill>
                <a:srgbClr val="000000"/>
              </a:solidFill>
              <a:uFill>
                <a:solidFill>
                  <a:srgbClr val="ffffff"/>
                </a:solidFill>
              </a:uFill>
              <a:latin typeface="Arial"/>
            </a:endParaRPr>
          </a:p>
          <a:p>
            <a:pPr marL="320040" indent="-318960">
              <a:lnSpc>
                <a:spcPct val="100000"/>
              </a:lnSpc>
            </a:pP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Circuit boards that control the system.</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Radio antennas to communicate with other</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balloons and with Internet antennas on the</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ground.</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And batteries to store solar power so the  </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r>
              <a:rPr b="0" lang="en-IN" sz="2900" spc="-1" strike="noStrike">
                <a:solidFill>
                  <a:srgbClr val="000000"/>
                </a:solidFill>
                <a:uFill>
                  <a:solidFill>
                    <a:srgbClr val="ffffff"/>
                  </a:solidFill>
                </a:uFill>
                <a:latin typeface="Tw Cen MT"/>
                <a:ea typeface="DejaVu Sans"/>
              </a:rPr>
              <a:t>balloons can operate during the night .</a:t>
            </a:r>
            <a:endParaRPr b="0" lang="en-IN" sz="1800" spc="-1" strike="noStrike">
              <a:solidFill>
                <a:srgbClr val="000000"/>
              </a:solidFill>
              <a:uFill>
                <a:solidFill>
                  <a:srgbClr val="ffffff"/>
                </a:solidFill>
              </a:uFill>
              <a:latin typeface="Arial"/>
            </a:endParaRPr>
          </a:p>
          <a:p>
            <a:pPr lvl="1" marL="320040" indent="-318960">
              <a:lnSpc>
                <a:spcPct val="100000"/>
              </a:lnSpc>
              <a:buClr>
                <a:srgbClr val="000000"/>
              </a:buClr>
              <a:buSzPct val="80000"/>
              <a:buFont typeface="Wingdings" charset="2"/>
              <a:buChar char=""/>
            </a:pPr>
            <a:r>
              <a:rPr b="0" lang="en-IN" sz="2900" spc="-1" strike="noStrike">
                <a:solidFill>
                  <a:srgbClr val="000000"/>
                </a:solidFill>
                <a:uFill>
                  <a:solidFill>
                    <a:srgbClr val="ffffff"/>
                  </a:solidFill>
                </a:uFill>
                <a:latin typeface="Tw Cen MT"/>
                <a:ea typeface="DejaVu Sans"/>
              </a:rPr>
              <a:t> </a:t>
            </a:r>
            <a:endParaRPr b="0" lang="en-IN" sz="1800" spc="-1" strike="noStrike">
              <a:solidFill>
                <a:srgbClr val="000000"/>
              </a:solidFill>
              <a:uFill>
                <a:solidFill>
                  <a:srgbClr val="ffffff"/>
                </a:solidFill>
              </a:uFill>
              <a:latin typeface="Arial"/>
            </a:endParaRPr>
          </a:p>
        </p:txBody>
      </p:sp>
      <p:pic>
        <p:nvPicPr>
          <p:cNvPr id="218" name="Picture 4" descr=""/>
          <p:cNvPicPr/>
          <p:nvPr/>
        </p:nvPicPr>
        <p:blipFill>
          <a:blip r:embed="rId1"/>
          <a:stretch/>
        </p:blipFill>
        <p:spPr>
          <a:xfrm>
            <a:off x="2916720" y="6130440"/>
            <a:ext cx="4570920" cy="1213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2018-04-24T19:15:21Z</dcterms:created>
  <dc:creator/>
  <dc:description/>
  <dc:language>en-IN</dc:language>
  <cp:lastModifiedBy/>
  <dcterms:modified xsi:type="dcterms:W3CDTF">2018-04-25T10:30:23Z</dcterms:modified>
  <cp:revision>49</cp:revision>
  <dc:subject/>
  <dc:title/>
</cp:coreProperties>
</file>