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embeddedFontLst>
    <p:embeddedFont>
      <p:font typeface="Jura" panose="020B0604020202020204" charset="0"/>
      <p:regular r:id="rId55"/>
      <p:bold r:id="rId56"/>
    </p:embeddedFont>
    <p:embeddedFont>
      <p:font typeface="Jura Medium" panose="020B0604020202020204" charset="0"/>
      <p:regular r:id="rId57"/>
      <p:bold r:id="rId58"/>
    </p:embeddedFont>
    <p:embeddedFont>
      <p:font typeface="Orbitron" panose="020B0604020202020204" charset="0"/>
      <p:regular r:id="rId59"/>
      <p:bold r:id="rId60"/>
    </p:embeddedFont>
    <p:embeddedFont>
      <p:font typeface="Orbitron Black" panose="020B0604020202020204" charset="0"/>
      <p:bold r:id="rId61"/>
    </p:embeddedFont>
    <p:embeddedFont>
      <p:font typeface="Orbitron ExtraBold" panose="020B0604020202020204" charset="0"/>
      <p:bold r:id="rId62"/>
    </p:embeddedFont>
    <p:embeddedFont>
      <p:font typeface="Roboto Condensed Light" panose="02000000000000000000" pitchFamily="2" charset="0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c0bb7a9ac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0c0bb7a9ac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4b7ac326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4b7ac326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b6ad1b6b1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b6ad1b6b1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b6ad1b6b1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0b6ad1b6b1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4b7ac326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4b7ac326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4b7ac326b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4b7ac326b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e4b7ac326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e4b7ac326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0c0bb7a9ac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0c0bb7a9ac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0c0bb7a9ac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0c0bb7a9ac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0a9c6aafd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0a9c6aafd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e4b7ac326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e4b7ac326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c0bb7a9ac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c0bb7a9ac_2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c00332ac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c00332ac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4b7ac326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4b7ac326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4b7ac326b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4b7ac326b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0a9c6aaf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0a9c6aaf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0a9c6aafd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0a9c6aafd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e7f4d7e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e7f4d7e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a9c6aafd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a9c6aafd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b6ad1b6b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b6ad1b6b1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0a9c6aafd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0a9c6aafd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0a9c6aafd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0a9c6aafd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0a9c6aafd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0a9c6aafd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a9c6aafd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a9c6aafd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0a9c6aafd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0a9c6aafd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0a9c6aafd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0a9c6aafd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bcec17649a8929b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bcec17649a8929b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0a9c6aaf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0a9c6aafd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a9c6aafd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a9c6aafd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e4b7ac326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e4b7ac326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4b7ac326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4b7ac326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0a9c6aafd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0a9c6aafd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4b7ac326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4b7ac326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0ac25e8a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0ac25e8a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0e4ac26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0e4ac26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f029ad9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f029ad9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0e4ac2616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0e4ac2616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0e4ac2616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0e4ac2616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6161df51334ffd6c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6161df51334ffd6c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0e4ac2616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0e4ac2616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6161df51334ffd6c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6161df51334ffd6c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c0bb7a9ac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0c0bb7a9ac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0e4ac2616e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0e4ac2616e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0e4ac2616e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0e4ac2616e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6161df51334ffd6c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6161df51334ffd6c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c0bb7a9ac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c0bb7a9ac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b6ad1b6b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b6ad1b6b1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63391" y="1204207"/>
            <a:ext cx="49596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63391" y="3534443"/>
            <a:ext cx="4630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79614" y="1447486"/>
            <a:ext cx="8191850" cy="3488981"/>
            <a:chOff x="579614" y="1447486"/>
            <a:chExt cx="8191850" cy="3488981"/>
          </a:xfrm>
        </p:grpSpPr>
        <p:sp>
          <p:nvSpPr>
            <p:cNvPr id="13" name="Google Shape;13;p2"/>
            <p:cNvSpPr/>
            <p:nvPr/>
          </p:nvSpPr>
          <p:spPr>
            <a:xfrm rot="-877252" flipH="1">
              <a:off x="599228" y="36025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77252" flipH="1">
              <a:off x="892594" y="14670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77252" flipH="1">
              <a:off x="4536179" y="473858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77252" flipH="1">
              <a:off x="8573578" y="2915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818425" y="4412100"/>
            <a:ext cx="2554000" cy="244175"/>
            <a:chOff x="-818425" y="4412100"/>
            <a:chExt cx="2554000" cy="24417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" name="Google Shape;22;p2"/>
          <p:cNvGrpSpPr/>
          <p:nvPr/>
        </p:nvGrpSpPr>
        <p:grpSpPr>
          <a:xfrm flipH="1">
            <a:off x="7282750" y="456050"/>
            <a:ext cx="2554000" cy="244175"/>
            <a:chOff x="-818425" y="4412100"/>
            <a:chExt cx="2554000" cy="244175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 flipH="1">
            <a:off x="-1605200" y="4796577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781500" y="-3074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6ABF6-A4C6-4EB3-B20D-D33C901F90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63E0F5-9976-4A9B-95F0-10975FA0BA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75825"/>
            <a:ext cx="6576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1"/>
          </p:nvPr>
        </p:nvSpPr>
        <p:spPr>
          <a:xfrm>
            <a:off x="1284000" y="3020275"/>
            <a:ext cx="657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212" name="Google Shape;212;p11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1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18" name="Google Shape;218;p1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9" name="Google Shape;219;p1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0" name="Google Shape;220;p1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21" name="Google Shape;221;p11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11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223" name="Google Shape;223;p1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4" name="Google Shape;224;p1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5" name="Google Shape;225;p1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6" name="Google Shape;226;p11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227" name="Google Shape;227;p11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1"/>
          <p:cNvGrpSpPr/>
          <p:nvPr/>
        </p:nvGrpSpPr>
        <p:grpSpPr>
          <a:xfrm rot="10800000" flipH="1">
            <a:off x="4914500" y="-2559038"/>
            <a:ext cx="1524800" cy="3281825"/>
            <a:chOff x="3809600" y="4276487"/>
            <a:chExt cx="1524800" cy="1263212"/>
          </a:xfrm>
        </p:grpSpPr>
        <p:sp>
          <p:nvSpPr>
            <p:cNvPr id="231" name="Google Shape;231;p11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1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5B216B-B3C3-43BA-9ABD-92679B6827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10A15D-B560-4B31-8E3E-CCF8032BB8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7AC07-C356-4EFB-8310-7F8D4B660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C76E4B-5BC4-436A-B736-75CD35E5F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1723975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2" hasCustomPrompt="1"/>
          </p:nvPr>
        </p:nvSpPr>
        <p:spPr>
          <a:xfrm>
            <a:off x="1028275" y="1458509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"/>
          </p:nvPr>
        </p:nvSpPr>
        <p:spPr>
          <a:xfrm>
            <a:off x="1723975" y="2213290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/>
          </p:nvPr>
        </p:nvSpPr>
        <p:spPr>
          <a:xfrm>
            <a:off x="1723975" y="31721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1028275" y="3040284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6"/>
          </p:nvPr>
        </p:nvSpPr>
        <p:spPr>
          <a:xfrm>
            <a:off x="1723975" y="3787869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7"/>
          </p:nvPr>
        </p:nvSpPr>
        <p:spPr>
          <a:xfrm>
            <a:off x="5779325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8" hasCustomPrompt="1"/>
          </p:nvPr>
        </p:nvSpPr>
        <p:spPr>
          <a:xfrm>
            <a:off x="5083625" y="1458509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9"/>
          </p:nvPr>
        </p:nvSpPr>
        <p:spPr>
          <a:xfrm>
            <a:off x="5779325" y="2213290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13"/>
          </p:nvPr>
        </p:nvSpPr>
        <p:spPr>
          <a:xfrm>
            <a:off x="5779325" y="31721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3625" y="3040284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5"/>
          </p:nvPr>
        </p:nvSpPr>
        <p:spPr>
          <a:xfrm>
            <a:off x="5779325" y="3787869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1506468" y="358428"/>
            <a:ext cx="7193875" cy="4521060"/>
            <a:chOff x="1506468" y="358428"/>
            <a:chExt cx="7193875" cy="4521060"/>
          </a:xfrm>
        </p:grpSpPr>
        <p:sp>
          <p:nvSpPr>
            <p:cNvPr id="252" name="Google Shape;252;p13"/>
            <p:cNvSpPr/>
            <p:nvPr/>
          </p:nvSpPr>
          <p:spPr>
            <a:xfrm rot="9922748" flipH="1">
              <a:off x="4227052" y="468160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9922748" flipH="1">
              <a:off x="1526082" y="37804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9922748" flipH="1">
              <a:off x="1628153" y="4507393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rot="9922748" flipH="1">
              <a:off x="8231003" y="6064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rot="9922748" flipH="1">
              <a:off x="8502457" y="38422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3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260" name="Google Shape;260;p1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3" name="Google Shape;263;p13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64" name="Google Shape;264;p1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B614A45-D0A0-436A-8DDC-EDDEE2D151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FCEF34-D36D-4EFE-BF94-4C1E4AB630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2230475" y="3308014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"/>
          </p:nvPr>
        </p:nvSpPr>
        <p:spPr>
          <a:xfrm>
            <a:off x="1031550" y="1303586"/>
            <a:ext cx="7080900" cy="20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14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272" name="Google Shape;272;p14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4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279" name="Google Shape;279;p1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14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6" name="Google Shape;286;p14"/>
          <p:cNvGrpSpPr/>
          <p:nvPr/>
        </p:nvGrpSpPr>
        <p:grpSpPr>
          <a:xfrm>
            <a:off x="3809600" y="4276487"/>
            <a:ext cx="1524800" cy="1263212"/>
            <a:chOff x="3809600" y="4276487"/>
            <a:chExt cx="1524800" cy="1263212"/>
          </a:xfrm>
        </p:grpSpPr>
        <p:sp>
          <p:nvSpPr>
            <p:cNvPr id="287" name="Google Shape;287;p14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ADBE70-DFCC-4DC0-BA34-3068FE61F0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9E864E-0A0A-4643-82EF-A8196C4BEC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>
            <a:spLocks noGrp="1"/>
          </p:cNvSpPr>
          <p:nvPr>
            <p:ph type="subTitle" idx="1"/>
          </p:nvPr>
        </p:nvSpPr>
        <p:spPr>
          <a:xfrm>
            <a:off x="829925" y="1526175"/>
            <a:ext cx="40413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97" name="Google Shape;297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00" name="Google Shape;300;p15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02" name="Google Shape;302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15"/>
          <p:cNvGrpSpPr/>
          <p:nvPr/>
        </p:nvGrpSpPr>
        <p:grpSpPr>
          <a:xfrm rot="-5400000">
            <a:off x="7829204" y="930837"/>
            <a:ext cx="1524800" cy="3281825"/>
            <a:chOff x="3809600" y="4276487"/>
            <a:chExt cx="1524800" cy="1263212"/>
          </a:xfrm>
        </p:grpSpPr>
        <p:sp>
          <p:nvSpPr>
            <p:cNvPr id="306" name="Google Shape;306;p1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 rot="10800000" flipH="1">
            <a:off x="349836" y="1072352"/>
            <a:ext cx="7921755" cy="3473881"/>
            <a:chOff x="760561" y="523177"/>
            <a:chExt cx="7921755" cy="3473881"/>
          </a:xfrm>
        </p:grpSpPr>
        <p:sp>
          <p:nvSpPr>
            <p:cNvPr id="310" name="Google Shape;310;p15"/>
            <p:cNvSpPr/>
            <p:nvPr/>
          </p:nvSpPr>
          <p:spPr>
            <a:xfrm rot="-877252" flipH="1">
              <a:off x="780174" y="356283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-877252" flipH="1">
              <a:off x="8484429" y="13712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 rot="-877252" flipH="1">
              <a:off x="885216" y="8658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 rot="-877252" flipH="1">
              <a:off x="8266937" y="37991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DF1F7E2-9CFF-4747-862F-237828B546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6189D6-2FF8-4247-B6CD-8D650A902D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6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9277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1"/>
          </p:nvPr>
        </p:nvSpPr>
        <p:spPr>
          <a:xfrm>
            <a:off x="9277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2"/>
          </p:nvPr>
        </p:nvSpPr>
        <p:spPr>
          <a:xfrm>
            <a:off x="36115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3"/>
          </p:nvPr>
        </p:nvSpPr>
        <p:spPr>
          <a:xfrm>
            <a:off x="36115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4"/>
          </p:nvPr>
        </p:nvSpPr>
        <p:spPr>
          <a:xfrm>
            <a:off x="62953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5"/>
          </p:nvPr>
        </p:nvSpPr>
        <p:spPr>
          <a:xfrm>
            <a:off x="62953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6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27" name="Google Shape;32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30" name="Google Shape;330;p16"/>
          <p:cNvGrpSpPr/>
          <p:nvPr/>
        </p:nvGrpSpPr>
        <p:grpSpPr>
          <a:xfrm rot="10800000">
            <a:off x="306744" y="523177"/>
            <a:ext cx="7946971" cy="4297924"/>
            <a:chOff x="931102" y="305677"/>
            <a:chExt cx="7946971" cy="4297924"/>
          </a:xfrm>
        </p:grpSpPr>
        <p:sp>
          <p:nvSpPr>
            <p:cNvPr id="331" name="Google Shape;331;p16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rot="-877252" flipH="1">
              <a:off x="1066254" y="78490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877252" flipH="1">
              <a:off x="4523674" y="3252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 rot="-877252" flipH="1">
              <a:off x="950716" y="344418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-877252" flipH="1">
              <a:off x="8680187" y="19975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337" name="Google Shape;33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3DC16B-2BE3-46AD-BE68-8DA9D2D56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A1E66A-DE11-48E4-BED6-D64E2313F5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7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132350" y="1682850"/>
            <a:ext cx="2314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1132350" y="2033630"/>
            <a:ext cx="231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title" idx="2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 idx="3"/>
          </p:nvPr>
        </p:nvSpPr>
        <p:spPr>
          <a:xfrm>
            <a:off x="1132350" y="3168745"/>
            <a:ext cx="2314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4"/>
          </p:nvPr>
        </p:nvSpPr>
        <p:spPr>
          <a:xfrm>
            <a:off x="1132350" y="3519525"/>
            <a:ext cx="231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5"/>
          </p:nvPr>
        </p:nvSpPr>
        <p:spPr>
          <a:xfrm>
            <a:off x="5696850" y="1682850"/>
            <a:ext cx="2314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6"/>
          </p:nvPr>
        </p:nvSpPr>
        <p:spPr>
          <a:xfrm>
            <a:off x="5696850" y="2033630"/>
            <a:ext cx="231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7"/>
          <p:cNvSpPr txBox="1">
            <a:spLocks noGrp="1"/>
          </p:cNvSpPr>
          <p:nvPr>
            <p:ph type="title" idx="7"/>
          </p:nvPr>
        </p:nvSpPr>
        <p:spPr>
          <a:xfrm>
            <a:off x="5696850" y="3168745"/>
            <a:ext cx="2314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17"/>
          <p:cNvSpPr txBox="1">
            <a:spLocks noGrp="1"/>
          </p:cNvSpPr>
          <p:nvPr>
            <p:ph type="subTitle" idx="8"/>
          </p:nvPr>
        </p:nvSpPr>
        <p:spPr>
          <a:xfrm>
            <a:off x="5696850" y="3519525"/>
            <a:ext cx="231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17"/>
          <p:cNvGrpSpPr/>
          <p:nvPr/>
        </p:nvGrpSpPr>
        <p:grpSpPr>
          <a:xfrm>
            <a:off x="294102" y="613217"/>
            <a:ext cx="7996539" cy="3990384"/>
            <a:chOff x="294102" y="613217"/>
            <a:chExt cx="7996539" cy="3990384"/>
          </a:xfrm>
        </p:grpSpPr>
        <p:sp>
          <p:nvSpPr>
            <p:cNvPr id="352" name="Google Shape;352;p17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-877252" flipH="1">
              <a:off x="313716" y="32533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 rot="-877252" flipH="1">
              <a:off x="7961412" y="42603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7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7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59" name="Google Shape;359;p1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60" name="Google Shape;360;p1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61" name="Google Shape;361;p1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2" name="Google Shape;362;p17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363" name="Google Shape;363;p1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64" name="Google Shape;364;p1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65" name="Google Shape;365;p1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4423DD3-2D56-4379-AA30-47718B6D41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1939F3-8BA3-44BD-A2DB-AA8CE5FB4F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8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8"/>
          <p:cNvSpPr txBox="1">
            <a:spLocks noGrp="1"/>
          </p:cNvSpPr>
          <p:nvPr>
            <p:ph type="title"/>
          </p:nvPr>
        </p:nvSpPr>
        <p:spPr>
          <a:xfrm>
            <a:off x="720000" y="190192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720000" y="225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title" idx="2"/>
          </p:nvPr>
        </p:nvSpPr>
        <p:spPr>
          <a:xfrm>
            <a:off x="3419269" y="190192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3419269" y="225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 idx="4"/>
          </p:nvPr>
        </p:nvSpPr>
        <p:spPr>
          <a:xfrm>
            <a:off x="720000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720000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title" idx="6"/>
          </p:nvPr>
        </p:nvSpPr>
        <p:spPr>
          <a:xfrm>
            <a:off x="3419269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7"/>
          </p:nvPr>
        </p:nvSpPr>
        <p:spPr>
          <a:xfrm>
            <a:off x="3419269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title" idx="8"/>
          </p:nvPr>
        </p:nvSpPr>
        <p:spPr>
          <a:xfrm>
            <a:off x="6118545" y="190192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9"/>
          </p:nvPr>
        </p:nvSpPr>
        <p:spPr>
          <a:xfrm>
            <a:off x="6118545" y="225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title" idx="13"/>
          </p:nvPr>
        </p:nvSpPr>
        <p:spPr>
          <a:xfrm>
            <a:off x="6118545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4"/>
          </p:nvPr>
        </p:nvSpPr>
        <p:spPr>
          <a:xfrm>
            <a:off x="6118545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title" idx="15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389352" y="523177"/>
            <a:ext cx="7901289" cy="4194074"/>
            <a:chOff x="389352" y="523177"/>
            <a:chExt cx="7901289" cy="4194074"/>
          </a:xfrm>
        </p:grpSpPr>
        <p:sp>
          <p:nvSpPr>
            <p:cNvPr id="382" name="Google Shape;382;p18"/>
            <p:cNvSpPr/>
            <p:nvPr/>
          </p:nvSpPr>
          <p:spPr>
            <a:xfrm rot="-877252" flipH="1">
              <a:off x="5177674" y="451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-877252" flipH="1">
              <a:off x="408966" y="307317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387" name="Google Shape;387;p1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90" name="Google Shape;390;p18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18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93" name="Google Shape;393;p1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5FEFFBD-0F86-4F59-8098-0A7664D55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443744-EA29-418B-A506-526BFF7CB4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9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>
            <a:spLocks noGrp="1"/>
          </p:cNvSpPr>
          <p:nvPr>
            <p:ph type="title" hasCustomPrompt="1"/>
          </p:nvPr>
        </p:nvSpPr>
        <p:spPr>
          <a:xfrm>
            <a:off x="1598100" y="640703"/>
            <a:ext cx="5947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1"/>
          </p:nvPr>
        </p:nvSpPr>
        <p:spPr>
          <a:xfrm>
            <a:off x="1598100" y="1322918"/>
            <a:ext cx="59478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 idx="2" hasCustomPrompt="1"/>
          </p:nvPr>
        </p:nvSpPr>
        <p:spPr>
          <a:xfrm>
            <a:off x="1598100" y="2096846"/>
            <a:ext cx="5947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3"/>
          </p:nvPr>
        </p:nvSpPr>
        <p:spPr>
          <a:xfrm>
            <a:off x="1598100" y="2780251"/>
            <a:ext cx="59478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idx="4" hasCustomPrompt="1"/>
          </p:nvPr>
        </p:nvSpPr>
        <p:spPr>
          <a:xfrm>
            <a:off x="1598100" y="3553001"/>
            <a:ext cx="5947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5"/>
          </p:nvPr>
        </p:nvSpPr>
        <p:spPr>
          <a:xfrm>
            <a:off x="1598100" y="4237597"/>
            <a:ext cx="59478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4" name="Google Shape;404;p19"/>
          <p:cNvGrpSpPr/>
          <p:nvPr/>
        </p:nvGrpSpPr>
        <p:grpSpPr>
          <a:xfrm>
            <a:off x="894177" y="317502"/>
            <a:ext cx="7396464" cy="4609749"/>
            <a:chOff x="894177" y="317502"/>
            <a:chExt cx="7396464" cy="4609749"/>
          </a:xfrm>
        </p:grpSpPr>
        <p:sp>
          <p:nvSpPr>
            <p:cNvPr id="405" name="Google Shape;405;p19"/>
            <p:cNvSpPr/>
            <p:nvPr/>
          </p:nvSpPr>
          <p:spPr>
            <a:xfrm rot="-877252" flipH="1">
              <a:off x="2526324" y="472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 rot="-877252" flipH="1">
              <a:off x="4869824" y="337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19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19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412" name="Google Shape;412;p1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3" name="Google Shape;413;p1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4" name="Google Shape;414;p1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15" name="Google Shape;415;p19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9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417" name="Google Shape;417;p1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8" name="Google Shape;418;p1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9" name="Google Shape;419;p1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2B35EDB-9C7F-4747-908D-E254800D97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538B29-2E6A-4426-9591-3922060F4A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0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20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425" name="Google Shape;425;p2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6" name="Google Shape;426;p2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7" name="Google Shape;427;p2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28" name="Google Shape;428;p20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20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430" name="Google Shape;430;p2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31" name="Google Shape;431;p2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32" name="Google Shape;432;p2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33" name="Google Shape;433;p20"/>
          <p:cNvGrpSpPr/>
          <p:nvPr/>
        </p:nvGrpSpPr>
        <p:grpSpPr>
          <a:xfrm flipH="1">
            <a:off x="186527" y="1116492"/>
            <a:ext cx="8617034" cy="3814167"/>
            <a:chOff x="186527" y="1116492"/>
            <a:chExt cx="8617034" cy="3814167"/>
          </a:xfrm>
        </p:grpSpPr>
        <p:sp>
          <p:nvSpPr>
            <p:cNvPr id="434" name="Google Shape;434;p20"/>
            <p:cNvSpPr/>
            <p:nvPr/>
          </p:nvSpPr>
          <p:spPr>
            <a:xfrm rot="-877252" flipH="1">
              <a:off x="304924" y="4264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-877252" flipH="1">
              <a:off x="8475704" y="113610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877252" flipH="1">
              <a:off x="8605674" y="28933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 rot="-877252" flipH="1">
              <a:off x="206141" y="13536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 rot="-877252" flipH="1">
              <a:off x="6714212" y="4732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C70B9F8-1707-4337-9CB1-6ABE096865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9463B4-1CD8-4991-99AB-E2E2DBA93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043913" y="1891531"/>
            <a:ext cx="36021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4043913" y="2879725"/>
            <a:ext cx="3430500" cy="5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7" name="Google Shape;37;p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0" name="Google Shape;40;p3"/>
          <p:cNvGrpSpPr/>
          <p:nvPr/>
        </p:nvGrpSpPr>
        <p:grpSpPr>
          <a:xfrm rot="5400000" flipH="1">
            <a:off x="-1463771" y="930837"/>
            <a:ext cx="1524800" cy="3281825"/>
            <a:chOff x="3809600" y="4276487"/>
            <a:chExt cx="1524800" cy="1263212"/>
          </a:xfrm>
        </p:grpSpPr>
        <p:sp>
          <p:nvSpPr>
            <p:cNvPr id="41" name="Google Shape;41;p3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851302" y="523177"/>
            <a:ext cx="7439339" cy="3966124"/>
            <a:chOff x="851302" y="523177"/>
            <a:chExt cx="7439339" cy="3966124"/>
          </a:xfrm>
        </p:grpSpPr>
        <p:sp>
          <p:nvSpPr>
            <p:cNvPr id="45" name="Google Shape;45;p3"/>
            <p:cNvSpPr/>
            <p:nvPr/>
          </p:nvSpPr>
          <p:spPr>
            <a:xfrm rot="-877252" flipH="1">
              <a:off x="2667849" y="42914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77252" flipH="1">
              <a:off x="870916" y="9092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3C49E7C-ECF8-4698-900F-F2152B3D54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EE481E-376C-4358-AC36-834AD501E8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1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1"/>
          <p:cNvSpPr txBox="1">
            <a:spLocks noGrp="1"/>
          </p:cNvSpPr>
          <p:nvPr>
            <p:ph type="subTitle" idx="1"/>
          </p:nvPr>
        </p:nvSpPr>
        <p:spPr>
          <a:xfrm>
            <a:off x="1383532" y="2264144"/>
            <a:ext cx="29112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21"/>
          <p:cNvSpPr txBox="1">
            <a:spLocks noGrp="1"/>
          </p:cNvSpPr>
          <p:nvPr>
            <p:ph type="title"/>
          </p:nvPr>
        </p:nvSpPr>
        <p:spPr>
          <a:xfrm>
            <a:off x="1383532" y="1544944"/>
            <a:ext cx="316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21"/>
          <p:cNvGrpSpPr/>
          <p:nvPr/>
        </p:nvGrpSpPr>
        <p:grpSpPr>
          <a:xfrm rot="10800000" flipH="1">
            <a:off x="894177" y="523177"/>
            <a:ext cx="7722421" cy="4080424"/>
            <a:chOff x="894177" y="523177"/>
            <a:chExt cx="7722421" cy="4080424"/>
          </a:xfrm>
        </p:grpSpPr>
        <p:sp>
          <p:nvSpPr>
            <p:cNvPr id="444" name="Google Shape;444;p21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 rot="-877252" flipH="1">
              <a:off x="8011629" y="9573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 rot="-877252" flipH="1">
              <a:off x="8418712" y="401362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450" name="Google Shape;450;p2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1" name="Google Shape;451;p2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2" name="Google Shape;452;p2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3" name="Google Shape;453;p21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1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455" name="Google Shape;455;p2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6" name="Google Shape;456;p2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7" name="Google Shape;457;p2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8" name="Google Shape;458;p21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B2C763-FE58-44AC-B6AA-3EF8DB7ADA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67ADD4-3D6E-4C8F-9872-73E9DED21A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2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2"/>
          <p:cNvSpPr txBox="1">
            <a:spLocks noGrp="1"/>
          </p:cNvSpPr>
          <p:nvPr>
            <p:ph type="ctrTitle"/>
          </p:nvPr>
        </p:nvSpPr>
        <p:spPr>
          <a:xfrm>
            <a:off x="769175" y="715743"/>
            <a:ext cx="42840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subTitle" idx="1"/>
          </p:nvPr>
        </p:nvSpPr>
        <p:spPr>
          <a:xfrm>
            <a:off x="769175" y="2159876"/>
            <a:ext cx="4293900" cy="11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63" name="Google Shape;463;p22"/>
          <p:cNvGrpSpPr/>
          <p:nvPr/>
        </p:nvGrpSpPr>
        <p:grpSpPr>
          <a:xfrm>
            <a:off x="69627" y="523177"/>
            <a:ext cx="8221014" cy="4401774"/>
            <a:chOff x="69627" y="523177"/>
            <a:chExt cx="8221014" cy="4401774"/>
          </a:xfrm>
        </p:grpSpPr>
        <p:sp>
          <p:nvSpPr>
            <p:cNvPr id="464" name="Google Shape;464;p22"/>
            <p:cNvSpPr/>
            <p:nvPr/>
          </p:nvSpPr>
          <p:spPr>
            <a:xfrm rot="-877252" flipH="1">
              <a:off x="4482874" y="47270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 rot="-877252" flipH="1">
              <a:off x="89241" y="8503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 rot="-877252" flipH="1">
              <a:off x="7809512" y="4164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2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2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472" name="Google Shape;472;p2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3" name="Google Shape;473;p2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4" name="Google Shape;474;p2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5" name="Google Shape;475;p22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476" name="Google Shape;476;p2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7" name="Google Shape;477;p2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8" name="Google Shape;478;p2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79" name="Google Shape;479;p22"/>
          <p:cNvSpPr txBox="1"/>
          <p:nvPr/>
        </p:nvSpPr>
        <p:spPr>
          <a:xfrm>
            <a:off x="769175" y="3437500"/>
            <a:ext cx="376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 sz="1100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rPr>
              <a:t>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96A50A-AA7B-4CAD-97B2-E4A2DB82775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A2374D-1801-440D-B9CB-0A158DDD0A8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761C3B-3E14-4BEC-930C-8EB23994D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72163-01FD-4E02-9AFD-9AE032897E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2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4"/>
          <p:cNvGrpSpPr/>
          <p:nvPr/>
        </p:nvGrpSpPr>
        <p:grpSpPr>
          <a:xfrm>
            <a:off x="894177" y="317502"/>
            <a:ext cx="7396464" cy="4609749"/>
            <a:chOff x="894177" y="317502"/>
            <a:chExt cx="7396464" cy="4609749"/>
          </a:xfrm>
        </p:grpSpPr>
        <p:sp>
          <p:nvSpPr>
            <p:cNvPr id="486" name="Google Shape;486;p24"/>
            <p:cNvSpPr/>
            <p:nvPr/>
          </p:nvSpPr>
          <p:spPr>
            <a:xfrm rot="-877252" flipH="1">
              <a:off x="2526324" y="472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 rot="-877252" flipH="1">
              <a:off x="4869824" y="337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4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4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493" name="Google Shape;493;p2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4" name="Google Shape;494;p2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5" name="Google Shape;495;p2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96" name="Google Shape;496;p2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36B5CF-A007-4205-8CEC-ED46A194C5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3DA381-55AD-4941-AD97-036BF680B6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611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rbitron Black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255164" y="811202"/>
            <a:ext cx="8655284" cy="4096801"/>
            <a:chOff x="255164" y="811202"/>
            <a:chExt cx="8655284" cy="4096801"/>
          </a:xfrm>
        </p:grpSpPr>
        <p:sp>
          <p:nvSpPr>
            <p:cNvPr id="55" name="Google Shape;55;p4"/>
            <p:cNvSpPr/>
            <p:nvPr/>
          </p:nvSpPr>
          <p:spPr>
            <a:xfrm rot="877252">
              <a:off x="5602791" y="4710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877252">
              <a:off x="8712561" y="37739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77252">
              <a:off x="7647282" y="8308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877252">
              <a:off x="274778" y="352578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61" name="Google Shape;61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4" name="Google Shape;64;p4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65" name="Google Shape;65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8" name="Google Shape;68;p4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2FB5A5-855C-4B41-AD6A-17EB15CC70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F73F6F-3E3D-417B-B2A6-E2FEAF1328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4555788" y="1296431"/>
            <a:ext cx="3695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4555788" y="1670281"/>
            <a:ext cx="3695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2"/>
          </p:nvPr>
        </p:nvSpPr>
        <p:spPr>
          <a:xfrm>
            <a:off x="4555788" y="2880219"/>
            <a:ext cx="3695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4555788" y="3254069"/>
            <a:ext cx="3695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 flipH="1"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76" name="Google Shape;76;p5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83" name="Google Shape;83;p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6" name="Google Shape;86;p5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88" name="Google Shape;88;p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 rot="10800000" flipH="1">
            <a:off x="4914500" y="-2559038"/>
            <a:ext cx="1524800" cy="3281825"/>
            <a:chOff x="3809600" y="4276487"/>
            <a:chExt cx="1524800" cy="1263212"/>
          </a:xfrm>
        </p:grpSpPr>
        <p:sp>
          <p:nvSpPr>
            <p:cNvPr id="92" name="Google Shape;92;p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96" name="Google Shape;96;p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A74AF9F4-A50A-4321-8FDB-5EB93E2A6A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CE579B-165C-4633-B55C-3CF626A580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105" name="Google Shape;105;p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6" name="Google Shape;106;p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8" name="Google Shape;108;p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109" name="Google Shape;109;p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1" name="Google Shape;111;p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2" name="Google Shape;112;p6"/>
          <p:cNvGrpSpPr/>
          <p:nvPr/>
        </p:nvGrpSpPr>
        <p:grpSpPr>
          <a:xfrm>
            <a:off x="186527" y="705542"/>
            <a:ext cx="8617034" cy="4225117"/>
            <a:chOff x="186527" y="705542"/>
            <a:chExt cx="8617034" cy="4225117"/>
          </a:xfrm>
        </p:grpSpPr>
        <p:sp>
          <p:nvSpPr>
            <p:cNvPr id="113" name="Google Shape;113;p6"/>
            <p:cNvSpPr/>
            <p:nvPr/>
          </p:nvSpPr>
          <p:spPr>
            <a:xfrm rot="-877252" flipH="1">
              <a:off x="6788229" y="7251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-877252" flipH="1">
              <a:off x="206141" y="13536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77252" flipH="1">
              <a:off x="8605674" y="28933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877252" flipH="1">
              <a:off x="304924" y="4264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877252" flipH="1">
              <a:off x="6714212" y="4732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DDF5CEA-52AC-482A-B50C-E32BF66943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232C93-BFEC-4C70-9823-46B66C973D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948600" y="445025"/>
            <a:ext cx="4605000" cy="17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948600" y="2775100"/>
            <a:ext cx="33222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916702" y="613217"/>
            <a:ext cx="7488146" cy="3990384"/>
            <a:chOff x="916702" y="613217"/>
            <a:chExt cx="7488146" cy="3990384"/>
          </a:xfrm>
        </p:grpSpPr>
        <p:sp>
          <p:nvSpPr>
            <p:cNvPr id="123" name="Google Shape;123;p7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-877252" flipH="1">
              <a:off x="4548049" y="23830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-877252" flipH="1">
              <a:off x="936316" y="40130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877252" flipH="1">
              <a:off x="8206962" y="41438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7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131" name="Google Shape;131;p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4" name="Google Shape;134;p7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135" name="Google Shape;135;p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FB08133-FCE4-419F-936A-2783101FD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6B1549-75AA-436B-BAEE-A0AE0BD83B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1" name="Google Shape;141;p8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142" name="Google Shape;142;p8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148" name="Google Shape;148;p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9" name="Google Shape;149;p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0" name="Google Shape;150;p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1" name="Google Shape;151;p8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153" name="Google Shape;153;p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6" name="Google Shape;156;p8"/>
          <p:cNvGrpSpPr/>
          <p:nvPr/>
        </p:nvGrpSpPr>
        <p:grpSpPr>
          <a:xfrm rot="5400000" flipH="1">
            <a:off x="-1320896" y="930837"/>
            <a:ext cx="1524800" cy="3281825"/>
            <a:chOff x="3809600" y="4276487"/>
            <a:chExt cx="1524800" cy="1263212"/>
          </a:xfrm>
        </p:grpSpPr>
        <p:sp>
          <p:nvSpPr>
            <p:cNvPr id="157" name="Google Shape;157;p8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8"/>
          <p:cNvGrpSpPr/>
          <p:nvPr/>
        </p:nvGrpSpPr>
        <p:grpSpPr>
          <a:xfrm>
            <a:off x="5333600" y="4420712"/>
            <a:ext cx="1524800" cy="3281825"/>
            <a:chOff x="3809600" y="4276487"/>
            <a:chExt cx="1524800" cy="1263212"/>
          </a:xfrm>
        </p:grpSpPr>
        <p:sp>
          <p:nvSpPr>
            <p:cNvPr id="161" name="Google Shape;161;p8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7D1BEE-E366-45AF-98D3-0D7A81346F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34E92A-D283-4BAD-9B61-4C55E88688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197875" y="1567259"/>
            <a:ext cx="6876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ubTitle" idx="1"/>
          </p:nvPr>
        </p:nvSpPr>
        <p:spPr>
          <a:xfrm>
            <a:off x="1602400" y="2249050"/>
            <a:ext cx="6067800" cy="13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9"/>
          <p:cNvGrpSpPr/>
          <p:nvPr/>
        </p:nvGrpSpPr>
        <p:grpSpPr>
          <a:xfrm rot="10800000">
            <a:off x="1027527" y="523177"/>
            <a:ext cx="7324739" cy="3928024"/>
            <a:chOff x="832552" y="523177"/>
            <a:chExt cx="7324739" cy="3928024"/>
          </a:xfrm>
        </p:grpSpPr>
        <p:sp>
          <p:nvSpPr>
            <p:cNvPr id="170" name="Google Shape;170;p9"/>
            <p:cNvSpPr/>
            <p:nvPr/>
          </p:nvSpPr>
          <p:spPr>
            <a:xfrm rot="-877252" flipH="1">
              <a:off x="2083849" y="42533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877252" flipH="1">
              <a:off x="7959404" y="8233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77252" flipH="1">
              <a:off x="852166" y="132357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9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178" name="Google Shape;178;p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9" name="Google Shape;179;p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1" name="Google Shape;181;p9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182" name="Google Shape;182;p9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9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186" name="Google Shape;186;p9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A93943F-FBA6-4329-8C7C-7932AB653E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E3FB514-FF89-4FB8-B6ED-21DB0D2201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720275" y="2462100"/>
            <a:ext cx="2341800" cy="17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0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193" name="Google Shape;193;p1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4" name="Google Shape;194;p1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5" name="Google Shape;195;p1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6" name="Google Shape;196;p10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197" name="Google Shape;197;p10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8" name="Google Shape;198;p10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9" name="Google Shape;199;p10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00" name="Google Shape;200;p10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>
            <a:off x="799286" y="305677"/>
            <a:ext cx="7491355" cy="4647056"/>
            <a:chOff x="799286" y="305677"/>
            <a:chExt cx="7491355" cy="4647056"/>
          </a:xfrm>
        </p:grpSpPr>
        <p:sp>
          <p:nvSpPr>
            <p:cNvPr id="202" name="Google Shape;202;p10"/>
            <p:cNvSpPr/>
            <p:nvPr/>
          </p:nvSpPr>
          <p:spPr>
            <a:xfrm rot="-877252" flipH="1">
              <a:off x="818899" y="157838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 rot="-877252" flipH="1">
              <a:off x="6084849" y="3252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 rot="-877252" flipH="1">
              <a:off x="1325716" y="31906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 rot="-877252" flipH="1">
              <a:off x="7154887" y="47548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B3F87A8-8084-4E14-8338-A4A0EAA4A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4" y="103104"/>
            <a:ext cx="890016" cy="4047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CAC5B-A3B9-4DFD-A1E7-4334AE422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6968" y="35434"/>
            <a:ext cx="718264" cy="4444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64000">
              <a:schemeClr val="dk2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>
            <a:spLocks noGrp="1"/>
          </p:cNvSpPr>
          <p:nvPr>
            <p:ph type="subTitle" idx="1"/>
          </p:nvPr>
        </p:nvSpPr>
        <p:spPr>
          <a:xfrm>
            <a:off x="2256591" y="3491593"/>
            <a:ext cx="4630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Phani Jayanth J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Pramat Shastri Jois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25"/>
          <p:cNvSpPr txBox="1">
            <a:spLocks noGrp="1"/>
          </p:cNvSpPr>
          <p:nvPr>
            <p:ph type="ctrTitle"/>
          </p:nvPr>
        </p:nvSpPr>
        <p:spPr>
          <a:xfrm>
            <a:off x="58950" y="1050425"/>
            <a:ext cx="9026100" cy="21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Parallel Processing</a:t>
            </a:r>
            <a:endParaRPr sz="3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&amp;</a:t>
            </a:r>
            <a:endParaRPr sz="3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Real-Time Operating Systems</a:t>
            </a:r>
            <a:endParaRPr sz="3700"/>
          </a:p>
        </p:txBody>
      </p:sp>
      <p:sp>
        <p:nvSpPr>
          <p:cNvPr id="503" name="Google Shape;503;p25"/>
          <p:cNvSpPr txBox="1">
            <a:spLocks noGrp="1"/>
          </p:cNvSpPr>
          <p:nvPr>
            <p:ph type="subTitle" idx="1"/>
          </p:nvPr>
        </p:nvSpPr>
        <p:spPr>
          <a:xfrm>
            <a:off x="6469016" y="4775593"/>
            <a:ext cx="4630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Shaastra 2022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4"/>
          <p:cNvSpPr/>
          <p:nvPr/>
        </p:nvSpPr>
        <p:spPr>
          <a:xfrm>
            <a:off x="1009050" y="3992250"/>
            <a:ext cx="7125900" cy="24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Shared Address Space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1019050" y="3576875"/>
            <a:ext cx="885600" cy="24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Proc 1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2196238" y="3576875"/>
            <a:ext cx="885600" cy="24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Proc 2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3373450" y="3576875"/>
            <a:ext cx="885600" cy="24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Proc 3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0" name="Google Shape;640;p34"/>
          <p:cNvSpPr/>
          <p:nvPr/>
        </p:nvSpPr>
        <p:spPr>
          <a:xfrm>
            <a:off x="7249350" y="3576875"/>
            <a:ext cx="885600" cy="24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Proc N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1009050" y="3388000"/>
            <a:ext cx="7125900" cy="2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1009050" y="2972625"/>
            <a:ext cx="7125900" cy="247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OS/System support for shared memory and threading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1009050" y="2544163"/>
            <a:ext cx="7125900" cy="247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OpenMP Runtime Library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1115450" y="1688150"/>
            <a:ext cx="1611300" cy="461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Directives, Compiler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3766350" y="1688150"/>
            <a:ext cx="1611300" cy="461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OpenMP Library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6417250" y="1688225"/>
            <a:ext cx="1611300" cy="461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Environment Variables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7" name="Google Shape;647;p34"/>
          <p:cNvSpPr/>
          <p:nvPr/>
        </p:nvSpPr>
        <p:spPr>
          <a:xfrm>
            <a:off x="1009050" y="466675"/>
            <a:ext cx="7125900" cy="398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End User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8" name="Google Shape;648;p34"/>
          <p:cNvSpPr/>
          <p:nvPr/>
        </p:nvSpPr>
        <p:spPr>
          <a:xfrm>
            <a:off x="1019050" y="971325"/>
            <a:ext cx="6353400" cy="398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                  Application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49" name="Google Shape;649;p34"/>
          <p:cNvSpPr/>
          <p:nvPr/>
        </p:nvSpPr>
        <p:spPr>
          <a:xfrm>
            <a:off x="7450050" y="674775"/>
            <a:ext cx="684900" cy="695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50" name="Google Shape;650;p34"/>
          <p:cNvSpPr/>
          <p:nvPr/>
        </p:nvSpPr>
        <p:spPr>
          <a:xfrm>
            <a:off x="1009050" y="2330563"/>
            <a:ext cx="7125900" cy="2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1009050" y="1549788"/>
            <a:ext cx="7125900" cy="20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5012300" y="3636125"/>
            <a:ext cx="131100" cy="12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5377650" y="3636125"/>
            <a:ext cx="131100" cy="12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/>
          <p:nvPr/>
        </p:nvSpPr>
        <p:spPr>
          <a:xfrm>
            <a:off x="5743000" y="3636125"/>
            <a:ext cx="131100" cy="12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6108350" y="3636125"/>
            <a:ext cx="131100" cy="12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4"/>
          <p:cNvSpPr txBox="1"/>
          <p:nvPr/>
        </p:nvSpPr>
        <p:spPr>
          <a:xfrm rot="-5400000">
            <a:off x="230050" y="760800"/>
            <a:ext cx="123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User Layer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 rot="-5400000">
            <a:off x="230050" y="1749650"/>
            <a:ext cx="123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Prog. Layer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 rot="-5400000">
            <a:off x="230050" y="2705225"/>
            <a:ext cx="123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System Layer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 rot="-5400000">
            <a:off x="230050" y="3670125"/>
            <a:ext cx="123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HW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>
            <a:spLocks noGrp="1"/>
          </p:cNvSpPr>
          <p:nvPr>
            <p:ph type="title"/>
          </p:nvPr>
        </p:nvSpPr>
        <p:spPr>
          <a:xfrm>
            <a:off x="638250" y="431400"/>
            <a:ext cx="786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Parallel Computer Memory Architectures</a:t>
            </a:r>
            <a:endParaRPr sz="2500"/>
          </a:p>
        </p:txBody>
      </p:sp>
      <p:sp>
        <p:nvSpPr>
          <p:cNvPr id="665" name="Google Shape;665;p35"/>
          <p:cNvSpPr txBox="1">
            <a:spLocks noGrp="1"/>
          </p:cNvSpPr>
          <p:nvPr>
            <p:ph type="body" idx="4294967295"/>
          </p:nvPr>
        </p:nvSpPr>
        <p:spPr>
          <a:xfrm>
            <a:off x="929700" y="1007400"/>
            <a:ext cx="72846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Shared Memory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Multiple processors operate independently but share the same memory resources.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Changes in a memory location will be visible to all CPUs.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Uniform Memory Access (UMA):</a:t>
            </a:r>
            <a:endParaRPr sz="1500">
              <a:solidFill>
                <a:schemeClr val="accent1"/>
              </a:solidFill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Symmetric Multiprocessor (SMP)</a:t>
            </a:r>
            <a:r>
              <a:rPr lang="en" sz="1500"/>
              <a:t> machines - All CPUs have equal access and access times to the memory.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Non-Uniform Memory Access (NUMA):</a:t>
            </a:r>
            <a:endParaRPr sz="1500">
              <a:solidFill>
                <a:schemeClr val="accent1"/>
              </a:solidFill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Multiple memory blocks are each shared by multiple CPUs.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All CPUs don’t have equal access time to all memories.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/>
          <p:nvPr/>
        </p:nvSpPr>
        <p:spPr>
          <a:xfrm>
            <a:off x="1203050" y="1519200"/>
            <a:ext cx="1575300" cy="13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1669250" y="678100"/>
            <a:ext cx="642900" cy="5679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3086075" y="1910400"/>
            <a:ext cx="642900" cy="5679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73" name="Google Shape;673;p36"/>
          <p:cNvSpPr/>
          <p:nvPr/>
        </p:nvSpPr>
        <p:spPr>
          <a:xfrm>
            <a:off x="252425" y="1910400"/>
            <a:ext cx="642900" cy="5679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74" name="Google Shape;674;p36"/>
          <p:cNvSpPr/>
          <p:nvPr/>
        </p:nvSpPr>
        <p:spPr>
          <a:xfrm>
            <a:off x="1669250" y="3142700"/>
            <a:ext cx="642900" cy="5679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cxnSp>
        <p:nvCxnSpPr>
          <p:cNvPr id="675" name="Google Shape;675;p36"/>
          <p:cNvCxnSpPr>
            <a:endCxn id="670" idx="0"/>
          </p:cNvCxnSpPr>
          <p:nvPr/>
        </p:nvCxnSpPr>
        <p:spPr>
          <a:xfrm>
            <a:off x="1990700" y="1245900"/>
            <a:ext cx="0" cy="2733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6"/>
          <p:cNvCxnSpPr>
            <a:stCxn id="672" idx="1"/>
          </p:cNvCxnSpPr>
          <p:nvPr/>
        </p:nvCxnSpPr>
        <p:spPr>
          <a:xfrm rot="10800000">
            <a:off x="2778275" y="2189250"/>
            <a:ext cx="307800" cy="5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6"/>
          <p:cNvCxnSpPr/>
          <p:nvPr/>
        </p:nvCxnSpPr>
        <p:spPr>
          <a:xfrm>
            <a:off x="1990700" y="2869500"/>
            <a:ext cx="0" cy="2733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6"/>
          <p:cNvCxnSpPr/>
          <p:nvPr/>
        </p:nvCxnSpPr>
        <p:spPr>
          <a:xfrm rot="10800000">
            <a:off x="895325" y="2191800"/>
            <a:ext cx="307800" cy="5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36"/>
          <p:cNvSpPr txBox="1">
            <a:spLocks noGrp="1"/>
          </p:cNvSpPr>
          <p:nvPr>
            <p:ph type="subTitle" idx="4294967295"/>
          </p:nvPr>
        </p:nvSpPr>
        <p:spPr>
          <a:xfrm>
            <a:off x="1599500" y="3907600"/>
            <a:ext cx="7824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UMA</a:t>
            </a:r>
            <a:endParaRPr>
              <a:solidFill>
                <a:schemeClr val="accent6"/>
              </a:solidFill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680" name="Google Shape;680;p36"/>
          <p:cNvSpPr/>
          <p:nvPr/>
        </p:nvSpPr>
        <p:spPr>
          <a:xfrm>
            <a:off x="4457700" y="1586000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81" name="Google Shape;681;p36"/>
          <p:cNvSpPr/>
          <p:nvPr/>
        </p:nvSpPr>
        <p:spPr>
          <a:xfrm>
            <a:off x="5325600" y="15860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2" name="Google Shape;682;p36"/>
          <p:cNvSpPr/>
          <p:nvPr/>
        </p:nvSpPr>
        <p:spPr>
          <a:xfrm>
            <a:off x="5325600" y="19775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5883000" y="15860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4" name="Google Shape;684;p36"/>
          <p:cNvSpPr/>
          <p:nvPr/>
        </p:nvSpPr>
        <p:spPr>
          <a:xfrm>
            <a:off x="5883000" y="19775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5" name="Google Shape;685;p36"/>
          <p:cNvSpPr/>
          <p:nvPr/>
        </p:nvSpPr>
        <p:spPr>
          <a:xfrm>
            <a:off x="4457700" y="2764575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86" name="Google Shape;686;p36"/>
          <p:cNvSpPr/>
          <p:nvPr/>
        </p:nvSpPr>
        <p:spPr>
          <a:xfrm>
            <a:off x="5325600" y="27645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7" name="Google Shape;687;p36"/>
          <p:cNvSpPr/>
          <p:nvPr/>
        </p:nvSpPr>
        <p:spPr>
          <a:xfrm>
            <a:off x="5325600" y="31560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8" name="Google Shape;688;p36"/>
          <p:cNvSpPr/>
          <p:nvPr/>
        </p:nvSpPr>
        <p:spPr>
          <a:xfrm>
            <a:off x="5883000" y="27645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5883000" y="31560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0" name="Google Shape;690;p36"/>
          <p:cNvSpPr/>
          <p:nvPr/>
        </p:nvSpPr>
        <p:spPr>
          <a:xfrm>
            <a:off x="7970100" y="1586000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91" name="Google Shape;691;p36"/>
          <p:cNvSpPr/>
          <p:nvPr/>
        </p:nvSpPr>
        <p:spPr>
          <a:xfrm>
            <a:off x="6855300" y="15860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2" name="Google Shape;692;p36"/>
          <p:cNvSpPr/>
          <p:nvPr/>
        </p:nvSpPr>
        <p:spPr>
          <a:xfrm>
            <a:off x="6855300" y="19775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3" name="Google Shape;693;p36"/>
          <p:cNvSpPr/>
          <p:nvPr/>
        </p:nvSpPr>
        <p:spPr>
          <a:xfrm>
            <a:off x="7412700" y="15860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4" name="Google Shape;694;p36"/>
          <p:cNvSpPr/>
          <p:nvPr/>
        </p:nvSpPr>
        <p:spPr>
          <a:xfrm>
            <a:off x="7412700" y="19775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7970100" y="2764575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6855300" y="27468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6855300" y="31383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8" name="Google Shape;698;p36"/>
          <p:cNvSpPr/>
          <p:nvPr/>
        </p:nvSpPr>
        <p:spPr>
          <a:xfrm>
            <a:off x="7412700" y="27468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699" name="Google Shape;699;p36"/>
          <p:cNvSpPr/>
          <p:nvPr/>
        </p:nvSpPr>
        <p:spPr>
          <a:xfrm>
            <a:off x="7412700" y="31383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6145850" y="3907600"/>
            <a:ext cx="9585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NUMA</a:t>
            </a:r>
            <a:endParaRPr>
              <a:solidFill>
                <a:schemeClr val="accent6"/>
              </a:solidFill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cxnSp>
        <p:nvCxnSpPr>
          <p:cNvPr id="701" name="Google Shape;701;p36"/>
          <p:cNvCxnSpPr/>
          <p:nvPr/>
        </p:nvCxnSpPr>
        <p:spPr>
          <a:xfrm>
            <a:off x="6440400" y="1982450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36"/>
          <p:cNvCxnSpPr/>
          <p:nvPr/>
        </p:nvCxnSpPr>
        <p:spPr>
          <a:xfrm>
            <a:off x="6440400" y="316102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36"/>
          <p:cNvCxnSpPr/>
          <p:nvPr/>
        </p:nvCxnSpPr>
        <p:spPr>
          <a:xfrm flipH="1">
            <a:off x="5883000" y="2387825"/>
            <a:ext cx="3000" cy="367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6"/>
          <p:cNvCxnSpPr/>
          <p:nvPr/>
        </p:nvCxnSpPr>
        <p:spPr>
          <a:xfrm flipH="1">
            <a:off x="7412700" y="2378938"/>
            <a:ext cx="3000" cy="367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>
            <a:spLocks noGrp="1"/>
          </p:cNvSpPr>
          <p:nvPr>
            <p:ph type="title"/>
          </p:nvPr>
        </p:nvSpPr>
        <p:spPr>
          <a:xfrm>
            <a:off x="638250" y="307450"/>
            <a:ext cx="786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Parallel Computer Memory Architectures</a:t>
            </a:r>
            <a:endParaRPr sz="2500"/>
          </a:p>
        </p:txBody>
      </p:sp>
      <p:sp>
        <p:nvSpPr>
          <p:cNvPr id="710" name="Google Shape;710;p37"/>
          <p:cNvSpPr txBox="1">
            <a:spLocks noGrp="1"/>
          </p:cNvSpPr>
          <p:nvPr>
            <p:ph type="body" idx="4294967295"/>
          </p:nvPr>
        </p:nvSpPr>
        <p:spPr>
          <a:xfrm>
            <a:off x="929700" y="840575"/>
            <a:ext cx="72846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Distributed Memory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Each processor has its own memory and access to it.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common communication network is required to connect inter-processor memory.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Changes in a processors own memory (local memory)  does not affect other processors i.e., </a:t>
            </a:r>
            <a:r>
              <a:rPr lang="en" sz="1500">
                <a:solidFill>
                  <a:schemeClr val="accent1"/>
                </a:solidFill>
              </a:rPr>
              <a:t>no cache coherency</a:t>
            </a:r>
            <a:r>
              <a:rPr lang="en" sz="1500"/>
              <a:t>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Synchronization across tasks is the programmer’s responsibility.</a:t>
            </a:r>
            <a:endParaRPr sz="1500"/>
          </a:p>
        </p:txBody>
      </p:sp>
      <p:sp>
        <p:nvSpPr>
          <p:cNvPr id="711" name="Google Shape;711;p37"/>
          <p:cNvSpPr/>
          <p:nvPr/>
        </p:nvSpPr>
        <p:spPr>
          <a:xfrm>
            <a:off x="929700" y="3444400"/>
            <a:ext cx="1244700" cy="40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12" name="Google Shape;712;p37"/>
          <p:cNvSpPr/>
          <p:nvPr/>
        </p:nvSpPr>
        <p:spPr>
          <a:xfrm>
            <a:off x="2174400" y="34444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3" name="Google Shape;713;p37"/>
          <p:cNvSpPr/>
          <p:nvPr/>
        </p:nvSpPr>
        <p:spPr>
          <a:xfrm>
            <a:off x="2957350" y="3444400"/>
            <a:ext cx="1244700" cy="40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14" name="Google Shape;714;p37"/>
          <p:cNvSpPr/>
          <p:nvPr/>
        </p:nvSpPr>
        <p:spPr>
          <a:xfrm>
            <a:off x="4202050" y="34444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5" name="Google Shape;715;p37"/>
          <p:cNvSpPr/>
          <p:nvPr/>
        </p:nvSpPr>
        <p:spPr>
          <a:xfrm>
            <a:off x="4985000" y="3444400"/>
            <a:ext cx="1244700" cy="40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6229700" y="34444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7" name="Google Shape;717;p37"/>
          <p:cNvSpPr/>
          <p:nvPr/>
        </p:nvSpPr>
        <p:spPr>
          <a:xfrm>
            <a:off x="7012650" y="3444400"/>
            <a:ext cx="1244700" cy="40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18" name="Google Shape;718;p37"/>
          <p:cNvSpPr/>
          <p:nvPr/>
        </p:nvSpPr>
        <p:spPr>
          <a:xfrm>
            <a:off x="8257350" y="3444400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9" name="Google Shape;719;p37"/>
          <p:cNvSpPr/>
          <p:nvPr/>
        </p:nvSpPr>
        <p:spPr>
          <a:xfrm>
            <a:off x="831450" y="4126725"/>
            <a:ext cx="8073300" cy="128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0" name="Google Shape;720;p37"/>
          <p:cNvCxnSpPr/>
          <p:nvPr/>
        </p:nvCxnSpPr>
        <p:spPr>
          <a:xfrm>
            <a:off x="2174400" y="3845800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7"/>
          <p:cNvCxnSpPr/>
          <p:nvPr/>
        </p:nvCxnSpPr>
        <p:spPr>
          <a:xfrm>
            <a:off x="4202050" y="3826725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7"/>
          <p:cNvCxnSpPr/>
          <p:nvPr/>
        </p:nvCxnSpPr>
        <p:spPr>
          <a:xfrm>
            <a:off x="6229700" y="3845800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37"/>
          <p:cNvCxnSpPr/>
          <p:nvPr/>
        </p:nvCxnSpPr>
        <p:spPr>
          <a:xfrm>
            <a:off x="8257350" y="3826725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"/>
          <p:cNvSpPr txBox="1">
            <a:spLocks noGrp="1"/>
          </p:cNvSpPr>
          <p:nvPr>
            <p:ph type="title"/>
          </p:nvPr>
        </p:nvSpPr>
        <p:spPr>
          <a:xfrm>
            <a:off x="638250" y="531375"/>
            <a:ext cx="786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Parallel Computer Memory Architectures</a:t>
            </a:r>
            <a:endParaRPr sz="2500"/>
          </a:p>
        </p:txBody>
      </p:sp>
      <p:sp>
        <p:nvSpPr>
          <p:cNvPr id="729" name="Google Shape;729;p38"/>
          <p:cNvSpPr/>
          <p:nvPr/>
        </p:nvSpPr>
        <p:spPr>
          <a:xfrm>
            <a:off x="1603800" y="2419375"/>
            <a:ext cx="5936400" cy="128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0" name="Google Shape;730;p38"/>
          <p:cNvCxnSpPr/>
          <p:nvPr/>
        </p:nvCxnSpPr>
        <p:spPr>
          <a:xfrm>
            <a:off x="3254100" y="2138450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38"/>
          <p:cNvCxnSpPr/>
          <p:nvPr/>
        </p:nvCxnSpPr>
        <p:spPr>
          <a:xfrm>
            <a:off x="3254100" y="2453750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38"/>
          <p:cNvCxnSpPr/>
          <p:nvPr/>
        </p:nvCxnSpPr>
        <p:spPr>
          <a:xfrm>
            <a:off x="6717650" y="2138450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38"/>
          <p:cNvCxnSpPr/>
          <p:nvPr/>
        </p:nvCxnSpPr>
        <p:spPr>
          <a:xfrm>
            <a:off x="6717650" y="2453750"/>
            <a:ext cx="900" cy="376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4" name="Google Shape;734;p38"/>
          <p:cNvSpPr/>
          <p:nvPr/>
        </p:nvSpPr>
        <p:spPr>
          <a:xfrm>
            <a:off x="1828800" y="1360975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35" name="Google Shape;735;p38"/>
          <p:cNvSpPr/>
          <p:nvPr/>
        </p:nvSpPr>
        <p:spPr>
          <a:xfrm>
            <a:off x="2696700" y="13609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36" name="Google Shape;736;p38"/>
          <p:cNvSpPr/>
          <p:nvPr/>
        </p:nvSpPr>
        <p:spPr>
          <a:xfrm>
            <a:off x="2696700" y="17524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3254100" y="13609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38" name="Google Shape;738;p38"/>
          <p:cNvSpPr/>
          <p:nvPr/>
        </p:nvSpPr>
        <p:spPr>
          <a:xfrm>
            <a:off x="3254100" y="17524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5292350" y="1360975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40" name="Google Shape;740;p38"/>
          <p:cNvSpPr/>
          <p:nvPr/>
        </p:nvSpPr>
        <p:spPr>
          <a:xfrm>
            <a:off x="6160250" y="13609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6160250" y="17524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6717650" y="13609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6717650" y="17524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4" name="Google Shape;744;p38"/>
          <p:cNvSpPr/>
          <p:nvPr/>
        </p:nvSpPr>
        <p:spPr>
          <a:xfrm>
            <a:off x="1828800" y="2813575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45" name="Google Shape;745;p38"/>
          <p:cNvSpPr/>
          <p:nvPr/>
        </p:nvSpPr>
        <p:spPr>
          <a:xfrm>
            <a:off x="2696700" y="28135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6" name="Google Shape;746;p38"/>
          <p:cNvSpPr/>
          <p:nvPr/>
        </p:nvSpPr>
        <p:spPr>
          <a:xfrm>
            <a:off x="2696700" y="32050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7" name="Google Shape;747;p38"/>
          <p:cNvSpPr/>
          <p:nvPr/>
        </p:nvSpPr>
        <p:spPr>
          <a:xfrm>
            <a:off x="3254100" y="28135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8" name="Google Shape;748;p38"/>
          <p:cNvSpPr/>
          <p:nvPr/>
        </p:nvSpPr>
        <p:spPr>
          <a:xfrm>
            <a:off x="3254100" y="32050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49" name="Google Shape;749;p38"/>
          <p:cNvSpPr/>
          <p:nvPr/>
        </p:nvSpPr>
        <p:spPr>
          <a:xfrm>
            <a:off x="5292350" y="2813575"/>
            <a:ext cx="867900" cy="79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1200"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50" name="Google Shape;750;p38"/>
          <p:cNvSpPr/>
          <p:nvPr/>
        </p:nvSpPr>
        <p:spPr>
          <a:xfrm>
            <a:off x="6160250" y="28135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51" name="Google Shape;751;p38"/>
          <p:cNvSpPr/>
          <p:nvPr/>
        </p:nvSpPr>
        <p:spPr>
          <a:xfrm>
            <a:off x="6160250" y="32050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6717650" y="28135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53" name="Google Shape;753;p38"/>
          <p:cNvSpPr/>
          <p:nvPr/>
        </p:nvSpPr>
        <p:spPr>
          <a:xfrm>
            <a:off x="6717650" y="3205075"/>
            <a:ext cx="5574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54" name="Google Shape;754;p38"/>
          <p:cNvSpPr txBox="1">
            <a:spLocks noGrp="1"/>
          </p:cNvSpPr>
          <p:nvPr>
            <p:ph type="subTitle" idx="1"/>
          </p:nvPr>
        </p:nvSpPr>
        <p:spPr>
          <a:xfrm>
            <a:off x="2127750" y="3936275"/>
            <a:ext cx="48885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Hybrid Distributed-Shared Memory</a:t>
            </a:r>
            <a:endParaRPr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1661700" y="586400"/>
            <a:ext cx="5820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Thread?</a:t>
            </a:r>
            <a:endParaRPr sz="300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4294967295"/>
          </p:nvPr>
        </p:nvSpPr>
        <p:spPr>
          <a:xfrm>
            <a:off x="637050" y="1093100"/>
            <a:ext cx="78699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</a:t>
            </a:r>
            <a:r>
              <a:rPr lang="en" sz="1500">
                <a:solidFill>
                  <a:schemeClr val="accent1"/>
                </a:solidFill>
              </a:rPr>
              <a:t>thread </a:t>
            </a:r>
            <a:r>
              <a:rPr lang="en" sz="1500"/>
              <a:t>is the smallest unit of processing that can be scheduled by an OS.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OpenMP programs implement parallelism by utilizing threads.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Threads exist within the resources of a single process i.e., without the process, threads cease to exist.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thread shares the resources of its parent process but has its own stack to keep track of function calls.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Threads interact through read/writes to a shared address space.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Multiple threads of a process will have access to the same memory, whereas each process runs on different memory space.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Synchronization </a:t>
            </a:r>
            <a:r>
              <a:rPr lang="en" sz="1500"/>
              <a:t>to assure every legal order results in correct result.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0"/>
          <p:cNvSpPr/>
          <p:nvPr/>
        </p:nvSpPr>
        <p:spPr>
          <a:xfrm>
            <a:off x="344275" y="795150"/>
            <a:ext cx="1597500" cy="3553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 txBox="1"/>
          <p:nvPr/>
        </p:nvSpPr>
        <p:spPr>
          <a:xfrm>
            <a:off x="323650" y="886800"/>
            <a:ext cx="159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User Address Space</a:t>
            </a:r>
            <a:endParaRPr sz="1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67" name="Google Shape;767;p40"/>
          <p:cNvSpPr/>
          <p:nvPr/>
        </p:nvSpPr>
        <p:spPr>
          <a:xfrm>
            <a:off x="454450" y="1322950"/>
            <a:ext cx="1335900" cy="64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funcA()       var1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               var2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454450" y="2067500"/>
            <a:ext cx="1335900" cy="64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main()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funcA()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funcB()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69" name="Google Shape;769;p40"/>
          <p:cNvSpPr/>
          <p:nvPr/>
        </p:nvSpPr>
        <p:spPr>
          <a:xfrm>
            <a:off x="454450" y="2812050"/>
            <a:ext cx="1335900" cy="5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array1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array2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70" name="Google Shape;770;p40"/>
          <p:cNvSpPr/>
          <p:nvPr/>
        </p:nvSpPr>
        <p:spPr>
          <a:xfrm>
            <a:off x="454450" y="3486100"/>
            <a:ext cx="1335900" cy="4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71" name="Google Shape;771;p40"/>
          <p:cNvSpPr txBox="1"/>
          <p:nvPr/>
        </p:nvSpPr>
        <p:spPr>
          <a:xfrm rot="-5400000">
            <a:off x="-121175" y="147715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Stack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72" name="Google Shape;772;p40"/>
          <p:cNvSpPr txBox="1"/>
          <p:nvPr/>
        </p:nvSpPr>
        <p:spPr>
          <a:xfrm rot="-5400000">
            <a:off x="-121175" y="222170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Text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73" name="Google Shape;773;p40"/>
          <p:cNvSpPr txBox="1"/>
          <p:nvPr/>
        </p:nvSpPr>
        <p:spPr>
          <a:xfrm rot="-5400000">
            <a:off x="-121175" y="293100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Data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74" name="Google Shape;774;p40"/>
          <p:cNvSpPr txBox="1"/>
          <p:nvPr/>
        </p:nvSpPr>
        <p:spPr>
          <a:xfrm rot="-5400000">
            <a:off x="-121175" y="352270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Heap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75" name="Google Shape;775;p40"/>
          <p:cNvSpPr/>
          <p:nvPr/>
        </p:nvSpPr>
        <p:spPr>
          <a:xfrm>
            <a:off x="2492575" y="1322950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Stack Pointer, Program Counter, Registers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76" name="Google Shape;776;p40"/>
          <p:cNvSpPr/>
          <p:nvPr/>
        </p:nvSpPr>
        <p:spPr>
          <a:xfrm>
            <a:off x="2492575" y="2604575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Process ID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User ID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Group ID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77" name="Google Shape;777;p40"/>
          <p:cNvSpPr/>
          <p:nvPr/>
        </p:nvSpPr>
        <p:spPr>
          <a:xfrm>
            <a:off x="2492575" y="3368500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Files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Locks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Sockets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cxnSp>
        <p:nvCxnSpPr>
          <p:cNvPr id="778" name="Google Shape;778;p40"/>
          <p:cNvCxnSpPr/>
          <p:nvPr/>
        </p:nvCxnSpPr>
        <p:spPr>
          <a:xfrm rot="10800000" flipH="1">
            <a:off x="1380775" y="1379150"/>
            <a:ext cx="1111800" cy="5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40"/>
          <p:cNvCxnSpPr/>
          <p:nvPr/>
        </p:nvCxnSpPr>
        <p:spPr>
          <a:xfrm rot="10800000" flipH="1">
            <a:off x="1380775" y="2148775"/>
            <a:ext cx="828000" cy="2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40"/>
          <p:cNvCxnSpPr/>
          <p:nvPr/>
        </p:nvCxnSpPr>
        <p:spPr>
          <a:xfrm>
            <a:off x="2213519" y="1618446"/>
            <a:ext cx="7200" cy="54368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40"/>
          <p:cNvCxnSpPr/>
          <p:nvPr/>
        </p:nvCxnSpPr>
        <p:spPr>
          <a:xfrm rot="251011" flipH="1">
            <a:off x="2208978" y="1618206"/>
            <a:ext cx="300200" cy="2073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40"/>
          <p:cNvSpPr txBox="1">
            <a:spLocks noGrp="1"/>
          </p:cNvSpPr>
          <p:nvPr>
            <p:ph type="subTitle" idx="4294967295"/>
          </p:nvPr>
        </p:nvSpPr>
        <p:spPr>
          <a:xfrm>
            <a:off x="1027475" y="387950"/>
            <a:ext cx="23793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Without Threads</a:t>
            </a:r>
            <a:endParaRPr>
              <a:solidFill>
                <a:schemeClr val="accent6"/>
              </a:solidFill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783" name="Google Shape;783;p40"/>
          <p:cNvSpPr/>
          <p:nvPr/>
        </p:nvSpPr>
        <p:spPr>
          <a:xfrm>
            <a:off x="5148625" y="733150"/>
            <a:ext cx="1597500" cy="3553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0"/>
          <p:cNvSpPr txBox="1"/>
          <p:nvPr/>
        </p:nvSpPr>
        <p:spPr>
          <a:xfrm>
            <a:off x="5128000" y="824800"/>
            <a:ext cx="159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User Address Space</a:t>
            </a:r>
            <a:endParaRPr sz="10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85" name="Google Shape;785;p40"/>
          <p:cNvSpPr/>
          <p:nvPr/>
        </p:nvSpPr>
        <p:spPr>
          <a:xfrm>
            <a:off x="5258800" y="1204100"/>
            <a:ext cx="1335900" cy="4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funcA()       var1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               var2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86" name="Google Shape;786;p40"/>
          <p:cNvSpPr/>
          <p:nvPr/>
        </p:nvSpPr>
        <p:spPr>
          <a:xfrm>
            <a:off x="5279425" y="2361750"/>
            <a:ext cx="1335900" cy="64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main()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funcA()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funcB()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87" name="Google Shape;787;p40"/>
          <p:cNvSpPr/>
          <p:nvPr/>
        </p:nvSpPr>
        <p:spPr>
          <a:xfrm>
            <a:off x="5258800" y="3093425"/>
            <a:ext cx="1335900" cy="5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array1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array2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5258800" y="3754600"/>
            <a:ext cx="1335900" cy="4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89" name="Google Shape;789;p40"/>
          <p:cNvSpPr txBox="1"/>
          <p:nvPr/>
        </p:nvSpPr>
        <p:spPr>
          <a:xfrm rot="-5400000">
            <a:off x="4486600" y="1827325"/>
            <a:ext cx="83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 1 Stack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90" name="Google Shape;790;p40"/>
          <p:cNvSpPr txBox="1"/>
          <p:nvPr/>
        </p:nvSpPr>
        <p:spPr>
          <a:xfrm rot="-5400000">
            <a:off x="4683175" y="251595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Text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91" name="Google Shape;791;p40"/>
          <p:cNvSpPr txBox="1"/>
          <p:nvPr/>
        </p:nvSpPr>
        <p:spPr>
          <a:xfrm rot="-5400000">
            <a:off x="4683175" y="313110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Data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92" name="Google Shape;792;p40"/>
          <p:cNvSpPr txBox="1"/>
          <p:nvPr/>
        </p:nvSpPr>
        <p:spPr>
          <a:xfrm rot="-5400000">
            <a:off x="4683175" y="3791188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Heap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793" name="Google Shape;793;p40"/>
          <p:cNvSpPr/>
          <p:nvPr/>
        </p:nvSpPr>
        <p:spPr>
          <a:xfrm>
            <a:off x="7296925" y="1260950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Stack Pointer, Program Counter, Registers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7313725" y="3188900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Process ID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User ID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Group ID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95" name="Google Shape;795;p40"/>
          <p:cNvSpPr/>
          <p:nvPr/>
        </p:nvSpPr>
        <p:spPr>
          <a:xfrm>
            <a:off x="7313725" y="3898000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Files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Locks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Sockets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cxnSp>
        <p:nvCxnSpPr>
          <p:cNvPr id="796" name="Google Shape;796;p40"/>
          <p:cNvCxnSpPr/>
          <p:nvPr/>
        </p:nvCxnSpPr>
        <p:spPr>
          <a:xfrm>
            <a:off x="6374025" y="1302638"/>
            <a:ext cx="922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40"/>
          <p:cNvSpPr/>
          <p:nvPr/>
        </p:nvSpPr>
        <p:spPr>
          <a:xfrm>
            <a:off x="7296825" y="2064838"/>
            <a:ext cx="1335900" cy="64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Stack Pointer, Program Counter, Registers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98" name="Google Shape;798;p40"/>
          <p:cNvSpPr txBox="1">
            <a:spLocks noGrp="1"/>
          </p:cNvSpPr>
          <p:nvPr>
            <p:ph type="subTitle" idx="4294967295"/>
          </p:nvPr>
        </p:nvSpPr>
        <p:spPr>
          <a:xfrm>
            <a:off x="4757725" y="4474425"/>
            <a:ext cx="23793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Orbitron ExtraBold"/>
                <a:ea typeface="Orbitron ExtraBold"/>
                <a:cs typeface="Orbitron ExtraBold"/>
                <a:sym typeface="Orbitron ExtraBold"/>
              </a:rPr>
              <a:t>With Threads</a:t>
            </a:r>
            <a:endParaRPr>
              <a:solidFill>
                <a:schemeClr val="accent6"/>
              </a:solidFill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799" name="Google Shape;799;p40"/>
          <p:cNvSpPr/>
          <p:nvPr/>
        </p:nvSpPr>
        <p:spPr>
          <a:xfrm>
            <a:off x="5258800" y="1782925"/>
            <a:ext cx="1335900" cy="4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funcB()       var1</a:t>
            </a:r>
            <a:endParaRPr sz="1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ura"/>
                <a:ea typeface="Jura"/>
                <a:cs typeface="Jura"/>
                <a:sym typeface="Jura"/>
              </a:rPr>
              <a:t>             var2, var3</a:t>
            </a:r>
            <a:endParaRPr sz="1000" b="1">
              <a:latin typeface="Jura"/>
              <a:ea typeface="Jura"/>
              <a:cs typeface="Jura"/>
              <a:sym typeface="Jura"/>
            </a:endParaRPr>
          </a:p>
        </p:txBody>
      </p:sp>
      <p:cxnSp>
        <p:nvCxnSpPr>
          <p:cNvPr id="800" name="Google Shape;800;p40"/>
          <p:cNvCxnSpPr>
            <a:endCxn id="793" idx="1"/>
          </p:cNvCxnSpPr>
          <p:nvPr/>
        </p:nvCxnSpPr>
        <p:spPr>
          <a:xfrm rot="10800000" flipH="1">
            <a:off x="6374125" y="1584500"/>
            <a:ext cx="922800" cy="951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40"/>
          <p:cNvCxnSpPr>
            <a:endCxn id="797" idx="1"/>
          </p:cNvCxnSpPr>
          <p:nvPr/>
        </p:nvCxnSpPr>
        <p:spPr>
          <a:xfrm>
            <a:off x="6450225" y="2004388"/>
            <a:ext cx="846600" cy="384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40"/>
          <p:cNvCxnSpPr>
            <a:endCxn id="797" idx="1"/>
          </p:cNvCxnSpPr>
          <p:nvPr/>
        </p:nvCxnSpPr>
        <p:spPr>
          <a:xfrm rot="10800000" flipH="1">
            <a:off x="6279525" y="2388388"/>
            <a:ext cx="1017300" cy="324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3" name="Google Shape;803;p40"/>
          <p:cNvSpPr txBox="1"/>
          <p:nvPr/>
        </p:nvSpPr>
        <p:spPr>
          <a:xfrm rot="-5400000">
            <a:off x="4486600" y="1163750"/>
            <a:ext cx="83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 0 Stack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804" name="Google Shape;804;p40"/>
          <p:cNvSpPr/>
          <p:nvPr/>
        </p:nvSpPr>
        <p:spPr>
          <a:xfrm>
            <a:off x="4695950" y="1074150"/>
            <a:ext cx="2203500" cy="64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0"/>
          <p:cNvSpPr/>
          <p:nvPr/>
        </p:nvSpPr>
        <p:spPr>
          <a:xfrm>
            <a:off x="4695950" y="1731225"/>
            <a:ext cx="2203500" cy="64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1"/>
          <p:cNvSpPr txBox="1">
            <a:spLocks noGrp="1"/>
          </p:cNvSpPr>
          <p:nvPr>
            <p:ph type="title"/>
          </p:nvPr>
        </p:nvSpPr>
        <p:spPr>
          <a:xfrm>
            <a:off x="1661700" y="517250"/>
            <a:ext cx="5820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Fork-Join Parallelism</a:t>
            </a:r>
            <a:endParaRPr sz="2500"/>
          </a:p>
        </p:txBody>
      </p:sp>
      <p:sp>
        <p:nvSpPr>
          <p:cNvPr id="811" name="Google Shape;811;p41"/>
          <p:cNvSpPr txBox="1">
            <a:spLocks noGrp="1"/>
          </p:cNvSpPr>
          <p:nvPr>
            <p:ph type="body" idx="4294967295"/>
          </p:nvPr>
        </p:nvSpPr>
        <p:spPr>
          <a:xfrm>
            <a:off x="637050" y="1023950"/>
            <a:ext cx="7869900" cy="3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OpenMP uses the </a:t>
            </a:r>
            <a:r>
              <a:rPr lang="en" sz="1500">
                <a:solidFill>
                  <a:schemeClr val="accent1"/>
                </a:solidFill>
              </a:rPr>
              <a:t>fork-join model</a:t>
            </a:r>
            <a:r>
              <a:rPr lang="en" sz="1500"/>
              <a:t> of parallel execution: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All programs begin as a single process - master thread (ID=0), which executes sequentially until a parallel region is encountered.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FORK</a:t>
            </a:r>
            <a:r>
              <a:rPr lang="en" sz="1500"/>
              <a:t>: Master thread creates a team of parallel threads.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Statements in the parallel region construct are executed in parallel.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JOIN</a:t>
            </a:r>
            <a:r>
              <a:rPr lang="en" sz="1500"/>
              <a:t>: Parallel region ends. The threads synchronize and terminate, leaving only the master thread.</a:t>
            </a:r>
            <a:endParaRPr sz="1500"/>
          </a:p>
        </p:txBody>
      </p:sp>
      <p:sp>
        <p:nvSpPr>
          <p:cNvPr id="812" name="Google Shape;812;p41"/>
          <p:cNvSpPr/>
          <p:nvPr/>
        </p:nvSpPr>
        <p:spPr>
          <a:xfrm>
            <a:off x="1139250" y="2032000"/>
            <a:ext cx="950100" cy="4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1"/>
          <p:cNvSpPr/>
          <p:nvPr/>
        </p:nvSpPr>
        <p:spPr>
          <a:xfrm>
            <a:off x="2370275" y="1560900"/>
            <a:ext cx="950100" cy="123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14" name="Google Shape;814;p41"/>
          <p:cNvSpPr/>
          <p:nvPr/>
        </p:nvSpPr>
        <p:spPr>
          <a:xfrm>
            <a:off x="2370275" y="1991200"/>
            <a:ext cx="950100" cy="123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2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15" name="Google Shape;815;p41"/>
          <p:cNvSpPr/>
          <p:nvPr/>
        </p:nvSpPr>
        <p:spPr>
          <a:xfrm>
            <a:off x="2370275" y="2421500"/>
            <a:ext cx="950100" cy="123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3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16" name="Google Shape;816;p41"/>
          <p:cNvSpPr/>
          <p:nvPr/>
        </p:nvSpPr>
        <p:spPr>
          <a:xfrm>
            <a:off x="4037500" y="1560900"/>
            <a:ext cx="950100" cy="123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17" name="Google Shape;817;p41"/>
          <p:cNvSpPr/>
          <p:nvPr/>
        </p:nvSpPr>
        <p:spPr>
          <a:xfrm>
            <a:off x="4037500" y="2475725"/>
            <a:ext cx="950100" cy="12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4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4037500" y="2173938"/>
            <a:ext cx="950100" cy="123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3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19" name="Google Shape;819;p41"/>
          <p:cNvSpPr/>
          <p:nvPr/>
        </p:nvSpPr>
        <p:spPr>
          <a:xfrm>
            <a:off x="4037500" y="1872138"/>
            <a:ext cx="950100" cy="123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2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5897525" y="1749150"/>
            <a:ext cx="950100" cy="123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5897525" y="2241850"/>
            <a:ext cx="950100" cy="123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2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7054625" y="2032000"/>
            <a:ext cx="950100" cy="4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41"/>
          <p:cNvCxnSpPr>
            <a:stCxn id="812" idx="3"/>
            <a:endCxn id="813" idx="1"/>
          </p:cNvCxnSpPr>
          <p:nvPr/>
        </p:nvCxnSpPr>
        <p:spPr>
          <a:xfrm rot="10800000" flipH="1">
            <a:off x="2089350" y="1622500"/>
            <a:ext cx="280800" cy="430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>
            <a:outerShdw blurRad="614363" dist="19050" dir="10560000" algn="bl" rotWithShape="0">
              <a:srgbClr val="00FF00"/>
            </a:outerShdw>
          </a:effectLst>
        </p:spPr>
      </p:cxnSp>
      <p:cxnSp>
        <p:nvCxnSpPr>
          <p:cNvPr id="824" name="Google Shape;824;p41"/>
          <p:cNvCxnSpPr>
            <a:stCxn id="812" idx="3"/>
            <a:endCxn id="814" idx="1"/>
          </p:cNvCxnSpPr>
          <p:nvPr/>
        </p:nvCxnSpPr>
        <p:spPr>
          <a:xfrm>
            <a:off x="2089350" y="2052700"/>
            <a:ext cx="28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41"/>
          <p:cNvCxnSpPr>
            <a:endCxn id="815" idx="1"/>
          </p:cNvCxnSpPr>
          <p:nvPr/>
        </p:nvCxnSpPr>
        <p:spPr>
          <a:xfrm>
            <a:off x="2097575" y="2084300"/>
            <a:ext cx="272700" cy="39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41"/>
          <p:cNvCxnSpPr/>
          <p:nvPr/>
        </p:nvCxnSpPr>
        <p:spPr>
          <a:xfrm>
            <a:off x="3280000" y="1628100"/>
            <a:ext cx="311100" cy="4458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41"/>
          <p:cNvCxnSpPr/>
          <p:nvPr/>
        </p:nvCxnSpPr>
        <p:spPr>
          <a:xfrm>
            <a:off x="3321350" y="2073975"/>
            <a:ext cx="269700" cy="10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41"/>
          <p:cNvCxnSpPr/>
          <p:nvPr/>
        </p:nvCxnSpPr>
        <p:spPr>
          <a:xfrm rot="10800000" flipH="1">
            <a:off x="3290250" y="2094875"/>
            <a:ext cx="290400" cy="393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9" name="Google Shape;829;p41"/>
          <p:cNvSpPr/>
          <p:nvPr/>
        </p:nvSpPr>
        <p:spPr>
          <a:xfrm>
            <a:off x="3531575" y="2063850"/>
            <a:ext cx="311100" cy="4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41"/>
          <p:cNvCxnSpPr>
            <a:endCxn id="816" idx="1"/>
          </p:cNvCxnSpPr>
          <p:nvPr/>
        </p:nvCxnSpPr>
        <p:spPr>
          <a:xfrm rot="10800000" flipH="1">
            <a:off x="3850300" y="1622400"/>
            <a:ext cx="187200" cy="4620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41"/>
          <p:cNvCxnSpPr>
            <a:endCxn id="819" idx="1"/>
          </p:cNvCxnSpPr>
          <p:nvPr/>
        </p:nvCxnSpPr>
        <p:spPr>
          <a:xfrm rot="10800000" flipH="1">
            <a:off x="3860500" y="1933638"/>
            <a:ext cx="177000" cy="18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41"/>
          <p:cNvCxnSpPr>
            <a:endCxn id="818" idx="1"/>
          </p:cNvCxnSpPr>
          <p:nvPr/>
        </p:nvCxnSpPr>
        <p:spPr>
          <a:xfrm>
            <a:off x="3860500" y="2146638"/>
            <a:ext cx="177000" cy="8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41"/>
          <p:cNvCxnSpPr>
            <a:endCxn id="817" idx="1"/>
          </p:cNvCxnSpPr>
          <p:nvPr/>
        </p:nvCxnSpPr>
        <p:spPr>
          <a:xfrm>
            <a:off x="3881200" y="2136125"/>
            <a:ext cx="156300" cy="401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41"/>
          <p:cNvCxnSpPr/>
          <p:nvPr/>
        </p:nvCxnSpPr>
        <p:spPr>
          <a:xfrm>
            <a:off x="5001300" y="1628075"/>
            <a:ext cx="176400" cy="4458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41"/>
          <p:cNvCxnSpPr/>
          <p:nvPr/>
        </p:nvCxnSpPr>
        <p:spPr>
          <a:xfrm>
            <a:off x="5022025" y="1991025"/>
            <a:ext cx="165900" cy="10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41"/>
          <p:cNvCxnSpPr/>
          <p:nvPr/>
        </p:nvCxnSpPr>
        <p:spPr>
          <a:xfrm rot="10800000" flipH="1">
            <a:off x="5001300" y="2115575"/>
            <a:ext cx="186600" cy="134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41"/>
          <p:cNvCxnSpPr/>
          <p:nvPr/>
        </p:nvCxnSpPr>
        <p:spPr>
          <a:xfrm rot="10800000" flipH="1">
            <a:off x="4980550" y="2094700"/>
            <a:ext cx="207300" cy="456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8" name="Google Shape;838;p41"/>
          <p:cNvSpPr/>
          <p:nvPr/>
        </p:nvSpPr>
        <p:spPr>
          <a:xfrm>
            <a:off x="5180100" y="2063850"/>
            <a:ext cx="484800" cy="4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9" name="Google Shape;839;p41"/>
          <p:cNvCxnSpPr>
            <a:endCxn id="820" idx="1"/>
          </p:cNvCxnSpPr>
          <p:nvPr/>
        </p:nvCxnSpPr>
        <p:spPr>
          <a:xfrm rot="10800000" flipH="1">
            <a:off x="5695925" y="1810650"/>
            <a:ext cx="201600" cy="2634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41"/>
          <p:cNvCxnSpPr>
            <a:endCxn id="821" idx="1"/>
          </p:cNvCxnSpPr>
          <p:nvPr/>
        </p:nvCxnSpPr>
        <p:spPr>
          <a:xfrm>
            <a:off x="5675225" y="2105050"/>
            <a:ext cx="222300" cy="19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41"/>
          <p:cNvCxnSpPr/>
          <p:nvPr/>
        </p:nvCxnSpPr>
        <p:spPr>
          <a:xfrm>
            <a:off x="6813075" y="1804375"/>
            <a:ext cx="272700" cy="2697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41"/>
          <p:cNvCxnSpPr>
            <a:stCxn id="821" idx="3"/>
          </p:cNvCxnSpPr>
          <p:nvPr/>
        </p:nvCxnSpPr>
        <p:spPr>
          <a:xfrm rot="10800000" flipH="1">
            <a:off x="6847625" y="2094850"/>
            <a:ext cx="207000" cy="208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3" name="Google Shape;843;p41"/>
          <p:cNvSpPr txBox="1"/>
          <p:nvPr/>
        </p:nvSpPr>
        <p:spPr>
          <a:xfrm>
            <a:off x="2487263" y="2114300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Threads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844" name="Google Shape;844;p41"/>
          <p:cNvSpPr txBox="1"/>
          <p:nvPr/>
        </p:nvSpPr>
        <p:spPr>
          <a:xfrm>
            <a:off x="5703723" y="2367875"/>
            <a:ext cx="133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Parallel region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845" name="Google Shape;845;p41"/>
          <p:cNvSpPr txBox="1"/>
          <p:nvPr/>
        </p:nvSpPr>
        <p:spPr>
          <a:xfrm>
            <a:off x="1124238" y="1604675"/>
            <a:ext cx="71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Master ID = 0</a:t>
            </a:r>
            <a:endParaRPr sz="10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2"/>
          <p:cNvSpPr txBox="1">
            <a:spLocks noGrp="1"/>
          </p:cNvSpPr>
          <p:nvPr>
            <p:ph type="title"/>
          </p:nvPr>
        </p:nvSpPr>
        <p:spPr>
          <a:xfrm>
            <a:off x="366300" y="305800"/>
            <a:ext cx="5820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OpenMP Core Syntax</a:t>
            </a:r>
            <a:endParaRPr sz="2500"/>
          </a:p>
        </p:txBody>
      </p:sp>
      <p:sp>
        <p:nvSpPr>
          <p:cNvPr id="851" name="Google Shape;851;p42"/>
          <p:cNvSpPr txBox="1">
            <a:spLocks noGrp="1"/>
          </p:cNvSpPr>
          <p:nvPr>
            <p:ph type="body" idx="4294967295"/>
          </p:nvPr>
        </p:nvSpPr>
        <p:spPr>
          <a:xfrm>
            <a:off x="637050" y="950925"/>
            <a:ext cx="78699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ra"/>
              <a:buChar char="❏"/>
            </a:pPr>
            <a:r>
              <a:rPr lang="en" sz="1500">
                <a:solidFill>
                  <a:schemeClr val="accent6"/>
                </a:solidFill>
              </a:rPr>
              <a:t>Construct</a:t>
            </a:r>
            <a:r>
              <a:rPr lang="en" sz="1500"/>
              <a:t>:</a:t>
            </a:r>
            <a:r>
              <a:rPr lang="en" sz="1500" b="1">
                <a:latin typeface="Jura"/>
                <a:ea typeface="Jura"/>
                <a:cs typeface="Jura"/>
                <a:sym typeface="Jura"/>
              </a:rPr>
              <a:t> </a:t>
            </a:r>
            <a:r>
              <a:rPr lang="en" sz="1500"/>
              <a:t>An OpenMP executable directive and the associated statement.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Most of the constructs in OpenMP are compiler directives: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#pragma omp </a:t>
            </a:r>
            <a:r>
              <a:rPr lang="en" sz="1500" i="1">
                <a:solidFill>
                  <a:srgbClr val="FFFF00"/>
                </a:solidFill>
              </a:rPr>
              <a:t>directive [clause[[,]  clause] … ]</a:t>
            </a:r>
            <a:endParaRPr sz="1500" i="1">
              <a:solidFill>
                <a:srgbClr val="FFFF00"/>
              </a:solidFill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Example: </a:t>
            </a:r>
            <a:r>
              <a:rPr lang="en" sz="1500">
                <a:solidFill>
                  <a:srgbClr val="FFFF00"/>
                </a:solidFill>
              </a:rPr>
              <a:t>#pragma omp parallel num_threads(4) </a:t>
            </a:r>
            <a:r>
              <a:rPr lang="en" sz="1500">
                <a:solidFill>
                  <a:schemeClr val="accent6"/>
                </a:solidFill>
              </a:rPr>
              <a:t>(parallel construct)</a:t>
            </a:r>
            <a:endParaRPr sz="1500">
              <a:solidFill>
                <a:schemeClr val="accent6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Function prototypes and types in the file -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#include &lt;omp.h&gt; </a:t>
            </a:r>
            <a:endParaRPr sz="1500">
              <a:solidFill>
                <a:srgbClr val="FFFF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Most OpenMP constructs apply to a </a:t>
            </a:r>
            <a:r>
              <a:rPr lang="en" sz="1500">
                <a:solidFill>
                  <a:schemeClr val="accent6"/>
                </a:solidFill>
              </a:rPr>
              <a:t>structured block</a:t>
            </a:r>
            <a:r>
              <a:rPr lang="en" sz="1500"/>
              <a:t> i.e., a block of one or more statements with one point of entry at the top and one point of exit at the bottom.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structured block can have an </a:t>
            </a:r>
            <a:r>
              <a:rPr lang="en" sz="1500">
                <a:solidFill>
                  <a:srgbClr val="FFFF00"/>
                </a:solidFill>
              </a:rPr>
              <a:t>exit()</a:t>
            </a:r>
            <a:r>
              <a:rPr lang="en" sz="1500"/>
              <a:t> within it.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>
            <a:spLocks noGrp="1"/>
          </p:cNvSpPr>
          <p:nvPr>
            <p:ph type="body" idx="4294967295"/>
          </p:nvPr>
        </p:nvSpPr>
        <p:spPr>
          <a:xfrm>
            <a:off x="451650" y="704250"/>
            <a:ext cx="8240700" cy="3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Jura"/>
              <a:buChar char="❏"/>
            </a:pPr>
            <a:r>
              <a:rPr lang="en" sz="15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How to set the number of threads in OpenMP?</a:t>
            </a:r>
            <a:endParaRPr sz="15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environment variable: </a:t>
            </a:r>
            <a:r>
              <a:rPr lang="en" sz="1500" b="1">
                <a:solidFill>
                  <a:srgbClr val="FFFF00"/>
                </a:solidFill>
                <a:latin typeface="Jura"/>
                <a:ea typeface="Jura"/>
                <a:cs typeface="Jura"/>
                <a:sym typeface="Jura"/>
              </a:rPr>
              <a:t>OMP_NUM_THREADS</a:t>
            </a:r>
            <a:endParaRPr sz="1500" b="1">
              <a:solidFill>
                <a:srgbClr val="FFFF00"/>
              </a:solidFill>
              <a:latin typeface="Jura"/>
              <a:ea typeface="Jura"/>
              <a:cs typeface="Jura"/>
              <a:sym typeface="Jur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Runtime function: </a:t>
            </a:r>
            <a:r>
              <a:rPr lang="en" sz="1500" b="1">
                <a:solidFill>
                  <a:srgbClr val="FFFF00"/>
                </a:solidFill>
                <a:latin typeface="Jura"/>
                <a:ea typeface="Jura"/>
                <a:cs typeface="Jura"/>
                <a:sym typeface="Jura"/>
              </a:rPr>
              <a:t>omp_set_num_threads()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Jura"/>
              <a:buChar char="❏"/>
            </a:pPr>
            <a:r>
              <a:rPr lang="en" sz="15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Getting information about threads in a parallel region:</a:t>
            </a:r>
            <a:endParaRPr sz="15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 b="1">
                <a:solidFill>
                  <a:srgbClr val="FFFF00"/>
                </a:solidFill>
                <a:latin typeface="Jura"/>
                <a:ea typeface="Jura"/>
                <a:cs typeface="Jura"/>
                <a:sym typeface="Jura"/>
              </a:rPr>
              <a:t>omp_get_num_threads()</a:t>
            </a:r>
            <a:r>
              <a:rPr lang="en" sz="1500"/>
              <a:t> - returns the number of threads </a:t>
            </a:r>
            <a:r>
              <a:rPr lang="en" sz="1500">
                <a:solidFill>
                  <a:srgbClr val="FFFF00"/>
                </a:solidFill>
              </a:rPr>
              <a:t>(int)</a:t>
            </a:r>
            <a:r>
              <a:rPr lang="en" sz="1500"/>
              <a:t> 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Returns 1, if called outside a parallel region.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 b="1">
                <a:solidFill>
                  <a:srgbClr val="FFFF00"/>
                </a:solidFill>
                <a:latin typeface="Jura"/>
                <a:ea typeface="Jura"/>
                <a:cs typeface="Jura"/>
                <a:sym typeface="Jura"/>
              </a:rPr>
              <a:t>omp_get_thread_num()</a:t>
            </a:r>
            <a:r>
              <a:rPr lang="en" sz="1500"/>
              <a:t> - returns the thread ID </a:t>
            </a:r>
            <a:r>
              <a:rPr lang="en" sz="1500">
                <a:solidFill>
                  <a:srgbClr val="FFFF00"/>
                </a:solidFill>
              </a:rPr>
              <a:t>(int)</a:t>
            </a:r>
            <a:r>
              <a:rPr lang="en" sz="1500"/>
              <a:t> at that instant.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Thread ID value ranges from 0 to N-1 (N = Total no.of threads).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Master thread - </a:t>
            </a:r>
            <a:r>
              <a:rPr lang="en" sz="1500" b="1">
                <a:solidFill>
                  <a:srgbClr val="FFFF00"/>
                </a:solidFill>
                <a:latin typeface="Jura"/>
                <a:ea typeface="Jura"/>
                <a:cs typeface="Jura"/>
                <a:sym typeface="Jura"/>
              </a:rPr>
              <a:t>ID = 0.</a:t>
            </a:r>
            <a:endParaRPr sz="1500" b="1">
              <a:solidFill>
                <a:srgbClr val="FFFF00"/>
              </a:solidFill>
              <a:latin typeface="Jura"/>
              <a:ea typeface="Jura"/>
              <a:cs typeface="Jura"/>
              <a:sym typeface="Jur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omp_get_wtime() </a:t>
            </a:r>
            <a:r>
              <a:rPr lang="en" sz="1500"/>
              <a:t>- returns time in seconds</a:t>
            </a:r>
            <a:r>
              <a:rPr lang="en" sz="1500">
                <a:solidFill>
                  <a:srgbClr val="FFFF00"/>
                </a:solidFill>
              </a:rPr>
              <a:t> (double) </a:t>
            </a:r>
            <a:r>
              <a:rPr lang="en" sz="1500"/>
              <a:t>from a fixed point in the past.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>
            <a:spLocks noGrp="1"/>
          </p:cNvSpPr>
          <p:nvPr>
            <p:ph type="title"/>
          </p:nvPr>
        </p:nvSpPr>
        <p:spPr>
          <a:xfrm>
            <a:off x="720000" y="4618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Computing</a:t>
            </a:r>
            <a:endParaRPr sz="2000"/>
          </a:p>
        </p:txBody>
      </p:sp>
      <p:sp>
        <p:nvSpPr>
          <p:cNvPr id="509" name="Google Shape;509;p26"/>
          <p:cNvSpPr txBox="1">
            <a:spLocks noGrp="1"/>
          </p:cNvSpPr>
          <p:nvPr>
            <p:ph type="body" idx="1"/>
          </p:nvPr>
        </p:nvSpPr>
        <p:spPr>
          <a:xfrm>
            <a:off x="720000" y="11265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❏"/>
            </a:pPr>
            <a:r>
              <a:rPr lang="en" sz="1500"/>
              <a:t>The </a:t>
            </a:r>
            <a:r>
              <a:rPr lang="en" sz="1500">
                <a:solidFill>
                  <a:schemeClr val="accent1"/>
                </a:solidFill>
              </a:rPr>
              <a:t>Traditional Way of computation</a:t>
            </a:r>
            <a:r>
              <a:rPr lang="en" sz="1500"/>
              <a:t> - series of instructions.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Instructions are executed sequentially - one after the other.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program executes completely on a single processor. 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510" name="Google Shape;510;p26"/>
          <p:cNvSpPr/>
          <p:nvPr/>
        </p:nvSpPr>
        <p:spPr>
          <a:xfrm>
            <a:off x="910250" y="2488400"/>
            <a:ext cx="3834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Program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910250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N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1298975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1687700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2076425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2465150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2853875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3436963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4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4020050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3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4797500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2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5963675" y="3601650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1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7129850" y="3601650"/>
            <a:ext cx="1249800" cy="572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Processor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2768300" y="3175975"/>
            <a:ext cx="117900" cy="310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title"/>
          </p:nvPr>
        </p:nvSpPr>
        <p:spPr>
          <a:xfrm>
            <a:off x="4290575" y="3175975"/>
            <a:ext cx="167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rbitron"/>
                <a:ea typeface="Orbitron"/>
                <a:cs typeface="Orbitron"/>
                <a:sym typeface="Orbitron"/>
              </a:rPr>
              <a:t>Instructions</a:t>
            </a:r>
            <a:endParaRPr sz="14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380850" y="3834450"/>
            <a:ext cx="6426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4"/>
          <p:cNvSpPr txBox="1">
            <a:spLocks noGrp="1"/>
          </p:cNvSpPr>
          <p:nvPr>
            <p:ph type="title"/>
          </p:nvPr>
        </p:nvSpPr>
        <p:spPr>
          <a:xfrm>
            <a:off x="402600" y="339050"/>
            <a:ext cx="5820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Shared and Private Variables</a:t>
            </a:r>
            <a:endParaRPr sz="2500"/>
          </a:p>
        </p:txBody>
      </p:sp>
      <p:sp>
        <p:nvSpPr>
          <p:cNvPr id="862" name="Google Shape;862;p44"/>
          <p:cNvSpPr txBox="1">
            <a:spLocks noGrp="1"/>
          </p:cNvSpPr>
          <p:nvPr>
            <p:ph type="body" idx="4294967295"/>
          </p:nvPr>
        </p:nvSpPr>
        <p:spPr>
          <a:xfrm>
            <a:off x="637050" y="980600"/>
            <a:ext cx="78699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Jura"/>
              <a:buChar char="❏"/>
            </a:pPr>
            <a:r>
              <a:rPr lang="en" sz="15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Shared Variable</a:t>
            </a:r>
            <a:endParaRPr sz="15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variable is visible to and accessible by all threads simultaneously i.e., it is shared by all the threads.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By default, all variables in the worksharing region are shared (except loop iteration counter).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Shared variables cause race conditions.</a:t>
            </a:r>
            <a:endParaRPr sz="1500">
              <a:solidFill>
                <a:schemeClr val="accen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Jura"/>
              <a:buChar char="❏"/>
            </a:pPr>
            <a:r>
              <a:rPr lang="en" sz="15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Private Variable</a:t>
            </a:r>
            <a:endParaRPr sz="15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Each threads has its own local copy of the variable.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variable is not initialized and its value is not maintained outside the parallel region. By default, loop iteration counters in OpenMP are private.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5"/>
          <p:cNvSpPr txBox="1">
            <a:spLocks noGrp="1"/>
          </p:cNvSpPr>
          <p:nvPr>
            <p:ph type="title"/>
          </p:nvPr>
        </p:nvSpPr>
        <p:spPr>
          <a:xfrm>
            <a:off x="457650" y="1041750"/>
            <a:ext cx="8228700" cy="30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LET'S GET TO CODING!</a:t>
            </a:r>
            <a:endParaRPr sz="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6"/>
          <p:cNvSpPr txBox="1">
            <a:spLocks noGrp="1"/>
          </p:cNvSpPr>
          <p:nvPr>
            <p:ph type="body" idx="4294967295"/>
          </p:nvPr>
        </p:nvSpPr>
        <p:spPr>
          <a:xfrm>
            <a:off x="1312950" y="865650"/>
            <a:ext cx="6518100" cy="3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&lt;INCLUDE FILES&gt;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#include&lt;omp.h&gt;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void main() {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double var[1000];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omp_set_num_threads(4);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 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  { 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int ID = omp_get_thread_num();</a:t>
            </a:r>
            <a:endParaRPr sz="1500">
              <a:solidFill>
                <a:srgbClr val="FFFF00"/>
              </a:solidFill>
            </a:endParaRPr>
          </a:p>
          <a:p>
            <a:pPr marL="914400" lvl="0" indent="45720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func(ID,var);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  } 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873" name="Google Shape;873;p46"/>
          <p:cNvSpPr txBox="1">
            <a:spLocks noGrp="1"/>
          </p:cNvSpPr>
          <p:nvPr>
            <p:ph type="title"/>
          </p:nvPr>
        </p:nvSpPr>
        <p:spPr>
          <a:xfrm>
            <a:off x="1661700" y="208500"/>
            <a:ext cx="5820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 - Creating 4 Threads</a:t>
            </a:r>
            <a:endParaRPr sz="2500"/>
          </a:p>
        </p:txBody>
      </p:sp>
      <p:sp>
        <p:nvSpPr>
          <p:cNvPr id="874" name="Google Shape;874;p46"/>
          <p:cNvSpPr txBox="1"/>
          <p:nvPr/>
        </p:nvSpPr>
        <p:spPr>
          <a:xfrm>
            <a:off x="4599550" y="134955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OpenMP include file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75" name="Google Shape;875;p46"/>
          <p:cNvSpPr txBox="1"/>
          <p:nvPr/>
        </p:nvSpPr>
        <p:spPr>
          <a:xfrm>
            <a:off x="5457900" y="334730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Parallel region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76" name="Google Shape;876;p46"/>
          <p:cNvSpPr txBox="1"/>
          <p:nvPr/>
        </p:nvSpPr>
        <p:spPr>
          <a:xfrm>
            <a:off x="2961650" y="392200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End of Parallel region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77" name="Google Shape;877;p46"/>
          <p:cNvSpPr txBox="1"/>
          <p:nvPr/>
        </p:nvSpPr>
        <p:spPr>
          <a:xfrm>
            <a:off x="4986050" y="2384088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Runtime function to request a certain number of threads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78" name="Google Shape;878;p46"/>
          <p:cNvSpPr txBox="1"/>
          <p:nvPr/>
        </p:nvSpPr>
        <p:spPr>
          <a:xfrm>
            <a:off x="5806800" y="392200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Runtime function returning thread ID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79" name="Google Shape;879;p46"/>
          <p:cNvSpPr txBox="1"/>
          <p:nvPr/>
        </p:nvSpPr>
        <p:spPr>
          <a:xfrm>
            <a:off x="798650" y="2905700"/>
            <a:ext cx="1408800" cy="12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Each thread executes a copy of the code inside the structured block 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880" name="Google Shape;880;p46"/>
          <p:cNvSpPr/>
          <p:nvPr/>
        </p:nvSpPr>
        <p:spPr>
          <a:xfrm>
            <a:off x="3964775" y="1501500"/>
            <a:ext cx="792900" cy="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6"/>
          <p:cNvSpPr/>
          <p:nvPr/>
        </p:nvSpPr>
        <p:spPr>
          <a:xfrm>
            <a:off x="4704150" y="2582600"/>
            <a:ext cx="514500" cy="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6"/>
          <p:cNvSpPr/>
          <p:nvPr/>
        </p:nvSpPr>
        <p:spPr>
          <a:xfrm>
            <a:off x="2132400" y="3038850"/>
            <a:ext cx="3674400" cy="1011600"/>
          </a:xfrm>
          <a:prstGeom prst="bracePair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rot="2197754">
            <a:off x="5154352" y="3878999"/>
            <a:ext cx="942788" cy="964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rot="515017">
            <a:off x="2561091" y="4020278"/>
            <a:ext cx="514564" cy="749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7"/>
          <p:cNvSpPr txBox="1">
            <a:spLocks noGrp="1"/>
          </p:cNvSpPr>
          <p:nvPr>
            <p:ph type="body" idx="4294967295"/>
          </p:nvPr>
        </p:nvSpPr>
        <p:spPr>
          <a:xfrm>
            <a:off x="1312950" y="590950"/>
            <a:ext cx="6518100" cy="3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double var[1000];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opt_set_num_threads(4);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func(0,var)	func(1,var) 	func(2,var)	func(3,var)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     END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Each thread executes the same code redundantly. </a:t>
            </a:r>
            <a:endParaRPr sz="1500">
              <a:solidFill>
                <a:schemeClr val="accen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opt_set_num_threads (4)</a:t>
            </a:r>
            <a:r>
              <a:rPr lang="en" sz="1500">
                <a:solidFill>
                  <a:schemeClr val="accent1"/>
                </a:solidFill>
              </a:rPr>
              <a:t> can be replaced with a clause in the </a:t>
            </a:r>
            <a:r>
              <a:rPr lang="en" sz="1500" i="1">
                <a:solidFill>
                  <a:schemeClr val="accent1"/>
                </a:solidFill>
              </a:rPr>
              <a:t>parallel </a:t>
            </a:r>
            <a:r>
              <a:rPr lang="en" sz="1500">
                <a:solidFill>
                  <a:schemeClr val="accent1"/>
                </a:solidFill>
              </a:rPr>
              <a:t>construct - </a:t>
            </a:r>
            <a:r>
              <a:rPr lang="en" sz="1500">
                <a:solidFill>
                  <a:srgbClr val="FFFF00"/>
                </a:solidFill>
              </a:rPr>
              <a:t>#pragma omp parallel num_threads(4)</a:t>
            </a:r>
            <a:endParaRPr sz="150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890" name="Google Shape;890;p47"/>
          <p:cNvSpPr txBox="1">
            <a:spLocks noGrp="1"/>
          </p:cNvSpPr>
          <p:nvPr>
            <p:ph type="title"/>
          </p:nvPr>
        </p:nvSpPr>
        <p:spPr>
          <a:xfrm>
            <a:off x="1661700" y="208925"/>
            <a:ext cx="5820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Looking at this closely….</a:t>
            </a:r>
            <a:endParaRPr sz="2500"/>
          </a:p>
        </p:txBody>
      </p:sp>
      <p:cxnSp>
        <p:nvCxnSpPr>
          <p:cNvPr id="891" name="Google Shape;891;p47"/>
          <p:cNvCxnSpPr/>
          <p:nvPr/>
        </p:nvCxnSpPr>
        <p:spPr>
          <a:xfrm>
            <a:off x="2764625" y="1850225"/>
            <a:ext cx="420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7"/>
          <p:cNvCxnSpPr/>
          <p:nvPr/>
        </p:nvCxnSpPr>
        <p:spPr>
          <a:xfrm>
            <a:off x="2764625" y="1668075"/>
            <a:ext cx="0" cy="35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7"/>
          <p:cNvCxnSpPr/>
          <p:nvPr/>
        </p:nvCxnSpPr>
        <p:spPr>
          <a:xfrm>
            <a:off x="2764625" y="2332525"/>
            <a:ext cx="0" cy="35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7"/>
          <p:cNvCxnSpPr/>
          <p:nvPr/>
        </p:nvCxnSpPr>
        <p:spPr>
          <a:xfrm>
            <a:off x="2764625" y="2509375"/>
            <a:ext cx="420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47"/>
          <p:cNvCxnSpPr/>
          <p:nvPr/>
        </p:nvCxnSpPr>
        <p:spPr>
          <a:xfrm>
            <a:off x="4039800" y="1850225"/>
            <a:ext cx="0" cy="20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47"/>
          <p:cNvCxnSpPr/>
          <p:nvPr/>
        </p:nvCxnSpPr>
        <p:spPr>
          <a:xfrm>
            <a:off x="5445925" y="1850225"/>
            <a:ext cx="0" cy="20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47"/>
          <p:cNvCxnSpPr/>
          <p:nvPr/>
        </p:nvCxnSpPr>
        <p:spPr>
          <a:xfrm>
            <a:off x="6965225" y="1850225"/>
            <a:ext cx="0" cy="20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47"/>
          <p:cNvCxnSpPr/>
          <p:nvPr/>
        </p:nvCxnSpPr>
        <p:spPr>
          <a:xfrm>
            <a:off x="4039800" y="2304288"/>
            <a:ext cx="0" cy="20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47"/>
          <p:cNvCxnSpPr/>
          <p:nvPr/>
        </p:nvCxnSpPr>
        <p:spPr>
          <a:xfrm>
            <a:off x="5445925" y="2304288"/>
            <a:ext cx="0" cy="20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47"/>
          <p:cNvCxnSpPr/>
          <p:nvPr/>
        </p:nvCxnSpPr>
        <p:spPr>
          <a:xfrm>
            <a:off x="6965225" y="2304288"/>
            <a:ext cx="0" cy="203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1" name="Google Shape;901;p47"/>
          <p:cNvSpPr txBox="1"/>
          <p:nvPr/>
        </p:nvSpPr>
        <p:spPr>
          <a:xfrm>
            <a:off x="3517150" y="2762425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Threads wait here for all threads to finish before proceeding (a barrier)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02" name="Google Shape;902;p47"/>
          <p:cNvSpPr txBox="1"/>
          <p:nvPr/>
        </p:nvSpPr>
        <p:spPr>
          <a:xfrm>
            <a:off x="959725" y="1850225"/>
            <a:ext cx="13119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A copy of </a:t>
            </a:r>
            <a:r>
              <a:rPr lang="en" sz="1200" b="1" i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var</a:t>
            </a: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 is shared between all threads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03" name="Google Shape;903;p47"/>
          <p:cNvSpPr/>
          <p:nvPr/>
        </p:nvSpPr>
        <p:spPr>
          <a:xfrm rot="1231540">
            <a:off x="2869969" y="2702382"/>
            <a:ext cx="860744" cy="916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8"/>
          <p:cNvSpPr txBox="1">
            <a:spLocks noGrp="1"/>
          </p:cNvSpPr>
          <p:nvPr>
            <p:ph type="title"/>
          </p:nvPr>
        </p:nvSpPr>
        <p:spPr>
          <a:xfrm>
            <a:off x="820250" y="2046750"/>
            <a:ext cx="79131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HANDS-ON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Let’s Parallely do some Parallel Programming!</a:t>
            </a:r>
            <a:endParaRPr sz="2200"/>
          </a:p>
        </p:txBody>
      </p:sp>
      <p:grpSp>
        <p:nvGrpSpPr>
          <p:cNvPr id="909" name="Google Shape;909;p48"/>
          <p:cNvGrpSpPr/>
          <p:nvPr/>
        </p:nvGrpSpPr>
        <p:grpSpPr>
          <a:xfrm>
            <a:off x="2144653" y="1875283"/>
            <a:ext cx="929589" cy="758177"/>
            <a:chOff x="-41526450" y="3653375"/>
            <a:chExt cx="315875" cy="247350"/>
          </a:xfrm>
        </p:grpSpPr>
        <p:sp>
          <p:nvSpPr>
            <p:cNvPr id="910" name="Google Shape;910;p48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9"/>
          <p:cNvSpPr txBox="1">
            <a:spLocks noGrp="1"/>
          </p:cNvSpPr>
          <p:nvPr>
            <p:ph type="title"/>
          </p:nvPr>
        </p:nvSpPr>
        <p:spPr>
          <a:xfrm>
            <a:off x="-152400" y="38455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Hello World!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Verifying our OpenMP environment</a:t>
            </a:r>
            <a:endParaRPr sz="1400"/>
          </a:p>
        </p:txBody>
      </p:sp>
      <p:sp>
        <p:nvSpPr>
          <p:cNvPr id="917" name="Google Shape;917;p49"/>
          <p:cNvSpPr txBox="1">
            <a:spLocks noGrp="1"/>
          </p:cNvSpPr>
          <p:nvPr>
            <p:ph type="body" idx="4294967295"/>
          </p:nvPr>
        </p:nvSpPr>
        <p:spPr>
          <a:xfrm>
            <a:off x="526875" y="1222200"/>
            <a:ext cx="2902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&lt;stdio.h&gt;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void main()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int ID = 0;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printf(“Hello(%d)”, ID);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printf(“ World(%d)\n”, ID);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918" name="Google Shape;918;p49"/>
          <p:cNvSpPr txBox="1">
            <a:spLocks noGrp="1"/>
          </p:cNvSpPr>
          <p:nvPr>
            <p:ph type="body" idx="4294967295"/>
          </p:nvPr>
        </p:nvSpPr>
        <p:spPr>
          <a:xfrm>
            <a:off x="5067825" y="1222200"/>
            <a:ext cx="40524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&lt;stdio.h&gt;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&lt;omp.h&gt;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void main()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  #pragma omp parallel num_threads(4)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int ID = omp_get_thread_num();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printf(“Hello(%d)”, ID);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printf(“ World(%d)\n”, ID);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  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919" name="Google Shape;919;p49"/>
          <p:cNvSpPr/>
          <p:nvPr/>
        </p:nvSpPr>
        <p:spPr>
          <a:xfrm>
            <a:off x="3539250" y="2397900"/>
            <a:ext cx="1418400" cy="347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9"/>
          <p:cNvSpPr txBox="1"/>
          <p:nvPr/>
        </p:nvSpPr>
        <p:spPr>
          <a:xfrm>
            <a:off x="3160050" y="2072975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Multi-threaded</a:t>
            </a:r>
            <a:endParaRPr sz="12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0"/>
          <p:cNvSpPr txBox="1">
            <a:spLocks noGrp="1"/>
          </p:cNvSpPr>
          <p:nvPr>
            <p:ph type="title"/>
          </p:nvPr>
        </p:nvSpPr>
        <p:spPr>
          <a:xfrm>
            <a:off x="998700" y="50455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Jura"/>
                <a:ea typeface="Jura"/>
                <a:cs typeface="Jura"/>
                <a:sym typeface="Jura"/>
              </a:rPr>
              <a:t>Compiling a multi-threaded OpenMP Program</a:t>
            </a:r>
            <a:endParaRPr sz="2000" b="1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Jura"/>
                <a:ea typeface="Jura"/>
                <a:cs typeface="Jura"/>
                <a:sym typeface="Jura"/>
              </a:rPr>
              <a:t>Linux Terminal</a:t>
            </a:r>
            <a:endParaRPr sz="15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26" name="Google Shape;926;p50"/>
          <p:cNvSpPr txBox="1">
            <a:spLocks noGrp="1"/>
          </p:cNvSpPr>
          <p:nvPr>
            <p:ph type="body" idx="4294967295"/>
          </p:nvPr>
        </p:nvSpPr>
        <p:spPr>
          <a:xfrm>
            <a:off x="637050" y="1242650"/>
            <a:ext cx="7869900" cy="2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To compile a regular </a:t>
            </a:r>
            <a:r>
              <a:rPr lang="en" sz="1500">
                <a:solidFill>
                  <a:srgbClr val="FFFF00"/>
                </a:solidFill>
              </a:rPr>
              <a:t>C </a:t>
            </a:r>
            <a:r>
              <a:rPr lang="en" sz="1500"/>
              <a:t>code, we use: </a:t>
            </a:r>
            <a:r>
              <a:rPr lang="en" sz="1500">
                <a:solidFill>
                  <a:srgbClr val="FFFF00"/>
                </a:solidFill>
              </a:rPr>
              <a:t>$ gcc -o outfilename filename.c </a:t>
            </a:r>
            <a:endParaRPr sz="1500">
              <a:solidFill>
                <a:srgbClr val="FFFF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To run OpenMP, we must use </a:t>
            </a:r>
            <a:r>
              <a:rPr lang="en" sz="1500">
                <a:solidFill>
                  <a:srgbClr val="FFFF00"/>
                </a:solidFill>
              </a:rPr>
              <a:t>-fopenmp</a:t>
            </a:r>
            <a:r>
              <a:rPr lang="en" sz="1500"/>
              <a:t> before filename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$ gcc -o outfilename -fopenmp filename.c</a:t>
            </a:r>
            <a:r>
              <a:rPr lang="en" sz="1500"/>
              <a:t>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This compiles the program with OpenMP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outfilename</a:t>
            </a:r>
            <a:r>
              <a:rPr lang="en" sz="1500"/>
              <a:t> - the name of your output file: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Accessed as</a:t>
            </a:r>
            <a:r>
              <a:rPr lang="en" sz="1500">
                <a:solidFill>
                  <a:srgbClr val="FFFF00"/>
                </a:solidFill>
              </a:rPr>
              <a:t> ./outfilename</a:t>
            </a:r>
            <a:endParaRPr sz="1500">
              <a:solidFill>
                <a:srgbClr val="FFFF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If </a:t>
            </a:r>
            <a:r>
              <a:rPr lang="en" sz="1500">
                <a:solidFill>
                  <a:srgbClr val="FFFF00"/>
                </a:solidFill>
              </a:rPr>
              <a:t>-o outfilename</a:t>
            </a:r>
            <a:r>
              <a:rPr lang="en" sz="1500"/>
              <a:t> is omitted, output file will be a.out by default: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Accessed as </a:t>
            </a:r>
            <a:r>
              <a:rPr lang="en" sz="1500">
                <a:solidFill>
                  <a:srgbClr val="FFFF00"/>
                </a:solidFill>
              </a:rPr>
              <a:t>./a.out</a:t>
            </a:r>
            <a:endParaRPr sz="1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50" y="852475"/>
            <a:ext cx="56292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51"/>
          <p:cNvSpPr txBox="1"/>
          <p:nvPr/>
        </p:nvSpPr>
        <p:spPr>
          <a:xfrm>
            <a:off x="3559775" y="186225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Expected Output</a:t>
            </a:r>
            <a:endParaRPr sz="15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933" name="Google Shape;9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388" y="2543450"/>
            <a:ext cx="55911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51"/>
          <p:cNvSpPr txBox="1"/>
          <p:nvPr/>
        </p:nvSpPr>
        <p:spPr>
          <a:xfrm>
            <a:off x="3083550" y="3622000"/>
            <a:ext cx="29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Due to Race Conditions</a:t>
            </a:r>
            <a:endParaRPr sz="1500" b="1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2"/>
          <p:cNvSpPr txBox="1">
            <a:spLocks noGrp="1"/>
          </p:cNvSpPr>
          <p:nvPr>
            <p:ph type="title"/>
          </p:nvPr>
        </p:nvSpPr>
        <p:spPr>
          <a:xfrm>
            <a:off x="3490350" y="594525"/>
            <a:ext cx="47163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Orbitron"/>
                <a:ea typeface="Orbitron"/>
                <a:cs typeface="Orbitron"/>
                <a:sym typeface="Orbitron"/>
              </a:rPr>
              <a:t>Race Conditions</a:t>
            </a:r>
            <a:endParaRPr sz="3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40" name="Google Shape;940;p52"/>
          <p:cNvSpPr txBox="1">
            <a:spLocks noGrp="1"/>
          </p:cNvSpPr>
          <p:nvPr>
            <p:ph type="body" idx="4294967295"/>
          </p:nvPr>
        </p:nvSpPr>
        <p:spPr>
          <a:xfrm>
            <a:off x="637050" y="1088000"/>
            <a:ext cx="78699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When the program’s outcome changes as the threads are scheduled differently (or) synchronized improperly, cause </a:t>
            </a:r>
            <a:r>
              <a:rPr lang="en" sz="15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Race Conditions</a:t>
            </a:r>
            <a:r>
              <a:rPr lang="en" sz="1500"/>
              <a:t>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6"/>
                </a:solidFill>
              </a:rPr>
              <a:t>Unintended sharing of data</a:t>
            </a:r>
            <a:r>
              <a:rPr lang="en" sz="1500"/>
              <a:t> leads to race conditions.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To control race conditions - Use </a:t>
            </a:r>
            <a:r>
              <a:rPr lang="en" sz="1500">
                <a:solidFill>
                  <a:schemeClr val="accent6"/>
                </a:solidFill>
              </a:rPr>
              <a:t>Synchronization </a:t>
            </a:r>
            <a:r>
              <a:rPr lang="en" sz="1500"/>
              <a:t>to protect data conflicts.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Synchronization is expensive: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How can data be accessed to minimize the need for synchronization?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OpenMP provides various </a:t>
            </a:r>
            <a:r>
              <a:rPr lang="en" sz="1500">
                <a:solidFill>
                  <a:schemeClr val="accent6"/>
                </a:solidFill>
              </a:rPr>
              <a:t>synchronization constructs</a:t>
            </a:r>
            <a:r>
              <a:rPr lang="en" sz="1500"/>
              <a:t> that control how the execution of each thread proceeds relative to another thread.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3"/>
          <p:cNvSpPr txBox="1">
            <a:spLocks noGrp="1"/>
          </p:cNvSpPr>
          <p:nvPr>
            <p:ph type="title"/>
          </p:nvPr>
        </p:nvSpPr>
        <p:spPr>
          <a:xfrm>
            <a:off x="653850" y="285150"/>
            <a:ext cx="5157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SPMD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Single Program Multiple Data</a:t>
            </a:r>
            <a:endParaRPr sz="2200"/>
          </a:p>
        </p:txBody>
      </p:sp>
      <p:sp>
        <p:nvSpPr>
          <p:cNvPr id="946" name="Google Shape;946;p53"/>
          <p:cNvSpPr txBox="1">
            <a:spLocks noGrp="1"/>
          </p:cNvSpPr>
          <p:nvPr>
            <p:ph type="body" idx="4294967295"/>
          </p:nvPr>
        </p:nvSpPr>
        <p:spPr>
          <a:xfrm>
            <a:off x="501450" y="1005300"/>
            <a:ext cx="8141100" cy="36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SPMD </a:t>
            </a:r>
            <a:r>
              <a:rPr lang="en" sz="1500"/>
              <a:t>is a “high-level” programming model of parallel programming.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SINGLE PROGRAM</a:t>
            </a:r>
            <a:r>
              <a:rPr lang="en" sz="1500"/>
              <a:t>: All tasks execute a copy of the same program.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MULTIPLE DATA</a:t>
            </a:r>
            <a:r>
              <a:rPr lang="en" sz="1500"/>
              <a:t>: All tasks may use different data.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OpenMP </a:t>
            </a:r>
            <a:r>
              <a:rPr lang="en" sz="1500" i="1">
                <a:solidFill>
                  <a:schemeClr val="accent1"/>
                </a:solidFill>
              </a:rPr>
              <a:t>parallel construct</a:t>
            </a:r>
            <a:r>
              <a:rPr lang="en" sz="1500" i="1"/>
              <a:t> </a:t>
            </a:r>
            <a:r>
              <a:rPr lang="en" sz="1500"/>
              <a:t>creates an SPMD program i.e., each thread executes the same code, as discussed before. </a:t>
            </a:r>
            <a:endParaRPr sz="1500"/>
          </a:p>
        </p:txBody>
      </p:sp>
      <p:sp>
        <p:nvSpPr>
          <p:cNvPr id="947" name="Google Shape;947;p53"/>
          <p:cNvSpPr/>
          <p:nvPr/>
        </p:nvSpPr>
        <p:spPr>
          <a:xfrm>
            <a:off x="1162050" y="2830825"/>
            <a:ext cx="4719600" cy="5067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3"/>
          <p:cNvSpPr/>
          <p:nvPr/>
        </p:nvSpPr>
        <p:spPr>
          <a:xfrm>
            <a:off x="1226350" y="2934175"/>
            <a:ext cx="321600" cy="300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3"/>
          <p:cNvSpPr/>
          <p:nvPr/>
        </p:nvSpPr>
        <p:spPr>
          <a:xfrm>
            <a:off x="1614500" y="2934175"/>
            <a:ext cx="321600" cy="3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2002650" y="2934175"/>
            <a:ext cx="321600" cy="30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53"/>
          <p:cNvSpPr/>
          <p:nvPr/>
        </p:nvSpPr>
        <p:spPr>
          <a:xfrm>
            <a:off x="2390800" y="2934175"/>
            <a:ext cx="321600" cy="30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53"/>
          <p:cNvSpPr/>
          <p:nvPr/>
        </p:nvSpPr>
        <p:spPr>
          <a:xfrm>
            <a:off x="2778950" y="2934175"/>
            <a:ext cx="321600" cy="300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3167100" y="2934175"/>
            <a:ext cx="321600" cy="300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53"/>
          <p:cNvSpPr/>
          <p:nvPr/>
        </p:nvSpPr>
        <p:spPr>
          <a:xfrm>
            <a:off x="3555250" y="2934175"/>
            <a:ext cx="321600" cy="30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53"/>
          <p:cNvSpPr/>
          <p:nvPr/>
        </p:nvSpPr>
        <p:spPr>
          <a:xfrm>
            <a:off x="3943400" y="2934175"/>
            <a:ext cx="321600" cy="300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53"/>
          <p:cNvSpPr/>
          <p:nvPr/>
        </p:nvSpPr>
        <p:spPr>
          <a:xfrm>
            <a:off x="4331550" y="2936075"/>
            <a:ext cx="321600" cy="300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53"/>
          <p:cNvSpPr/>
          <p:nvPr/>
        </p:nvSpPr>
        <p:spPr>
          <a:xfrm>
            <a:off x="4719700" y="2934175"/>
            <a:ext cx="321600" cy="300000"/>
          </a:xfrm>
          <a:prstGeom prst="rect">
            <a:avLst/>
          </a:prstGeom>
          <a:solidFill>
            <a:srgbClr val="7F6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53"/>
          <p:cNvSpPr/>
          <p:nvPr/>
        </p:nvSpPr>
        <p:spPr>
          <a:xfrm>
            <a:off x="5107850" y="2936075"/>
            <a:ext cx="321600" cy="300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53"/>
          <p:cNvSpPr/>
          <p:nvPr/>
        </p:nvSpPr>
        <p:spPr>
          <a:xfrm>
            <a:off x="5496000" y="2934175"/>
            <a:ext cx="321600" cy="30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53"/>
          <p:cNvSpPr txBox="1"/>
          <p:nvPr/>
        </p:nvSpPr>
        <p:spPr>
          <a:xfrm>
            <a:off x="510900" y="2885975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Data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961" name="Google Shape;961;p53"/>
          <p:cNvSpPr/>
          <p:nvPr/>
        </p:nvSpPr>
        <p:spPr>
          <a:xfrm>
            <a:off x="6660450" y="3177450"/>
            <a:ext cx="1440600" cy="14931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</a:t>
            </a:r>
            <a:endParaRPr/>
          </a:p>
        </p:txBody>
      </p:sp>
      <p:sp>
        <p:nvSpPr>
          <p:cNvPr id="962" name="Google Shape;962;p53"/>
          <p:cNvSpPr txBox="1"/>
          <p:nvPr/>
        </p:nvSpPr>
        <p:spPr>
          <a:xfrm>
            <a:off x="6880800" y="2777250"/>
            <a:ext cx="9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Program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963" name="Google Shape;963;p53"/>
          <p:cNvSpPr/>
          <p:nvPr/>
        </p:nvSpPr>
        <p:spPr>
          <a:xfrm>
            <a:off x="1322300" y="3517950"/>
            <a:ext cx="906000" cy="964500"/>
          </a:xfrm>
          <a:prstGeom prst="rect">
            <a:avLst/>
          </a:prstGeom>
          <a:solidFill>
            <a:srgbClr val="E3E7E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Task 1</a:t>
            </a:r>
            <a:endParaRPr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64" name="Google Shape;964;p53"/>
          <p:cNvSpPr/>
          <p:nvPr/>
        </p:nvSpPr>
        <p:spPr>
          <a:xfrm>
            <a:off x="2486750" y="3517950"/>
            <a:ext cx="906000" cy="964500"/>
          </a:xfrm>
          <a:prstGeom prst="rect">
            <a:avLst/>
          </a:prstGeom>
          <a:solidFill>
            <a:srgbClr val="E3E7E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Task 2</a:t>
            </a:r>
            <a:endParaRPr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65" name="Google Shape;965;p53"/>
          <p:cNvSpPr/>
          <p:nvPr/>
        </p:nvSpPr>
        <p:spPr>
          <a:xfrm>
            <a:off x="3651200" y="3517950"/>
            <a:ext cx="906000" cy="964500"/>
          </a:xfrm>
          <a:prstGeom prst="rect">
            <a:avLst/>
          </a:prstGeom>
          <a:solidFill>
            <a:srgbClr val="E3E7E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Task 3</a:t>
            </a:r>
            <a:endParaRPr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66" name="Google Shape;966;p53"/>
          <p:cNvSpPr/>
          <p:nvPr/>
        </p:nvSpPr>
        <p:spPr>
          <a:xfrm>
            <a:off x="4815650" y="3517950"/>
            <a:ext cx="906000" cy="964500"/>
          </a:xfrm>
          <a:prstGeom prst="rect">
            <a:avLst/>
          </a:prstGeom>
          <a:solidFill>
            <a:srgbClr val="E3E7E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Task 4</a:t>
            </a:r>
            <a:endParaRPr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967" name="Google Shape;967;p53"/>
          <p:cNvSpPr/>
          <p:nvPr/>
        </p:nvSpPr>
        <p:spPr>
          <a:xfrm>
            <a:off x="1212600" y="3453738"/>
            <a:ext cx="6718800" cy="1092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3"/>
          <p:cNvSpPr/>
          <p:nvPr/>
        </p:nvSpPr>
        <p:spPr>
          <a:xfrm>
            <a:off x="4706150" y="2777250"/>
            <a:ext cx="1125000" cy="1863000"/>
          </a:xfrm>
          <a:prstGeom prst="rect">
            <a:avLst/>
          </a:prstGeom>
          <a:noFill/>
          <a:ln w="9525" cap="flat" cmpd="sng">
            <a:solidFill>
              <a:srgbClr val="E3E7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53"/>
          <p:cNvSpPr/>
          <p:nvPr/>
        </p:nvSpPr>
        <p:spPr>
          <a:xfrm>
            <a:off x="3541700" y="2777250"/>
            <a:ext cx="1125000" cy="1863000"/>
          </a:xfrm>
          <a:prstGeom prst="rect">
            <a:avLst/>
          </a:prstGeom>
          <a:noFill/>
          <a:ln w="9525" cap="flat" cmpd="sng">
            <a:solidFill>
              <a:srgbClr val="E3E7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53"/>
          <p:cNvSpPr/>
          <p:nvPr/>
        </p:nvSpPr>
        <p:spPr>
          <a:xfrm>
            <a:off x="2370475" y="2777250"/>
            <a:ext cx="1125000" cy="1863000"/>
          </a:xfrm>
          <a:prstGeom prst="rect">
            <a:avLst/>
          </a:prstGeom>
          <a:noFill/>
          <a:ln w="9525" cap="flat" cmpd="sng">
            <a:solidFill>
              <a:srgbClr val="E3E7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53"/>
          <p:cNvSpPr/>
          <p:nvPr/>
        </p:nvSpPr>
        <p:spPr>
          <a:xfrm>
            <a:off x="1202638" y="2777250"/>
            <a:ext cx="1125000" cy="1863000"/>
          </a:xfrm>
          <a:prstGeom prst="rect">
            <a:avLst/>
          </a:prstGeom>
          <a:noFill/>
          <a:ln w="9525" cap="flat" cmpd="sng">
            <a:solidFill>
              <a:srgbClr val="E3E7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720000" y="3654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</a:t>
            </a:r>
            <a:endParaRPr sz="2000"/>
          </a:p>
        </p:txBody>
      </p:sp>
      <p:sp>
        <p:nvSpPr>
          <p:cNvPr id="530" name="Google Shape;530;p27"/>
          <p:cNvSpPr txBox="1">
            <a:spLocks noGrp="1"/>
          </p:cNvSpPr>
          <p:nvPr>
            <p:ph type="body" idx="1"/>
          </p:nvPr>
        </p:nvSpPr>
        <p:spPr>
          <a:xfrm>
            <a:off x="720000" y="9381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❏"/>
            </a:pPr>
            <a:r>
              <a:rPr lang="en" sz="1500"/>
              <a:t>Program is broken into discrete parts which can be solved in parallel.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Instructions from each part execute simultaneously on </a:t>
            </a:r>
            <a:r>
              <a:rPr lang="en" sz="1500">
                <a:solidFill>
                  <a:schemeClr val="accent1"/>
                </a:solidFill>
              </a:rPr>
              <a:t>multiple cores</a:t>
            </a:r>
            <a:r>
              <a:rPr lang="en" sz="1500"/>
              <a:t>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Concurrent use of multiple computational resources - coordination.</a:t>
            </a:r>
            <a:endParaRPr sz="1500"/>
          </a:p>
        </p:txBody>
      </p:sp>
      <p:sp>
        <p:nvSpPr>
          <p:cNvPr id="531" name="Google Shape;531;p27"/>
          <p:cNvSpPr/>
          <p:nvPr/>
        </p:nvSpPr>
        <p:spPr>
          <a:xfrm>
            <a:off x="1031588" y="2502975"/>
            <a:ext cx="1088400" cy="192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Program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2724713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N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3113438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3502163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4210563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4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4793663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3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5445788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2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5935063" y="250296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1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6862613" y="2502975"/>
            <a:ext cx="1249800" cy="572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Processor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0" name="Google Shape;540;p27"/>
          <p:cNvSpPr txBox="1">
            <a:spLocks noGrp="1"/>
          </p:cNvSpPr>
          <p:nvPr>
            <p:ph type="title"/>
          </p:nvPr>
        </p:nvSpPr>
        <p:spPr>
          <a:xfrm>
            <a:off x="3735450" y="2075825"/>
            <a:ext cx="167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rbitron"/>
                <a:ea typeface="Orbitron"/>
                <a:cs typeface="Orbitron"/>
                <a:sym typeface="Orbitron"/>
              </a:rPr>
              <a:t>Instructions</a:t>
            </a:r>
            <a:endParaRPr sz="14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2724713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N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3113438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3502163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4210563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4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4793663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3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5445788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2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5935063" y="3180438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1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724713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N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113438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3502163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210563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4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4793663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3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445788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2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935063" y="3857913"/>
            <a:ext cx="31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1</a:t>
            </a:r>
            <a:endParaRPr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6862613" y="3180450"/>
            <a:ext cx="1249800" cy="572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Processor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862613" y="3857925"/>
            <a:ext cx="1249800" cy="572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Processor</a:t>
            </a:r>
            <a:endParaRPr b="1"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2186263" y="3413250"/>
            <a:ext cx="4722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2186263" y="2735775"/>
            <a:ext cx="4722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2186263" y="4090725"/>
            <a:ext cx="4722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6318150" y="2735775"/>
            <a:ext cx="4722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6318150" y="3413250"/>
            <a:ext cx="4722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6318150" y="4090725"/>
            <a:ext cx="472200" cy="10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"/>
          <p:cNvSpPr txBox="1">
            <a:spLocks noGrp="1"/>
          </p:cNvSpPr>
          <p:nvPr>
            <p:ph type="body" idx="4294967295"/>
          </p:nvPr>
        </p:nvSpPr>
        <p:spPr>
          <a:xfrm>
            <a:off x="637050" y="985400"/>
            <a:ext cx="78699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 contrast to SPMD model, in which each thread redundantly executes the same block of code - </a:t>
            </a:r>
            <a:r>
              <a:rPr lang="en" sz="1500">
                <a:solidFill>
                  <a:schemeClr val="accent1"/>
                </a:solidFill>
              </a:rPr>
              <a:t>Worksharing </a:t>
            </a:r>
            <a:r>
              <a:rPr lang="en" sz="1500"/>
              <a:t>works as follows: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It assigns different sections of a program to different threads to quickly execute the entire program.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For example, for(id; id&lt;n; id = id + num_threads)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This can be thought of as dealing a deck of cards. 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Say for 4 threads (num_threads = 4): Thread 0 gets iterations 0, 4, 8, … Thread 1 gets iterations 1, 5, 9, .. and so on.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This is termed as </a:t>
            </a:r>
            <a:r>
              <a:rPr lang="en" sz="1500">
                <a:solidFill>
                  <a:schemeClr val="accent1"/>
                </a:solidFill>
              </a:rPr>
              <a:t>cyclic distribution / round-robin distribution.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977" name="Google Shape;977;p54"/>
          <p:cNvSpPr txBox="1">
            <a:spLocks noGrp="1"/>
          </p:cNvSpPr>
          <p:nvPr>
            <p:ph type="title"/>
          </p:nvPr>
        </p:nvSpPr>
        <p:spPr>
          <a:xfrm>
            <a:off x="2815650" y="358975"/>
            <a:ext cx="5157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Worksharing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5"/>
          <p:cNvSpPr txBox="1">
            <a:spLocks noGrp="1"/>
          </p:cNvSpPr>
          <p:nvPr>
            <p:ph type="title"/>
          </p:nvPr>
        </p:nvSpPr>
        <p:spPr>
          <a:xfrm>
            <a:off x="256050" y="446175"/>
            <a:ext cx="576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Worksharing Construct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3" name="Google Shape;983;p55"/>
          <p:cNvSpPr txBox="1">
            <a:spLocks noGrp="1"/>
          </p:cNvSpPr>
          <p:nvPr>
            <p:ph type="body" idx="4294967295"/>
          </p:nvPr>
        </p:nvSpPr>
        <p:spPr>
          <a:xfrm>
            <a:off x="637050" y="864375"/>
            <a:ext cx="78699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Worksharing </a:t>
            </a:r>
            <a:r>
              <a:rPr lang="en" sz="1500"/>
              <a:t>constructs include Loop constructs, Sections/Section constructs, Single construct, Workshare construct (</a:t>
            </a:r>
            <a:r>
              <a:rPr lang="en" sz="1500">
                <a:solidFill>
                  <a:srgbClr val="FFFF00"/>
                </a:solidFill>
              </a:rPr>
              <a:t>Fortran</a:t>
            </a:r>
            <a:r>
              <a:rPr lang="en" sz="1500"/>
              <a:t>), etc.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Worksharing constructs do not create any new threads.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worksharing construct must be enclosed within a parallel region.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These constructs must be encountered by all threads or none at all.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6"/>
                </a:solidFill>
              </a:rPr>
              <a:t>Do/For Directive</a:t>
            </a:r>
            <a:r>
              <a:rPr lang="en" sz="1500"/>
              <a:t>: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Shares iterations of a loop across the group of threads.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Data Parallelism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For </a:t>
            </a:r>
            <a:r>
              <a:rPr lang="en" sz="1500"/>
              <a:t>directive partitions parallel iterations across threads.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Do </a:t>
            </a:r>
            <a:r>
              <a:rPr lang="en" sz="1500"/>
              <a:t>directive - analogous directive in </a:t>
            </a:r>
            <a:r>
              <a:rPr lang="en" sz="1500">
                <a:solidFill>
                  <a:srgbClr val="FFFF00"/>
                </a:solidFill>
              </a:rPr>
              <a:t>Fortran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6"/>
          <p:cNvSpPr txBox="1">
            <a:spLocks noGrp="1"/>
          </p:cNvSpPr>
          <p:nvPr>
            <p:ph type="title"/>
          </p:nvPr>
        </p:nvSpPr>
        <p:spPr>
          <a:xfrm>
            <a:off x="998700" y="237125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Loop Construct</a:t>
            </a:r>
            <a:endParaRPr sz="1700"/>
          </a:p>
        </p:txBody>
      </p:sp>
      <p:sp>
        <p:nvSpPr>
          <p:cNvPr id="989" name="Google Shape;989;p56"/>
          <p:cNvSpPr txBox="1">
            <a:spLocks noGrp="1"/>
          </p:cNvSpPr>
          <p:nvPr>
            <p:ph type="body" idx="4294967295"/>
          </p:nvPr>
        </p:nvSpPr>
        <p:spPr>
          <a:xfrm>
            <a:off x="1204950" y="668650"/>
            <a:ext cx="6734100" cy="18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Splits up loop iterations among all the threads in a team.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ra"/>
              <a:buChar char="❏"/>
            </a:pPr>
            <a:r>
              <a:rPr lang="en" sz="1500" b="1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NOTE:</a:t>
            </a:r>
            <a:r>
              <a:rPr lang="en" sz="1500" b="1">
                <a:latin typeface="Jura"/>
                <a:ea typeface="Jura"/>
                <a:cs typeface="Jura"/>
                <a:sym typeface="Jura"/>
              </a:rPr>
              <a:t> </a:t>
            </a:r>
            <a:r>
              <a:rPr lang="en" sz="1500"/>
              <a:t>Parallelize computationally intensive loops. SImple loops run quickly in serial compared to parallel (</a:t>
            </a:r>
            <a:r>
              <a:rPr lang="en" sz="1500">
                <a:solidFill>
                  <a:schemeClr val="accent1"/>
                </a:solidFill>
              </a:rPr>
              <a:t>Overhead</a:t>
            </a:r>
            <a:r>
              <a:rPr lang="en" sz="1500"/>
              <a:t>).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Loop iterations must be independent i.e., the can safely execute in any order without loop-carried dependencies. </a:t>
            </a:r>
            <a:endParaRPr sz="1500"/>
          </a:p>
        </p:txBody>
      </p:sp>
      <p:sp>
        <p:nvSpPr>
          <p:cNvPr id="990" name="Google Shape;990;p56"/>
          <p:cNvSpPr txBox="1">
            <a:spLocks noGrp="1"/>
          </p:cNvSpPr>
          <p:nvPr>
            <p:ph type="body" idx="4294967295"/>
          </p:nvPr>
        </p:nvSpPr>
        <p:spPr>
          <a:xfrm>
            <a:off x="1501813" y="2502550"/>
            <a:ext cx="2510100" cy="24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int i, j, A[N];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j = 5;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for(i=0;i&lt;N;i++)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j = j + 2;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A[i] = BIGFUNC(j);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991" name="Google Shape;991;p56"/>
          <p:cNvSpPr txBox="1">
            <a:spLocks noGrp="1"/>
          </p:cNvSpPr>
          <p:nvPr>
            <p:ph type="body" idx="4294967295"/>
          </p:nvPr>
        </p:nvSpPr>
        <p:spPr>
          <a:xfrm>
            <a:off x="4781188" y="2502550"/>
            <a:ext cx="2673600" cy="24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int i, j, A[N];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#pragma omp parallel for</a:t>
            </a:r>
            <a:endParaRPr sz="15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for(i=0;i&lt;N;i++)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int j = 5 + 2*(i+1);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A[i] = BIGFUNC[j];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992" name="Google Shape;992;p56"/>
          <p:cNvSpPr txBox="1"/>
          <p:nvPr/>
        </p:nvSpPr>
        <p:spPr>
          <a:xfrm>
            <a:off x="3160425" y="3321975"/>
            <a:ext cx="130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Loop-carried dependency</a:t>
            </a: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cxnSp>
        <p:nvCxnSpPr>
          <p:cNvPr id="993" name="Google Shape;993;p56"/>
          <p:cNvCxnSpPr/>
          <p:nvPr/>
        </p:nvCxnSpPr>
        <p:spPr>
          <a:xfrm>
            <a:off x="2842450" y="3602525"/>
            <a:ext cx="343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7"/>
          <p:cNvSpPr txBox="1">
            <a:spLocks noGrp="1"/>
          </p:cNvSpPr>
          <p:nvPr>
            <p:ph type="body" idx="4294967295"/>
          </p:nvPr>
        </p:nvSpPr>
        <p:spPr>
          <a:xfrm>
            <a:off x="1595513" y="2106875"/>
            <a:ext cx="2510100" cy="24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&lt;omp.h&gt;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 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for 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for (i=0;i&lt;n;i++)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	func(i);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/>
          </p:nvPr>
        </p:nvSpPr>
        <p:spPr>
          <a:xfrm>
            <a:off x="3044250" y="206575"/>
            <a:ext cx="5157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 Directive</a:t>
            </a:r>
            <a:endParaRPr sz="2200"/>
          </a:p>
        </p:txBody>
      </p:sp>
      <p:sp>
        <p:nvSpPr>
          <p:cNvPr id="1000" name="Google Shape;1000;p57"/>
          <p:cNvSpPr txBox="1">
            <a:spLocks noGrp="1"/>
          </p:cNvSpPr>
          <p:nvPr>
            <p:ph type="body" idx="4294967295"/>
          </p:nvPr>
        </p:nvSpPr>
        <p:spPr>
          <a:xfrm>
            <a:off x="891150" y="902972"/>
            <a:ext cx="73617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There should not be any dependencies in the iterations. For example, an iteration must not depend on the previous iteration in any way, etc.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Parallel and Worksharing constructs can be combined</a:t>
            </a:r>
            <a:r>
              <a:rPr lang="en" sz="1500"/>
              <a:t> as shown below:</a:t>
            </a:r>
            <a:endParaRPr sz="1500"/>
          </a:p>
        </p:txBody>
      </p:sp>
      <p:sp>
        <p:nvSpPr>
          <p:cNvPr id="1001" name="Google Shape;1001;p57"/>
          <p:cNvSpPr txBox="1">
            <a:spLocks noGrp="1"/>
          </p:cNvSpPr>
          <p:nvPr>
            <p:ph type="body" idx="4294967295"/>
          </p:nvPr>
        </p:nvSpPr>
        <p:spPr>
          <a:xfrm>
            <a:off x="4874888" y="2106875"/>
            <a:ext cx="2673600" cy="24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&lt;omp.h&gt;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 for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for (i=0;i&lt;n;i++)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	func(i);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8"/>
          <p:cNvSpPr txBox="1">
            <a:spLocks noGrp="1"/>
          </p:cNvSpPr>
          <p:nvPr>
            <p:ph type="title"/>
          </p:nvPr>
        </p:nvSpPr>
        <p:spPr>
          <a:xfrm>
            <a:off x="998700" y="39575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Addition of two arrays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directive</a:t>
            </a:r>
            <a:endParaRPr sz="1500"/>
          </a:p>
        </p:txBody>
      </p:sp>
      <p:sp>
        <p:nvSpPr>
          <p:cNvPr id="1007" name="Google Shape;1007;p58"/>
          <p:cNvSpPr txBox="1">
            <a:spLocks noGrp="1"/>
          </p:cNvSpPr>
          <p:nvPr>
            <p:ph type="body" idx="4294967295"/>
          </p:nvPr>
        </p:nvSpPr>
        <p:spPr>
          <a:xfrm>
            <a:off x="1204950" y="1181375"/>
            <a:ext cx="67341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Initialize 3 arrays A, B, and C of some size N (A + B = C).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Assign some values to arrays A and B using a </a:t>
            </a:r>
            <a:r>
              <a:rPr lang="en" sz="1500" i="1"/>
              <a:t>for </a:t>
            </a:r>
            <a:r>
              <a:rPr lang="en" sz="1500"/>
              <a:t>loop.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omp_set_num_threads(NUM_THREADS);</a:t>
            </a: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 for </a:t>
            </a: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for (i=0 ; i&lt;N ; i++) {</a:t>
            </a: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	C[i] = A[i] + B[i];</a:t>
            </a: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 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008" name="Google Shape;1008;p58"/>
          <p:cNvSpPr txBox="1"/>
          <p:nvPr/>
        </p:nvSpPr>
        <p:spPr>
          <a:xfrm>
            <a:off x="4922200" y="2289825"/>
            <a:ext cx="341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Worksharing and Parallel construct can be combined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1009" name="Google Shape;1009;p58"/>
          <p:cNvSpPr/>
          <p:nvPr/>
        </p:nvSpPr>
        <p:spPr>
          <a:xfrm>
            <a:off x="4261675" y="2530350"/>
            <a:ext cx="758700" cy="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8"/>
          <p:cNvSpPr txBox="1"/>
          <p:nvPr/>
        </p:nvSpPr>
        <p:spPr>
          <a:xfrm>
            <a:off x="5180575" y="3023500"/>
            <a:ext cx="3122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Say N = 1000, NUM_THREADS = 4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 0 - Iterations 0 - 249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 1 - Iterations 250 - 499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 2 - Iterations 500 - 749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Thread 3 - Iterations 750 - 999</a:t>
            </a:r>
            <a:endParaRPr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9"/>
          <p:cNvSpPr txBox="1">
            <a:spLocks noGrp="1"/>
          </p:cNvSpPr>
          <p:nvPr>
            <p:ph type="title"/>
          </p:nvPr>
        </p:nvSpPr>
        <p:spPr>
          <a:xfrm>
            <a:off x="286675" y="391700"/>
            <a:ext cx="576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The Reduction Clause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16" name="Google Shape;1016;p59"/>
          <p:cNvSpPr txBox="1">
            <a:spLocks noGrp="1"/>
          </p:cNvSpPr>
          <p:nvPr>
            <p:ph type="body" idx="4294967295"/>
          </p:nvPr>
        </p:nvSpPr>
        <p:spPr>
          <a:xfrm>
            <a:off x="637050" y="906500"/>
            <a:ext cx="78699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reduction (op : list)</a:t>
            </a:r>
            <a:endParaRPr sz="1500">
              <a:solidFill>
                <a:srgbClr val="FFFF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local copy of each variable in the list (local to each thread) is made and initialized depending on the op (operator).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For “+” - Initial Value = 0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For “*” - Initial Value = 1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Initial Value is the identity of the operator (op).</a:t>
            </a:r>
            <a:endParaRPr sz="1500">
              <a:solidFill>
                <a:schemeClr val="accen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Updates occur on the local copy.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Local copies are reduced into a single value and are combined with the original global value.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0"/>
          <p:cNvSpPr txBox="1">
            <a:spLocks noGrp="1"/>
          </p:cNvSpPr>
          <p:nvPr>
            <p:ph type="title"/>
          </p:nvPr>
        </p:nvSpPr>
        <p:spPr>
          <a:xfrm>
            <a:off x="998700" y="31245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Computing the Average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Reduction Clause</a:t>
            </a:r>
            <a:endParaRPr sz="1500"/>
          </a:p>
        </p:txBody>
      </p:sp>
      <p:sp>
        <p:nvSpPr>
          <p:cNvPr id="1022" name="Google Shape;1022;p60"/>
          <p:cNvSpPr txBox="1">
            <a:spLocks noGrp="1"/>
          </p:cNvSpPr>
          <p:nvPr>
            <p:ph type="body" idx="4294967295"/>
          </p:nvPr>
        </p:nvSpPr>
        <p:spPr>
          <a:xfrm>
            <a:off x="1184100" y="1129325"/>
            <a:ext cx="2127000" cy="1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double avg=0.0, A[N];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int i;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for(i=0;i&lt;N;i++)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avg += A[i]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avg = avg/N;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023" name="Google Shape;1023;p60"/>
          <p:cNvSpPr txBox="1"/>
          <p:nvPr/>
        </p:nvSpPr>
        <p:spPr>
          <a:xfrm>
            <a:off x="1158150" y="3123725"/>
            <a:ext cx="2663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Loop-Carried Dependency</a:t>
            </a: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The value of </a:t>
            </a:r>
            <a:r>
              <a:rPr lang="en" sz="1200" i="1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avg</a:t>
            </a: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 on nth iteration depends on its values from previous (n-1) iterations.</a:t>
            </a: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This form of accumulation is called “reduction”</a:t>
            </a: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1024" name="Google Shape;1024;p60"/>
          <p:cNvSpPr txBox="1">
            <a:spLocks noGrp="1"/>
          </p:cNvSpPr>
          <p:nvPr>
            <p:ph type="body" idx="4294967295"/>
          </p:nvPr>
        </p:nvSpPr>
        <p:spPr>
          <a:xfrm>
            <a:off x="3908250" y="1129325"/>
            <a:ext cx="4525500" cy="22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double avg=0.0, A[N];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int i;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 for reduction (+:avg)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for(i=0;i&lt;N;i++)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	avg += A[i];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avg = avg/N;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  <p:cxnSp>
        <p:nvCxnSpPr>
          <p:cNvPr id="1025" name="Google Shape;1025;p60"/>
          <p:cNvCxnSpPr/>
          <p:nvPr/>
        </p:nvCxnSpPr>
        <p:spPr>
          <a:xfrm>
            <a:off x="3123575" y="1801275"/>
            <a:ext cx="635100" cy="1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6" name="Google Shape;1026;p60"/>
          <p:cNvSpPr txBox="1"/>
          <p:nvPr/>
        </p:nvSpPr>
        <p:spPr>
          <a:xfrm>
            <a:off x="5853300" y="3123725"/>
            <a:ext cx="229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The reduction clause takes care of creating local copies of </a:t>
            </a:r>
            <a:r>
              <a:rPr lang="en" sz="1200" i="1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avg</a:t>
            </a:r>
            <a:r>
              <a:rPr lang="en" sz="1200">
                <a:solidFill>
                  <a:schemeClr val="accent6"/>
                </a:solidFill>
                <a:latin typeface="Jura Medium"/>
                <a:ea typeface="Jura Medium"/>
                <a:cs typeface="Jura Medium"/>
                <a:sym typeface="Jura Medium"/>
              </a:rPr>
              <a:t>, and combining them to obtain the original global value.</a:t>
            </a:r>
            <a:endParaRPr sz="1200">
              <a:solidFill>
                <a:schemeClr val="accent6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1"/>
          <p:cNvSpPr txBox="1">
            <a:spLocks noGrp="1"/>
          </p:cNvSpPr>
          <p:nvPr>
            <p:ph type="title"/>
          </p:nvPr>
        </p:nvSpPr>
        <p:spPr>
          <a:xfrm>
            <a:off x="998700" y="386675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False Sharing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32" name="Google Shape;1032;p61"/>
          <p:cNvSpPr txBox="1">
            <a:spLocks noGrp="1"/>
          </p:cNvSpPr>
          <p:nvPr>
            <p:ph type="body" idx="4294967295"/>
          </p:nvPr>
        </p:nvSpPr>
        <p:spPr>
          <a:xfrm>
            <a:off x="637050" y="870000"/>
            <a:ext cx="78699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If independent data elements sit on the same cache line, each update will cause the cache lines to jump back and forth between threads.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 simple words, when different threads working independently access the same cache line, it leads to False Sharing.</a:t>
            </a:r>
            <a:endParaRPr sz="15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033" name="Google Shape;1033;p61"/>
          <p:cNvSpPr/>
          <p:nvPr/>
        </p:nvSpPr>
        <p:spPr>
          <a:xfrm>
            <a:off x="1246750" y="2422800"/>
            <a:ext cx="1225500" cy="7713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b="1">
              <a:solidFill>
                <a:schemeClr val="accent5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Orbitron"/>
                <a:ea typeface="Orbitron"/>
                <a:cs typeface="Orbitron"/>
                <a:sym typeface="Orbitron"/>
              </a:rPr>
              <a:t>       CPU 0</a:t>
            </a:r>
            <a:endParaRPr b="1">
              <a:solidFill>
                <a:schemeClr val="accent5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34" name="Google Shape;1034;p61"/>
          <p:cNvSpPr/>
          <p:nvPr/>
        </p:nvSpPr>
        <p:spPr>
          <a:xfrm>
            <a:off x="1329375" y="2532950"/>
            <a:ext cx="867600" cy="247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Jura"/>
                <a:ea typeface="Jura"/>
                <a:cs typeface="Jura"/>
                <a:sym typeface="Jura"/>
              </a:rPr>
              <a:t>Thread 0</a:t>
            </a:r>
            <a:endParaRPr sz="1200">
              <a:solidFill>
                <a:srgbClr val="FF00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35" name="Google Shape;1035;p61"/>
          <p:cNvSpPr/>
          <p:nvPr/>
        </p:nvSpPr>
        <p:spPr>
          <a:xfrm>
            <a:off x="1246750" y="3349800"/>
            <a:ext cx="1225500" cy="7713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b="1">
              <a:solidFill>
                <a:schemeClr val="accent5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Orbitron"/>
                <a:ea typeface="Orbitron"/>
                <a:cs typeface="Orbitron"/>
                <a:sym typeface="Orbitron"/>
              </a:rPr>
              <a:t>        CPU 1</a:t>
            </a:r>
            <a:endParaRPr b="1">
              <a:solidFill>
                <a:schemeClr val="accent5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36" name="Google Shape;1036;p61"/>
          <p:cNvSpPr/>
          <p:nvPr/>
        </p:nvSpPr>
        <p:spPr>
          <a:xfrm>
            <a:off x="1329375" y="3459950"/>
            <a:ext cx="867600" cy="247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Jura"/>
                <a:ea typeface="Jura"/>
                <a:cs typeface="Jura"/>
                <a:sym typeface="Jura"/>
              </a:rPr>
              <a:t>Thread 1</a:t>
            </a:r>
            <a:endParaRPr sz="1200">
              <a:solidFill>
                <a:srgbClr val="0000FF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37" name="Google Shape;1037;p61"/>
          <p:cNvSpPr/>
          <p:nvPr/>
        </p:nvSpPr>
        <p:spPr>
          <a:xfrm>
            <a:off x="3057175" y="2422800"/>
            <a:ext cx="2575200" cy="771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61"/>
          <p:cNvSpPr/>
          <p:nvPr/>
        </p:nvSpPr>
        <p:spPr>
          <a:xfrm>
            <a:off x="3098500" y="2747800"/>
            <a:ext cx="247800" cy="247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61"/>
          <p:cNvSpPr/>
          <p:nvPr/>
        </p:nvSpPr>
        <p:spPr>
          <a:xfrm>
            <a:off x="3416150" y="2747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61"/>
          <p:cNvSpPr/>
          <p:nvPr/>
        </p:nvSpPr>
        <p:spPr>
          <a:xfrm>
            <a:off x="3733800" y="2747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61"/>
          <p:cNvSpPr/>
          <p:nvPr/>
        </p:nvSpPr>
        <p:spPr>
          <a:xfrm>
            <a:off x="4051450" y="2747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61"/>
          <p:cNvSpPr/>
          <p:nvPr/>
        </p:nvSpPr>
        <p:spPr>
          <a:xfrm>
            <a:off x="4369100" y="2747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61"/>
          <p:cNvSpPr/>
          <p:nvPr/>
        </p:nvSpPr>
        <p:spPr>
          <a:xfrm>
            <a:off x="4686750" y="2747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61"/>
          <p:cNvSpPr/>
          <p:nvPr/>
        </p:nvSpPr>
        <p:spPr>
          <a:xfrm>
            <a:off x="5004400" y="2747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61"/>
          <p:cNvSpPr/>
          <p:nvPr/>
        </p:nvSpPr>
        <p:spPr>
          <a:xfrm>
            <a:off x="5322050" y="276075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61"/>
          <p:cNvSpPr/>
          <p:nvPr/>
        </p:nvSpPr>
        <p:spPr>
          <a:xfrm>
            <a:off x="3057175" y="3349800"/>
            <a:ext cx="2575200" cy="771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61"/>
          <p:cNvSpPr/>
          <p:nvPr/>
        </p:nvSpPr>
        <p:spPr>
          <a:xfrm>
            <a:off x="3098500" y="3674800"/>
            <a:ext cx="247800" cy="247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61"/>
          <p:cNvSpPr/>
          <p:nvPr/>
        </p:nvSpPr>
        <p:spPr>
          <a:xfrm>
            <a:off x="3416150" y="3674800"/>
            <a:ext cx="247800" cy="247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61"/>
          <p:cNvSpPr/>
          <p:nvPr/>
        </p:nvSpPr>
        <p:spPr>
          <a:xfrm>
            <a:off x="3733800" y="3674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61"/>
          <p:cNvSpPr/>
          <p:nvPr/>
        </p:nvSpPr>
        <p:spPr>
          <a:xfrm>
            <a:off x="4051450" y="3674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61"/>
          <p:cNvSpPr/>
          <p:nvPr/>
        </p:nvSpPr>
        <p:spPr>
          <a:xfrm>
            <a:off x="4369100" y="3674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61"/>
          <p:cNvSpPr/>
          <p:nvPr/>
        </p:nvSpPr>
        <p:spPr>
          <a:xfrm>
            <a:off x="4686750" y="3674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61"/>
          <p:cNvSpPr/>
          <p:nvPr/>
        </p:nvSpPr>
        <p:spPr>
          <a:xfrm>
            <a:off x="5004400" y="367480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61"/>
          <p:cNvSpPr/>
          <p:nvPr/>
        </p:nvSpPr>
        <p:spPr>
          <a:xfrm>
            <a:off x="5322050" y="3687750"/>
            <a:ext cx="247800" cy="2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61"/>
          <p:cNvSpPr txBox="1"/>
          <p:nvPr/>
        </p:nvSpPr>
        <p:spPr>
          <a:xfrm>
            <a:off x="3468525" y="2371650"/>
            <a:ext cx="17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ura"/>
                <a:ea typeface="Jura"/>
                <a:cs typeface="Jura"/>
                <a:sym typeface="Jura"/>
              </a:rPr>
              <a:t>Cache Line</a:t>
            </a:r>
            <a:endParaRPr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56" name="Google Shape;1056;p61"/>
          <p:cNvSpPr txBox="1"/>
          <p:nvPr/>
        </p:nvSpPr>
        <p:spPr>
          <a:xfrm>
            <a:off x="3468525" y="3287550"/>
            <a:ext cx="17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ura"/>
                <a:ea typeface="Jura"/>
                <a:cs typeface="Jura"/>
                <a:sym typeface="Jura"/>
              </a:rPr>
              <a:t>Cache Line</a:t>
            </a:r>
            <a:endParaRPr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57" name="Google Shape;1057;p61"/>
          <p:cNvSpPr/>
          <p:nvPr/>
        </p:nvSpPr>
        <p:spPr>
          <a:xfrm>
            <a:off x="6017950" y="2422800"/>
            <a:ext cx="2038200" cy="169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58" name="Google Shape;1058;p61"/>
          <p:cNvSpPr/>
          <p:nvPr/>
        </p:nvSpPr>
        <p:spPr>
          <a:xfrm rot="5400000">
            <a:off x="6243725" y="248202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1"/>
          <p:cNvSpPr/>
          <p:nvPr/>
        </p:nvSpPr>
        <p:spPr>
          <a:xfrm rot="5400000">
            <a:off x="6243725" y="268397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61"/>
          <p:cNvSpPr/>
          <p:nvPr/>
        </p:nvSpPr>
        <p:spPr>
          <a:xfrm rot="5400000">
            <a:off x="6243725" y="288592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61"/>
          <p:cNvSpPr/>
          <p:nvPr/>
        </p:nvSpPr>
        <p:spPr>
          <a:xfrm rot="5400000">
            <a:off x="6243725" y="308787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61"/>
          <p:cNvSpPr/>
          <p:nvPr/>
        </p:nvSpPr>
        <p:spPr>
          <a:xfrm rot="5400000">
            <a:off x="6243725" y="328982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61"/>
          <p:cNvSpPr/>
          <p:nvPr/>
        </p:nvSpPr>
        <p:spPr>
          <a:xfrm rot="5400000">
            <a:off x="6243725" y="349177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61"/>
          <p:cNvSpPr/>
          <p:nvPr/>
        </p:nvSpPr>
        <p:spPr>
          <a:xfrm rot="5400000">
            <a:off x="6243725" y="369372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61"/>
          <p:cNvSpPr/>
          <p:nvPr/>
        </p:nvSpPr>
        <p:spPr>
          <a:xfrm rot="5400000">
            <a:off x="6243725" y="3895675"/>
            <a:ext cx="1653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61"/>
          <p:cNvCxnSpPr/>
          <p:nvPr/>
        </p:nvCxnSpPr>
        <p:spPr>
          <a:xfrm rot="10800000">
            <a:off x="5328400" y="3087875"/>
            <a:ext cx="8400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7" name="Google Shape;1067;p61"/>
          <p:cNvCxnSpPr/>
          <p:nvPr/>
        </p:nvCxnSpPr>
        <p:spPr>
          <a:xfrm rot="10800000">
            <a:off x="5328400" y="3574425"/>
            <a:ext cx="8400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8" name="Google Shape;1068;p61"/>
          <p:cNvCxnSpPr>
            <a:stCxn id="1034" idx="3"/>
            <a:endCxn id="1038" idx="1"/>
          </p:cNvCxnSpPr>
          <p:nvPr/>
        </p:nvCxnSpPr>
        <p:spPr>
          <a:xfrm>
            <a:off x="2196975" y="2656850"/>
            <a:ext cx="901500" cy="21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9" name="Google Shape;1069;p61"/>
          <p:cNvCxnSpPr>
            <a:stCxn id="1036" idx="3"/>
            <a:endCxn id="1048" idx="1"/>
          </p:cNvCxnSpPr>
          <p:nvPr/>
        </p:nvCxnSpPr>
        <p:spPr>
          <a:xfrm>
            <a:off x="2196975" y="3583850"/>
            <a:ext cx="1219200" cy="21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2"/>
          <p:cNvSpPr txBox="1">
            <a:spLocks noGrp="1"/>
          </p:cNvSpPr>
          <p:nvPr>
            <p:ph type="title"/>
          </p:nvPr>
        </p:nvSpPr>
        <p:spPr>
          <a:xfrm>
            <a:off x="998700" y="386675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Synchronization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75" name="Google Shape;1075;p62"/>
          <p:cNvSpPr txBox="1">
            <a:spLocks noGrp="1"/>
          </p:cNvSpPr>
          <p:nvPr>
            <p:ph type="body" idx="4294967295"/>
          </p:nvPr>
        </p:nvSpPr>
        <p:spPr>
          <a:xfrm>
            <a:off x="786125" y="870000"/>
            <a:ext cx="74889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Imposes order constraints and is used to protect access to shared data.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Threads communicate through shared variables - uncoordinated access to these variables can lead to undesirable effects.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Synchronization can be time consuming and expensive.</a:t>
            </a:r>
            <a:endParaRPr sz="1500"/>
          </a:p>
        </p:txBody>
      </p:sp>
      <p:sp>
        <p:nvSpPr>
          <p:cNvPr id="1076" name="Google Shape;1076;p62"/>
          <p:cNvSpPr txBox="1">
            <a:spLocks noGrp="1"/>
          </p:cNvSpPr>
          <p:nvPr>
            <p:ph type="body" idx="4294967295"/>
          </p:nvPr>
        </p:nvSpPr>
        <p:spPr>
          <a:xfrm>
            <a:off x="800075" y="2327700"/>
            <a:ext cx="3668400" cy="18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High Level Synchronization:   </a:t>
            </a:r>
            <a:r>
              <a:rPr lang="en" sz="1500"/>
              <a:t>                    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Critical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Atomic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Barrier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Ordered</a:t>
            </a:r>
            <a:endParaRPr sz="15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1077" name="Google Shape;1077;p62"/>
          <p:cNvSpPr txBox="1">
            <a:spLocks noGrp="1"/>
          </p:cNvSpPr>
          <p:nvPr>
            <p:ph type="body" idx="4294967295"/>
          </p:nvPr>
        </p:nvSpPr>
        <p:spPr>
          <a:xfrm>
            <a:off x="4468475" y="2327700"/>
            <a:ext cx="3668400" cy="18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Low Level Synchronization:</a:t>
            </a:r>
            <a:endParaRPr sz="1500">
              <a:solidFill>
                <a:schemeClr val="accent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Flush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Locks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Simple</a:t>
            </a:r>
            <a:endParaRPr sz="150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Nested</a:t>
            </a:r>
            <a:endParaRPr sz="15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3"/>
          <p:cNvSpPr txBox="1">
            <a:spLocks noGrp="1"/>
          </p:cNvSpPr>
          <p:nvPr>
            <p:ph type="subTitle" idx="4"/>
          </p:nvPr>
        </p:nvSpPr>
        <p:spPr>
          <a:xfrm>
            <a:off x="602187" y="736313"/>
            <a:ext cx="37134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Barrier Synchronization</a:t>
            </a:r>
            <a:endParaRPr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83" name="Google Shape;1083;p63"/>
          <p:cNvSpPr/>
          <p:nvPr/>
        </p:nvSpPr>
        <p:spPr>
          <a:xfrm>
            <a:off x="1500075" y="300453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63"/>
          <p:cNvSpPr/>
          <p:nvPr/>
        </p:nvSpPr>
        <p:spPr>
          <a:xfrm>
            <a:off x="2012977" y="300453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63"/>
          <p:cNvSpPr/>
          <p:nvPr/>
        </p:nvSpPr>
        <p:spPr>
          <a:xfrm>
            <a:off x="2525880" y="300453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63"/>
          <p:cNvSpPr/>
          <p:nvPr/>
        </p:nvSpPr>
        <p:spPr>
          <a:xfrm>
            <a:off x="3038782" y="300453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63"/>
          <p:cNvSpPr/>
          <p:nvPr/>
        </p:nvSpPr>
        <p:spPr>
          <a:xfrm>
            <a:off x="2678762" y="1695701"/>
            <a:ext cx="72900" cy="130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63"/>
          <p:cNvSpPr/>
          <p:nvPr/>
        </p:nvSpPr>
        <p:spPr>
          <a:xfrm>
            <a:off x="1500075" y="2493268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63"/>
          <p:cNvSpPr/>
          <p:nvPr/>
        </p:nvSpPr>
        <p:spPr>
          <a:xfrm>
            <a:off x="2012977" y="2227721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63"/>
          <p:cNvSpPr/>
          <p:nvPr/>
        </p:nvSpPr>
        <p:spPr>
          <a:xfrm>
            <a:off x="3038782" y="2635061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63"/>
          <p:cNvSpPr/>
          <p:nvPr/>
        </p:nvSpPr>
        <p:spPr>
          <a:xfrm>
            <a:off x="2165859" y="1695701"/>
            <a:ext cx="72900" cy="531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63"/>
          <p:cNvSpPr/>
          <p:nvPr/>
        </p:nvSpPr>
        <p:spPr>
          <a:xfrm>
            <a:off x="1623604" y="2635061"/>
            <a:ext cx="131400" cy="121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63"/>
          <p:cNvSpPr/>
          <p:nvPr/>
        </p:nvSpPr>
        <p:spPr>
          <a:xfrm>
            <a:off x="2129575" y="2370110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63"/>
          <p:cNvSpPr/>
          <p:nvPr/>
        </p:nvSpPr>
        <p:spPr>
          <a:xfrm>
            <a:off x="2129575" y="2528716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63"/>
          <p:cNvSpPr/>
          <p:nvPr/>
        </p:nvSpPr>
        <p:spPr>
          <a:xfrm>
            <a:off x="2129575" y="2687323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63"/>
          <p:cNvSpPr/>
          <p:nvPr/>
        </p:nvSpPr>
        <p:spPr>
          <a:xfrm>
            <a:off x="2129575" y="2845929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63"/>
          <p:cNvSpPr/>
          <p:nvPr/>
        </p:nvSpPr>
        <p:spPr>
          <a:xfrm>
            <a:off x="1623604" y="2759229"/>
            <a:ext cx="131400" cy="121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3"/>
          <p:cNvSpPr/>
          <p:nvPr/>
        </p:nvSpPr>
        <p:spPr>
          <a:xfrm>
            <a:off x="1623604" y="2883430"/>
            <a:ext cx="131400" cy="121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/>
          <p:nvPr/>
        </p:nvSpPr>
        <p:spPr>
          <a:xfrm>
            <a:off x="1652957" y="1695701"/>
            <a:ext cx="72900" cy="797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63"/>
          <p:cNvSpPr/>
          <p:nvPr/>
        </p:nvSpPr>
        <p:spPr>
          <a:xfrm>
            <a:off x="3166591" y="2776853"/>
            <a:ext cx="123300" cy="1113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3"/>
          <p:cNvSpPr/>
          <p:nvPr/>
        </p:nvSpPr>
        <p:spPr>
          <a:xfrm>
            <a:off x="3166591" y="2888394"/>
            <a:ext cx="123300" cy="1113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63"/>
          <p:cNvSpPr/>
          <p:nvPr/>
        </p:nvSpPr>
        <p:spPr>
          <a:xfrm>
            <a:off x="3191664" y="1695704"/>
            <a:ext cx="72900" cy="939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3"/>
          <p:cNvSpPr txBox="1">
            <a:spLocks noGrp="1"/>
          </p:cNvSpPr>
          <p:nvPr>
            <p:ph type="subTitle" idx="4"/>
          </p:nvPr>
        </p:nvSpPr>
        <p:spPr>
          <a:xfrm>
            <a:off x="954675" y="3574525"/>
            <a:ext cx="30084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Each thread waits at the barrier until all the threads arrive</a:t>
            </a:r>
            <a:endParaRPr sz="1500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04" name="Google Shape;1104;p63"/>
          <p:cNvSpPr txBox="1">
            <a:spLocks noGrp="1"/>
          </p:cNvSpPr>
          <p:nvPr>
            <p:ph type="subTitle" idx="4"/>
          </p:nvPr>
        </p:nvSpPr>
        <p:spPr>
          <a:xfrm>
            <a:off x="4765362" y="736313"/>
            <a:ext cx="37134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rPr>
              <a:t>Mutual Exclusion</a:t>
            </a:r>
            <a:endParaRPr>
              <a:solidFill>
                <a:schemeClr val="accent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05" name="Google Shape;1105;p63"/>
          <p:cNvSpPr/>
          <p:nvPr/>
        </p:nvSpPr>
        <p:spPr>
          <a:xfrm>
            <a:off x="6688980" y="214628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63"/>
          <p:cNvSpPr/>
          <p:nvPr/>
        </p:nvSpPr>
        <p:spPr>
          <a:xfrm>
            <a:off x="6841975" y="1421026"/>
            <a:ext cx="72900" cy="725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63"/>
          <p:cNvSpPr/>
          <p:nvPr/>
        </p:nvSpPr>
        <p:spPr>
          <a:xfrm>
            <a:off x="5663300" y="1574168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63"/>
          <p:cNvSpPr/>
          <p:nvPr/>
        </p:nvSpPr>
        <p:spPr>
          <a:xfrm>
            <a:off x="6176077" y="171619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3"/>
          <p:cNvSpPr/>
          <p:nvPr/>
        </p:nvSpPr>
        <p:spPr>
          <a:xfrm>
            <a:off x="7201882" y="1829636"/>
            <a:ext cx="378900" cy="1419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63"/>
          <p:cNvSpPr/>
          <p:nvPr/>
        </p:nvSpPr>
        <p:spPr>
          <a:xfrm>
            <a:off x="6329075" y="1421026"/>
            <a:ext cx="72900" cy="29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3"/>
          <p:cNvSpPr/>
          <p:nvPr/>
        </p:nvSpPr>
        <p:spPr>
          <a:xfrm>
            <a:off x="5786825" y="1716200"/>
            <a:ext cx="131400" cy="430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3"/>
          <p:cNvSpPr/>
          <p:nvPr/>
        </p:nvSpPr>
        <p:spPr>
          <a:xfrm>
            <a:off x="6292775" y="1858110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3"/>
          <p:cNvSpPr/>
          <p:nvPr/>
        </p:nvSpPr>
        <p:spPr>
          <a:xfrm>
            <a:off x="6292800" y="2004379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3"/>
          <p:cNvSpPr/>
          <p:nvPr/>
        </p:nvSpPr>
        <p:spPr>
          <a:xfrm>
            <a:off x="5816163" y="1415413"/>
            <a:ext cx="72900" cy="15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63"/>
          <p:cNvSpPr/>
          <p:nvPr/>
        </p:nvSpPr>
        <p:spPr>
          <a:xfrm>
            <a:off x="7354900" y="1421027"/>
            <a:ext cx="72900" cy="40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63"/>
          <p:cNvSpPr txBox="1">
            <a:spLocks noGrp="1"/>
          </p:cNvSpPr>
          <p:nvPr>
            <p:ph type="subTitle" idx="4"/>
          </p:nvPr>
        </p:nvSpPr>
        <p:spPr>
          <a:xfrm>
            <a:off x="4694400" y="3467266"/>
            <a:ext cx="3855300" cy="9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Define a block of code that only one thread at a time can execute</a:t>
            </a:r>
            <a:endParaRPr sz="1500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Jura"/>
                <a:ea typeface="Jura"/>
                <a:cs typeface="Jura"/>
                <a:sym typeface="Jura"/>
              </a:rPr>
              <a:t>(Critical and Atomic Constructs)</a:t>
            </a:r>
            <a:endParaRPr sz="1500">
              <a:solidFill>
                <a:schemeClr val="accent6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17" name="Google Shape;1117;p63"/>
          <p:cNvSpPr/>
          <p:nvPr/>
        </p:nvSpPr>
        <p:spPr>
          <a:xfrm>
            <a:off x="5816225" y="2146400"/>
            <a:ext cx="72900" cy="130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63"/>
          <p:cNvSpPr/>
          <p:nvPr/>
        </p:nvSpPr>
        <p:spPr>
          <a:xfrm>
            <a:off x="6299850" y="2149825"/>
            <a:ext cx="131400" cy="389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63"/>
          <p:cNvSpPr/>
          <p:nvPr/>
        </p:nvSpPr>
        <p:spPr>
          <a:xfrm>
            <a:off x="6329100" y="2542775"/>
            <a:ext cx="72900" cy="918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3"/>
          <p:cNvSpPr/>
          <p:nvPr/>
        </p:nvSpPr>
        <p:spPr>
          <a:xfrm>
            <a:off x="7318550" y="197153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3"/>
          <p:cNvSpPr/>
          <p:nvPr/>
        </p:nvSpPr>
        <p:spPr>
          <a:xfrm>
            <a:off x="7318550" y="211343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3"/>
          <p:cNvSpPr/>
          <p:nvPr/>
        </p:nvSpPr>
        <p:spPr>
          <a:xfrm>
            <a:off x="7318550" y="225533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3"/>
          <p:cNvSpPr/>
          <p:nvPr/>
        </p:nvSpPr>
        <p:spPr>
          <a:xfrm>
            <a:off x="7318550" y="239723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63"/>
          <p:cNvSpPr/>
          <p:nvPr/>
        </p:nvSpPr>
        <p:spPr>
          <a:xfrm>
            <a:off x="7325750" y="2539125"/>
            <a:ext cx="131400" cy="34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3"/>
          <p:cNvSpPr/>
          <p:nvPr/>
        </p:nvSpPr>
        <p:spPr>
          <a:xfrm>
            <a:off x="7355000" y="2877850"/>
            <a:ext cx="72900" cy="583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63"/>
          <p:cNvSpPr/>
          <p:nvPr/>
        </p:nvSpPr>
        <p:spPr>
          <a:xfrm>
            <a:off x="6805675" y="228818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63"/>
          <p:cNvSpPr/>
          <p:nvPr/>
        </p:nvSpPr>
        <p:spPr>
          <a:xfrm>
            <a:off x="6805750" y="243873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63"/>
          <p:cNvSpPr/>
          <p:nvPr/>
        </p:nvSpPr>
        <p:spPr>
          <a:xfrm>
            <a:off x="6805750" y="258928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63"/>
          <p:cNvSpPr/>
          <p:nvPr/>
        </p:nvSpPr>
        <p:spPr>
          <a:xfrm>
            <a:off x="6805750" y="2739835"/>
            <a:ext cx="145500" cy="141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63"/>
          <p:cNvSpPr/>
          <p:nvPr/>
        </p:nvSpPr>
        <p:spPr>
          <a:xfrm>
            <a:off x="6842050" y="3241625"/>
            <a:ext cx="72900" cy="219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63"/>
          <p:cNvSpPr/>
          <p:nvPr/>
        </p:nvSpPr>
        <p:spPr>
          <a:xfrm>
            <a:off x="6812800" y="2890375"/>
            <a:ext cx="131400" cy="342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>
            <a:spLocks noGrp="1"/>
          </p:cNvSpPr>
          <p:nvPr>
            <p:ph type="title"/>
          </p:nvPr>
        </p:nvSpPr>
        <p:spPr>
          <a:xfrm>
            <a:off x="2290050" y="414789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 Computing?</a:t>
            </a:r>
            <a:endParaRPr/>
          </a:p>
        </p:txBody>
      </p:sp>
      <p:sp>
        <p:nvSpPr>
          <p:cNvPr id="568" name="Google Shape;568;p28"/>
          <p:cNvSpPr txBox="1">
            <a:spLocks noGrp="1"/>
          </p:cNvSpPr>
          <p:nvPr>
            <p:ph type="body" idx="4294967295"/>
          </p:nvPr>
        </p:nvSpPr>
        <p:spPr>
          <a:xfrm>
            <a:off x="929700" y="1189425"/>
            <a:ext cx="7284600" cy="30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❏"/>
            </a:pPr>
            <a:r>
              <a:rPr lang="en" sz="1500"/>
              <a:t>Parallel Computing is better suited for modeling, simulating  and understanding complex and real world phenomena.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Though it requires more hardware resources, it shortens the time of completion substantially, with potential cost savings.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Limited memory resources render serial programs impractical.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Most modern computer hardware is specifically designed for running parallel programs. 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4"/>
          <p:cNvSpPr txBox="1">
            <a:spLocks noGrp="1"/>
          </p:cNvSpPr>
          <p:nvPr>
            <p:ph type="title"/>
          </p:nvPr>
        </p:nvSpPr>
        <p:spPr>
          <a:xfrm>
            <a:off x="998700" y="25075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Examples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37" name="Google Shape;1137;p64"/>
          <p:cNvSpPr txBox="1">
            <a:spLocks noGrp="1"/>
          </p:cNvSpPr>
          <p:nvPr>
            <p:ph type="body" idx="4294967295"/>
          </p:nvPr>
        </p:nvSpPr>
        <p:spPr>
          <a:xfrm>
            <a:off x="703675" y="1500950"/>
            <a:ext cx="3668400" cy="30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int ID = omp_get_thread_num();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A[ID] = BIGFUNC1(ID);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barrier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B[ID] = BIGFUNC2(ID,A);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138" name="Google Shape;1138;p64"/>
          <p:cNvSpPr txBox="1">
            <a:spLocks noGrp="1"/>
          </p:cNvSpPr>
          <p:nvPr>
            <p:ph type="body" idx="4294967295"/>
          </p:nvPr>
        </p:nvSpPr>
        <p:spPr>
          <a:xfrm>
            <a:off x="4537350" y="1266950"/>
            <a:ext cx="3890700" cy="3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double var;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parallel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double B; int i, ID, nthrds;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ID = omp_get_thread_num();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nthrds = omp_get_num_threads();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for(i=ID;i&lt;N;i+=nthrds)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	B = BIGFUNC(i);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#pragma omp critical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	var += USE(B);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139" name="Google Shape;1139;p64"/>
          <p:cNvSpPr txBox="1">
            <a:spLocks noGrp="1"/>
          </p:cNvSpPr>
          <p:nvPr>
            <p:ph type="title"/>
          </p:nvPr>
        </p:nvSpPr>
        <p:spPr>
          <a:xfrm>
            <a:off x="1481575" y="760238"/>
            <a:ext cx="2112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rbitron"/>
                <a:ea typeface="Orbitron"/>
                <a:cs typeface="Orbitron"/>
                <a:sym typeface="Orbitron"/>
              </a:rPr>
              <a:t>Barrier Construct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40" name="Google Shape;1140;p64"/>
          <p:cNvSpPr txBox="1">
            <a:spLocks noGrp="1"/>
          </p:cNvSpPr>
          <p:nvPr>
            <p:ph type="title"/>
          </p:nvPr>
        </p:nvSpPr>
        <p:spPr>
          <a:xfrm>
            <a:off x="5426400" y="760250"/>
            <a:ext cx="2112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rbitron"/>
                <a:ea typeface="Orbitron"/>
                <a:cs typeface="Orbitron"/>
                <a:sym typeface="Orbitron"/>
              </a:rPr>
              <a:t>Critical Construct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5"/>
          <p:cNvSpPr txBox="1">
            <a:spLocks noGrp="1"/>
          </p:cNvSpPr>
          <p:nvPr>
            <p:ph type="title" idx="2"/>
          </p:nvPr>
        </p:nvSpPr>
        <p:spPr>
          <a:xfrm>
            <a:off x="2346753" y="2228556"/>
            <a:ext cx="44505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GPU Parallelism</a:t>
            </a:r>
            <a:endParaRPr sz="3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6"/>
          <p:cNvSpPr txBox="1">
            <a:spLocks noGrp="1"/>
          </p:cNvSpPr>
          <p:nvPr>
            <p:ph type="title"/>
          </p:nvPr>
        </p:nvSpPr>
        <p:spPr>
          <a:xfrm>
            <a:off x="998700" y="31960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CPU vs GPU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51" name="Google Shape;1151;p66"/>
          <p:cNvSpPr txBox="1">
            <a:spLocks noGrp="1"/>
          </p:cNvSpPr>
          <p:nvPr>
            <p:ph type="body" idx="4294967295"/>
          </p:nvPr>
        </p:nvSpPr>
        <p:spPr>
          <a:xfrm>
            <a:off x="667800" y="915575"/>
            <a:ext cx="78084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GPU provides much higher instruction </a:t>
            </a:r>
            <a:r>
              <a:rPr lang="en" sz="1500">
                <a:solidFill>
                  <a:schemeClr val="accent1"/>
                </a:solidFill>
              </a:rPr>
              <a:t>throughput </a:t>
            </a:r>
            <a:r>
              <a:rPr lang="en" sz="1500"/>
              <a:t>and </a:t>
            </a:r>
            <a:r>
              <a:rPr lang="en" sz="1500">
                <a:solidFill>
                  <a:schemeClr val="accent1"/>
                </a:solidFill>
              </a:rPr>
              <a:t>memory bandwidth </a:t>
            </a:r>
            <a:r>
              <a:rPr lang="en" sz="1500"/>
              <a:t>than the CPU of similar price and power envelope.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CPU is designed to excel at executing a sequence of operations - can execute a few tens of threads in parallel - </a:t>
            </a:r>
            <a:r>
              <a:rPr lang="en" sz="1500">
                <a:solidFill>
                  <a:schemeClr val="accent1"/>
                </a:solidFill>
              </a:rPr>
              <a:t>GPUs can execute thousands.</a:t>
            </a:r>
            <a:endParaRPr sz="1500">
              <a:solidFill>
                <a:schemeClr val="accen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GPUs are </a:t>
            </a:r>
            <a:r>
              <a:rPr lang="en" sz="1500">
                <a:solidFill>
                  <a:schemeClr val="accent1"/>
                </a:solidFill>
              </a:rPr>
              <a:t>highly specialized </a:t>
            </a:r>
            <a:r>
              <a:rPr lang="en" sz="1500"/>
              <a:t>for highly parallel computations.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GPUs devote more transistors to data processing than data caching and flow control - </a:t>
            </a:r>
            <a:r>
              <a:rPr lang="en" sz="1500">
                <a:solidFill>
                  <a:schemeClr val="accent1"/>
                </a:solidFill>
              </a:rPr>
              <a:t>avoiding long memory access latencies.</a:t>
            </a:r>
            <a:endParaRPr sz="1500">
              <a:solidFill>
                <a:schemeClr val="accen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 general, an applications have a mix of parallel and sequential parts, utilizing GPUs and CPUs in order to maximize overall performance.</a:t>
            </a:r>
            <a:endParaRPr sz="1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67"/>
          <p:cNvSpPr/>
          <p:nvPr/>
        </p:nvSpPr>
        <p:spPr>
          <a:xfrm>
            <a:off x="1130925" y="1048175"/>
            <a:ext cx="2772300" cy="28962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67"/>
          <p:cNvSpPr/>
          <p:nvPr/>
        </p:nvSpPr>
        <p:spPr>
          <a:xfrm>
            <a:off x="1392700" y="1647025"/>
            <a:ext cx="965400" cy="91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67"/>
          <p:cNvSpPr/>
          <p:nvPr/>
        </p:nvSpPr>
        <p:spPr>
          <a:xfrm>
            <a:off x="2676025" y="1647025"/>
            <a:ext cx="965400" cy="91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67"/>
          <p:cNvSpPr/>
          <p:nvPr/>
        </p:nvSpPr>
        <p:spPr>
          <a:xfrm>
            <a:off x="1392700" y="2806925"/>
            <a:ext cx="965400" cy="91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67"/>
          <p:cNvSpPr/>
          <p:nvPr/>
        </p:nvSpPr>
        <p:spPr>
          <a:xfrm>
            <a:off x="2676025" y="2806925"/>
            <a:ext cx="965400" cy="91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67"/>
          <p:cNvSpPr txBox="1"/>
          <p:nvPr/>
        </p:nvSpPr>
        <p:spPr>
          <a:xfrm>
            <a:off x="2034375" y="1048175"/>
            <a:ext cx="965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sz="2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62" name="Google Shape;1162;p67"/>
          <p:cNvSpPr txBox="1"/>
          <p:nvPr/>
        </p:nvSpPr>
        <p:spPr>
          <a:xfrm>
            <a:off x="1392700" y="1871275"/>
            <a:ext cx="96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Core</a:t>
            </a:r>
            <a:endParaRPr sz="18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63" name="Google Shape;1163;p67"/>
          <p:cNvSpPr txBox="1"/>
          <p:nvPr/>
        </p:nvSpPr>
        <p:spPr>
          <a:xfrm>
            <a:off x="2676025" y="1871275"/>
            <a:ext cx="96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Core</a:t>
            </a:r>
            <a:endParaRPr sz="18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64" name="Google Shape;1164;p67"/>
          <p:cNvSpPr txBox="1"/>
          <p:nvPr/>
        </p:nvSpPr>
        <p:spPr>
          <a:xfrm>
            <a:off x="1392700" y="3031175"/>
            <a:ext cx="96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Core</a:t>
            </a:r>
            <a:endParaRPr sz="18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65" name="Google Shape;1165;p67"/>
          <p:cNvSpPr txBox="1"/>
          <p:nvPr/>
        </p:nvSpPr>
        <p:spPr>
          <a:xfrm>
            <a:off x="2676025" y="3031175"/>
            <a:ext cx="96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Core</a:t>
            </a:r>
            <a:endParaRPr sz="18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66" name="Google Shape;1166;p67"/>
          <p:cNvSpPr/>
          <p:nvPr/>
        </p:nvSpPr>
        <p:spPr>
          <a:xfrm>
            <a:off x="4758200" y="1048175"/>
            <a:ext cx="3255000" cy="2896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67"/>
          <p:cNvSpPr/>
          <p:nvPr/>
        </p:nvSpPr>
        <p:spPr>
          <a:xfrm>
            <a:off x="4854725" y="1579500"/>
            <a:ext cx="14481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67"/>
          <p:cNvSpPr/>
          <p:nvPr/>
        </p:nvSpPr>
        <p:spPr>
          <a:xfrm>
            <a:off x="6454700" y="1579500"/>
            <a:ext cx="14481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67"/>
          <p:cNvSpPr/>
          <p:nvPr/>
        </p:nvSpPr>
        <p:spPr>
          <a:xfrm>
            <a:off x="4854725" y="2214600"/>
            <a:ext cx="14481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7"/>
          <p:cNvSpPr/>
          <p:nvPr/>
        </p:nvSpPr>
        <p:spPr>
          <a:xfrm>
            <a:off x="6454700" y="2214600"/>
            <a:ext cx="14481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67"/>
          <p:cNvSpPr/>
          <p:nvPr/>
        </p:nvSpPr>
        <p:spPr>
          <a:xfrm>
            <a:off x="4854725" y="3312100"/>
            <a:ext cx="14481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67"/>
          <p:cNvSpPr/>
          <p:nvPr/>
        </p:nvSpPr>
        <p:spPr>
          <a:xfrm>
            <a:off x="6454700" y="3312100"/>
            <a:ext cx="14481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67"/>
          <p:cNvSpPr txBox="1"/>
          <p:nvPr/>
        </p:nvSpPr>
        <p:spPr>
          <a:xfrm>
            <a:off x="5903000" y="1048175"/>
            <a:ext cx="965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GPU</a:t>
            </a:r>
            <a:endParaRPr sz="2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174" name="Google Shape;1174;p67"/>
          <p:cNvSpPr/>
          <p:nvPr/>
        </p:nvSpPr>
        <p:spPr>
          <a:xfrm>
            <a:off x="5551175" y="2849700"/>
            <a:ext cx="55200" cy="69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67"/>
          <p:cNvSpPr/>
          <p:nvPr/>
        </p:nvSpPr>
        <p:spPr>
          <a:xfrm>
            <a:off x="5551175" y="3080900"/>
            <a:ext cx="55200" cy="69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67"/>
          <p:cNvSpPr/>
          <p:nvPr/>
        </p:nvSpPr>
        <p:spPr>
          <a:xfrm>
            <a:off x="7151150" y="2882650"/>
            <a:ext cx="55200" cy="69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67"/>
          <p:cNvSpPr/>
          <p:nvPr/>
        </p:nvSpPr>
        <p:spPr>
          <a:xfrm>
            <a:off x="7151150" y="3113850"/>
            <a:ext cx="55200" cy="69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67"/>
          <p:cNvSpPr/>
          <p:nvPr/>
        </p:nvSpPr>
        <p:spPr>
          <a:xfrm>
            <a:off x="4923463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67"/>
          <p:cNvSpPr/>
          <p:nvPr/>
        </p:nvSpPr>
        <p:spPr>
          <a:xfrm>
            <a:off x="5116625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67"/>
          <p:cNvSpPr/>
          <p:nvPr/>
        </p:nvSpPr>
        <p:spPr>
          <a:xfrm>
            <a:off x="5309813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7"/>
          <p:cNvSpPr/>
          <p:nvPr/>
        </p:nvSpPr>
        <p:spPr>
          <a:xfrm>
            <a:off x="5502988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7"/>
          <p:cNvSpPr/>
          <p:nvPr/>
        </p:nvSpPr>
        <p:spPr>
          <a:xfrm>
            <a:off x="5695863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7"/>
          <p:cNvSpPr/>
          <p:nvPr/>
        </p:nvSpPr>
        <p:spPr>
          <a:xfrm>
            <a:off x="5889038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67"/>
          <p:cNvSpPr/>
          <p:nvPr/>
        </p:nvSpPr>
        <p:spPr>
          <a:xfrm>
            <a:off x="6082063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67"/>
          <p:cNvSpPr/>
          <p:nvPr/>
        </p:nvSpPr>
        <p:spPr>
          <a:xfrm>
            <a:off x="4923688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7"/>
          <p:cNvSpPr/>
          <p:nvPr/>
        </p:nvSpPr>
        <p:spPr>
          <a:xfrm>
            <a:off x="5116850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67"/>
          <p:cNvSpPr/>
          <p:nvPr/>
        </p:nvSpPr>
        <p:spPr>
          <a:xfrm>
            <a:off x="5310038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67"/>
          <p:cNvSpPr/>
          <p:nvPr/>
        </p:nvSpPr>
        <p:spPr>
          <a:xfrm>
            <a:off x="5503213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67"/>
          <p:cNvSpPr/>
          <p:nvPr/>
        </p:nvSpPr>
        <p:spPr>
          <a:xfrm>
            <a:off x="5696088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67"/>
          <p:cNvSpPr/>
          <p:nvPr/>
        </p:nvSpPr>
        <p:spPr>
          <a:xfrm>
            <a:off x="5889263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67"/>
          <p:cNvSpPr/>
          <p:nvPr/>
        </p:nvSpPr>
        <p:spPr>
          <a:xfrm>
            <a:off x="6082288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67"/>
          <p:cNvSpPr/>
          <p:nvPr/>
        </p:nvSpPr>
        <p:spPr>
          <a:xfrm>
            <a:off x="6523425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67"/>
          <p:cNvSpPr/>
          <p:nvPr/>
        </p:nvSpPr>
        <p:spPr>
          <a:xfrm>
            <a:off x="6716588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67"/>
          <p:cNvSpPr/>
          <p:nvPr/>
        </p:nvSpPr>
        <p:spPr>
          <a:xfrm>
            <a:off x="6909775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67"/>
          <p:cNvSpPr/>
          <p:nvPr/>
        </p:nvSpPr>
        <p:spPr>
          <a:xfrm>
            <a:off x="7102950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67"/>
          <p:cNvSpPr/>
          <p:nvPr/>
        </p:nvSpPr>
        <p:spPr>
          <a:xfrm>
            <a:off x="7295825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67"/>
          <p:cNvSpPr/>
          <p:nvPr/>
        </p:nvSpPr>
        <p:spPr>
          <a:xfrm>
            <a:off x="7489000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67"/>
          <p:cNvSpPr/>
          <p:nvPr/>
        </p:nvSpPr>
        <p:spPr>
          <a:xfrm>
            <a:off x="7682025" y="16481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6523650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6716813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6910000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67"/>
          <p:cNvSpPr/>
          <p:nvPr/>
        </p:nvSpPr>
        <p:spPr>
          <a:xfrm>
            <a:off x="7103175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67"/>
          <p:cNvSpPr/>
          <p:nvPr/>
        </p:nvSpPr>
        <p:spPr>
          <a:xfrm>
            <a:off x="7296050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67"/>
          <p:cNvSpPr/>
          <p:nvPr/>
        </p:nvSpPr>
        <p:spPr>
          <a:xfrm>
            <a:off x="7489225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67"/>
          <p:cNvSpPr/>
          <p:nvPr/>
        </p:nvSpPr>
        <p:spPr>
          <a:xfrm>
            <a:off x="7682250" y="18702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67"/>
          <p:cNvSpPr/>
          <p:nvPr/>
        </p:nvSpPr>
        <p:spPr>
          <a:xfrm>
            <a:off x="4923800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5116963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5310150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5503325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5696200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5889375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6082400" y="229555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4924025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5117188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5310375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5503550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67"/>
          <p:cNvSpPr/>
          <p:nvPr/>
        </p:nvSpPr>
        <p:spPr>
          <a:xfrm>
            <a:off x="5696425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7"/>
          <p:cNvSpPr/>
          <p:nvPr/>
        </p:nvSpPr>
        <p:spPr>
          <a:xfrm>
            <a:off x="5889600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67"/>
          <p:cNvSpPr/>
          <p:nvPr/>
        </p:nvSpPr>
        <p:spPr>
          <a:xfrm>
            <a:off x="6082625" y="2517600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67"/>
          <p:cNvSpPr/>
          <p:nvPr/>
        </p:nvSpPr>
        <p:spPr>
          <a:xfrm>
            <a:off x="6523425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7"/>
          <p:cNvSpPr/>
          <p:nvPr/>
        </p:nvSpPr>
        <p:spPr>
          <a:xfrm>
            <a:off x="6716588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67"/>
          <p:cNvSpPr/>
          <p:nvPr/>
        </p:nvSpPr>
        <p:spPr>
          <a:xfrm>
            <a:off x="6909775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7"/>
          <p:cNvSpPr/>
          <p:nvPr/>
        </p:nvSpPr>
        <p:spPr>
          <a:xfrm>
            <a:off x="7102950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67"/>
          <p:cNvSpPr/>
          <p:nvPr/>
        </p:nvSpPr>
        <p:spPr>
          <a:xfrm>
            <a:off x="7295825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7489000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7682025" y="22832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6523650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6716813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6910000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7103175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7296050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7489225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7682250" y="25053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6523425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6716588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6909775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7102950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7295825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7"/>
          <p:cNvSpPr/>
          <p:nvPr/>
        </p:nvSpPr>
        <p:spPr>
          <a:xfrm>
            <a:off x="7489000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7"/>
          <p:cNvSpPr/>
          <p:nvPr/>
        </p:nvSpPr>
        <p:spPr>
          <a:xfrm>
            <a:off x="7682025" y="33716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7"/>
          <p:cNvSpPr/>
          <p:nvPr/>
        </p:nvSpPr>
        <p:spPr>
          <a:xfrm>
            <a:off x="6523650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7"/>
          <p:cNvSpPr/>
          <p:nvPr/>
        </p:nvSpPr>
        <p:spPr>
          <a:xfrm>
            <a:off x="6716813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67"/>
          <p:cNvSpPr/>
          <p:nvPr/>
        </p:nvSpPr>
        <p:spPr>
          <a:xfrm>
            <a:off x="6910000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67"/>
          <p:cNvSpPr/>
          <p:nvPr/>
        </p:nvSpPr>
        <p:spPr>
          <a:xfrm>
            <a:off x="7103175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7296050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67"/>
          <p:cNvSpPr/>
          <p:nvPr/>
        </p:nvSpPr>
        <p:spPr>
          <a:xfrm>
            <a:off x="7489225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67"/>
          <p:cNvSpPr/>
          <p:nvPr/>
        </p:nvSpPr>
        <p:spPr>
          <a:xfrm>
            <a:off x="7682250" y="35936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4924138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5117300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5310488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5503663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5696538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5889713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6082738" y="338102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4924363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5117525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5310713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5503888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5696763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67"/>
          <p:cNvSpPr/>
          <p:nvPr/>
        </p:nvSpPr>
        <p:spPr>
          <a:xfrm>
            <a:off x="5889938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67"/>
          <p:cNvSpPr/>
          <p:nvPr/>
        </p:nvSpPr>
        <p:spPr>
          <a:xfrm>
            <a:off x="6082963" y="3603075"/>
            <a:ext cx="151800" cy="17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8"/>
          <p:cNvSpPr txBox="1">
            <a:spLocks noGrp="1"/>
          </p:cNvSpPr>
          <p:nvPr>
            <p:ph type="title"/>
          </p:nvPr>
        </p:nvSpPr>
        <p:spPr>
          <a:xfrm>
            <a:off x="584125" y="335775"/>
            <a:ext cx="210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</a:t>
            </a:r>
            <a:endParaRPr/>
          </a:p>
        </p:txBody>
      </p:sp>
      <p:sp>
        <p:nvSpPr>
          <p:cNvPr id="1267" name="Google Shape;1267;p68"/>
          <p:cNvSpPr txBox="1">
            <a:spLocks noGrp="1"/>
          </p:cNvSpPr>
          <p:nvPr>
            <p:ph type="body" idx="4294967295"/>
          </p:nvPr>
        </p:nvSpPr>
        <p:spPr>
          <a:xfrm>
            <a:off x="827550" y="992525"/>
            <a:ext cx="74889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What is </a:t>
            </a:r>
            <a:r>
              <a:rPr lang="en" sz="1500">
                <a:solidFill>
                  <a:schemeClr val="lt1"/>
                </a:solidFill>
              </a:rPr>
              <a:t>CUDA</a:t>
            </a:r>
            <a:r>
              <a:rPr lang="en" sz="1500"/>
              <a:t>?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CUDA stands for Compute Unified Device Architecture.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Created by </a:t>
            </a:r>
            <a:r>
              <a:rPr lang="en" sz="1500">
                <a:solidFill>
                  <a:schemeClr val="accent1"/>
                </a:solidFill>
              </a:rPr>
              <a:t>NVIDIA </a:t>
            </a:r>
            <a:r>
              <a:rPr lang="en" sz="1500"/>
              <a:t>- Released in 2006.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CUDA </a:t>
            </a:r>
            <a:r>
              <a:rPr lang="en" sz="1500"/>
              <a:t>is a general purpose parallel computing platform and application programming interface (API) model that leverages the NVIDIA GPUs.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CUDA </a:t>
            </a:r>
            <a:r>
              <a:rPr lang="en" sz="1500"/>
              <a:t>platform is designed to work with programming languages such as C, C++, and Fortran.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9"/>
          <p:cNvSpPr txBox="1">
            <a:spLocks noGrp="1"/>
          </p:cNvSpPr>
          <p:nvPr>
            <p:ph type="title"/>
          </p:nvPr>
        </p:nvSpPr>
        <p:spPr>
          <a:xfrm>
            <a:off x="3935625" y="265500"/>
            <a:ext cx="5272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CUDA Code Structure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73" name="Google Shape;1273;p69"/>
          <p:cNvSpPr txBox="1">
            <a:spLocks noGrp="1"/>
          </p:cNvSpPr>
          <p:nvPr>
            <p:ph type="body" idx="4294967295"/>
          </p:nvPr>
        </p:nvSpPr>
        <p:spPr>
          <a:xfrm>
            <a:off x="402750" y="772200"/>
            <a:ext cx="83385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 typical CUDA program has code that runs on both the GPU as well as the CPU.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CPU is referred to as the </a:t>
            </a:r>
            <a:r>
              <a:rPr lang="en" sz="1500" i="1">
                <a:solidFill>
                  <a:schemeClr val="lt1"/>
                </a:solidFill>
              </a:rPr>
              <a:t>host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500"/>
              <a:t>and GPU is referred to as the </a:t>
            </a:r>
            <a:r>
              <a:rPr lang="en" sz="1500" i="1">
                <a:solidFill>
                  <a:schemeClr val="lt1"/>
                </a:solidFill>
              </a:rPr>
              <a:t>device</a:t>
            </a:r>
            <a:r>
              <a:rPr lang="en" sz="1500" i="1"/>
              <a:t>. </a:t>
            </a:r>
            <a:endParaRPr sz="1500" i="1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Host code can be compiled by a traditional C compiler (</a:t>
            </a:r>
            <a:r>
              <a:rPr lang="en" sz="1500" i="1">
                <a:solidFill>
                  <a:srgbClr val="FFFF00"/>
                </a:solidFill>
              </a:rPr>
              <a:t>gcc</a:t>
            </a:r>
            <a:r>
              <a:rPr lang="en" sz="1500"/>
              <a:t>), whereas the device code needs a special compiler - </a:t>
            </a:r>
            <a:r>
              <a:rPr lang="en" sz="1500" i="1">
                <a:solidFill>
                  <a:srgbClr val="FFFF00"/>
                </a:solidFill>
              </a:rPr>
              <a:t>nvcc </a:t>
            </a:r>
            <a:r>
              <a:rPr lang="en" sz="1500"/>
              <a:t>(NVIDIA C Compiler) for NVIDIA GPUs.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program intended to run on the device i.e., the GPU is called a </a:t>
            </a:r>
            <a:r>
              <a:rPr lang="en" sz="1500" i="1">
                <a:solidFill>
                  <a:schemeClr val="lt1"/>
                </a:solidFill>
              </a:rPr>
              <a:t>kernel</a:t>
            </a:r>
            <a:r>
              <a:rPr lang="en" sz="1500" i="1"/>
              <a:t>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Since a GPU has its own global memory, the programmer needs to allocate separate memory on the GPU - through specific functions provided by CUDA.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FLOW</a:t>
            </a:r>
            <a:r>
              <a:rPr lang="en" sz="1500"/>
              <a:t>: Memory allocation on the device → Required Data is transferred from host to device → Kernel gets executed on the device and the results are obtained → Results transferred to host memory → Allocated memory on device is freed up.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Host (CPU) can access the device’s (GPU) memory, but not vice versa. (Typically) </a:t>
            </a:r>
            <a:endParaRPr sz="1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70"/>
          <p:cNvSpPr txBox="1">
            <a:spLocks noGrp="1"/>
          </p:cNvSpPr>
          <p:nvPr>
            <p:ph type="title"/>
          </p:nvPr>
        </p:nvSpPr>
        <p:spPr>
          <a:xfrm>
            <a:off x="998700" y="209425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rbitron"/>
                <a:ea typeface="Orbitron"/>
                <a:cs typeface="Orbitron"/>
                <a:sym typeface="Orbitron"/>
              </a:rPr>
              <a:t>Keywords</a:t>
            </a:r>
            <a:endParaRPr sz="20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79" name="Google Shape;1279;p70"/>
          <p:cNvSpPr txBox="1">
            <a:spLocks noGrp="1"/>
          </p:cNvSpPr>
          <p:nvPr>
            <p:ph type="body" idx="4294967295"/>
          </p:nvPr>
        </p:nvSpPr>
        <p:spPr>
          <a:xfrm>
            <a:off x="667800" y="716125"/>
            <a:ext cx="7808400" cy="3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CUDA provides API functions to accomplish the previously mentioned FLOW:</a:t>
            </a:r>
            <a:endParaRPr sz="1500">
              <a:solidFill>
                <a:schemeClr val="accent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__global__ -</a:t>
            </a:r>
            <a:r>
              <a:rPr lang="en" sz="1500"/>
              <a:t> specifier that tells the compiler which function runs on the GPU and can be called from CPU (host) code.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main() - </a:t>
            </a:r>
            <a:r>
              <a:rPr lang="en" sz="1500"/>
              <a:t>host code.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cudaMemcpy() - </a:t>
            </a:r>
            <a:r>
              <a:rPr lang="en" sz="1500"/>
              <a:t>Copies data between host and device. </a:t>
            </a:r>
            <a:r>
              <a:rPr lang="en" sz="1500">
                <a:solidFill>
                  <a:srgbClr val="FFFF00"/>
                </a:solidFill>
              </a:rPr>
              <a:t> </a:t>
            </a:r>
            <a:endParaRPr sz="1500">
              <a:solidFill>
                <a:srgbClr val="FFFF00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cudaMalloc() - </a:t>
            </a:r>
            <a:r>
              <a:rPr lang="en" sz="1500"/>
              <a:t>Allocate memory on the device.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cudaMallocManaged() -</a:t>
            </a:r>
            <a:r>
              <a:rPr lang="en" sz="1500"/>
              <a:t> Allocates memory accessible by GPU and CPU.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cudaFree() - </a:t>
            </a:r>
            <a:r>
              <a:rPr lang="en" sz="1500"/>
              <a:t>Frees memory on the device.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cudaDeviceSynchronize() - </a:t>
            </a:r>
            <a:r>
              <a:rPr lang="en" sz="1500"/>
              <a:t>Wait for compute device to finish. 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kernel&lt;&lt;&lt;NUM_BLOCKS, NUM_THREADS&gt;&gt;&gt; - </a:t>
            </a:r>
            <a:r>
              <a:rPr lang="en" sz="1500"/>
              <a:t>launches the kernel.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71"/>
          <p:cNvSpPr txBox="1">
            <a:spLocks noGrp="1"/>
          </p:cNvSpPr>
          <p:nvPr>
            <p:ph type="title"/>
          </p:nvPr>
        </p:nvSpPr>
        <p:spPr>
          <a:xfrm>
            <a:off x="998700" y="250750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Hello World! Again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85" name="Google Shape;1285;p71"/>
          <p:cNvSpPr txBox="1">
            <a:spLocks noGrp="1"/>
          </p:cNvSpPr>
          <p:nvPr>
            <p:ph type="body" idx="4294967295"/>
          </p:nvPr>
        </p:nvSpPr>
        <p:spPr>
          <a:xfrm>
            <a:off x="1009975" y="1149950"/>
            <a:ext cx="30558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&lt;stdio.h&gt;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int main()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printf(“Hello World!\n”);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return 0;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286" name="Google Shape;1286;p71"/>
          <p:cNvSpPr txBox="1">
            <a:spLocks noGrp="1"/>
          </p:cNvSpPr>
          <p:nvPr>
            <p:ph type="body" idx="4294967295"/>
          </p:nvPr>
        </p:nvSpPr>
        <p:spPr>
          <a:xfrm>
            <a:off x="4888650" y="1149950"/>
            <a:ext cx="3188100" cy="3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#include &lt;bits/stdc++.h&gt;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using namespace std;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__global__ void hello(){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printf(“Hello World!\n”);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int main() {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hello&lt;&lt;&lt;1,1&gt;&gt;&gt;();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cudaDeviceSynchronize();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	return 0;</a:t>
            </a:r>
            <a:endParaRPr sz="15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}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287" name="Google Shape;1287;p71"/>
          <p:cNvSpPr txBox="1">
            <a:spLocks noGrp="1"/>
          </p:cNvSpPr>
          <p:nvPr>
            <p:ph type="title"/>
          </p:nvPr>
        </p:nvSpPr>
        <p:spPr>
          <a:xfrm>
            <a:off x="1481575" y="643238"/>
            <a:ext cx="2112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rbitron"/>
                <a:ea typeface="Orbitron"/>
                <a:cs typeface="Orbitron"/>
                <a:sym typeface="Orbitron"/>
              </a:rPr>
              <a:t>Serial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88" name="Google Shape;1288;p71"/>
          <p:cNvSpPr txBox="1">
            <a:spLocks noGrp="1"/>
          </p:cNvSpPr>
          <p:nvPr>
            <p:ph type="title"/>
          </p:nvPr>
        </p:nvSpPr>
        <p:spPr>
          <a:xfrm>
            <a:off x="5426400" y="643250"/>
            <a:ext cx="2112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rbitron"/>
                <a:ea typeface="Orbitron"/>
                <a:cs typeface="Orbitron"/>
                <a:sym typeface="Orbitron"/>
              </a:rPr>
              <a:t>CUDA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89" name="Google Shape;1289;p71"/>
          <p:cNvSpPr/>
          <p:nvPr/>
        </p:nvSpPr>
        <p:spPr>
          <a:xfrm>
            <a:off x="4763875" y="1790250"/>
            <a:ext cx="3055800" cy="8952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72"/>
          <p:cNvSpPr txBox="1">
            <a:spLocks noGrp="1"/>
          </p:cNvSpPr>
          <p:nvPr>
            <p:ph type="title"/>
          </p:nvPr>
        </p:nvSpPr>
        <p:spPr>
          <a:xfrm>
            <a:off x="287250" y="225450"/>
            <a:ext cx="541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Organization</a:t>
            </a:r>
            <a:endParaRPr/>
          </a:p>
        </p:txBody>
      </p:sp>
      <p:sp>
        <p:nvSpPr>
          <p:cNvPr id="1295" name="Google Shape;1295;p72"/>
          <p:cNvSpPr txBox="1">
            <a:spLocks noGrp="1"/>
          </p:cNvSpPr>
          <p:nvPr>
            <p:ph type="body" idx="4294967295"/>
          </p:nvPr>
        </p:nvSpPr>
        <p:spPr>
          <a:xfrm>
            <a:off x="827550" y="993025"/>
            <a:ext cx="74889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CUDA organizes threads into a group called </a:t>
            </a:r>
            <a:r>
              <a:rPr lang="en" sz="1500" i="1"/>
              <a:t>thread block</a:t>
            </a:r>
            <a:r>
              <a:rPr lang="en" sz="1500"/>
              <a:t>. A kernel can launch multiple thread blocks, organized in a </a:t>
            </a:r>
            <a:r>
              <a:rPr lang="en" sz="1500" i="1">
                <a:solidFill>
                  <a:schemeClr val="lt1"/>
                </a:solidFill>
              </a:rPr>
              <a:t>grid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500"/>
              <a:t>structure.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lt1"/>
                </a:solidFill>
              </a:rPr>
              <a:t>Hierarchy</a:t>
            </a:r>
            <a:r>
              <a:rPr lang="en" sz="1500"/>
              <a:t>: Grid → Thread Blocks → Threads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Block index</a:t>
            </a:r>
            <a:r>
              <a:rPr lang="en" sz="1500"/>
              <a:t> - Same for all threads in a block - accessed using </a:t>
            </a:r>
            <a:r>
              <a:rPr lang="en" sz="1500">
                <a:solidFill>
                  <a:srgbClr val="FFFF00"/>
                </a:solidFill>
              </a:rPr>
              <a:t>blockIdx</a:t>
            </a:r>
            <a:r>
              <a:rPr lang="en" sz="1500"/>
              <a:t>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Thread index</a:t>
            </a:r>
            <a:r>
              <a:rPr lang="en" sz="1500"/>
              <a:t> - Each thread has an index - accessed by </a:t>
            </a:r>
            <a:r>
              <a:rPr lang="en" sz="1500">
                <a:solidFill>
                  <a:srgbClr val="FFFF00"/>
                </a:solidFill>
              </a:rPr>
              <a:t>threadIdx</a:t>
            </a:r>
            <a:r>
              <a:rPr lang="en" sz="1500"/>
              <a:t>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blockIdx</a:t>
            </a:r>
            <a:r>
              <a:rPr lang="en" sz="1500"/>
              <a:t> and </a:t>
            </a:r>
            <a:r>
              <a:rPr lang="en" sz="1500">
                <a:solidFill>
                  <a:srgbClr val="FFFF00"/>
                </a:solidFill>
              </a:rPr>
              <a:t>threadIdx </a:t>
            </a:r>
            <a:r>
              <a:rPr lang="en" sz="1500"/>
              <a:t>are inbuilt CUDA variables accessible only inside the kernel.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FFFF00"/>
                </a:solidFill>
              </a:rPr>
              <a:t>gridDim </a:t>
            </a:r>
            <a:r>
              <a:rPr lang="en" sz="1500"/>
              <a:t>and </a:t>
            </a:r>
            <a:r>
              <a:rPr lang="en" sz="1500">
                <a:solidFill>
                  <a:srgbClr val="FFFF00"/>
                </a:solidFill>
              </a:rPr>
              <a:t>blockDim </a:t>
            </a:r>
            <a:r>
              <a:rPr lang="en" sz="1500"/>
              <a:t>(inbuilt variables) return the dimensions of the grid and the block along a particular axis respectively. 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3"/>
          <p:cNvSpPr txBox="1">
            <a:spLocks noGrp="1"/>
          </p:cNvSpPr>
          <p:nvPr>
            <p:ph type="title"/>
          </p:nvPr>
        </p:nvSpPr>
        <p:spPr>
          <a:xfrm>
            <a:off x="4365925" y="306350"/>
            <a:ext cx="39234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rbitron"/>
                <a:ea typeface="Orbitron"/>
                <a:cs typeface="Orbitron"/>
                <a:sym typeface="Orbitron"/>
              </a:rPr>
              <a:t>Grids and Blocks</a:t>
            </a:r>
            <a:endParaRPr sz="1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01" name="Google Shape;1301;p73"/>
          <p:cNvSpPr txBox="1">
            <a:spLocks noGrp="1"/>
          </p:cNvSpPr>
          <p:nvPr>
            <p:ph type="body" idx="4294967295"/>
          </p:nvPr>
        </p:nvSpPr>
        <p:spPr>
          <a:xfrm>
            <a:off x="290500" y="772200"/>
            <a:ext cx="74889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Each thread uses IDs to decide what data to work on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6"/>
                </a:solidFill>
              </a:rPr>
              <a:t>Block ID</a:t>
            </a:r>
            <a:r>
              <a:rPr lang="en" sz="1500"/>
              <a:t>: 1D, 2D, or 3D</a:t>
            </a:r>
            <a:endParaRPr sz="150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chemeClr val="accent6"/>
                </a:solidFill>
              </a:rPr>
              <a:t>Thread ID</a:t>
            </a:r>
            <a:r>
              <a:rPr lang="en" sz="1500"/>
              <a:t>: 1D, 2D, or 3D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You can launch a </a:t>
            </a:r>
            <a:r>
              <a:rPr lang="en" sz="1500">
                <a:solidFill>
                  <a:schemeClr val="accent1"/>
                </a:solidFill>
              </a:rPr>
              <a:t>kernel </a:t>
            </a:r>
            <a:r>
              <a:rPr lang="en" sz="1500"/>
              <a:t>with millions of threads!</a:t>
            </a:r>
            <a:endParaRPr sz="1500"/>
          </a:p>
        </p:txBody>
      </p:sp>
      <p:sp>
        <p:nvSpPr>
          <p:cNvPr id="1302" name="Google Shape;1302;p73"/>
          <p:cNvSpPr/>
          <p:nvPr/>
        </p:nvSpPr>
        <p:spPr>
          <a:xfrm>
            <a:off x="6057900" y="911400"/>
            <a:ext cx="2700300" cy="3536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03" name="Google Shape;1303;p73"/>
          <p:cNvSpPr/>
          <p:nvPr/>
        </p:nvSpPr>
        <p:spPr>
          <a:xfrm>
            <a:off x="6271950" y="1246025"/>
            <a:ext cx="2272200" cy="149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04" name="Google Shape;1304;p73"/>
          <p:cNvSpPr txBox="1"/>
          <p:nvPr/>
        </p:nvSpPr>
        <p:spPr>
          <a:xfrm>
            <a:off x="6138300" y="845825"/>
            <a:ext cx="25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ra Medium"/>
                <a:ea typeface="Jura Medium"/>
                <a:cs typeface="Jura Medium"/>
                <a:sym typeface="Jura Medium"/>
              </a:rPr>
              <a:t>Device</a:t>
            </a:r>
            <a:endParaRPr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1305" name="Google Shape;1305;p73"/>
          <p:cNvSpPr/>
          <p:nvPr/>
        </p:nvSpPr>
        <p:spPr>
          <a:xfrm>
            <a:off x="6271950" y="2894200"/>
            <a:ext cx="2272200" cy="13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06" name="Google Shape;1306;p73"/>
          <p:cNvSpPr/>
          <p:nvPr/>
        </p:nvSpPr>
        <p:spPr>
          <a:xfrm>
            <a:off x="6381677" y="1501375"/>
            <a:ext cx="599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Block</a:t>
            </a:r>
            <a:endParaRPr sz="1000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(0,0)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07" name="Google Shape;1307;p73"/>
          <p:cNvSpPr/>
          <p:nvPr/>
        </p:nvSpPr>
        <p:spPr>
          <a:xfrm>
            <a:off x="7108202" y="1486150"/>
            <a:ext cx="599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Block</a:t>
            </a:r>
            <a:endParaRPr sz="1000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(1,0)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08" name="Google Shape;1308;p73"/>
          <p:cNvSpPr/>
          <p:nvPr/>
        </p:nvSpPr>
        <p:spPr>
          <a:xfrm>
            <a:off x="7834751" y="1486150"/>
            <a:ext cx="599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Block</a:t>
            </a:r>
            <a:endParaRPr sz="1000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(2,0)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09" name="Google Shape;1309;p73"/>
          <p:cNvSpPr/>
          <p:nvPr/>
        </p:nvSpPr>
        <p:spPr>
          <a:xfrm>
            <a:off x="6381650" y="2117775"/>
            <a:ext cx="599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Block</a:t>
            </a:r>
            <a:endParaRPr sz="1000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(0,1)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0" name="Google Shape;1310;p73"/>
          <p:cNvSpPr/>
          <p:nvPr/>
        </p:nvSpPr>
        <p:spPr>
          <a:xfrm>
            <a:off x="7108175" y="2102550"/>
            <a:ext cx="599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Block</a:t>
            </a:r>
            <a:endParaRPr sz="1000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(1,1)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1" name="Google Shape;1311;p73"/>
          <p:cNvSpPr/>
          <p:nvPr/>
        </p:nvSpPr>
        <p:spPr>
          <a:xfrm>
            <a:off x="7834725" y="2102550"/>
            <a:ext cx="599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Block</a:t>
            </a:r>
            <a:endParaRPr sz="1000"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(2,1)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2" name="Google Shape;1312;p73"/>
          <p:cNvSpPr/>
          <p:nvPr/>
        </p:nvSpPr>
        <p:spPr>
          <a:xfrm>
            <a:off x="6332813" y="3129188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3" name="Google Shape;1313;p73"/>
          <p:cNvSpPr/>
          <p:nvPr/>
        </p:nvSpPr>
        <p:spPr>
          <a:xfrm>
            <a:off x="6881713" y="3129188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4" name="Google Shape;1314;p73"/>
          <p:cNvSpPr/>
          <p:nvPr/>
        </p:nvSpPr>
        <p:spPr>
          <a:xfrm>
            <a:off x="7430613" y="3129188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5" name="Google Shape;1315;p73"/>
          <p:cNvSpPr/>
          <p:nvPr/>
        </p:nvSpPr>
        <p:spPr>
          <a:xfrm>
            <a:off x="7979513" y="3129188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6" name="Google Shape;1316;p73"/>
          <p:cNvSpPr/>
          <p:nvPr/>
        </p:nvSpPr>
        <p:spPr>
          <a:xfrm>
            <a:off x="6332813" y="3685213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7" name="Google Shape;1317;p73"/>
          <p:cNvSpPr/>
          <p:nvPr/>
        </p:nvSpPr>
        <p:spPr>
          <a:xfrm>
            <a:off x="6881713" y="3685213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8" name="Google Shape;1318;p73"/>
          <p:cNvSpPr/>
          <p:nvPr/>
        </p:nvSpPr>
        <p:spPr>
          <a:xfrm>
            <a:off x="7430613" y="3685213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19" name="Google Shape;1319;p73"/>
          <p:cNvSpPr/>
          <p:nvPr/>
        </p:nvSpPr>
        <p:spPr>
          <a:xfrm>
            <a:off x="7979513" y="3685213"/>
            <a:ext cx="503700" cy="50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0" name="Google Shape;1320;p73"/>
          <p:cNvSpPr txBox="1"/>
          <p:nvPr/>
        </p:nvSpPr>
        <p:spPr>
          <a:xfrm>
            <a:off x="7108213" y="1169825"/>
            <a:ext cx="59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 Medium"/>
                <a:ea typeface="Jura Medium"/>
                <a:cs typeface="Jura Medium"/>
                <a:sym typeface="Jura Medium"/>
              </a:rPr>
              <a:t>Grid 1</a:t>
            </a:r>
            <a:endParaRPr sz="1000"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1321" name="Google Shape;1321;p73"/>
          <p:cNvSpPr txBox="1"/>
          <p:nvPr/>
        </p:nvSpPr>
        <p:spPr>
          <a:xfrm>
            <a:off x="7108163" y="2818000"/>
            <a:ext cx="59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 Medium"/>
                <a:ea typeface="Jura Medium"/>
                <a:cs typeface="Jura Medium"/>
                <a:sym typeface="Jura Medium"/>
              </a:rPr>
              <a:t>Grid 2</a:t>
            </a:r>
            <a:endParaRPr sz="1000"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1322" name="Google Shape;1322;p73"/>
          <p:cNvSpPr/>
          <p:nvPr/>
        </p:nvSpPr>
        <p:spPr>
          <a:xfrm>
            <a:off x="4065275" y="380647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3" name="Google Shape;1323;p73"/>
          <p:cNvSpPr/>
          <p:nvPr/>
        </p:nvSpPr>
        <p:spPr>
          <a:xfrm>
            <a:off x="4474875" y="380647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4" name="Google Shape;1324;p73"/>
          <p:cNvSpPr/>
          <p:nvPr/>
        </p:nvSpPr>
        <p:spPr>
          <a:xfrm>
            <a:off x="4873550" y="380647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5" name="Google Shape;1325;p73"/>
          <p:cNvSpPr/>
          <p:nvPr/>
        </p:nvSpPr>
        <p:spPr>
          <a:xfrm>
            <a:off x="5288600" y="380647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6" name="Google Shape;1326;p73"/>
          <p:cNvSpPr/>
          <p:nvPr/>
        </p:nvSpPr>
        <p:spPr>
          <a:xfrm>
            <a:off x="4065275" y="3381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7" name="Google Shape;1327;p73"/>
          <p:cNvSpPr/>
          <p:nvPr/>
        </p:nvSpPr>
        <p:spPr>
          <a:xfrm>
            <a:off x="4474875" y="3381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8" name="Google Shape;1328;p73"/>
          <p:cNvSpPr/>
          <p:nvPr/>
        </p:nvSpPr>
        <p:spPr>
          <a:xfrm>
            <a:off x="4873550" y="3381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29" name="Google Shape;1329;p73"/>
          <p:cNvSpPr/>
          <p:nvPr/>
        </p:nvSpPr>
        <p:spPr>
          <a:xfrm>
            <a:off x="5288600" y="3381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0" name="Google Shape;1330;p73"/>
          <p:cNvSpPr/>
          <p:nvPr/>
        </p:nvSpPr>
        <p:spPr>
          <a:xfrm>
            <a:off x="4065275" y="29626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1" name="Google Shape;1331;p73"/>
          <p:cNvSpPr/>
          <p:nvPr/>
        </p:nvSpPr>
        <p:spPr>
          <a:xfrm>
            <a:off x="4474875" y="29626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2" name="Google Shape;1332;p73"/>
          <p:cNvSpPr/>
          <p:nvPr/>
        </p:nvSpPr>
        <p:spPr>
          <a:xfrm>
            <a:off x="4873550" y="29626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3" name="Google Shape;1333;p73"/>
          <p:cNvSpPr/>
          <p:nvPr/>
        </p:nvSpPr>
        <p:spPr>
          <a:xfrm>
            <a:off x="5288600" y="29626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4" name="Google Shape;1334;p73"/>
          <p:cNvSpPr/>
          <p:nvPr/>
        </p:nvSpPr>
        <p:spPr>
          <a:xfrm>
            <a:off x="3863213" y="3986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0,2,0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5" name="Google Shape;1335;p73"/>
          <p:cNvSpPr/>
          <p:nvPr/>
        </p:nvSpPr>
        <p:spPr>
          <a:xfrm>
            <a:off x="4272813" y="3986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1,2,0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6" name="Google Shape;1336;p73"/>
          <p:cNvSpPr/>
          <p:nvPr/>
        </p:nvSpPr>
        <p:spPr>
          <a:xfrm>
            <a:off x="4671488" y="3986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2,2,0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7" name="Google Shape;1337;p73"/>
          <p:cNvSpPr/>
          <p:nvPr/>
        </p:nvSpPr>
        <p:spPr>
          <a:xfrm>
            <a:off x="5086538" y="398610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3,2,0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8" name="Google Shape;1338;p73"/>
          <p:cNvSpPr/>
          <p:nvPr/>
        </p:nvSpPr>
        <p:spPr>
          <a:xfrm>
            <a:off x="3863213" y="35607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0,1,0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39" name="Google Shape;1339;p73"/>
          <p:cNvSpPr/>
          <p:nvPr/>
        </p:nvSpPr>
        <p:spPr>
          <a:xfrm>
            <a:off x="4272813" y="35607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1,1,0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0" name="Google Shape;1340;p73"/>
          <p:cNvSpPr/>
          <p:nvPr/>
        </p:nvSpPr>
        <p:spPr>
          <a:xfrm>
            <a:off x="4671488" y="35607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2,1,0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1" name="Google Shape;1341;p73"/>
          <p:cNvSpPr/>
          <p:nvPr/>
        </p:nvSpPr>
        <p:spPr>
          <a:xfrm>
            <a:off x="5086538" y="3560725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3,1,0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2" name="Google Shape;1342;p73"/>
          <p:cNvSpPr/>
          <p:nvPr/>
        </p:nvSpPr>
        <p:spPr>
          <a:xfrm>
            <a:off x="3863213" y="314225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0,0,0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3" name="Google Shape;1343;p73"/>
          <p:cNvSpPr/>
          <p:nvPr/>
        </p:nvSpPr>
        <p:spPr>
          <a:xfrm>
            <a:off x="4272813" y="314225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1,0,0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4" name="Google Shape;1344;p73"/>
          <p:cNvSpPr/>
          <p:nvPr/>
        </p:nvSpPr>
        <p:spPr>
          <a:xfrm>
            <a:off x="4671488" y="314225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2,0,0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5" name="Google Shape;1345;p73"/>
          <p:cNvSpPr/>
          <p:nvPr/>
        </p:nvSpPr>
        <p:spPr>
          <a:xfrm>
            <a:off x="5086538" y="3142250"/>
            <a:ext cx="503700" cy="5067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3,0,0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6" name="Google Shape;1346;p73"/>
          <p:cNvSpPr txBox="1"/>
          <p:nvPr/>
        </p:nvSpPr>
        <p:spPr>
          <a:xfrm>
            <a:off x="4124225" y="2894200"/>
            <a:ext cx="3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0,0,1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7" name="Google Shape;1347;p73"/>
          <p:cNvSpPr txBox="1"/>
          <p:nvPr/>
        </p:nvSpPr>
        <p:spPr>
          <a:xfrm>
            <a:off x="4533825" y="2894200"/>
            <a:ext cx="3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1,0,1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8" name="Google Shape;1348;p73"/>
          <p:cNvSpPr txBox="1"/>
          <p:nvPr/>
        </p:nvSpPr>
        <p:spPr>
          <a:xfrm>
            <a:off x="4932500" y="2894200"/>
            <a:ext cx="3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2,0,1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49" name="Google Shape;1349;p73"/>
          <p:cNvSpPr txBox="1"/>
          <p:nvPr/>
        </p:nvSpPr>
        <p:spPr>
          <a:xfrm>
            <a:off x="5331175" y="2894200"/>
            <a:ext cx="3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Jura"/>
                <a:ea typeface="Jura"/>
                <a:cs typeface="Jura"/>
                <a:sym typeface="Jura"/>
              </a:rPr>
              <a:t>3,0,1</a:t>
            </a:r>
            <a:endParaRPr sz="6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0" name="Google Shape;1350;p73"/>
          <p:cNvSpPr/>
          <p:nvPr/>
        </p:nvSpPr>
        <p:spPr>
          <a:xfrm>
            <a:off x="1039171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1" name="Google Shape;1351;p73"/>
          <p:cNvSpPr/>
          <p:nvPr/>
        </p:nvSpPr>
        <p:spPr>
          <a:xfrm>
            <a:off x="1146093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2" name="Google Shape;1352;p73"/>
          <p:cNvSpPr/>
          <p:nvPr/>
        </p:nvSpPr>
        <p:spPr>
          <a:xfrm>
            <a:off x="1250163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3" name="Google Shape;1353;p73"/>
          <p:cNvSpPr/>
          <p:nvPr/>
        </p:nvSpPr>
        <p:spPr>
          <a:xfrm>
            <a:off x="1358507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4" name="Google Shape;1354;p73"/>
          <p:cNvSpPr/>
          <p:nvPr/>
        </p:nvSpPr>
        <p:spPr>
          <a:xfrm>
            <a:off x="1039171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5" name="Google Shape;1355;p73"/>
          <p:cNvSpPr/>
          <p:nvPr/>
        </p:nvSpPr>
        <p:spPr>
          <a:xfrm>
            <a:off x="1146093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6" name="Google Shape;1356;p73"/>
          <p:cNvSpPr/>
          <p:nvPr/>
        </p:nvSpPr>
        <p:spPr>
          <a:xfrm>
            <a:off x="1250163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7" name="Google Shape;1357;p73"/>
          <p:cNvSpPr/>
          <p:nvPr/>
        </p:nvSpPr>
        <p:spPr>
          <a:xfrm>
            <a:off x="1358507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8" name="Google Shape;1358;p73"/>
          <p:cNvSpPr/>
          <p:nvPr/>
        </p:nvSpPr>
        <p:spPr>
          <a:xfrm>
            <a:off x="1039171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59" name="Google Shape;1359;p73"/>
          <p:cNvSpPr/>
          <p:nvPr/>
        </p:nvSpPr>
        <p:spPr>
          <a:xfrm>
            <a:off x="1146093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0" name="Google Shape;1360;p73"/>
          <p:cNvSpPr/>
          <p:nvPr/>
        </p:nvSpPr>
        <p:spPr>
          <a:xfrm>
            <a:off x="1250163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1" name="Google Shape;1361;p73"/>
          <p:cNvSpPr/>
          <p:nvPr/>
        </p:nvSpPr>
        <p:spPr>
          <a:xfrm>
            <a:off x="1358507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2" name="Google Shape;1362;p73"/>
          <p:cNvSpPr/>
          <p:nvPr/>
        </p:nvSpPr>
        <p:spPr>
          <a:xfrm>
            <a:off x="986425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3" name="Google Shape;1363;p73"/>
          <p:cNvSpPr/>
          <p:nvPr/>
        </p:nvSpPr>
        <p:spPr>
          <a:xfrm>
            <a:off x="1093347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4" name="Google Shape;1364;p73"/>
          <p:cNvSpPr/>
          <p:nvPr/>
        </p:nvSpPr>
        <p:spPr>
          <a:xfrm>
            <a:off x="1197417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5" name="Google Shape;1365;p73"/>
          <p:cNvSpPr/>
          <p:nvPr/>
        </p:nvSpPr>
        <p:spPr>
          <a:xfrm>
            <a:off x="1305761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6" name="Google Shape;1366;p73"/>
          <p:cNvSpPr/>
          <p:nvPr/>
        </p:nvSpPr>
        <p:spPr>
          <a:xfrm>
            <a:off x="986425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7" name="Google Shape;1367;p73"/>
          <p:cNvSpPr/>
          <p:nvPr/>
        </p:nvSpPr>
        <p:spPr>
          <a:xfrm>
            <a:off x="1093347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8" name="Google Shape;1368;p73"/>
          <p:cNvSpPr/>
          <p:nvPr/>
        </p:nvSpPr>
        <p:spPr>
          <a:xfrm>
            <a:off x="1197417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69" name="Google Shape;1369;p73"/>
          <p:cNvSpPr/>
          <p:nvPr/>
        </p:nvSpPr>
        <p:spPr>
          <a:xfrm>
            <a:off x="1305761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0" name="Google Shape;1370;p73"/>
          <p:cNvSpPr/>
          <p:nvPr/>
        </p:nvSpPr>
        <p:spPr>
          <a:xfrm>
            <a:off x="986425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1" name="Google Shape;1371;p73"/>
          <p:cNvSpPr/>
          <p:nvPr/>
        </p:nvSpPr>
        <p:spPr>
          <a:xfrm>
            <a:off x="1093347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2" name="Google Shape;1372;p73"/>
          <p:cNvSpPr/>
          <p:nvPr/>
        </p:nvSpPr>
        <p:spPr>
          <a:xfrm>
            <a:off x="1197417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3" name="Google Shape;1373;p73"/>
          <p:cNvSpPr/>
          <p:nvPr/>
        </p:nvSpPr>
        <p:spPr>
          <a:xfrm>
            <a:off x="1305761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4" name="Google Shape;1374;p73"/>
          <p:cNvSpPr txBox="1"/>
          <p:nvPr/>
        </p:nvSpPr>
        <p:spPr>
          <a:xfrm>
            <a:off x="1054560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5" name="Google Shape;1375;p73"/>
          <p:cNvSpPr txBox="1"/>
          <p:nvPr/>
        </p:nvSpPr>
        <p:spPr>
          <a:xfrm>
            <a:off x="1161481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6" name="Google Shape;1376;p73"/>
          <p:cNvSpPr txBox="1"/>
          <p:nvPr/>
        </p:nvSpPr>
        <p:spPr>
          <a:xfrm>
            <a:off x="1265551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7" name="Google Shape;1377;p73"/>
          <p:cNvSpPr txBox="1"/>
          <p:nvPr/>
        </p:nvSpPr>
        <p:spPr>
          <a:xfrm>
            <a:off x="1369621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78" name="Google Shape;1378;p73"/>
          <p:cNvSpPr/>
          <p:nvPr/>
        </p:nvSpPr>
        <p:spPr>
          <a:xfrm>
            <a:off x="963425" y="3031750"/>
            <a:ext cx="554700" cy="543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73"/>
          <p:cNvSpPr/>
          <p:nvPr/>
        </p:nvSpPr>
        <p:spPr>
          <a:xfrm>
            <a:off x="1646646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0" name="Google Shape;1380;p73"/>
          <p:cNvSpPr/>
          <p:nvPr/>
        </p:nvSpPr>
        <p:spPr>
          <a:xfrm>
            <a:off x="1753568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1" name="Google Shape;1381;p73"/>
          <p:cNvSpPr/>
          <p:nvPr/>
        </p:nvSpPr>
        <p:spPr>
          <a:xfrm>
            <a:off x="1857638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2" name="Google Shape;1382;p73"/>
          <p:cNvSpPr/>
          <p:nvPr/>
        </p:nvSpPr>
        <p:spPr>
          <a:xfrm>
            <a:off x="1965982" y="332087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3" name="Google Shape;1383;p73"/>
          <p:cNvSpPr/>
          <p:nvPr/>
        </p:nvSpPr>
        <p:spPr>
          <a:xfrm>
            <a:off x="1646646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4" name="Google Shape;1384;p73"/>
          <p:cNvSpPr/>
          <p:nvPr/>
        </p:nvSpPr>
        <p:spPr>
          <a:xfrm>
            <a:off x="1753568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5" name="Google Shape;1385;p73"/>
          <p:cNvSpPr/>
          <p:nvPr/>
        </p:nvSpPr>
        <p:spPr>
          <a:xfrm>
            <a:off x="1857638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6" name="Google Shape;1386;p73"/>
          <p:cNvSpPr/>
          <p:nvPr/>
        </p:nvSpPr>
        <p:spPr>
          <a:xfrm>
            <a:off x="1965982" y="318606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7" name="Google Shape;1387;p73"/>
          <p:cNvSpPr/>
          <p:nvPr/>
        </p:nvSpPr>
        <p:spPr>
          <a:xfrm>
            <a:off x="1646646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8" name="Google Shape;1388;p73"/>
          <p:cNvSpPr/>
          <p:nvPr/>
        </p:nvSpPr>
        <p:spPr>
          <a:xfrm>
            <a:off x="1753568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89" name="Google Shape;1389;p73"/>
          <p:cNvSpPr/>
          <p:nvPr/>
        </p:nvSpPr>
        <p:spPr>
          <a:xfrm>
            <a:off x="1857638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0" name="Google Shape;1390;p73"/>
          <p:cNvSpPr/>
          <p:nvPr/>
        </p:nvSpPr>
        <p:spPr>
          <a:xfrm>
            <a:off x="1965982" y="305343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1" name="Google Shape;1391;p73"/>
          <p:cNvSpPr/>
          <p:nvPr/>
        </p:nvSpPr>
        <p:spPr>
          <a:xfrm>
            <a:off x="1593900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2" name="Google Shape;1392;p73"/>
          <p:cNvSpPr/>
          <p:nvPr/>
        </p:nvSpPr>
        <p:spPr>
          <a:xfrm>
            <a:off x="1700822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3" name="Google Shape;1393;p73"/>
          <p:cNvSpPr/>
          <p:nvPr/>
        </p:nvSpPr>
        <p:spPr>
          <a:xfrm>
            <a:off x="1804892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4" name="Google Shape;1394;p73"/>
          <p:cNvSpPr/>
          <p:nvPr/>
        </p:nvSpPr>
        <p:spPr>
          <a:xfrm>
            <a:off x="1913236" y="337780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5" name="Google Shape;1395;p73"/>
          <p:cNvSpPr/>
          <p:nvPr/>
        </p:nvSpPr>
        <p:spPr>
          <a:xfrm>
            <a:off x="1593900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6" name="Google Shape;1396;p73"/>
          <p:cNvSpPr/>
          <p:nvPr/>
        </p:nvSpPr>
        <p:spPr>
          <a:xfrm>
            <a:off x="1700822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7" name="Google Shape;1397;p73"/>
          <p:cNvSpPr/>
          <p:nvPr/>
        </p:nvSpPr>
        <p:spPr>
          <a:xfrm>
            <a:off x="1804892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8" name="Google Shape;1398;p73"/>
          <p:cNvSpPr/>
          <p:nvPr/>
        </p:nvSpPr>
        <p:spPr>
          <a:xfrm>
            <a:off x="1913236" y="324299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399" name="Google Shape;1399;p73"/>
          <p:cNvSpPr/>
          <p:nvPr/>
        </p:nvSpPr>
        <p:spPr>
          <a:xfrm>
            <a:off x="1593900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0" name="Google Shape;1400;p73"/>
          <p:cNvSpPr/>
          <p:nvPr/>
        </p:nvSpPr>
        <p:spPr>
          <a:xfrm>
            <a:off x="1700822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1" name="Google Shape;1401;p73"/>
          <p:cNvSpPr/>
          <p:nvPr/>
        </p:nvSpPr>
        <p:spPr>
          <a:xfrm>
            <a:off x="1804892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2" name="Google Shape;1402;p73"/>
          <p:cNvSpPr/>
          <p:nvPr/>
        </p:nvSpPr>
        <p:spPr>
          <a:xfrm>
            <a:off x="1913236" y="311036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3" name="Google Shape;1403;p73"/>
          <p:cNvSpPr txBox="1"/>
          <p:nvPr/>
        </p:nvSpPr>
        <p:spPr>
          <a:xfrm>
            <a:off x="1662035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4" name="Google Shape;1404;p73"/>
          <p:cNvSpPr txBox="1"/>
          <p:nvPr/>
        </p:nvSpPr>
        <p:spPr>
          <a:xfrm>
            <a:off x="1768956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5" name="Google Shape;1405;p73"/>
          <p:cNvSpPr txBox="1"/>
          <p:nvPr/>
        </p:nvSpPr>
        <p:spPr>
          <a:xfrm>
            <a:off x="1873026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6" name="Google Shape;1406;p73"/>
          <p:cNvSpPr txBox="1"/>
          <p:nvPr/>
        </p:nvSpPr>
        <p:spPr>
          <a:xfrm>
            <a:off x="1977096" y="303175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7" name="Google Shape;1407;p73"/>
          <p:cNvSpPr/>
          <p:nvPr/>
        </p:nvSpPr>
        <p:spPr>
          <a:xfrm>
            <a:off x="1570900" y="3031750"/>
            <a:ext cx="554700" cy="543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73"/>
          <p:cNvSpPr/>
          <p:nvPr/>
        </p:nvSpPr>
        <p:spPr>
          <a:xfrm>
            <a:off x="2854934" y="330782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09" name="Google Shape;1409;p73"/>
          <p:cNvSpPr/>
          <p:nvPr/>
        </p:nvSpPr>
        <p:spPr>
          <a:xfrm>
            <a:off x="2961856" y="330782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0" name="Google Shape;1410;p73"/>
          <p:cNvSpPr/>
          <p:nvPr/>
        </p:nvSpPr>
        <p:spPr>
          <a:xfrm>
            <a:off x="3065925" y="330782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1" name="Google Shape;1411;p73"/>
          <p:cNvSpPr/>
          <p:nvPr/>
        </p:nvSpPr>
        <p:spPr>
          <a:xfrm>
            <a:off x="3174270" y="3307825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2" name="Google Shape;1412;p73"/>
          <p:cNvSpPr/>
          <p:nvPr/>
        </p:nvSpPr>
        <p:spPr>
          <a:xfrm>
            <a:off x="2854934" y="317301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3" name="Google Shape;1413;p73"/>
          <p:cNvSpPr/>
          <p:nvPr/>
        </p:nvSpPr>
        <p:spPr>
          <a:xfrm>
            <a:off x="2961856" y="317301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4" name="Google Shape;1414;p73"/>
          <p:cNvSpPr/>
          <p:nvPr/>
        </p:nvSpPr>
        <p:spPr>
          <a:xfrm>
            <a:off x="3065925" y="317301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5" name="Google Shape;1415;p73"/>
          <p:cNvSpPr/>
          <p:nvPr/>
        </p:nvSpPr>
        <p:spPr>
          <a:xfrm>
            <a:off x="3174270" y="3173012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6" name="Google Shape;1416;p73"/>
          <p:cNvSpPr/>
          <p:nvPr/>
        </p:nvSpPr>
        <p:spPr>
          <a:xfrm>
            <a:off x="2854934" y="304038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7" name="Google Shape;1417;p73"/>
          <p:cNvSpPr/>
          <p:nvPr/>
        </p:nvSpPr>
        <p:spPr>
          <a:xfrm>
            <a:off x="2961856" y="304038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8" name="Google Shape;1418;p73"/>
          <p:cNvSpPr/>
          <p:nvPr/>
        </p:nvSpPr>
        <p:spPr>
          <a:xfrm>
            <a:off x="3065925" y="304038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19" name="Google Shape;1419;p73"/>
          <p:cNvSpPr/>
          <p:nvPr/>
        </p:nvSpPr>
        <p:spPr>
          <a:xfrm>
            <a:off x="3174270" y="3040386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0" name="Google Shape;1420;p73"/>
          <p:cNvSpPr/>
          <p:nvPr/>
        </p:nvSpPr>
        <p:spPr>
          <a:xfrm>
            <a:off x="2802187" y="336475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1" name="Google Shape;1421;p73"/>
          <p:cNvSpPr/>
          <p:nvPr/>
        </p:nvSpPr>
        <p:spPr>
          <a:xfrm>
            <a:off x="2909109" y="336475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2" name="Google Shape;1422;p73"/>
          <p:cNvSpPr/>
          <p:nvPr/>
        </p:nvSpPr>
        <p:spPr>
          <a:xfrm>
            <a:off x="3013179" y="336475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3" name="Google Shape;1423;p73"/>
          <p:cNvSpPr/>
          <p:nvPr/>
        </p:nvSpPr>
        <p:spPr>
          <a:xfrm>
            <a:off x="3121524" y="3364753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3,2,0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4" name="Google Shape;1424;p73"/>
          <p:cNvSpPr/>
          <p:nvPr/>
        </p:nvSpPr>
        <p:spPr>
          <a:xfrm>
            <a:off x="2802187" y="322994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5" name="Google Shape;1425;p73"/>
          <p:cNvSpPr/>
          <p:nvPr/>
        </p:nvSpPr>
        <p:spPr>
          <a:xfrm>
            <a:off x="2909109" y="322994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6" name="Google Shape;1426;p73"/>
          <p:cNvSpPr/>
          <p:nvPr/>
        </p:nvSpPr>
        <p:spPr>
          <a:xfrm>
            <a:off x="3013179" y="322994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7" name="Google Shape;1427;p73"/>
          <p:cNvSpPr/>
          <p:nvPr/>
        </p:nvSpPr>
        <p:spPr>
          <a:xfrm>
            <a:off x="3121524" y="3229940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3,1,0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8" name="Google Shape;1428;p73"/>
          <p:cNvSpPr/>
          <p:nvPr/>
        </p:nvSpPr>
        <p:spPr>
          <a:xfrm>
            <a:off x="2802187" y="309731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29" name="Google Shape;1429;p73"/>
          <p:cNvSpPr/>
          <p:nvPr/>
        </p:nvSpPr>
        <p:spPr>
          <a:xfrm>
            <a:off x="2909109" y="309731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0" name="Google Shape;1430;p73"/>
          <p:cNvSpPr/>
          <p:nvPr/>
        </p:nvSpPr>
        <p:spPr>
          <a:xfrm>
            <a:off x="3013179" y="309731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1" name="Google Shape;1431;p73"/>
          <p:cNvSpPr/>
          <p:nvPr/>
        </p:nvSpPr>
        <p:spPr>
          <a:xfrm>
            <a:off x="3121524" y="3097314"/>
            <a:ext cx="131700" cy="1605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3,0,0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2" name="Google Shape;1432;p73"/>
          <p:cNvSpPr txBox="1"/>
          <p:nvPr/>
        </p:nvSpPr>
        <p:spPr>
          <a:xfrm>
            <a:off x="2870322" y="301870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0,0,1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3" name="Google Shape;1433;p73"/>
          <p:cNvSpPr txBox="1"/>
          <p:nvPr/>
        </p:nvSpPr>
        <p:spPr>
          <a:xfrm>
            <a:off x="2977244" y="301870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1,0,1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4" name="Google Shape;1434;p73"/>
          <p:cNvSpPr txBox="1"/>
          <p:nvPr/>
        </p:nvSpPr>
        <p:spPr>
          <a:xfrm>
            <a:off x="3081314" y="301870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2,0,1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5" name="Google Shape;1435;p73"/>
          <p:cNvSpPr txBox="1"/>
          <p:nvPr/>
        </p:nvSpPr>
        <p:spPr>
          <a:xfrm>
            <a:off x="3185384" y="3018700"/>
            <a:ext cx="100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b="1">
                <a:solidFill>
                  <a:srgbClr val="FF9900"/>
                </a:solidFill>
                <a:latin typeface="Jura"/>
                <a:ea typeface="Jura"/>
                <a:cs typeface="Jura"/>
                <a:sym typeface="Jura"/>
              </a:rPr>
              <a:t>3,0,1</a:t>
            </a:r>
            <a:endParaRPr sz="100" b="1">
              <a:solidFill>
                <a:srgbClr val="FF9900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36" name="Google Shape;1436;p73"/>
          <p:cNvSpPr/>
          <p:nvPr/>
        </p:nvSpPr>
        <p:spPr>
          <a:xfrm>
            <a:off x="2779188" y="3018700"/>
            <a:ext cx="554700" cy="543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73"/>
          <p:cNvSpPr/>
          <p:nvPr/>
        </p:nvSpPr>
        <p:spPr>
          <a:xfrm>
            <a:off x="2247388" y="3272725"/>
            <a:ext cx="69600" cy="6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73"/>
          <p:cNvSpPr/>
          <p:nvPr/>
        </p:nvSpPr>
        <p:spPr>
          <a:xfrm>
            <a:off x="2412863" y="3273175"/>
            <a:ext cx="69600" cy="6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73"/>
          <p:cNvSpPr/>
          <p:nvPr/>
        </p:nvSpPr>
        <p:spPr>
          <a:xfrm>
            <a:off x="2587800" y="3272725"/>
            <a:ext cx="69600" cy="6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73"/>
          <p:cNvSpPr/>
          <p:nvPr/>
        </p:nvSpPr>
        <p:spPr>
          <a:xfrm>
            <a:off x="912025" y="2969425"/>
            <a:ext cx="2467200" cy="667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73"/>
          <p:cNvSpPr txBox="1"/>
          <p:nvPr/>
        </p:nvSpPr>
        <p:spPr>
          <a:xfrm>
            <a:off x="882350" y="3625975"/>
            <a:ext cx="253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Streaming Multiprocessor</a:t>
            </a:r>
            <a:endParaRPr sz="15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1971875" y="254075"/>
            <a:ext cx="5093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vs Parallelism</a:t>
            </a:r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body" idx="4294967295"/>
          </p:nvPr>
        </p:nvSpPr>
        <p:spPr>
          <a:xfrm>
            <a:off x="929700" y="867975"/>
            <a:ext cx="7284600" cy="3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Concurrency</a:t>
            </a:r>
            <a:endParaRPr sz="20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condition of a system where multiple tasks “</a:t>
            </a:r>
            <a:r>
              <a:rPr lang="en" sz="2000">
                <a:solidFill>
                  <a:schemeClr val="lt1"/>
                </a:solidFill>
              </a:rPr>
              <a:t>can</a:t>
            </a:r>
            <a:r>
              <a:rPr lang="en" sz="2000"/>
              <a:t>” occur at the same time i.e., logically active at one time. </a:t>
            </a: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Parallelism</a:t>
            </a:r>
            <a:endParaRPr sz="20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 condition of a system where multiple tasks actually occur/are active at the same time, to complete the problem in less time - subset of concurrency.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4"/>
          <p:cNvSpPr txBox="1">
            <a:spLocks noGrp="1"/>
          </p:cNvSpPr>
          <p:nvPr>
            <p:ph type="title"/>
          </p:nvPr>
        </p:nvSpPr>
        <p:spPr>
          <a:xfrm>
            <a:off x="998700" y="385725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Orbitron"/>
                <a:ea typeface="Orbitron"/>
                <a:cs typeface="Orbitron"/>
                <a:sym typeface="Orbitron"/>
              </a:rPr>
              <a:t>Indexing - 1D</a:t>
            </a:r>
            <a:endParaRPr sz="2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47" name="Google Shape;1447;p74"/>
          <p:cNvSpPr/>
          <p:nvPr/>
        </p:nvSpPr>
        <p:spPr>
          <a:xfrm>
            <a:off x="1269825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0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48" name="Google Shape;1448;p74"/>
          <p:cNvSpPr/>
          <p:nvPr/>
        </p:nvSpPr>
        <p:spPr>
          <a:xfrm>
            <a:off x="3265350" y="2006200"/>
            <a:ext cx="385200" cy="407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0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49" name="Google Shape;1449;p74"/>
          <p:cNvSpPr/>
          <p:nvPr/>
        </p:nvSpPr>
        <p:spPr>
          <a:xfrm>
            <a:off x="1655025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1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0" name="Google Shape;1450;p74"/>
          <p:cNvSpPr/>
          <p:nvPr/>
        </p:nvSpPr>
        <p:spPr>
          <a:xfrm>
            <a:off x="2033425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1" name="Google Shape;1451;p74"/>
          <p:cNvSpPr/>
          <p:nvPr/>
        </p:nvSpPr>
        <p:spPr>
          <a:xfrm>
            <a:off x="2418625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…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2" name="Google Shape;1452;p74"/>
          <p:cNvSpPr/>
          <p:nvPr/>
        </p:nvSpPr>
        <p:spPr>
          <a:xfrm>
            <a:off x="2797025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255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3" name="Google Shape;1453;p74"/>
          <p:cNvSpPr/>
          <p:nvPr/>
        </p:nvSpPr>
        <p:spPr>
          <a:xfrm>
            <a:off x="3650550" y="2006200"/>
            <a:ext cx="385200" cy="407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1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4" name="Google Shape;1454;p74"/>
          <p:cNvSpPr/>
          <p:nvPr/>
        </p:nvSpPr>
        <p:spPr>
          <a:xfrm>
            <a:off x="4035750" y="2006200"/>
            <a:ext cx="385200" cy="40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5" name="Google Shape;1455;p74"/>
          <p:cNvSpPr/>
          <p:nvPr/>
        </p:nvSpPr>
        <p:spPr>
          <a:xfrm>
            <a:off x="4420950" y="2006200"/>
            <a:ext cx="385200" cy="407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…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6" name="Google Shape;1456;p74"/>
          <p:cNvSpPr/>
          <p:nvPr/>
        </p:nvSpPr>
        <p:spPr>
          <a:xfrm>
            <a:off x="4806150" y="2006200"/>
            <a:ext cx="385200" cy="407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255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7" name="Google Shape;1457;p74"/>
          <p:cNvSpPr/>
          <p:nvPr/>
        </p:nvSpPr>
        <p:spPr>
          <a:xfrm>
            <a:off x="5961750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0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8" name="Google Shape;1458;p74"/>
          <p:cNvSpPr/>
          <p:nvPr/>
        </p:nvSpPr>
        <p:spPr>
          <a:xfrm>
            <a:off x="6346950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1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59" name="Google Shape;1459;p74"/>
          <p:cNvSpPr/>
          <p:nvPr/>
        </p:nvSpPr>
        <p:spPr>
          <a:xfrm>
            <a:off x="6725350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60" name="Google Shape;1460;p74"/>
          <p:cNvSpPr/>
          <p:nvPr/>
        </p:nvSpPr>
        <p:spPr>
          <a:xfrm>
            <a:off x="7110550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…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61" name="Google Shape;1461;p74"/>
          <p:cNvSpPr/>
          <p:nvPr/>
        </p:nvSpPr>
        <p:spPr>
          <a:xfrm>
            <a:off x="7488950" y="2006200"/>
            <a:ext cx="385200" cy="407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255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62" name="Google Shape;1462;p74"/>
          <p:cNvSpPr/>
          <p:nvPr/>
        </p:nvSpPr>
        <p:spPr>
          <a:xfrm>
            <a:off x="5304113" y="2196400"/>
            <a:ext cx="26700" cy="26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4"/>
          <p:cNvSpPr/>
          <p:nvPr/>
        </p:nvSpPr>
        <p:spPr>
          <a:xfrm>
            <a:off x="5434588" y="2196400"/>
            <a:ext cx="26700" cy="26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74"/>
          <p:cNvSpPr/>
          <p:nvPr/>
        </p:nvSpPr>
        <p:spPr>
          <a:xfrm>
            <a:off x="5568788" y="2196400"/>
            <a:ext cx="26700" cy="26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74"/>
          <p:cNvSpPr/>
          <p:nvPr/>
        </p:nvSpPr>
        <p:spPr>
          <a:xfrm>
            <a:off x="5695538" y="2196400"/>
            <a:ext cx="26700" cy="26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74"/>
          <p:cNvSpPr/>
          <p:nvPr/>
        </p:nvSpPr>
        <p:spPr>
          <a:xfrm>
            <a:off x="5822288" y="2196400"/>
            <a:ext cx="26700" cy="26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4"/>
          <p:cNvSpPr/>
          <p:nvPr/>
        </p:nvSpPr>
        <p:spPr>
          <a:xfrm rot="-5400000">
            <a:off x="4459500" y="-1715625"/>
            <a:ext cx="225000" cy="6622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4"/>
          <p:cNvSpPr txBox="1"/>
          <p:nvPr/>
        </p:nvSpPr>
        <p:spPr>
          <a:xfrm>
            <a:off x="3682650" y="109807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gridDim.x = 4096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69" name="Google Shape;1469;p74"/>
          <p:cNvSpPr txBox="1"/>
          <p:nvPr/>
        </p:nvSpPr>
        <p:spPr>
          <a:xfrm>
            <a:off x="1336675" y="168862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threadIdx.x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0" name="Google Shape;1470;p74"/>
          <p:cNvSpPr txBox="1"/>
          <p:nvPr/>
        </p:nvSpPr>
        <p:spPr>
          <a:xfrm>
            <a:off x="3339000" y="168862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threadIdx.x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1" name="Google Shape;1471;p74"/>
          <p:cNvSpPr txBox="1"/>
          <p:nvPr/>
        </p:nvSpPr>
        <p:spPr>
          <a:xfrm>
            <a:off x="6038075" y="168862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threadIdx.x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2" name="Google Shape;1472;p74"/>
          <p:cNvSpPr/>
          <p:nvPr/>
        </p:nvSpPr>
        <p:spPr>
          <a:xfrm rot="5400000">
            <a:off x="2113525" y="1696050"/>
            <a:ext cx="225000" cy="1751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74"/>
          <p:cNvSpPr/>
          <p:nvPr/>
        </p:nvSpPr>
        <p:spPr>
          <a:xfrm rot="5400000">
            <a:off x="4115850" y="1696050"/>
            <a:ext cx="225000" cy="1751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74"/>
          <p:cNvSpPr/>
          <p:nvPr/>
        </p:nvSpPr>
        <p:spPr>
          <a:xfrm rot="5400000">
            <a:off x="6814925" y="1696050"/>
            <a:ext cx="225000" cy="1751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74"/>
          <p:cNvSpPr txBox="1"/>
          <p:nvPr/>
        </p:nvSpPr>
        <p:spPr>
          <a:xfrm>
            <a:off x="1336675" y="264137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blockIdx.x = 0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6" name="Google Shape;1476;p74"/>
          <p:cNvSpPr txBox="1"/>
          <p:nvPr/>
        </p:nvSpPr>
        <p:spPr>
          <a:xfrm>
            <a:off x="3339000" y="264137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blockIdx.x = 1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7" name="Google Shape;1477;p74"/>
          <p:cNvSpPr txBox="1"/>
          <p:nvPr/>
        </p:nvSpPr>
        <p:spPr>
          <a:xfrm>
            <a:off x="6038075" y="2641375"/>
            <a:ext cx="17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blockIdx.x = 4095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8" name="Google Shape;1478;p74"/>
          <p:cNvSpPr txBox="1"/>
          <p:nvPr/>
        </p:nvSpPr>
        <p:spPr>
          <a:xfrm>
            <a:off x="1421550" y="3209225"/>
            <a:ext cx="630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index = blockIdx.x * blockDim.x + threadIdx.x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79" name="Google Shape;1479;p74"/>
          <p:cNvSpPr/>
          <p:nvPr/>
        </p:nvSpPr>
        <p:spPr>
          <a:xfrm>
            <a:off x="2967450" y="3670325"/>
            <a:ext cx="385200" cy="407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Jura"/>
                <a:ea typeface="Jura"/>
                <a:cs typeface="Jura"/>
                <a:sym typeface="Jura"/>
              </a:rPr>
              <a:t>2</a:t>
            </a:r>
            <a:endParaRPr sz="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80" name="Google Shape;1480;p74"/>
          <p:cNvSpPr txBox="1"/>
          <p:nvPr/>
        </p:nvSpPr>
        <p:spPr>
          <a:xfrm>
            <a:off x="2870250" y="3670325"/>
            <a:ext cx="340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index = (1) * (256) + (2) = 258</a:t>
            </a:r>
            <a:endParaRPr sz="13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75"/>
          <p:cNvSpPr txBox="1">
            <a:spLocks noGrp="1"/>
          </p:cNvSpPr>
          <p:nvPr>
            <p:ph type="title"/>
          </p:nvPr>
        </p:nvSpPr>
        <p:spPr>
          <a:xfrm>
            <a:off x="998700" y="179125"/>
            <a:ext cx="71466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Orbitron"/>
                <a:ea typeface="Orbitron"/>
                <a:cs typeface="Orbitron"/>
                <a:sym typeface="Orbitron"/>
              </a:rPr>
              <a:t>Memory</a:t>
            </a:r>
            <a:endParaRPr sz="25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86" name="Google Shape;1486;p75"/>
          <p:cNvSpPr txBox="1">
            <a:spLocks noGrp="1"/>
          </p:cNvSpPr>
          <p:nvPr>
            <p:ph type="body" idx="4294967295"/>
          </p:nvPr>
        </p:nvSpPr>
        <p:spPr>
          <a:xfrm>
            <a:off x="667800" y="589350"/>
            <a:ext cx="78084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CPU and GPU have separate memories:</a:t>
            </a:r>
            <a:endParaRPr sz="1500">
              <a:solidFill>
                <a:schemeClr val="accent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It is necessary to copy variables from/to CPU &amp; GPU to work with them.</a:t>
            </a:r>
            <a:endParaRPr sz="1500">
              <a:solidFill>
                <a:schemeClr val="accent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>
                <a:solidFill>
                  <a:schemeClr val="accent1"/>
                </a:solidFill>
              </a:rPr>
              <a:t>It is the programmer’s responsibility to explicitly copy memories whenever needed, to keep the application in sync. </a:t>
            </a:r>
            <a:endParaRPr sz="1500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chemeClr val="accent1"/>
              </a:solidFill>
            </a:endParaRPr>
          </a:p>
        </p:txBody>
      </p:sp>
      <p:sp>
        <p:nvSpPr>
          <p:cNvPr id="1487" name="Google Shape;1487;p75"/>
          <p:cNvSpPr/>
          <p:nvPr/>
        </p:nvSpPr>
        <p:spPr>
          <a:xfrm>
            <a:off x="1711475" y="3321850"/>
            <a:ext cx="2679000" cy="100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Host Memory</a:t>
            </a:r>
            <a:endParaRPr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88" name="Google Shape;1488;p75"/>
          <p:cNvSpPr/>
          <p:nvPr/>
        </p:nvSpPr>
        <p:spPr>
          <a:xfrm>
            <a:off x="1711475" y="2925375"/>
            <a:ext cx="2679000" cy="267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ra"/>
                <a:ea typeface="Jura"/>
                <a:cs typeface="Jura"/>
                <a:sym typeface="Jura"/>
              </a:rPr>
              <a:t>L2 Cache</a:t>
            </a:r>
            <a:endParaRPr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89" name="Google Shape;1489;p75"/>
          <p:cNvSpPr/>
          <p:nvPr/>
        </p:nvSpPr>
        <p:spPr>
          <a:xfrm>
            <a:off x="1711475" y="2528900"/>
            <a:ext cx="450000" cy="26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L1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0" name="Google Shape;1490;p75"/>
          <p:cNvSpPr/>
          <p:nvPr/>
        </p:nvSpPr>
        <p:spPr>
          <a:xfrm>
            <a:off x="3940475" y="2528900"/>
            <a:ext cx="450000" cy="26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L1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1" name="Google Shape;1491;p75"/>
          <p:cNvSpPr/>
          <p:nvPr/>
        </p:nvSpPr>
        <p:spPr>
          <a:xfrm>
            <a:off x="2441363" y="2528900"/>
            <a:ext cx="450000" cy="26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L1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2" name="Google Shape;1492;p75"/>
          <p:cNvSpPr/>
          <p:nvPr/>
        </p:nvSpPr>
        <p:spPr>
          <a:xfrm>
            <a:off x="3171250" y="2528900"/>
            <a:ext cx="450000" cy="26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ura"/>
                <a:ea typeface="Jura"/>
                <a:cs typeface="Jura"/>
                <a:sym typeface="Jura"/>
              </a:rPr>
              <a:t>L1</a:t>
            </a:r>
            <a:endParaRPr sz="100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3" name="Google Shape;1493;p75"/>
          <p:cNvSpPr/>
          <p:nvPr/>
        </p:nvSpPr>
        <p:spPr>
          <a:xfrm>
            <a:off x="1711475" y="2207425"/>
            <a:ext cx="450000" cy="3216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4" name="Google Shape;1494;p75"/>
          <p:cNvSpPr/>
          <p:nvPr/>
        </p:nvSpPr>
        <p:spPr>
          <a:xfrm>
            <a:off x="2441363" y="2207425"/>
            <a:ext cx="450000" cy="3216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5" name="Google Shape;1495;p75"/>
          <p:cNvSpPr/>
          <p:nvPr/>
        </p:nvSpPr>
        <p:spPr>
          <a:xfrm>
            <a:off x="3171275" y="2207425"/>
            <a:ext cx="450000" cy="3216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6" name="Google Shape;1496;p75"/>
          <p:cNvSpPr/>
          <p:nvPr/>
        </p:nvSpPr>
        <p:spPr>
          <a:xfrm>
            <a:off x="3940475" y="2207425"/>
            <a:ext cx="450000" cy="321600"/>
          </a:xfrm>
          <a:prstGeom prst="rect">
            <a:avLst/>
          </a:prstGeom>
          <a:solidFill>
            <a:srgbClr val="D7DFE5">
              <a:alpha val="65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CPU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497" name="Google Shape;1497;p75"/>
          <p:cNvSpPr/>
          <p:nvPr/>
        </p:nvSpPr>
        <p:spPr>
          <a:xfrm>
            <a:off x="1915025" y="2807475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75"/>
          <p:cNvSpPr/>
          <p:nvPr/>
        </p:nvSpPr>
        <p:spPr>
          <a:xfrm>
            <a:off x="2644925" y="2802138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75"/>
          <p:cNvSpPr/>
          <p:nvPr/>
        </p:nvSpPr>
        <p:spPr>
          <a:xfrm>
            <a:off x="3374825" y="2802138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75"/>
          <p:cNvSpPr/>
          <p:nvPr/>
        </p:nvSpPr>
        <p:spPr>
          <a:xfrm>
            <a:off x="4144025" y="2802125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75"/>
          <p:cNvSpPr/>
          <p:nvPr/>
        </p:nvSpPr>
        <p:spPr>
          <a:xfrm>
            <a:off x="3029525" y="3203938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75"/>
          <p:cNvSpPr/>
          <p:nvPr/>
        </p:nvSpPr>
        <p:spPr>
          <a:xfrm>
            <a:off x="5322625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75"/>
          <p:cNvSpPr/>
          <p:nvPr/>
        </p:nvSpPr>
        <p:spPr>
          <a:xfrm>
            <a:off x="5440525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75"/>
          <p:cNvSpPr/>
          <p:nvPr/>
        </p:nvSpPr>
        <p:spPr>
          <a:xfrm>
            <a:off x="5322625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75"/>
          <p:cNvSpPr/>
          <p:nvPr/>
        </p:nvSpPr>
        <p:spPr>
          <a:xfrm>
            <a:off x="5440525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75"/>
          <p:cNvSpPr/>
          <p:nvPr/>
        </p:nvSpPr>
        <p:spPr>
          <a:xfrm>
            <a:off x="5322625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75"/>
          <p:cNvSpPr/>
          <p:nvPr/>
        </p:nvSpPr>
        <p:spPr>
          <a:xfrm>
            <a:off x="5440525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75"/>
          <p:cNvSpPr/>
          <p:nvPr/>
        </p:nvSpPr>
        <p:spPr>
          <a:xfrm>
            <a:off x="5322625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75"/>
          <p:cNvSpPr/>
          <p:nvPr/>
        </p:nvSpPr>
        <p:spPr>
          <a:xfrm>
            <a:off x="5440525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75"/>
          <p:cNvSpPr/>
          <p:nvPr/>
        </p:nvSpPr>
        <p:spPr>
          <a:xfrm>
            <a:off x="5322625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75"/>
          <p:cNvSpPr/>
          <p:nvPr/>
        </p:nvSpPr>
        <p:spPr>
          <a:xfrm>
            <a:off x="5440525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75"/>
          <p:cNvSpPr/>
          <p:nvPr/>
        </p:nvSpPr>
        <p:spPr>
          <a:xfrm>
            <a:off x="5322625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75"/>
          <p:cNvSpPr/>
          <p:nvPr/>
        </p:nvSpPr>
        <p:spPr>
          <a:xfrm>
            <a:off x="5440525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75"/>
          <p:cNvSpPr/>
          <p:nvPr/>
        </p:nvSpPr>
        <p:spPr>
          <a:xfrm>
            <a:off x="5322625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75"/>
          <p:cNvSpPr/>
          <p:nvPr/>
        </p:nvSpPr>
        <p:spPr>
          <a:xfrm>
            <a:off x="5440525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75"/>
          <p:cNvSpPr/>
          <p:nvPr/>
        </p:nvSpPr>
        <p:spPr>
          <a:xfrm>
            <a:off x="5322625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5"/>
          <p:cNvSpPr/>
          <p:nvPr/>
        </p:nvSpPr>
        <p:spPr>
          <a:xfrm>
            <a:off x="5440525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5"/>
          <p:cNvSpPr/>
          <p:nvPr/>
        </p:nvSpPr>
        <p:spPr>
          <a:xfrm>
            <a:off x="5322625" y="3209588"/>
            <a:ext cx="235800" cy="150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5"/>
          <p:cNvSpPr/>
          <p:nvPr/>
        </p:nvSpPr>
        <p:spPr>
          <a:xfrm>
            <a:off x="5732200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75"/>
          <p:cNvSpPr/>
          <p:nvPr/>
        </p:nvSpPr>
        <p:spPr>
          <a:xfrm>
            <a:off x="5850100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75"/>
          <p:cNvSpPr/>
          <p:nvPr/>
        </p:nvSpPr>
        <p:spPr>
          <a:xfrm>
            <a:off x="5732200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75"/>
          <p:cNvSpPr/>
          <p:nvPr/>
        </p:nvSpPr>
        <p:spPr>
          <a:xfrm>
            <a:off x="5850100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75"/>
          <p:cNvSpPr/>
          <p:nvPr/>
        </p:nvSpPr>
        <p:spPr>
          <a:xfrm>
            <a:off x="5732200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75"/>
          <p:cNvSpPr/>
          <p:nvPr/>
        </p:nvSpPr>
        <p:spPr>
          <a:xfrm>
            <a:off x="5850100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75"/>
          <p:cNvSpPr/>
          <p:nvPr/>
        </p:nvSpPr>
        <p:spPr>
          <a:xfrm>
            <a:off x="5732200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75"/>
          <p:cNvSpPr/>
          <p:nvPr/>
        </p:nvSpPr>
        <p:spPr>
          <a:xfrm>
            <a:off x="5850100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75"/>
          <p:cNvSpPr/>
          <p:nvPr/>
        </p:nvSpPr>
        <p:spPr>
          <a:xfrm>
            <a:off x="5732200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75"/>
          <p:cNvSpPr/>
          <p:nvPr/>
        </p:nvSpPr>
        <p:spPr>
          <a:xfrm>
            <a:off x="5850100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75"/>
          <p:cNvSpPr/>
          <p:nvPr/>
        </p:nvSpPr>
        <p:spPr>
          <a:xfrm>
            <a:off x="5732200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5"/>
          <p:cNvSpPr/>
          <p:nvPr/>
        </p:nvSpPr>
        <p:spPr>
          <a:xfrm>
            <a:off x="5850100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5"/>
          <p:cNvSpPr/>
          <p:nvPr/>
        </p:nvSpPr>
        <p:spPr>
          <a:xfrm>
            <a:off x="5732200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75"/>
          <p:cNvSpPr/>
          <p:nvPr/>
        </p:nvSpPr>
        <p:spPr>
          <a:xfrm>
            <a:off x="5850100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75"/>
          <p:cNvSpPr/>
          <p:nvPr/>
        </p:nvSpPr>
        <p:spPr>
          <a:xfrm>
            <a:off x="5732200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75"/>
          <p:cNvSpPr/>
          <p:nvPr/>
        </p:nvSpPr>
        <p:spPr>
          <a:xfrm>
            <a:off x="5850100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75"/>
          <p:cNvSpPr/>
          <p:nvPr/>
        </p:nvSpPr>
        <p:spPr>
          <a:xfrm>
            <a:off x="5732200" y="3209588"/>
            <a:ext cx="235800" cy="150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75"/>
          <p:cNvSpPr/>
          <p:nvPr/>
        </p:nvSpPr>
        <p:spPr>
          <a:xfrm>
            <a:off x="6141775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75"/>
          <p:cNvSpPr/>
          <p:nvPr/>
        </p:nvSpPr>
        <p:spPr>
          <a:xfrm>
            <a:off x="6259675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75"/>
          <p:cNvSpPr/>
          <p:nvPr/>
        </p:nvSpPr>
        <p:spPr>
          <a:xfrm>
            <a:off x="6141775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75"/>
          <p:cNvSpPr/>
          <p:nvPr/>
        </p:nvSpPr>
        <p:spPr>
          <a:xfrm>
            <a:off x="6259675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75"/>
          <p:cNvSpPr/>
          <p:nvPr/>
        </p:nvSpPr>
        <p:spPr>
          <a:xfrm>
            <a:off x="6141775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75"/>
          <p:cNvSpPr/>
          <p:nvPr/>
        </p:nvSpPr>
        <p:spPr>
          <a:xfrm>
            <a:off x="6259675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75"/>
          <p:cNvSpPr/>
          <p:nvPr/>
        </p:nvSpPr>
        <p:spPr>
          <a:xfrm>
            <a:off x="6141775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75"/>
          <p:cNvSpPr/>
          <p:nvPr/>
        </p:nvSpPr>
        <p:spPr>
          <a:xfrm>
            <a:off x="6259675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75"/>
          <p:cNvSpPr/>
          <p:nvPr/>
        </p:nvSpPr>
        <p:spPr>
          <a:xfrm>
            <a:off x="6141775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75"/>
          <p:cNvSpPr/>
          <p:nvPr/>
        </p:nvSpPr>
        <p:spPr>
          <a:xfrm>
            <a:off x="6259675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75"/>
          <p:cNvSpPr/>
          <p:nvPr/>
        </p:nvSpPr>
        <p:spPr>
          <a:xfrm>
            <a:off x="6141775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75"/>
          <p:cNvSpPr/>
          <p:nvPr/>
        </p:nvSpPr>
        <p:spPr>
          <a:xfrm>
            <a:off x="6259675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75"/>
          <p:cNvSpPr/>
          <p:nvPr/>
        </p:nvSpPr>
        <p:spPr>
          <a:xfrm>
            <a:off x="6141775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75"/>
          <p:cNvSpPr/>
          <p:nvPr/>
        </p:nvSpPr>
        <p:spPr>
          <a:xfrm>
            <a:off x="6259675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75"/>
          <p:cNvSpPr/>
          <p:nvPr/>
        </p:nvSpPr>
        <p:spPr>
          <a:xfrm>
            <a:off x="6141775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75"/>
          <p:cNvSpPr/>
          <p:nvPr/>
        </p:nvSpPr>
        <p:spPr>
          <a:xfrm>
            <a:off x="6259675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5"/>
          <p:cNvSpPr/>
          <p:nvPr/>
        </p:nvSpPr>
        <p:spPr>
          <a:xfrm>
            <a:off x="6141775" y="3209588"/>
            <a:ext cx="235800" cy="150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5"/>
          <p:cNvSpPr/>
          <p:nvPr/>
        </p:nvSpPr>
        <p:spPr>
          <a:xfrm>
            <a:off x="6551350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5"/>
          <p:cNvSpPr/>
          <p:nvPr/>
        </p:nvSpPr>
        <p:spPr>
          <a:xfrm>
            <a:off x="6669250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5"/>
          <p:cNvSpPr/>
          <p:nvPr/>
        </p:nvSpPr>
        <p:spPr>
          <a:xfrm>
            <a:off x="6551350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75"/>
          <p:cNvSpPr/>
          <p:nvPr/>
        </p:nvSpPr>
        <p:spPr>
          <a:xfrm>
            <a:off x="6669250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75"/>
          <p:cNvSpPr/>
          <p:nvPr/>
        </p:nvSpPr>
        <p:spPr>
          <a:xfrm>
            <a:off x="6551350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75"/>
          <p:cNvSpPr/>
          <p:nvPr/>
        </p:nvSpPr>
        <p:spPr>
          <a:xfrm>
            <a:off x="6669250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75"/>
          <p:cNvSpPr/>
          <p:nvPr/>
        </p:nvSpPr>
        <p:spPr>
          <a:xfrm>
            <a:off x="6551350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75"/>
          <p:cNvSpPr/>
          <p:nvPr/>
        </p:nvSpPr>
        <p:spPr>
          <a:xfrm>
            <a:off x="6669250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75"/>
          <p:cNvSpPr/>
          <p:nvPr/>
        </p:nvSpPr>
        <p:spPr>
          <a:xfrm>
            <a:off x="6551350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75"/>
          <p:cNvSpPr/>
          <p:nvPr/>
        </p:nvSpPr>
        <p:spPr>
          <a:xfrm>
            <a:off x="6669250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5"/>
          <p:cNvSpPr/>
          <p:nvPr/>
        </p:nvSpPr>
        <p:spPr>
          <a:xfrm>
            <a:off x="6551350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75"/>
          <p:cNvSpPr/>
          <p:nvPr/>
        </p:nvSpPr>
        <p:spPr>
          <a:xfrm>
            <a:off x="6669250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75"/>
          <p:cNvSpPr/>
          <p:nvPr/>
        </p:nvSpPr>
        <p:spPr>
          <a:xfrm>
            <a:off x="6551350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75"/>
          <p:cNvSpPr/>
          <p:nvPr/>
        </p:nvSpPr>
        <p:spPr>
          <a:xfrm>
            <a:off x="6669250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75"/>
          <p:cNvSpPr/>
          <p:nvPr/>
        </p:nvSpPr>
        <p:spPr>
          <a:xfrm>
            <a:off x="6551350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75"/>
          <p:cNvSpPr/>
          <p:nvPr/>
        </p:nvSpPr>
        <p:spPr>
          <a:xfrm>
            <a:off x="6669250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75"/>
          <p:cNvSpPr/>
          <p:nvPr/>
        </p:nvSpPr>
        <p:spPr>
          <a:xfrm>
            <a:off x="6551350" y="3209588"/>
            <a:ext cx="235800" cy="150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75"/>
          <p:cNvSpPr/>
          <p:nvPr/>
        </p:nvSpPr>
        <p:spPr>
          <a:xfrm>
            <a:off x="7196725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75"/>
          <p:cNvSpPr/>
          <p:nvPr/>
        </p:nvSpPr>
        <p:spPr>
          <a:xfrm>
            <a:off x="7314625" y="22663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75"/>
          <p:cNvSpPr/>
          <p:nvPr/>
        </p:nvSpPr>
        <p:spPr>
          <a:xfrm>
            <a:off x="7196725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75"/>
          <p:cNvSpPr/>
          <p:nvPr/>
        </p:nvSpPr>
        <p:spPr>
          <a:xfrm>
            <a:off x="7314625" y="23842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75"/>
          <p:cNvSpPr/>
          <p:nvPr/>
        </p:nvSpPr>
        <p:spPr>
          <a:xfrm>
            <a:off x="7196725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75"/>
          <p:cNvSpPr/>
          <p:nvPr/>
        </p:nvSpPr>
        <p:spPr>
          <a:xfrm>
            <a:off x="7314625" y="25021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75"/>
          <p:cNvSpPr/>
          <p:nvPr/>
        </p:nvSpPr>
        <p:spPr>
          <a:xfrm>
            <a:off x="7196725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5"/>
          <p:cNvSpPr/>
          <p:nvPr/>
        </p:nvSpPr>
        <p:spPr>
          <a:xfrm>
            <a:off x="7314625" y="26200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75"/>
          <p:cNvSpPr/>
          <p:nvPr/>
        </p:nvSpPr>
        <p:spPr>
          <a:xfrm>
            <a:off x="7196725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75"/>
          <p:cNvSpPr/>
          <p:nvPr/>
        </p:nvSpPr>
        <p:spPr>
          <a:xfrm>
            <a:off x="7314625" y="27379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75"/>
          <p:cNvSpPr/>
          <p:nvPr/>
        </p:nvSpPr>
        <p:spPr>
          <a:xfrm>
            <a:off x="7196725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75"/>
          <p:cNvSpPr/>
          <p:nvPr/>
        </p:nvSpPr>
        <p:spPr>
          <a:xfrm>
            <a:off x="7314625" y="28558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75"/>
          <p:cNvSpPr/>
          <p:nvPr/>
        </p:nvSpPr>
        <p:spPr>
          <a:xfrm>
            <a:off x="7196725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75"/>
          <p:cNvSpPr/>
          <p:nvPr/>
        </p:nvSpPr>
        <p:spPr>
          <a:xfrm>
            <a:off x="7314625" y="29737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75"/>
          <p:cNvSpPr/>
          <p:nvPr/>
        </p:nvSpPr>
        <p:spPr>
          <a:xfrm>
            <a:off x="7196725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5"/>
          <p:cNvSpPr/>
          <p:nvPr/>
        </p:nvSpPr>
        <p:spPr>
          <a:xfrm>
            <a:off x="7314625" y="3091688"/>
            <a:ext cx="117900" cy="11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5"/>
          <p:cNvSpPr/>
          <p:nvPr/>
        </p:nvSpPr>
        <p:spPr>
          <a:xfrm>
            <a:off x="7196725" y="3209588"/>
            <a:ext cx="235800" cy="150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5"/>
          <p:cNvSpPr/>
          <p:nvPr/>
        </p:nvSpPr>
        <p:spPr>
          <a:xfrm>
            <a:off x="5322625" y="3509413"/>
            <a:ext cx="2109900" cy="750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ra"/>
                <a:ea typeface="Jura"/>
                <a:cs typeface="Jura"/>
                <a:sym typeface="Jura"/>
              </a:rPr>
              <a:t>Device Memory</a:t>
            </a:r>
            <a:endParaRPr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ra"/>
                <a:ea typeface="Jura"/>
                <a:cs typeface="Jura"/>
                <a:sym typeface="Jura"/>
              </a:rPr>
              <a:t>(Global Memory)</a:t>
            </a:r>
            <a:endParaRPr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588" name="Google Shape;1588;p75"/>
          <p:cNvSpPr/>
          <p:nvPr/>
        </p:nvSpPr>
        <p:spPr>
          <a:xfrm>
            <a:off x="4404125" y="3739750"/>
            <a:ext cx="881100" cy="267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75"/>
          <p:cNvSpPr/>
          <p:nvPr/>
        </p:nvSpPr>
        <p:spPr>
          <a:xfrm>
            <a:off x="5419075" y="3375563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75"/>
          <p:cNvSpPr/>
          <p:nvPr/>
        </p:nvSpPr>
        <p:spPr>
          <a:xfrm>
            <a:off x="5828650" y="3375550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75"/>
          <p:cNvSpPr/>
          <p:nvPr/>
        </p:nvSpPr>
        <p:spPr>
          <a:xfrm>
            <a:off x="6238225" y="3375563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75"/>
          <p:cNvSpPr/>
          <p:nvPr/>
        </p:nvSpPr>
        <p:spPr>
          <a:xfrm>
            <a:off x="6647800" y="3375563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75"/>
          <p:cNvSpPr/>
          <p:nvPr/>
        </p:nvSpPr>
        <p:spPr>
          <a:xfrm>
            <a:off x="7293175" y="3375563"/>
            <a:ext cx="42900" cy="11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5"/>
          <p:cNvSpPr/>
          <p:nvPr/>
        </p:nvSpPr>
        <p:spPr>
          <a:xfrm>
            <a:off x="6839250" y="2774800"/>
            <a:ext cx="42900" cy="45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75"/>
          <p:cNvSpPr/>
          <p:nvPr/>
        </p:nvSpPr>
        <p:spPr>
          <a:xfrm>
            <a:off x="6934250" y="2774800"/>
            <a:ext cx="42900" cy="45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75"/>
          <p:cNvSpPr/>
          <p:nvPr/>
        </p:nvSpPr>
        <p:spPr>
          <a:xfrm>
            <a:off x="7017988" y="2774150"/>
            <a:ext cx="42900" cy="45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75"/>
          <p:cNvSpPr/>
          <p:nvPr/>
        </p:nvSpPr>
        <p:spPr>
          <a:xfrm>
            <a:off x="7107363" y="2774150"/>
            <a:ext cx="42900" cy="45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75"/>
          <p:cNvSpPr txBox="1"/>
          <p:nvPr/>
        </p:nvSpPr>
        <p:spPr>
          <a:xfrm>
            <a:off x="4544588" y="3051525"/>
            <a:ext cx="88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Local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Memory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599" name="Google Shape;1599;p75"/>
          <p:cNvSpPr txBox="1"/>
          <p:nvPr/>
        </p:nvSpPr>
        <p:spPr>
          <a:xfrm>
            <a:off x="4620788" y="2274625"/>
            <a:ext cx="88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GPU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Cores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600" name="Google Shape;1600;p75"/>
          <p:cNvSpPr txBox="1"/>
          <p:nvPr/>
        </p:nvSpPr>
        <p:spPr>
          <a:xfrm>
            <a:off x="4415988" y="3920725"/>
            <a:ext cx="88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PCIe Bus</a:t>
            </a:r>
            <a:endParaRPr sz="1000"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76"/>
          <p:cNvSpPr txBox="1">
            <a:spLocks noGrp="1"/>
          </p:cNvSpPr>
          <p:nvPr>
            <p:ph type="title"/>
          </p:nvPr>
        </p:nvSpPr>
        <p:spPr>
          <a:xfrm>
            <a:off x="596475" y="233425"/>
            <a:ext cx="44898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/>
          <p:nvPr/>
        </p:nvSpPr>
        <p:spPr>
          <a:xfrm>
            <a:off x="1121550" y="1320400"/>
            <a:ext cx="6900900" cy="75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1121550" y="1634725"/>
            <a:ext cx="6900900" cy="75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1121550" y="1949050"/>
            <a:ext cx="6900900" cy="75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1169200" y="1288250"/>
            <a:ext cx="1295400" cy="15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2464600" y="1597225"/>
            <a:ext cx="1295400" cy="15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3760000" y="1288250"/>
            <a:ext cx="319200" cy="15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4079200" y="1911550"/>
            <a:ext cx="1295400" cy="15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5374600" y="1597225"/>
            <a:ext cx="654600" cy="15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6029200" y="1288250"/>
            <a:ext cx="473700" cy="150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6502900" y="1911550"/>
            <a:ext cx="866400" cy="15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7369300" y="1597225"/>
            <a:ext cx="601500" cy="150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2025450" y="783375"/>
            <a:ext cx="5093100" cy="3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Jura"/>
                <a:ea typeface="Jura"/>
                <a:cs typeface="Jura"/>
                <a:sym typeface="Jura"/>
              </a:rPr>
              <a:t>Concurrent, non-parallel execution</a:t>
            </a:r>
            <a:endParaRPr sz="1800"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91" name="Google Shape;591;p30"/>
          <p:cNvSpPr/>
          <p:nvPr/>
        </p:nvSpPr>
        <p:spPr>
          <a:xfrm>
            <a:off x="1121550" y="3202800"/>
            <a:ext cx="6900900" cy="75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1121550" y="3517125"/>
            <a:ext cx="6900900" cy="75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1121550" y="3831450"/>
            <a:ext cx="6900900" cy="75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0"/>
          <p:cNvSpPr/>
          <p:nvPr/>
        </p:nvSpPr>
        <p:spPr>
          <a:xfrm>
            <a:off x="1169200" y="3170650"/>
            <a:ext cx="1295400" cy="15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0"/>
          <p:cNvSpPr/>
          <p:nvPr/>
        </p:nvSpPr>
        <p:spPr>
          <a:xfrm>
            <a:off x="1169200" y="3479625"/>
            <a:ext cx="1295400" cy="15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2464600" y="3170650"/>
            <a:ext cx="319200" cy="15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1169200" y="3788600"/>
            <a:ext cx="1295400" cy="150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>
            <a:off x="2464600" y="3479625"/>
            <a:ext cx="654600" cy="15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2783800" y="3170650"/>
            <a:ext cx="473700" cy="150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0"/>
          <p:cNvSpPr/>
          <p:nvPr/>
        </p:nvSpPr>
        <p:spPr>
          <a:xfrm>
            <a:off x="2464600" y="3788600"/>
            <a:ext cx="866400" cy="15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3119200" y="3479625"/>
            <a:ext cx="601500" cy="150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title"/>
          </p:nvPr>
        </p:nvSpPr>
        <p:spPr>
          <a:xfrm>
            <a:off x="2025450" y="2665775"/>
            <a:ext cx="5093100" cy="3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Jura"/>
                <a:ea typeface="Jura"/>
                <a:cs typeface="Jura"/>
                <a:sym typeface="Jura"/>
              </a:rPr>
              <a:t>Concurrent, parallel execution</a:t>
            </a:r>
            <a:endParaRPr sz="1800" b="1"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1"/>
          <p:cNvSpPr txBox="1">
            <a:spLocks noGrp="1"/>
          </p:cNvSpPr>
          <p:nvPr>
            <p:ph type="subTitle" idx="1"/>
          </p:nvPr>
        </p:nvSpPr>
        <p:spPr>
          <a:xfrm>
            <a:off x="1723975" y="2041865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Parallel Processing, OpenMP</a:t>
            </a:r>
            <a:endParaRPr/>
          </a:p>
        </p:txBody>
      </p:sp>
      <p:sp>
        <p:nvSpPr>
          <p:cNvPr id="608" name="Google Shape;608;p31"/>
          <p:cNvSpPr txBox="1">
            <a:spLocks noGrp="1"/>
          </p:cNvSpPr>
          <p:nvPr>
            <p:ph type="title"/>
          </p:nvPr>
        </p:nvSpPr>
        <p:spPr>
          <a:xfrm>
            <a:off x="1723975" y="1442775"/>
            <a:ext cx="32373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</a:t>
            </a:r>
            <a:endParaRPr/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2"/>
          </p:nvPr>
        </p:nvSpPr>
        <p:spPr>
          <a:xfrm>
            <a:off x="1028275" y="1481334"/>
            <a:ext cx="728700" cy="59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0" name="Google Shape;610;p31"/>
          <p:cNvSpPr txBox="1">
            <a:spLocks noGrp="1"/>
          </p:cNvSpPr>
          <p:nvPr>
            <p:ph type="title" idx="3"/>
          </p:nvPr>
        </p:nvSpPr>
        <p:spPr>
          <a:xfrm>
            <a:off x="720000" y="574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cover?</a:t>
            </a:r>
            <a:endParaRPr/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"/>
          </p:nvPr>
        </p:nvSpPr>
        <p:spPr>
          <a:xfrm>
            <a:off x="1831125" y="29969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RTOS</a:t>
            </a:r>
            <a:endParaRPr/>
          </a:p>
        </p:txBody>
      </p:sp>
      <p:sp>
        <p:nvSpPr>
          <p:cNvPr id="612" name="Google Shape;612;p31"/>
          <p:cNvSpPr txBox="1">
            <a:spLocks noGrp="1"/>
          </p:cNvSpPr>
          <p:nvPr>
            <p:ph type="title" idx="5"/>
          </p:nvPr>
        </p:nvSpPr>
        <p:spPr>
          <a:xfrm>
            <a:off x="1028275" y="2964084"/>
            <a:ext cx="728700" cy="59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3" name="Google Shape;613;p31"/>
          <p:cNvSpPr txBox="1">
            <a:spLocks noGrp="1"/>
          </p:cNvSpPr>
          <p:nvPr>
            <p:ph type="subTitle" idx="6"/>
          </p:nvPr>
        </p:nvSpPr>
        <p:spPr>
          <a:xfrm>
            <a:off x="1723975" y="3465219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RTOS?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RTOS</a:t>
            </a:r>
            <a:endParaRPr/>
          </a:p>
        </p:txBody>
      </p:sp>
      <p:sp>
        <p:nvSpPr>
          <p:cNvPr id="614" name="Google Shape;614;p31"/>
          <p:cNvSpPr txBox="1">
            <a:spLocks noGrp="1"/>
          </p:cNvSpPr>
          <p:nvPr>
            <p:ph type="title" idx="7"/>
          </p:nvPr>
        </p:nvSpPr>
        <p:spPr>
          <a:xfrm>
            <a:off x="5779325" y="1514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</a:t>
            </a: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subTitle" idx="9"/>
          </p:nvPr>
        </p:nvSpPr>
        <p:spPr>
          <a:xfrm>
            <a:off x="5779325" y="1975690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Programming</a:t>
            </a:r>
            <a:endParaRPr/>
          </a:p>
        </p:txBody>
      </p:sp>
      <p:sp>
        <p:nvSpPr>
          <p:cNvPr id="616" name="Google Shape;616;p31"/>
          <p:cNvSpPr txBox="1">
            <a:spLocks noGrp="1"/>
          </p:cNvSpPr>
          <p:nvPr>
            <p:ph type="title" idx="13"/>
          </p:nvPr>
        </p:nvSpPr>
        <p:spPr>
          <a:xfrm>
            <a:off x="5639525" y="2996925"/>
            <a:ext cx="261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WOKWI Simulator</a:t>
            </a:r>
            <a:endParaRPr/>
          </a:p>
        </p:txBody>
      </p:sp>
      <p:sp>
        <p:nvSpPr>
          <p:cNvPr id="617" name="Google Shape;617;p31"/>
          <p:cNvSpPr txBox="1">
            <a:spLocks noGrp="1"/>
          </p:cNvSpPr>
          <p:nvPr>
            <p:ph type="subTitle" idx="15"/>
          </p:nvPr>
        </p:nvSpPr>
        <p:spPr>
          <a:xfrm>
            <a:off x="5779325" y="3465219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subTitle" idx="1"/>
          </p:nvPr>
        </p:nvSpPr>
        <p:spPr>
          <a:xfrm>
            <a:off x="829925" y="1526175"/>
            <a:ext cx="6620100" cy="29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OpenMP (</a:t>
            </a:r>
            <a:r>
              <a:rPr lang="en">
                <a:solidFill>
                  <a:schemeClr val="accent1"/>
                </a:solidFill>
              </a:rPr>
              <a:t>Open Multi-Processing</a:t>
            </a:r>
            <a:r>
              <a:rPr lang="en"/>
              <a:t>) is an Application Program Interface (API) used to create multi-threaded, shared memory parallel programs.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Consists of 3 primary API components: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>
                <a:solidFill>
                  <a:schemeClr val="accent1"/>
                </a:solidFill>
              </a:rPr>
              <a:t>Compiler Directives</a:t>
            </a:r>
            <a:endParaRPr>
              <a:solidFill>
                <a:schemeClr val="accent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>
                <a:solidFill>
                  <a:schemeClr val="accent1"/>
                </a:solidFill>
              </a:rPr>
              <a:t>Runtime Library Routines</a:t>
            </a:r>
            <a:endParaRPr>
              <a:solidFill>
                <a:schemeClr val="accent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>
                <a:solidFill>
                  <a:schemeClr val="accent1"/>
                </a:solidFill>
              </a:rPr>
              <a:t>Environment Variables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OpenMP greatly simplifies writing multi-threaded programs in </a:t>
            </a:r>
            <a:r>
              <a:rPr lang="en">
                <a:solidFill>
                  <a:srgbClr val="FFFF00"/>
                </a:solidFill>
              </a:rPr>
              <a:t>C/C++</a:t>
            </a:r>
            <a:r>
              <a:rPr lang="en"/>
              <a:t>.</a:t>
            </a:r>
            <a:endParaRPr/>
          </a:p>
        </p:txBody>
      </p:sp>
      <p:pic>
        <p:nvPicPr>
          <p:cNvPr id="623" name="Google Shape;6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75" y="697050"/>
            <a:ext cx="1905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"/>
          <p:cNvSpPr txBox="1">
            <a:spLocks noGrp="1"/>
          </p:cNvSpPr>
          <p:nvPr>
            <p:ph type="subTitle" idx="1"/>
          </p:nvPr>
        </p:nvSpPr>
        <p:spPr>
          <a:xfrm>
            <a:off x="753725" y="1773825"/>
            <a:ext cx="6620100" cy="29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OpenMP is </a:t>
            </a:r>
            <a:r>
              <a:rPr lang="en">
                <a:solidFill>
                  <a:schemeClr val="lt1"/>
                </a:solidFill>
              </a:rPr>
              <a:t>NOT </a:t>
            </a:r>
            <a:r>
              <a:rPr lang="en"/>
              <a:t>for systems with Distributed Memory.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Doesn’t debug and optimize your code for you.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It will </a:t>
            </a:r>
            <a:r>
              <a:rPr lang="en">
                <a:solidFill>
                  <a:srgbClr val="F2F2F2"/>
                </a:solidFill>
              </a:rPr>
              <a:t>not </a:t>
            </a:r>
            <a:r>
              <a:rPr lang="en"/>
              <a:t>check for data dependencies, conflicts, race conditions, or deadlocks.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lt1"/>
                </a:solidFill>
              </a:rPr>
              <a:t>Doesn’t </a:t>
            </a:r>
            <a:r>
              <a:rPr lang="en"/>
              <a:t>necessarily make the most efficient use of shared memory.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>
                <a:solidFill>
                  <a:schemeClr val="accent1"/>
                </a:solidFill>
              </a:rPr>
              <a:t>The efficiency of the program depends on the programmer.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9" name="Google Shape;6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75" y="878025"/>
            <a:ext cx="19050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750" y="826525"/>
            <a:ext cx="779275" cy="7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925" y="826525"/>
            <a:ext cx="779275" cy="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eting in Virtual Reality by Slidesgo">
  <a:themeElements>
    <a:clrScheme name="Simple Light">
      <a:dk1>
        <a:srgbClr val="050E38"/>
      </a:dk1>
      <a:lt1>
        <a:srgbClr val="FFFFFF"/>
      </a:lt1>
      <a:dk2>
        <a:srgbClr val="112055"/>
      </a:dk2>
      <a:lt2>
        <a:srgbClr val="3186B9"/>
      </a:lt2>
      <a:accent1>
        <a:srgbClr val="21FFFF"/>
      </a:accent1>
      <a:accent2>
        <a:srgbClr val="7CD5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D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3881</Words>
  <Application>Microsoft Office PowerPoint</Application>
  <PresentationFormat>On-screen Show (16:9)</PresentationFormat>
  <Paragraphs>715</Paragraphs>
  <Slides>52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Orbitron ExtraBold</vt:lpstr>
      <vt:lpstr>Roboto Condensed Light</vt:lpstr>
      <vt:lpstr>Arial</vt:lpstr>
      <vt:lpstr>Jura Medium</vt:lpstr>
      <vt:lpstr>Jura</vt:lpstr>
      <vt:lpstr>Orbitron Black</vt:lpstr>
      <vt:lpstr>Orbitron</vt:lpstr>
      <vt:lpstr>Meeting in Virtual Reality by Slidesgo</vt:lpstr>
      <vt:lpstr>Parallel Processing &amp; Real-Time Operating Systems</vt:lpstr>
      <vt:lpstr>Serial Computing</vt:lpstr>
      <vt:lpstr>Parallel Computing</vt:lpstr>
      <vt:lpstr>Why Parallel Computing?</vt:lpstr>
      <vt:lpstr>Concurrency vs Parallelism</vt:lpstr>
      <vt:lpstr>Concurrent, non-parallel execution</vt:lpstr>
      <vt:lpstr>Parallel Computing</vt:lpstr>
      <vt:lpstr>PowerPoint Presentation</vt:lpstr>
      <vt:lpstr>PowerPoint Presentation</vt:lpstr>
      <vt:lpstr>PowerPoint Presentation</vt:lpstr>
      <vt:lpstr>Parallel Computer Memory Architectures</vt:lpstr>
      <vt:lpstr>PowerPoint Presentation</vt:lpstr>
      <vt:lpstr>Parallel Computer Memory Architectures</vt:lpstr>
      <vt:lpstr>Parallel Computer Memory Architectures</vt:lpstr>
      <vt:lpstr>What is a Thread?</vt:lpstr>
      <vt:lpstr>PowerPoint Presentation</vt:lpstr>
      <vt:lpstr>Fork-Join Parallelism</vt:lpstr>
      <vt:lpstr>OpenMP Core Syntax</vt:lpstr>
      <vt:lpstr>PowerPoint Presentation</vt:lpstr>
      <vt:lpstr>Shared and Private Variables</vt:lpstr>
      <vt:lpstr>LET'S GET TO CODING!</vt:lpstr>
      <vt:lpstr>Example - Creating 4 Threads</vt:lpstr>
      <vt:lpstr>Looking at this closely….</vt:lpstr>
      <vt:lpstr>HANDS-ON Let’s Parallely do some Parallel Programming!</vt:lpstr>
      <vt:lpstr>Hello World! Verifying our OpenMP environment</vt:lpstr>
      <vt:lpstr>Compiling a multi-threaded OpenMP Program Linux Terminal</vt:lpstr>
      <vt:lpstr>PowerPoint Presentation</vt:lpstr>
      <vt:lpstr>Race Conditions</vt:lpstr>
      <vt:lpstr>SPMD Single Program Multiple Data</vt:lpstr>
      <vt:lpstr>Worksharing</vt:lpstr>
      <vt:lpstr>Worksharing Construct</vt:lpstr>
      <vt:lpstr>Loop Construct</vt:lpstr>
      <vt:lpstr>For Directive</vt:lpstr>
      <vt:lpstr>Addition of two arrays For directive</vt:lpstr>
      <vt:lpstr>The Reduction Clause</vt:lpstr>
      <vt:lpstr>Computing the Average Reduction Clause</vt:lpstr>
      <vt:lpstr>False Sharing</vt:lpstr>
      <vt:lpstr>Synchronization</vt:lpstr>
      <vt:lpstr>PowerPoint Presentation</vt:lpstr>
      <vt:lpstr>Examples</vt:lpstr>
      <vt:lpstr>GPU Parallelism</vt:lpstr>
      <vt:lpstr>CPU vs GPU</vt:lpstr>
      <vt:lpstr>PowerPoint Presentation</vt:lpstr>
      <vt:lpstr>CUDA</vt:lpstr>
      <vt:lpstr>CUDA Code Structure</vt:lpstr>
      <vt:lpstr>Keywords</vt:lpstr>
      <vt:lpstr>Hello World! Again</vt:lpstr>
      <vt:lpstr>Thread Organization</vt:lpstr>
      <vt:lpstr>Grids and Blocks</vt:lpstr>
      <vt:lpstr>Indexing - 1D</vt:lpstr>
      <vt:lpstr>Memory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&amp; Real-Time Operating Systems</dc:title>
  <cp:lastModifiedBy>Phani Jayanth Jonnalagedda</cp:lastModifiedBy>
  <cp:revision>1</cp:revision>
  <dcterms:modified xsi:type="dcterms:W3CDTF">2022-01-15T18:52:44Z</dcterms:modified>
</cp:coreProperties>
</file>