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62E1EA-F0C2-424D-A525-890BFA9DC501}" v="2" dt="2025-06-30T12:42:18.9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FF05-531D-197E-AE41-F8876DE522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D5564C-7481-C086-78B1-9CABF750B6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E322A4-CF33-726E-B9E9-18768DB823ED}"/>
              </a:ext>
            </a:extLst>
          </p:cNvPr>
          <p:cNvSpPr>
            <a:spLocks noGrp="1"/>
          </p:cNvSpPr>
          <p:nvPr>
            <p:ph type="dt" sz="half" idx="10"/>
          </p:nvPr>
        </p:nvSpPr>
        <p:spPr/>
        <p:txBody>
          <a:bodyPr/>
          <a:lstStyle/>
          <a:p>
            <a:fld id="{805BADAB-7CD4-4A59-AC6B-6BC4E2706C25}" type="datetimeFigureOut">
              <a:rPr lang="en-IN" smtClean="0"/>
              <a:t>30-06-2025</a:t>
            </a:fld>
            <a:endParaRPr lang="en-IN"/>
          </a:p>
        </p:txBody>
      </p:sp>
      <p:sp>
        <p:nvSpPr>
          <p:cNvPr id="5" name="Footer Placeholder 4">
            <a:extLst>
              <a:ext uri="{FF2B5EF4-FFF2-40B4-BE49-F238E27FC236}">
                <a16:creationId xmlns:a16="http://schemas.microsoft.com/office/drawing/2014/main" id="{8D30DE8A-A3A4-A0CC-FA00-ED045EEABB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98FEED-B87B-8F88-D8A5-426A9A7F7A07}"/>
              </a:ext>
            </a:extLst>
          </p:cNvPr>
          <p:cNvSpPr>
            <a:spLocks noGrp="1"/>
          </p:cNvSpPr>
          <p:nvPr>
            <p:ph type="sldNum" sz="quarter" idx="12"/>
          </p:nvPr>
        </p:nvSpPr>
        <p:spPr/>
        <p:txBody>
          <a:bodyPr/>
          <a:lstStyle/>
          <a:p>
            <a:fld id="{930E5B89-CF48-459F-B33E-DEEA02CBEE74}" type="slidenum">
              <a:rPr lang="en-IN" smtClean="0"/>
              <a:t>‹#›</a:t>
            </a:fld>
            <a:endParaRPr lang="en-IN"/>
          </a:p>
        </p:txBody>
      </p:sp>
    </p:spTree>
    <p:extLst>
      <p:ext uri="{BB962C8B-B14F-4D97-AF65-F5344CB8AC3E}">
        <p14:creationId xmlns:p14="http://schemas.microsoft.com/office/powerpoint/2010/main" val="4774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56278-4FDC-68EB-39AF-24F57DE59F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09DB60-8FA9-6B5B-3CD9-A8DBC2FB1A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218D5E-770C-0A69-FB44-A92AB910F625}"/>
              </a:ext>
            </a:extLst>
          </p:cNvPr>
          <p:cNvSpPr>
            <a:spLocks noGrp="1"/>
          </p:cNvSpPr>
          <p:nvPr>
            <p:ph type="dt" sz="half" idx="10"/>
          </p:nvPr>
        </p:nvSpPr>
        <p:spPr/>
        <p:txBody>
          <a:bodyPr/>
          <a:lstStyle/>
          <a:p>
            <a:fld id="{805BADAB-7CD4-4A59-AC6B-6BC4E2706C25}" type="datetimeFigureOut">
              <a:rPr lang="en-IN" smtClean="0"/>
              <a:t>30-06-2025</a:t>
            </a:fld>
            <a:endParaRPr lang="en-IN"/>
          </a:p>
        </p:txBody>
      </p:sp>
      <p:sp>
        <p:nvSpPr>
          <p:cNvPr id="5" name="Footer Placeholder 4">
            <a:extLst>
              <a:ext uri="{FF2B5EF4-FFF2-40B4-BE49-F238E27FC236}">
                <a16:creationId xmlns:a16="http://schemas.microsoft.com/office/drawing/2014/main" id="{88F1BCB5-7389-BDE4-FB1A-858F3B5DCB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E1831D-1A4F-2957-3C1E-9BE713E8D700}"/>
              </a:ext>
            </a:extLst>
          </p:cNvPr>
          <p:cNvSpPr>
            <a:spLocks noGrp="1"/>
          </p:cNvSpPr>
          <p:nvPr>
            <p:ph type="sldNum" sz="quarter" idx="12"/>
          </p:nvPr>
        </p:nvSpPr>
        <p:spPr/>
        <p:txBody>
          <a:bodyPr/>
          <a:lstStyle/>
          <a:p>
            <a:fld id="{930E5B89-CF48-459F-B33E-DEEA02CBEE74}" type="slidenum">
              <a:rPr lang="en-IN" smtClean="0"/>
              <a:t>‹#›</a:t>
            </a:fld>
            <a:endParaRPr lang="en-IN"/>
          </a:p>
        </p:txBody>
      </p:sp>
    </p:spTree>
    <p:extLst>
      <p:ext uri="{BB962C8B-B14F-4D97-AF65-F5344CB8AC3E}">
        <p14:creationId xmlns:p14="http://schemas.microsoft.com/office/powerpoint/2010/main" val="2525172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6E101A-4CDD-80A7-1B7B-AD0388F079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5B6FCC-4860-C0FA-4D05-625630DCAC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FAADBC-687C-C3BD-EB16-47F6FFB3DC09}"/>
              </a:ext>
            </a:extLst>
          </p:cNvPr>
          <p:cNvSpPr>
            <a:spLocks noGrp="1"/>
          </p:cNvSpPr>
          <p:nvPr>
            <p:ph type="dt" sz="half" idx="10"/>
          </p:nvPr>
        </p:nvSpPr>
        <p:spPr/>
        <p:txBody>
          <a:bodyPr/>
          <a:lstStyle/>
          <a:p>
            <a:fld id="{805BADAB-7CD4-4A59-AC6B-6BC4E2706C25}" type="datetimeFigureOut">
              <a:rPr lang="en-IN" smtClean="0"/>
              <a:t>30-06-2025</a:t>
            </a:fld>
            <a:endParaRPr lang="en-IN"/>
          </a:p>
        </p:txBody>
      </p:sp>
      <p:sp>
        <p:nvSpPr>
          <p:cNvPr id="5" name="Footer Placeholder 4">
            <a:extLst>
              <a:ext uri="{FF2B5EF4-FFF2-40B4-BE49-F238E27FC236}">
                <a16:creationId xmlns:a16="http://schemas.microsoft.com/office/drawing/2014/main" id="{C183B4A6-B55D-9C9A-D818-67BDA37675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81FD46-7942-DB3B-8F5A-B992C2F35C34}"/>
              </a:ext>
            </a:extLst>
          </p:cNvPr>
          <p:cNvSpPr>
            <a:spLocks noGrp="1"/>
          </p:cNvSpPr>
          <p:nvPr>
            <p:ph type="sldNum" sz="quarter" idx="12"/>
          </p:nvPr>
        </p:nvSpPr>
        <p:spPr/>
        <p:txBody>
          <a:bodyPr/>
          <a:lstStyle/>
          <a:p>
            <a:fld id="{930E5B89-CF48-459F-B33E-DEEA02CBEE74}" type="slidenum">
              <a:rPr lang="en-IN" smtClean="0"/>
              <a:t>‹#›</a:t>
            </a:fld>
            <a:endParaRPr lang="en-IN"/>
          </a:p>
        </p:txBody>
      </p:sp>
    </p:spTree>
    <p:extLst>
      <p:ext uri="{BB962C8B-B14F-4D97-AF65-F5344CB8AC3E}">
        <p14:creationId xmlns:p14="http://schemas.microsoft.com/office/powerpoint/2010/main" val="3019774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53740-6172-DFA9-CA32-0DA362987B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9D9EF3-7829-059A-90F5-2C3BA4E0B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4ACC8C-4B3D-8CF1-1328-8A108142367D}"/>
              </a:ext>
            </a:extLst>
          </p:cNvPr>
          <p:cNvSpPr>
            <a:spLocks noGrp="1"/>
          </p:cNvSpPr>
          <p:nvPr>
            <p:ph type="dt" sz="half" idx="10"/>
          </p:nvPr>
        </p:nvSpPr>
        <p:spPr/>
        <p:txBody>
          <a:bodyPr/>
          <a:lstStyle/>
          <a:p>
            <a:fld id="{805BADAB-7CD4-4A59-AC6B-6BC4E2706C25}" type="datetimeFigureOut">
              <a:rPr lang="en-IN" smtClean="0"/>
              <a:t>30-06-2025</a:t>
            </a:fld>
            <a:endParaRPr lang="en-IN"/>
          </a:p>
        </p:txBody>
      </p:sp>
      <p:sp>
        <p:nvSpPr>
          <p:cNvPr id="5" name="Footer Placeholder 4">
            <a:extLst>
              <a:ext uri="{FF2B5EF4-FFF2-40B4-BE49-F238E27FC236}">
                <a16:creationId xmlns:a16="http://schemas.microsoft.com/office/drawing/2014/main" id="{238DE4A2-C7D7-5F3A-063A-C331866D4E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207F67-381A-E564-4B6A-7F377F056CC4}"/>
              </a:ext>
            </a:extLst>
          </p:cNvPr>
          <p:cNvSpPr>
            <a:spLocks noGrp="1"/>
          </p:cNvSpPr>
          <p:nvPr>
            <p:ph type="sldNum" sz="quarter" idx="12"/>
          </p:nvPr>
        </p:nvSpPr>
        <p:spPr/>
        <p:txBody>
          <a:bodyPr/>
          <a:lstStyle/>
          <a:p>
            <a:fld id="{930E5B89-CF48-459F-B33E-DEEA02CBEE74}" type="slidenum">
              <a:rPr lang="en-IN" smtClean="0"/>
              <a:t>‹#›</a:t>
            </a:fld>
            <a:endParaRPr lang="en-IN"/>
          </a:p>
        </p:txBody>
      </p:sp>
    </p:spTree>
    <p:extLst>
      <p:ext uri="{BB962C8B-B14F-4D97-AF65-F5344CB8AC3E}">
        <p14:creationId xmlns:p14="http://schemas.microsoft.com/office/powerpoint/2010/main" val="802894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8F562-82B8-4A85-EA2B-DE825DCEC7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BF1D90-082F-F9EC-F69B-D6093936FF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14BB59-62F8-88C7-18FB-47AD1FEB93CF}"/>
              </a:ext>
            </a:extLst>
          </p:cNvPr>
          <p:cNvSpPr>
            <a:spLocks noGrp="1"/>
          </p:cNvSpPr>
          <p:nvPr>
            <p:ph type="dt" sz="half" idx="10"/>
          </p:nvPr>
        </p:nvSpPr>
        <p:spPr/>
        <p:txBody>
          <a:bodyPr/>
          <a:lstStyle/>
          <a:p>
            <a:fld id="{805BADAB-7CD4-4A59-AC6B-6BC4E2706C25}" type="datetimeFigureOut">
              <a:rPr lang="en-IN" smtClean="0"/>
              <a:t>30-06-2025</a:t>
            </a:fld>
            <a:endParaRPr lang="en-IN"/>
          </a:p>
        </p:txBody>
      </p:sp>
      <p:sp>
        <p:nvSpPr>
          <p:cNvPr id="5" name="Footer Placeholder 4">
            <a:extLst>
              <a:ext uri="{FF2B5EF4-FFF2-40B4-BE49-F238E27FC236}">
                <a16:creationId xmlns:a16="http://schemas.microsoft.com/office/drawing/2014/main" id="{69C4ED9A-3346-A2D5-1155-8C48403048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2AD894-B74F-77EE-0C05-38D752F5C860}"/>
              </a:ext>
            </a:extLst>
          </p:cNvPr>
          <p:cNvSpPr>
            <a:spLocks noGrp="1"/>
          </p:cNvSpPr>
          <p:nvPr>
            <p:ph type="sldNum" sz="quarter" idx="12"/>
          </p:nvPr>
        </p:nvSpPr>
        <p:spPr/>
        <p:txBody>
          <a:bodyPr/>
          <a:lstStyle/>
          <a:p>
            <a:fld id="{930E5B89-CF48-459F-B33E-DEEA02CBEE74}" type="slidenum">
              <a:rPr lang="en-IN" smtClean="0"/>
              <a:t>‹#›</a:t>
            </a:fld>
            <a:endParaRPr lang="en-IN"/>
          </a:p>
        </p:txBody>
      </p:sp>
    </p:spTree>
    <p:extLst>
      <p:ext uri="{BB962C8B-B14F-4D97-AF65-F5344CB8AC3E}">
        <p14:creationId xmlns:p14="http://schemas.microsoft.com/office/powerpoint/2010/main" val="3099125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CCB5C-ADF6-30B9-FC94-8DA0509FAF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7F5782-7ABA-31CE-EA05-4C3F1448AC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550392-DE5E-F551-59F6-94B5C9DCBB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BAFDBB-27A8-6361-3FA6-DDADBC4AB4F3}"/>
              </a:ext>
            </a:extLst>
          </p:cNvPr>
          <p:cNvSpPr>
            <a:spLocks noGrp="1"/>
          </p:cNvSpPr>
          <p:nvPr>
            <p:ph type="dt" sz="half" idx="10"/>
          </p:nvPr>
        </p:nvSpPr>
        <p:spPr/>
        <p:txBody>
          <a:bodyPr/>
          <a:lstStyle/>
          <a:p>
            <a:fld id="{805BADAB-7CD4-4A59-AC6B-6BC4E2706C25}" type="datetimeFigureOut">
              <a:rPr lang="en-IN" smtClean="0"/>
              <a:t>30-06-2025</a:t>
            </a:fld>
            <a:endParaRPr lang="en-IN"/>
          </a:p>
        </p:txBody>
      </p:sp>
      <p:sp>
        <p:nvSpPr>
          <p:cNvPr id="6" name="Footer Placeholder 5">
            <a:extLst>
              <a:ext uri="{FF2B5EF4-FFF2-40B4-BE49-F238E27FC236}">
                <a16:creationId xmlns:a16="http://schemas.microsoft.com/office/drawing/2014/main" id="{9AB841FB-B80B-642C-EB7B-143D79767F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69D5DE-850B-3C88-1C30-15D437021685}"/>
              </a:ext>
            </a:extLst>
          </p:cNvPr>
          <p:cNvSpPr>
            <a:spLocks noGrp="1"/>
          </p:cNvSpPr>
          <p:nvPr>
            <p:ph type="sldNum" sz="quarter" idx="12"/>
          </p:nvPr>
        </p:nvSpPr>
        <p:spPr/>
        <p:txBody>
          <a:bodyPr/>
          <a:lstStyle/>
          <a:p>
            <a:fld id="{930E5B89-CF48-459F-B33E-DEEA02CBEE74}" type="slidenum">
              <a:rPr lang="en-IN" smtClean="0"/>
              <a:t>‹#›</a:t>
            </a:fld>
            <a:endParaRPr lang="en-IN"/>
          </a:p>
        </p:txBody>
      </p:sp>
    </p:spTree>
    <p:extLst>
      <p:ext uri="{BB962C8B-B14F-4D97-AF65-F5344CB8AC3E}">
        <p14:creationId xmlns:p14="http://schemas.microsoft.com/office/powerpoint/2010/main" val="1661032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73361-5DA4-CCBD-7B50-2315277DB3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A56A1A-923C-7A0F-1A9E-8FF98A4006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65A028-98FB-F66C-3AD7-5E9A7D2952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C21C20-C12C-599E-FF1D-43D02CDEED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69F961-2D16-C5FE-8BA6-08939F568E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33E10F-B8DF-7393-4EDB-357AF9C446CD}"/>
              </a:ext>
            </a:extLst>
          </p:cNvPr>
          <p:cNvSpPr>
            <a:spLocks noGrp="1"/>
          </p:cNvSpPr>
          <p:nvPr>
            <p:ph type="dt" sz="half" idx="10"/>
          </p:nvPr>
        </p:nvSpPr>
        <p:spPr/>
        <p:txBody>
          <a:bodyPr/>
          <a:lstStyle/>
          <a:p>
            <a:fld id="{805BADAB-7CD4-4A59-AC6B-6BC4E2706C25}" type="datetimeFigureOut">
              <a:rPr lang="en-IN" smtClean="0"/>
              <a:t>30-06-2025</a:t>
            </a:fld>
            <a:endParaRPr lang="en-IN"/>
          </a:p>
        </p:txBody>
      </p:sp>
      <p:sp>
        <p:nvSpPr>
          <p:cNvPr id="8" name="Footer Placeholder 7">
            <a:extLst>
              <a:ext uri="{FF2B5EF4-FFF2-40B4-BE49-F238E27FC236}">
                <a16:creationId xmlns:a16="http://schemas.microsoft.com/office/drawing/2014/main" id="{EE3F0C93-4F86-D0A0-13F5-DE7F7188F9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0AFEB0-3868-86B7-2AF5-F252C363BB8A}"/>
              </a:ext>
            </a:extLst>
          </p:cNvPr>
          <p:cNvSpPr>
            <a:spLocks noGrp="1"/>
          </p:cNvSpPr>
          <p:nvPr>
            <p:ph type="sldNum" sz="quarter" idx="12"/>
          </p:nvPr>
        </p:nvSpPr>
        <p:spPr/>
        <p:txBody>
          <a:bodyPr/>
          <a:lstStyle/>
          <a:p>
            <a:fld id="{930E5B89-CF48-459F-B33E-DEEA02CBEE74}" type="slidenum">
              <a:rPr lang="en-IN" smtClean="0"/>
              <a:t>‹#›</a:t>
            </a:fld>
            <a:endParaRPr lang="en-IN"/>
          </a:p>
        </p:txBody>
      </p:sp>
    </p:spTree>
    <p:extLst>
      <p:ext uri="{BB962C8B-B14F-4D97-AF65-F5344CB8AC3E}">
        <p14:creationId xmlns:p14="http://schemas.microsoft.com/office/powerpoint/2010/main" val="3984495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C199-2558-F9ED-85A0-E0C1E686FD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A6E616-0EFD-EE66-30B3-A4FE37F07770}"/>
              </a:ext>
            </a:extLst>
          </p:cNvPr>
          <p:cNvSpPr>
            <a:spLocks noGrp="1"/>
          </p:cNvSpPr>
          <p:nvPr>
            <p:ph type="dt" sz="half" idx="10"/>
          </p:nvPr>
        </p:nvSpPr>
        <p:spPr/>
        <p:txBody>
          <a:bodyPr/>
          <a:lstStyle/>
          <a:p>
            <a:fld id="{805BADAB-7CD4-4A59-AC6B-6BC4E2706C25}" type="datetimeFigureOut">
              <a:rPr lang="en-IN" smtClean="0"/>
              <a:t>30-06-2025</a:t>
            </a:fld>
            <a:endParaRPr lang="en-IN"/>
          </a:p>
        </p:txBody>
      </p:sp>
      <p:sp>
        <p:nvSpPr>
          <p:cNvPr id="4" name="Footer Placeholder 3">
            <a:extLst>
              <a:ext uri="{FF2B5EF4-FFF2-40B4-BE49-F238E27FC236}">
                <a16:creationId xmlns:a16="http://schemas.microsoft.com/office/drawing/2014/main" id="{7E7AE806-A697-3B11-5569-188E82C4C0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F266EA-ADF4-2857-6615-FC5DD7D07BB3}"/>
              </a:ext>
            </a:extLst>
          </p:cNvPr>
          <p:cNvSpPr>
            <a:spLocks noGrp="1"/>
          </p:cNvSpPr>
          <p:nvPr>
            <p:ph type="sldNum" sz="quarter" idx="12"/>
          </p:nvPr>
        </p:nvSpPr>
        <p:spPr/>
        <p:txBody>
          <a:bodyPr/>
          <a:lstStyle/>
          <a:p>
            <a:fld id="{930E5B89-CF48-459F-B33E-DEEA02CBEE74}" type="slidenum">
              <a:rPr lang="en-IN" smtClean="0"/>
              <a:t>‹#›</a:t>
            </a:fld>
            <a:endParaRPr lang="en-IN"/>
          </a:p>
        </p:txBody>
      </p:sp>
    </p:spTree>
    <p:extLst>
      <p:ext uri="{BB962C8B-B14F-4D97-AF65-F5344CB8AC3E}">
        <p14:creationId xmlns:p14="http://schemas.microsoft.com/office/powerpoint/2010/main" val="399875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9DB454-22C2-B53E-F6AF-7B762DD35CA5}"/>
              </a:ext>
            </a:extLst>
          </p:cNvPr>
          <p:cNvSpPr>
            <a:spLocks noGrp="1"/>
          </p:cNvSpPr>
          <p:nvPr>
            <p:ph type="dt" sz="half" idx="10"/>
          </p:nvPr>
        </p:nvSpPr>
        <p:spPr/>
        <p:txBody>
          <a:bodyPr/>
          <a:lstStyle/>
          <a:p>
            <a:fld id="{805BADAB-7CD4-4A59-AC6B-6BC4E2706C25}" type="datetimeFigureOut">
              <a:rPr lang="en-IN" smtClean="0"/>
              <a:t>30-06-2025</a:t>
            </a:fld>
            <a:endParaRPr lang="en-IN"/>
          </a:p>
        </p:txBody>
      </p:sp>
      <p:sp>
        <p:nvSpPr>
          <p:cNvPr id="3" name="Footer Placeholder 2">
            <a:extLst>
              <a:ext uri="{FF2B5EF4-FFF2-40B4-BE49-F238E27FC236}">
                <a16:creationId xmlns:a16="http://schemas.microsoft.com/office/drawing/2014/main" id="{D35E5EC9-78EC-C29B-AFA3-96A9B8B1DE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AB41F3-E883-7F13-AA3F-A8B98A13052F}"/>
              </a:ext>
            </a:extLst>
          </p:cNvPr>
          <p:cNvSpPr>
            <a:spLocks noGrp="1"/>
          </p:cNvSpPr>
          <p:nvPr>
            <p:ph type="sldNum" sz="quarter" idx="12"/>
          </p:nvPr>
        </p:nvSpPr>
        <p:spPr/>
        <p:txBody>
          <a:bodyPr/>
          <a:lstStyle/>
          <a:p>
            <a:fld id="{930E5B89-CF48-459F-B33E-DEEA02CBEE74}" type="slidenum">
              <a:rPr lang="en-IN" smtClean="0"/>
              <a:t>‹#›</a:t>
            </a:fld>
            <a:endParaRPr lang="en-IN"/>
          </a:p>
        </p:txBody>
      </p:sp>
    </p:spTree>
    <p:extLst>
      <p:ext uri="{BB962C8B-B14F-4D97-AF65-F5344CB8AC3E}">
        <p14:creationId xmlns:p14="http://schemas.microsoft.com/office/powerpoint/2010/main" val="3273123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240E-3DF5-E112-30E3-7510F6111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9A4C86-F4E0-B58B-A040-61C44C6173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2E7285-84B3-644B-9DF4-85901B745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4BAC13-E95A-7543-264F-CE7ACAE8C2D9}"/>
              </a:ext>
            </a:extLst>
          </p:cNvPr>
          <p:cNvSpPr>
            <a:spLocks noGrp="1"/>
          </p:cNvSpPr>
          <p:nvPr>
            <p:ph type="dt" sz="half" idx="10"/>
          </p:nvPr>
        </p:nvSpPr>
        <p:spPr/>
        <p:txBody>
          <a:bodyPr/>
          <a:lstStyle/>
          <a:p>
            <a:fld id="{805BADAB-7CD4-4A59-AC6B-6BC4E2706C25}" type="datetimeFigureOut">
              <a:rPr lang="en-IN" smtClean="0"/>
              <a:t>30-06-2025</a:t>
            </a:fld>
            <a:endParaRPr lang="en-IN"/>
          </a:p>
        </p:txBody>
      </p:sp>
      <p:sp>
        <p:nvSpPr>
          <p:cNvPr id="6" name="Footer Placeholder 5">
            <a:extLst>
              <a:ext uri="{FF2B5EF4-FFF2-40B4-BE49-F238E27FC236}">
                <a16:creationId xmlns:a16="http://schemas.microsoft.com/office/drawing/2014/main" id="{56CDA67D-F066-0CE2-A470-D286BDA89C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903B8C-A85D-2EAD-0382-D666C24554D6}"/>
              </a:ext>
            </a:extLst>
          </p:cNvPr>
          <p:cNvSpPr>
            <a:spLocks noGrp="1"/>
          </p:cNvSpPr>
          <p:nvPr>
            <p:ph type="sldNum" sz="quarter" idx="12"/>
          </p:nvPr>
        </p:nvSpPr>
        <p:spPr/>
        <p:txBody>
          <a:bodyPr/>
          <a:lstStyle/>
          <a:p>
            <a:fld id="{930E5B89-CF48-459F-B33E-DEEA02CBEE74}" type="slidenum">
              <a:rPr lang="en-IN" smtClean="0"/>
              <a:t>‹#›</a:t>
            </a:fld>
            <a:endParaRPr lang="en-IN"/>
          </a:p>
        </p:txBody>
      </p:sp>
    </p:spTree>
    <p:extLst>
      <p:ext uri="{BB962C8B-B14F-4D97-AF65-F5344CB8AC3E}">
        <p14:creationId xmlns:p14="http://schemas.microsoft.com/office/powerpoint/2010/main" val="3061075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E0DE3-051F-31EF-6E03-18E7A43E8D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4D9832-3F63-ED96-5C11-2038CEE207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F8D7B4-8CBB-7EFD-EE2C-325AF496F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1570E3-87AD-68C9-8373-6D8E05FF677F}"/>
              </a:ext>
            </a:extLst>
          </p:cNvPr>
          <p:cNvSpPr>
            <a:spLocks noGrp="1"/>
          </p:cNvSpPr>
          <p:nvPr>
            <p:ph type="dt" sz="half" idx="10"/>
          </p:nvPr>
        </p:nvSpPr>
        <p:spPr/>
        <p:txBody>
          <a:bodyPr/>
          <a:lstStyle/>
          <a:p>
            <a:fld id="{805BADAB-7CD4-4A59-AC6B-6BC4E2706C25}" type="datetimeFigureOut">
              <a:rPr lang="en-IN" smtClean="0"/>
              <a:t>30-06-2025</a:t>
            </a:fld>
            <a:endParaRPr lang="en-IN"/>
          </a:p>
        </p:txBody>
      </p:sp>
      <p:sp>
        <p:nvSpPr>
          <p:cNvPr id="6" name="Footer Placeholder 5">
            <a:extLst>
              <a:ext uri="{FF2B5EF4-FFF2-40B4-BE49-F238E27FC236}">
                <a16:creationId xmlns:a16="http://schemas.microsoft.com/office/drawing/2014/main" id="{5CA4684D-E1E3-E7CE-25C0-A3D89C6370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23337F-19E9-A28F-4811-3BAC3C842E3D}"/>
              </a:ext>
            </a:extLst>
          </p:cNvPr>
          <p:cNvSpPr>
            <a:spLocks noGrp="1"/>
          </p:cNvSpPr>
          <p:nvPr>
            <p:ph type="sldNum" sz="quarter" idx="12"/>
          </p:nvPr>
        </p:nvSpPr>
        <p:spPr/>
        <p:txBody>
          <a:bodyPr/>
          <a:lstStyle/>
          <a:p>
            <a:fld id="{930E5B89-CF48-459F-B33E-DEEA02CBEE74}" type="slidenum">
              <a:rPr lang="en-IN" smtClean="0"/>
              <a:t>‹#›</a:t>
            </a:fld>
            <a:endParaRPr lang="en-IN"/>
          </a:p>
        </p:txBody>
      </p:sp>
    </p:spTree>
    <p:extLst>
      <p:ext uri="{BB962C8B-B14F-4D97-AF65-F5344CB8AC3E}">
        <p14:creationId xmlns:p14="http://schemas.microsoft.com/office/powerpoint/2010/main" val="851144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C16668-590C-4D7C-6F2B-13514A9101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B615E2-1A34-65ED-55F6-8F4482E1B9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34EBEB-4FB5-4F35-77B7-F226D7379F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5BADAB-7CD4-4A59-AC6B-6BC4E2706C25}" type="datetimeFigureOut">
              <a:rPr lang="en-IN" smtClean="0"/>
              <a:t>30-06-2025</a:t>
            </a:fld>
            <a:endParaRPr lang="en-IN"/>
          </a:p>
        </p:txBody>
      </p:sp>
      <p:sp>
        <p:nvSpPr>
          <p:cNvPr id="5" name="Footer Placeholder 4">
            <a:extLst>
              <a:ext uri="{FF2B5EF4-FFF2-40B4-BE49-F238E27FC236}">
                <a16:creationId xmlns:a16="http://schemas.microsoft.com/office/drawing/2014/main" id="{75042DA6-9A42-6C1F-CCA6-18E83C5966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7FF39A-E908-96D6-ADEB-64880C92E9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0E5B89-CF48-459F-B33E-DEEA02CBEE74}" type="slidenum">
              <a:rPr lang="en-IN" smtClean="0"/>
              <a:t>‹#›</a:t>
            </a:fld>
            <a:endParaRPr lang="en-IN"/>
          </a:p>
        </p:txBody>
      </p:sp>
    </p:spTree>
    <p:extLst>
      <p:ext uri="{BB962C8B-B14F-4D97-AF65-F5344CB8AC3E}">
        <p14:creationId xmlns:p14="http://schemas.microsoft.com/office/powerpoint/2010/main" val="4074500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52D06A-7143-A846-3DD8-F11BF162D591}"/>
              </a:ext>
            </a:extLst>
          </p:cNvPr>
          <p:cNvSpPr txBox="1"/>
          <p:nvPr/>
        </p:nvSpPr>
        <p:spPr>
          <a:xfrm>
            <a:off x="3451122" y="2843669"/>
            <a:ext cx="6096000" cy="461665"/>
          </a:xfrm>
          <a:prstGeom prst="rect">
            <a:avLst/>
          </a:prstGeom>
          <a:noFill/>
        </p:spPr>
        <p:txBody>
          <a:bodyPr wrap="square">
            <a:spAutoFit/>
          </a:bodyPr>
          <a:lstStyle/>
          <a:p>
            <a:pPr algn="ctr"/>
            <a:r>
              <a:rPr lang="en-IN" sz="2400" b="1" dirty="0"/>
              <a:t>Educational  Organization Using ServiceNow</a:t>
            </a:r>
          </a:p>
        </p:txBody>
      </p:sp>
    </p:spTree>
    <p:extLst>
      <p:ext uri="{BB962C8B-B14F-4D97-AF65-F5344CB8AC3E}">
        <p14:creationId xmlns:p14="http://schemas.microsoft.com/office/powerpoint/2010/main" val="2625209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1CF671-2D0C-DBDE-D4E0-DA20E8F01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857250"/>
            <a:ext cx="9144000" cy="5143500"/>
          </a:xfrm>
          <a:prstGeom prst="rect">
            <a:avLst/>
          </a:prstGeom>
        </p:spPr>
      </p:pic>
      <p:sp>
        <p:nvSpPr>
          <p:cNvPr id="5" name="TextBox 4">
            <a:extLst>
              <a:ext uri="{FF2B5EF4-FFF2-40B4-BE49-F238E27FC236}">
                <a16:creationId xmlns:a16="http://schemas.microsoft.com/office/drawing/2014/main" id="{48D75199-3537-D266-74AD-29E443E0ED86}"/>
              </a:ext>
            </a:extLst>
          </p:cNvPr>
          <p:cNvSpPr txBox="1"/>
          <p:nvPr/>
        </p:nvSpPr>
        <p:spPr>
          <a:xfrm>
            <a:off x="983226" y="326611"/>
            <a:ext cx="6096000" cy="400110"/>
          </a:xfrm>
          <a:prstGeom prst="rect">
            <a:avLst/>
          </a:prstGeom>
          <a:noFill/>
        </p:spPr>
        <p:txBody>
          <a:bodyPr wrap="square">
            <a:spAutoFit/>
          </a:bodyPr>
          <a:lstStyle/>
          <a:p>
            <a:r>
              <a:rPr lang="en-IN" sz="2000" b="1" dirty="0"/>
              <a:t>Data flow</a:t>
            </a:r>
          </a:p>
        </p:txBody>
      </p:sp>
    </p:spTree>
    <p:extLst>
      <p:ext uri="{BB962C8B-B14F-4D97-AF65-F5344CB8AC3E}">
        <p14:creationId xmlns:p14="http://schemas.microsoft.com/office/powerpoint/2010/main" val="1996828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5BEB5A-A08B-CAB0-6CF0-88D588C582C9}"/>
              </a:ext>
            </a:extLst>
          </p:cNvPr>
          <p:cNvSpPr txBox="1"/>
          <p:nvPr/>
        </p:nvSpPr>
        <p:spPr>
          <a:xfrm>
            <a:off x="796413" y="757084"/>
            <a:ext cx="9104671" cy="4031873"/>
          </a:xfrm>
          <a:prstGeom prst="rect">
            <a:avLst/>
          </a:prstGeom>
          <a:noFill/>
        </p:spPr>
        <p:txBody>
          <a:bodyPr wrap="square">
            <a:spAutoFit/>
          </a:bodyPr>
          <a:lstStyle/>
          <a:p>
            <a:r>
              <a:rPr lang="en-IN" sz="2000" b="1" dirty="0"/>
              <a:t>Roles: </a:t>
            </a:r>
          </a:p>
          <a:p>
            <a:endParaRPr lang="en-IN" sz="2000" b="1" dirty="0"/>
          </a:p>
          <a:p>
            <a:pPr algn="just"/>
            <a:r>
              <a:rPr lang="en-IN" dirty="0"/>
              <a:t>Educational organizations are the backbone of individual and societal progress. They primarily impart knowledge and develop crucial skills, equipping individuals with the academic foundations and practical abilities needed to navigate the world. Beyond academics, they foster holistic growth, nurturing intellectual curiosity, emotional intelligence, and social awareness. These institutions also play a vital role in transmitting culture and values from one generation to the next, ensuring the continuity of societal norms, traditions, and shared heritage. Simultaneously, they act as engines of social mobility and integration, providing opportunities for individuals from diverse backgrounds to improve their standing and promoting cohesion within communities. Crucially, educational organizations are significant drivers of economic development. By producing a skilled and knowledgeable workforce, they contribute directly to innovation, productivity, and national prosperity. They are essential for both personal enrichment and the collective advancement of society.</a:t>
            </a:r>
          </a:p>
        </p:txBody>
      </p:sp>
    </p:spTree>
    <p:extLst>
      <p:ext uri="{BB962C8B-B14F-4D97-AF65-F5344CB8AC3E}">
        <p14:creationId xmlns:p14="http://schemas.microsoft.com/office/powerpoint/2010/main" val="2965575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E1CE8D-791C-695E-C53A-591EB89D494C}"/>
              </a:ext>
            </a:extLst>
          </p:cNvPr>
          <p:cNvSpPr txBox="1"/>
          <p:nvPr/>
        </p:nvSpPr>
        <p:spPr>
          <a:xfrm>
            <a:off x="540774" y="1061884"/>
            <a:ext cx="8603226" cy="5109091"/>
          </a:xfrm>
          <a:prstGeom prst="rect">
            <a:avLst/>
          </a:prstGeom>
          <a:noFill/>
        </p:spPr>
        <p:txBody>
          <a:bodyPr wrap="square">
            <a:spAutoFit/>
          </a:bodyPr>
          <a:lstStyle/>
          <a:p>
            <a:r>
              <a:rPr lang="en-IN" sz="2000" b="1" dirty="0"/>
              <a:t>Advantages of educational organizations using ServiceNow </a:t>
            </a:r>
          </a:p>
          <a:p>
            <a:endParaRPr lang="en-IN" dirty="0"/>
          </a:p>
          <a:p>
            <a:pPr marL="285750" indent="-285750">
              <a:buFont typeface="Arial" panose="020B0604020202020204" pitchFamily="34" charset="0"/>
              <a:buChar char="•"/>
            </a:pPr>
            <a:r>
              <a:rPr lang="en-IN" dirty="0"/>
              <a:t>Improved Student Experience: Self-service portals, personalized support, faster issue resolution.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Boosted Staff Efficiency: Automates administrative tasks (HR, facilities, IT), centralizes communication.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Modernized IT Operations: Efficient ITSM, accurate asset management, proactive issue resolution.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Enhanced Collaboration: Breaks down silos, creates seamless workflows across departments.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Stronger Security &amp; Compliance: Robust data protection, effective risk management.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Scalability &amp; Flexibility: Customizable platform, adaptable to evolving institutional needs.</a:t>
            </a:r>
          </a:p>
        </p:txBody>
      </p:sp>
    </p:spTree>
    <p:extLst>
      <p:ext uri="{BB962C8B-B14F-4D97-AF65-F5344CB8AC3E}">
        <p14:creationId xmlns:p14="http://schemas.microsoft.com/office/powerpoint/2010/main" val="1059414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1BC3EA-09B2-C790-A911-2E8567609CCA}"/>
              </a:ext>
            </a:extLst>
          </p:cNvPr>
          <p:cNvSpPr txBox="1"/>
          <p:nvPr/>
        </p:nvSpPr>
        <p:spPr>
          <a:xfrm>
            <a:off x="383458" y="422787"/>
            <a:ext cx="8465574" cy="5416868"/>
          </a:xfrm>
          <a:prstGeom prst="rect">
            <a:avLst/>
          </a:prstGeom>
          <a:noFill/>
        </p:spPr>
        <p:txBody>
          <a:bodyPr wrap="square">
            <a:spAutoFit/>
          </a:bodyPr>
          <a:lstStyle/>
          <a:p>
            <a:pPr algn="just"/>
            <a:r>
              <a:rPr lang="en-IN" b="1" dirty="0"/>
              <a:t>Disadvantages of educational organizations using ServiceNow</a:t>
            </a:r>
          </a:p>
          <a:p>
            <a:pPr algn="just"/>
            <a:endParaRPr lang="en-IN" b="1" dirty="0"/>
          </a:p>
          <a:p>
            <a:pPr marL="285750" indent="-285750" algn="just">
              <a:buFont typeface="Arial" panose="020B0604020202020204" pitchFamily="34" charset="0"/>
              <a:buChar char="•"/>
            </a:pPr>
            <a:r>
              <a:rPr lang="en-IN" dirty="0"/>
              <a:t>High Costs</a:t>
            </a:r>
          </a:p>
          <a:p>
            <a:pPr marL="285750" indent="-285750" algn="just">
              <a:buFont typeface="Arial" panose="020B0604020202020204" pitchFamily="34" charset="0"/>
              <a:buChar char="•"/>
            </a:pPr>
            <a:r>
              <a:rPr lang="en-IN" dirty="0"/>
              <a:t> Expensive subscription fees. </a:t>
            </a:r>
          </a:p>
          <a:p>
            <a:pPr marL="285750" indent="-285750" algn="just">
              <a:buFont typeface="Arial" panose="020B0604020202020204" pitchFamily="34" charset="0"/>
              <a:buChar char="•"/>
            </a:pPr>
            <a:r>
              <a:rPr lang="en-IN" dirty="0"/>
              <a:t> High implementation and setup costs.   </a:t>
            </a:r>
          </a:p>
          <a:p>
            <a:pPr marL="285750" indent="-285750" algn="just">
              <a:buFont typeface="Arial" panose="020B0604020202020204" pitchFamily="34" charset="0"/>
              <a:buChar char="•"/>
            </a:pPr>
            <a:r>
              <a:rPr lang="en-IN" dirty="0"/>
              <a:t>Ongoing maintenance and support expenses.  </a:t>
            </a:r>
          </a:p>
          <a:p>
            <a:pPr marL="285750" indent="-285750" algn="just">
              <a:buFont typeface="Arial" panose="020B0604020202020204" pitchFamily="34" charset="0"/>
              <a:buChar char="•"/>
            </a:pPr>
            <a:r>
              <a:rPr lang="en-IN" dirty="0"/>
              <a:t> Need for dedicated, specialized staff. </a:t>
            </a:r>
          </a:p>
          <a:p>
            <a:pPr marL="285750" indent="-285750" algn="just">
              <a:buFont typeface="Arial" panose="020B0604020202020204" pitchFamily="34" charset="0"/>
              <a:buChar char="•"/>
            </a:pPr>
            <a:r>
              <a:rPr lang="en-IN" dirty="0"/>
              <a:t>Complexity &amp; Learning Curve</a:t>
            </a:r>
          </a:p>
          <a:p>
            <a:pPr marL="285750" indent="-285750" algn="just">
              <a:buFont typeface="Arial" panose="020B0604020202020204" pitchFamily="34" charset="0"/>
              <a:buChar char="•"/>
            </a:pPr>
            <a:r>
              <a:rPr lang="en-IN" dirty="0"/>
              <a:t>Overwhelming number of features.   </a:t>
            </a:r>
          </a:p>
          <a:p>
            <a:pPr marL="285750" indent="-285750" algn="just">
              <a:buFont typeface="Arial" panose="020B0604020202020204" pitchFamily="34" charset="0"/>
              <a:buChar char="•"/>
            </a:pPr>
            <a:r>
              <a:rPr lang="en-IN" dirty="0"/>
              <a:t> Steep learning curve for users and administrators.   </a:t>
            </a:r>
          </a:p>
          <a:p>
            <a:pPr marL="285750" indent="-285750" algn="just">
              <a:buFont typeface="Arial" panose="020B0604020202020204" pitchFamily="34" charset="0"/>
              <a:buChar char="•"/>
            </a:pPr>
            <a:r>
              <a:rPr lang="en-IN" dirty="0"/>
              <a:t> Can be difficult to navigate initially. </a:t>
            </a:r>
          </a:p>
          <a:p>
            <a:pPr marL="285750" indent="-285750" algn="just">
              <a:buFont typeface="Arial" panose="020B0604020202020204" pitchFamily="34" charset="0"/>
              <a:buChar char="•"/>
            </a:pPr>
            <a:r>
              <a:rPr lang="en-IN" dirty="0"/>
              <a:t>Time and resource-intensive to tailor.   </a:t>
            </a:r>
          </a:p>
          <a:p>
            <a:pPr marL="285750" indent="-285750" algn="just">
              <a:buFont typeface="Arial" panose="020B0604020202020204" pitchFamily="34" charset="0"/>
              <a:buChar char="•"/>
            </a:pPr>
            <a:r>
              <a:rPr lang="en-IN" dirty="0"/>
              <a:t>Risk of over-customization leading to technical debt.   </a:t>
            </a:r>
          </a:p>
          <a:p>
            <a:pPr marL="285750" indent="-285750" algn="just">
              <a:buFont typeface="Arial" panose="020B0604020202020204" pitchFamily="34" charset="0"/>
              <a:buChar char="•"/>
            </a:pPr>
            <a:r>
              <a:rPr lang="en-IN" dirty="0"/>
              <a:t>Can create overly complex workflows if not managed well. </a:t>
            </a:r>
          </a:p>
          <a:p>
            <a:pPr marL="285750" indent="-285750" algn="just">
              <a:buFont typeface="Arial" panose="020B0604020202020204" pitchFamily="34" charset="0"/>
              <a:buChar char="•"/>
            </a:pPr>
            <a:r>
              <a:rPr lang="en-IN" dirty="0"/>
              <a:t>Resistance to change from staff.   </a:t>
            </a:r>
          </a:p>
          <a:p>
            <a:pPr marL="285750" indent="-285750" algn="just">
              <a:buFont typeface="Arial" panose="020B0604020202020204" pitchFamily="34" charset="0"/>
              <a:buChar char="•"/>
            </a:pPr>
            <a:r>
              <a:rPr lang="en-IN" dirty="0"/>
              <a:t> Complex data migration from old systems.   </a:t>
            </a:r>
          </a:p>
          <a:p>
            <a:pPr marL="285750" indent="-285750" algn="just">
              <a:buFont typeface="Arial" panose="020B0604020202020204" pitchFamily="34" charset="0"/>
              <a:buChar char="•"/>
            </a:pPr>
            <a:r>
              <a:rPr lang="en-IN" dirty="0"/>
              <a:t> Requires strong governance to avoid chaos.   </a:t>
            </a:r>
          </a:p>
          <a:p>
            <a:pPr marL="285750" indent="-285750" algn="just">
              <a:buFont typeface="Arial" panose="020B0604020202020204" pitchFamily="34" charset="0"/>
              <a:buChar char="•"/>
            </a:pPr>
            <a:r>
              <a:rPr lang="en-IN" dirty="0"/>
              <a:t>Lack of internal expertise can hinder success. </a:t>
            </a:r>
          </a:p>
          <a:p>
            <a:pPr marL="285750" indent="-285750" algn="just">
              <a:buFont typeface="Arial" panose="020B0604020202020204" pitchFamily="34" charset="0"/>
              <a:buChar char="•"/>
            </a:pPr>
            <a:r>
              <a:rPr lang="en-IN" dirty="0"/>
              <a:t> Heavy reliance on ServiceNow ecosystem can make switching difficult.</a:t>
            </a:r>
          </a:p>
        </p:txBody>
      </p:sp>
    </p:spTree>
    <p:extLst>
      <p:ext uri="{BB962C8B-B14F-4D97-AF65-F5344CB8AC3E}">
        <p14:creationId xmlns:p14="http://schemas.microsoft.com/office/powerpoint/2010/main" val="3567935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69E21-8A16-A5EB-942E-9B1829E0FFCB}"/>
              </a:ext>
            </a:extLst>
          </p:cNvPr>
          <p:cNvSpPr txBox="1"/>
          <p:nvPr/>
        </p:nvSpPr>
        <p:spPr>
          <a:xfrm>
            <a:off x="1229032" y="1160206"/>
            <a:ext cx="8367252" cy="2616101"/>
          </a:xfrm>
          <a:prstGeom prst="rect">
            <a:avLst/>
          </a:prstGeom>
          <a:noFill/>
        </p:spPr>
        <p:txBody>
          <a:bodyPr wrap="square">
            <a:spAutoFit/>
          </a:bodyPr>
          <a:lstStyle/>
          <a:p>
            <a:r>
              <a:rPr lang="en-IN" sz="2000" dirty="0"/>
              <a:t>𝐂𝐨𝐧𝐜𝐥𝐮𝐬𝐢𝐨𝐧:</a:t>
            </a:r>
          </a:p>
          <a:p>
            <a:endParaRPr lang="en-IN" dirty="0"/>
          </a:p>
          <a:p>
            <a:pPr algn="just"/>
            <a:endParaRPr lang="en-IN" dirty="0"/>
          </a:p>
          <a:p>
            <a:pPr algn="just"/>
            <a:r>
              <a:rPr lang="en-IN" dirty="0"/>
              <a:t>In conclusion, for educational organizations navigating the complexities of modern administration and striving to deliver exceptional learning experiences, ServiceNow provides a comprehensive, scalable, and adaptable platform. Its implementation marks a significant step towards digital transformation, fostering greater agility, efficiency, and a truly student-centric approach, ultimately contributing to the continued success and competitiveness of the institution in an evolving educational landscape.</a:t>
            </a:r>
          </a:p>
        </p:txBody>
      </p:sp>
    </p:spTree>
    <p:extLst>
      <p:ext uri="{BB962C8B-B14F-4D97-AF65-F5344CB8AC3E}">
        <p14:creationId xmlns:p14="http://schemas.microsoft.com/office/powerpoint/2010/main" val="1703896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4AF0E2-E2CE-232A-7381-1D891DF48D3B}"/>
              </a:ext>
            </a:extLst>
          </p:cNvPr>
          <p:cNvSpPr txBox="1"/>
          <p:nvPr/>
        </p:nvSpPr>
        <p:spPr>
          <a:xfrm>
            <a:off x="1130710" y="1028343"/>
            <a:ext cx="9124335" cy="5109091"/>
          </a:xfrm>
          <a:prstGeom prst="rect">
            <a:avLst/>
          </a:prstGeom>
          <a:noFill/>
        </p:spPr>
        <p:txBody>
          <a:bodyPr wrap="square">
            <a:spAutoFit/>
          </a:bodyPr>
          <a:lstStyle/>
          <a:p>
            <a:r>
              <a:rPr lang="en-IN" sz="2000" dirty="0"/>
              <a:t>𝐅𝐮𝐭𝐮𝐫𝐞 𝐬𝐜𝐨𝐩𝐞 𝐨𝐧 𝐞𝐝𝐮𝐜𝐚𝐭𝐢𝐨𝐧𝐚𝐥 𝐨𝐫𝐠𝐚𝐧𝐢𝐳𝐚𝐭𝐢𝐨𝐧</a:t>
            </a:r>
          </a:p>
          <a:p>
            <a:pPr marL="285750" indent="-285750" algn="just">
              <a:buFont typeface="Arial" panose="020B0604020202020204" pitchFamily="34" charset="0"/>
              <a:buChar char="•"/>
            </a:pPr>
            <a:r>
              <a:rPr lang="en-IN" dirty="0"/>
              <a:t>Enhanced Student Experience: Personalized student portals and self-service options.  Streamlined admissions, enrolment, and support services. Proactive student support through AI and analytics. </a:t>
            </a:r>
          </a:p>
          <a:p>
            <a:pPr marL="285750" indent="-285750" algn="just">
              <a:buFont typeface="Arial" panose="020B0604020202020204" pitchFamily="34" charset="0"/>
              <a:buChar char="•"/>
            </a:pPr>
            <a:r>
              <a:rPr lang="en-IN" dirty="0"/>
              <a:t>Optimized Administrative &amp; Campus Operations: Centralized platform for IT, HR, facilities, and asset management. Automated administrative workflows for </a:t>
            </a:r>
            <a:r>
              <a:rPr lang="en-IN" dirty="0" err="1"/>
              <a:t>efficiency.Efficient</a:t>
            </a:r>
            <a:r>
              <a:rPr lang="en-IN" dirty="0"/>
              <a:t> resource allocation and management. Improved inter-departmental communication and collaboration. * Data-driven decision-making for strategic planning. </a:t>
            </a:r>
          </a:p>
          <a:p>
            <a:pPr marL="285750" indent="-285750" algn="just">
              <a:buFont typeface="Arial" panose="020B0604020202020204" pitchFamily="34" charset="0"/>
              <a:buChar char="•"/>
            </a:pPr>
            <a:r>
              <a:rPr lang="en-IN" dirty="0"/>
              <a:t>Empowered Faculty &amp; Staff: Simplified administrative tasks for faculty. Unified and efficient HR processes. * Faster and more effective IT support. </a:t>
            </a:r>
          </a:p>
          <a:p>
            <a:pPr marL="285750" indent="-285750" algn="just">
              <a:buFont typeface="Arial" panose="020B0604020202020204" pitchFamily="34" charset="0"/>
              <a:buChar char="•"/>
            </a:pPr>
            <a:r>
              <a:rPr lang="en-IN" dirty="0"/>
              <a:t>Advanced IT Management &amp; Security:  Modernized and scalable IT infrastructure. Proactive cybersecurity and data </a:t>
            </a:r>
            <a:r>
              <a:rPr lang="en-IN" dirty="0" err="1"/>
              <a:t>privacy.Integration</a:t>
            </a:r>
            <a:r>
              <a:rPr lang="en-IN" dirty="0"/>
              <a:t> with IoT devices for campus management. AI-powered IT operations for predictive insights.</a:t>
            </a:r>
          </a:p>
          <a:p>
            <a:pPr marL="285750" indent="-285750" algn="just">
              <a:buFont typeface="Arial" panose="020B0604020202020204" pitchFamily="34" charset="0"/>
              <a:buChar char="•"/>
            </a:pPr>
            <a:r>
              <a:rPr lang="en-IN" dirty="0"/>
              <a:t> Future Trends &amp; Scope: Deeper integration of AI and Machine Learning for intelligent automation and virtual agents. Low-code/no-code development for rapid application creation. Unified AI ecosystem across all services. Support for ESG reporting and sustainability initiatives. Connecting campus operations with external stakeholders (alumni, donors).</a:t>
            </a:r>
          </a:p>
        </p:txBody>
      </p:sp>
    </p:spTree>
    <p:extLst>
      <p:ext uri="{BB962C8B-B14F-4D97-AF65-F5344CB8AC3E}">
        <p14:creationId xmlns:p14="http://schemas.microsoft.com/office/powerpoint/2010/main" val="3430874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651605-09DA-26F5-F780-1D8E716AB3BF}"/>
              </a:ext>
            </a:extLst>
          </p:cNvPr>
          <p:cNvSpPr txBox="1"/>
          <p:nvPr/>
        </p:nvSpPr>
        <p:spPr>
          <a:xfrm>
            <a:off x="3048000" y="3246792"/>
            <a:ext cx="6096000" cy="707886"/>
          </a:xfrm>
          <a:prstGeom prst="rect">
            <a:avLst/>
          </a:prstGeom>
          <a:noFill/>
        </p:spPr>
        <p:txBody>
          <a:bodyPr wrap="square">
            <a:spAutoFit/>
          </a:bodyPr>
          <a:lstStyle/>
          <a:p>
            <a:pPr algn="ctr"/>
            <a:r>
              <a:rPr lang="en-IN" sz="4000" b="1" dirty="0"/>
              <a:t>Thank you</a:t>
            </a:r>
          </a:p>
        </p:txBody>
      </p:sp>
    </p:spTree>
    <p:extLst>
      <p:ext uri="{BB962C8B-B14F-4D97-AF65-F5344CB8AC3E}">
        <p14:creationId xmlns:p14="http://schemas.microsoft.com/office/powerpoint/2010/main" val="1227242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79CB95-5B9F-8FEE-4CA7-309951F9B7DA}"/>
              </a:ext>
            </a:extLst>
          </p:cNvPr>
          <p:cNvSpPr txBox="1"/>
          <p:nvPr/>
        </p:nvSpPr>
        <p:spPr>
          <a:xfrm>
            <a:off x="589935" y="1317524"/>
            <a:ext cx="8554065" cy="2339102"/>
          </a:xfrm>
          <a:prstGeom prst="rect">
            <a:avLst/>
          </a:prstGeom>
          <a:noFill/>
        </p:spPr>
        <p:txBody>
          <a:bodyPr wrap="square">
            <a:spAutoFit/>
          </a:bodyPr>
          <a:lstStyle/>
          <a:p>
            <a:r>
              <a:rPr lang="en-IN" sz="2000" b="1" dirty="0"/>
              <a:t>Abstract:</a:t>
            </a:r>
          </a:p>
          <a:p>
            <a:pPr algn="just"/>
            <a:r>
              <a:rPr lang="en-IN" dirty="0"/>
              <a:t>Educational organizations are essential societal structures that go beyond simply teaching. They are dynamic systems – from schools to universities – that shape intellectual and personal growth. These organizations are goal-oriented, have defined structures, and demand specialized skills. They continually adapt to change, with strong leadership being crucial for success. Challenges include managing resources and ensuring equitable access to quality education. Ultimately, their effectiveness is measured by their ability to empower individuals, foster social mobility, and contribute to a just society.</a:t>
            </a:r>
          </a:p>
        </p:txBody>
      </p:sp>
    </p:spTree>
    <p:extLst>
      <p:ext uri="{BB962C8B-B14F-4D97-AF65-F5344CB8AC3E}">
        <p14:creationId xmlns:p14="http://schemas.microsoft.com/office/powerpoint/2010/main" val="2881788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BDCA30-4A80-EF0B-4840-6C7534906096}"/>
              </a:ext>
            </a:extLst>
          </p:cNvPr>
          <p:cNvSpPr txBox="1"/>
          <p:nvPr/>
        </p:nvSpPr>
        <p:spPr>
          <a:xfrm>
            <a:off x="373625" y="503281"/>
            <a:ext cx="6096000" cy="400110"/>
          </a:xfrm>
          <a:prstGeom prst="rect">
            <a:avLst/>
          </a:prstGeom>
          <a:noFill/>
        </p:spPr>
        <p:txBody>
          <a:bodyPr wrap="square">
            <a:spAutoFit/>
          </a:bodyPr>
          <a:lstStyle/>
          <a:p>
            <a:r>
              <a:rPr lang="en-IN" sz="2000" b="1" dirty="0"/>
              <a:t>Key Features of ServiceNow for Education</a:t>
            </a:r>
          </a:p>
        </p:txBody>
      </p:sp>
      <p:sp>
        <p:nvSpPr>
          <p:cNvPr id="5" name="TextBox 4">
            <a:extLst>
              <a:ext uri="{FF2B5EF4-FFF2-40B4-BE49-F238E27FC236}">
                <a16:creationId xmlns:a16="http://schemas.microsoft.com/office/drawing/2014/main" id="{5F09116E-67B1-B160-5B99-2A65368DD94A}"/>
              </a:ext>
            </a:extLst>
          </p:cNvPr>
          <p:cNvSpPr txBox="1"/>
          <p:nvPr/>
        </p:nvSpPr>
        <p:spPr>
          <a:xfrm>
            <a:off x="560439" y="1661652"/>
            <a:ext cx="9576619" cy="1938992"/>
          </a:xfrm>
          <a:prstGeom prst="rect">
            <a:avLst/>
          </a:prstGeom>
          <a:noFill/>
        </p:spPr>
        <p:txBody>
          <a:bodyPr wrap="square">
            <a:spAutoFit/>
          </a:bodyPr>
          <a:lstStyle/>
          <a:p>
            <a:pPr marL="285750" indent="-285750" algn="just">
              <a:buFont typeface="Arial" panose="020B0604020202020204" pitchFamily="34" charset="0"/>
              <a:buChar char="•"/>
            </a:pPr>
            <a:r>
              <a:rPr lang="en-US" sz="2000" dirty="0"/>
              <a:t>ServiceNow offers customizable modules tailored to educational needs, such as student services, HR, and IT management. </a:t>
            </a:r>
          </a:p>
          <a:p>
            <a:pPr marL="285750" indent="-285750" algn="just">
              <a:buFont typeface="Arial" panose="020B0604020202020204" pitchFamily="34" charset="0"/>
              <a:buChar char="•"/>
            </a:pPr>
            <a:r>
              <a:rPr lang="en-US" sz="2000" dirty="0"/>
              <a:t>It provides a centralized platform for tracking requests, incidents, and asset management within the institution. </a:t>
            </a:r>
          </a:p>
          <a:p>
            <a:pPr marL="285750" indent="-285750" algn="just">
              <a:buFont typeface="Arial" panose="020B0604020202020204" pitchFamily="34" charset="0"/>
              <a:buChar char="•"/>
            </a:pPr>
            <a:r>
              <a:rPr lang="en-US" sz="2000" dirty="0"/>
              <a:t>Automation capabilities help reduce manual tasks, freeing staff to focus on strategic initiatives</a:t>
            </a:r>
            <a:endParaRPr lang="en-IN" sz="2000" dirty="0"/>
          </a:p>
        </p:txBody>
      </p:sp>
    </p:spTree>
    <p:extLst>
      <p:ext uri="{BB962C8B-B14F-4D97-AF65-F5344CB8AC3E}">
        <p14:creationId xmlns:p14="http://schemas.microsoft.com/office/powerpoint/2010/main" val="139537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B20F9F-1C9A-E764-EB64-62759D2B0368}"/>
              </a:ext>
            </a:extLst>
          </p:cNvPr>
          <p:cNvSpPr txBox="1"/>
          <p:nvPr/>
        </p:nvSpPr>
        <p:spPr>
          <a:xfrm>
            <a:off x="560439" y="798560"/>
            <a:ext cx="6096000" cy="400110"/>
          </a:xfrm>
          <a:prstGeom prst="rect">
            <a:avLst/>
          </a:prstGeom>
          <a:noFill/>
        </p:spPr>
        <p:txBody>
          <a:bodyPr wrap="square">
            <a:spAutoFit/>
          </a:bodyPr>
          <a:lstStyle/>
          <a:p>
            <a:r>
              <a:rPr lang="en-IN" sz="2000" b="1" dirty="0"/>
              <a:t>Student Services Management</a:t>
            </a:r>
          </a:p>
        </p:txBody>
      </p:sp>
      <p:sp>
        <p:nvSpPr>
          <p:cNvPr id="5" name="TextBox 4">
            <a:extLst>
              <a:ext uri="{FF2B5EF4-FFF2-40B4-BE49-F238E27FC236}">
                <a16:creationId xmlns:a16="http://schemas.microsoft.com/office/drawing/2014/main" id="{BBBCC0E7-14DE-5142-7570-BD2C2BC6778A}"/>
              </a:ext>
            </a:extLst>
          </p:cNvPr>
          <p:cNvSpPr txBox="1"/>
          <p:nvPr/>
        </p:nvSpPr>
        <p:spPr>
          <a:xfrm>
            <a:off x="491613" y="1700980"/>
            <a:ext cx="8672052" cy="3170099"/>
          </a:xfrm>
          <a:prstGeom prst="rect">
            <a:avLst/>
          </a:prstGeom>
          <a:noFill/>
        </p:spPr>
        <p:txBody>
          <a:bodyPr wrap="square">
            <a:spAutoFit/>
          </a:bodyPr>
          <a:lstStyle/>
          <a:p>
            <a:pPr marL="342900" indent="-342900" algn="just">
              <a:buFont typeface="Arial" panose="020B0604020202020204" pitchFamily="34" charset="0"/>
              <a:buChar char="•"/>
            </a:pPr>
            <a:r>
              <a:rPr lang="en-US" sz="2000" dirty="0"/>
              <a:t>ServiceNow enables seamless management of student inquiries, admissions, and academic records.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Automated workflows facilitate timely responses and reduce processing times for student requests.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Self-service portals empower students to access information and submit requests independently</a:t>
            </a:r>
            <a:endParaRPr lang="en-IN" sz="2000" dirty="0"/>
          </a:p>
        </p:txBody>
      </p:sp>
    </p:spTree>
    <p:extLst>
      <p:ext uri="{BB962C8B-B14F-4D97-AF65-F5344CB8AC3E}">
        <p14:creationId xmlns:p14="http://schemas.microsoft.com/office/powerpoint/2010/main" val="1305816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65867D-6B79-1CE2-6D0A-33B69C9A7F8D}"/>
              </a:ext>
            </a:extLst>
          </p:cNvPr>
          <p:cNvSpPr txBox="1"/>
          <p:nvPr/>
        </p:nvSpPr>
        <p:spPr>
          <a:xfrm>
            <a:off x="757084" y="570271"/>
            <a:ext cx="8386916" cy="3447098"/>
          </a:xfrm>
          <a:prstGeom prst="rect">
            <a:avLst/>
          </a:prstGeom>
          <a:noFill/>
        </p:spPr>
        <p:txBody>
          <a:bodyPr wrap="square">
            <a:spAutoFit/>
          </a:bodyPr>
          <a:lstStyle/>
          <a:p>
            <a:r>
              <a:rPr lang="en-US" sz="2000" b="1" dirty="0"/>
              <a:t>IT Service Management in Education</a:t>
            </a:r>
          </a:p>
          <a:p>
            <a:endParaRPr lang="en-US" dirty="0"/>
          </a:p>
          <a:p>
            <a:endParaRPr lang="en-US" dirty="0"/>
          </a:p>
          <a:p>
            <a:pPr marL="285750" indent="-285750" algn="just">
              <a:buFont typeface="Wingdings" panose="05000000000000000000" pitchFamily="2" charset="2"/>
              <a:buChar char="q"/>
            </a:pPr>
            <a:r>
              <a:rPr lang="en-US" dirty="0"/>
              <a:t> Educational institutions use ServiceNow to manage IT assets, support tickets, and infrastructure requests efficiently.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It helps in maintaining high levels of IT service availability and quick resolution of technical issues.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 Integration with other campus systems ensures a unified approach to campus-wide technology management</a:t>
            </a:r>
            <a:endParaRPr lang="en-IN" dirty="0"/>
          </a:p>
        </p:txBody>
      </p:sp>
    </p:spTree>
    <p:extLst>
      <p:ext uri="{BB962C8B-B14F-4D97-AF65-F5344CB8AC3E}">
        <p14:creationId xmlns:p14="http://schemas.microsoft.com/office/powerpoint/2010/main" val="132018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5D9AE5-2E7C-CDD7-C207-000EF868A503}"/>
              </a:ext>
            </a:extLst>
          </p:cNvPr>
          <p:cNvSpPr txBox="1"/>
          <p:nvPr/>
        </p:nvSpPr>
        <p:spPr>
          <a:xfrm>
            <a:off x="1120877" y="1002890"/>
            <a:ext cx="8023123" cy="3231654"/>
          </a:xfrm>
          <a:prstGeom prst="rect">
            <a:avLst/>
          </a:prstGeom>
          <a:noFill/>
        </p:spPr>
        <p:txBody>
          <a:bodyPr wrap="square">
            <a:spAutoFit/>
          </a:bodyPr>
          <a:lstStyle/>
          <a:p>
            <a:r>
              <a:rPr lang="en-US" sz="2000" b="1" dirty="0"/>
              <a:t>Asset  and Facility Management </a:t>
            </a:r>
          </a:p>
          <a:p>
            <a:endParaRPr lang="en-US" sz="2000" b="1" dirty="0"/>
          </a:p>
          <a:p>
            <a:pPr marL="342900" indent="-342900" algn="just">
              <a:buFont typeface="Wingdings" panose="05000000000000000000" pitchFamily="2" charset="2"/>
              <a:buChar char="Ø"/>
            </a:pPr>
            <a:endParaRPr lang="en-US" sz="2000" b="1" dirty="0"/>
          </a:p>
          <a:p>
            <a:pPr marL="285750" indent="-285750" algn="just">
              <a:buFont typeface="Wingdings" panose="05000000000000000000" pitchFamily="2" charset="2"/>
              <a:buChar char="Ø"/>
            </a:pPr>
            <a:r>
              <a:rPr lang="en-US" dirty="0"/>
              <a:t>Educational organizations utilize ServiceNow to track and maintain campus assets and facilities.</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 Preventive maintenance schedules are automated, reducing downtime and operational costs. </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Real-time reporting provides insights for better resource allocation and planning</a:t>
            </a:r>
            <a:endParaRPr lang="en-IN" dirty="0"/>
          </a:p>
        </p:txBody>
      </p:sp>
    </p:spTree>
    <p:extLst>
      <p:ext uri="{BB962C8B-B14F-4D97-AF65-F5344CB8AC3E}">
        <p14:creationId xmlns:p14="http://schemas.microsoft.com/office/powerpoint/2010/main" val="1103203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297A2D-95C4-1E06-792E-4B31BE1D4A7F}"/>
              </a:ext>
            </a:extLst>
          </p:cNvPr>
          <p:cNvSpPr txBox="1"/>
          <p:nvPr/>
        </p:nvSpPr>
        <p:spPr>
          <a:xfrm>
            <a:off x="668594" y="884903"/>
            <a:ext cx="8475406" cy="2585323"/>
          </a:xfrm>
          <a:prstGeom prst="rect">
            <a:avLst/>
          </a:prstGeom>
          <a:noFill/>
        </p:spPr>
        <p:txBody>
          <a:bodyPr wrap="square">
            <a:spAutoFit/>
          </a:bodyPr>
          <a:lstStyle/>
          <a:p>
            <a:r>
              <a:rPr lang="en-US" dirty="0"/>
              <a:t>Enhancing Communication and Collaboration</a:t>
            </a:r>
          </a:p>
          <a:p>
            <a:r>
              <a:rPr lang="en-US" dirty="0"/>
              <a:t> ServiceNow fosters collaboration through integrated communication tools and shared workspaces. </a:t>
            </a:r>
          </a:p>
          <a:p>
            <a:endParaRPr lang="en-US" dirty="0"/>
          </a:p>
          <a:p>
            <a:r>
              <a:rPr lang="en-US" dirty="0"/>
              <a:t>It enables timely updates and notifications for students, staff, and stakeholders about relevant services. </a:t>
            </a:r>
            <a:endParaRPr lang="en-US"/>
          </a:p>
          <a:p>
            <a:endParaRPr lang="en-US"/>
          </a:p>
          <a:p>
            <a:pPr marL="285750" indent="-285750" algn="just">
              <a:buFont typeface="Wingdings" panose="05000000000000000000" pitchFamily="2" charset="2"/>
              <a:buChar char="v"/>
            </a:pPr>
            <a:r>
              <a:rPr lang="en-US" dirty="0"/>
              <a:t>The platform supports a unified communication approach, improving overall engagement</a:t>
            </a:r>
            <a:endParaRPr lang="en-IN" dirty="0"/>
          </a:p>
        </p:txBody>
      </p:sp>
    </p:spTree>
    <p:extLst>
      <p:ext uri="{BB962C8B-B14F-4D97-AF65-F5344CB8AC3E}">
        <p14:creationId xmlns:p14="http://schemas.microsoft.com/office/powerpoint/2010/main" val="1829616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98C0B1-04B5-C094-54E9-55C648E6725D}"/>
              </a:ext>
            </a:extLst>
          </p:cNvPr>
          <p:cNvSpPr txBox="1"/>
          <p:nvPr/>
        </p:nvSpPr>
        <p:spPr>
          <a:xfrm>
            <a:off x="580103" y="393290"/>
            <a:ext cx="10441859" cy="5816977"/>
          </a:xfrm>
          <a:prstGeom prst="rect">
            <a:avLst/>
          </a:prstGeom>
          <a:noFill/>
        </p:spPr>
        <p:txBody>
          <a:bodyPr wrap="square">
            <a:spAutoFit/>
          </a:bodyPr>
          <a:lstStyle/>
          <a:p>
            <a:r>
              <a:rPr lang="en-IN" sz="2000" b="1" dirty="0"/>
              <a:t>Purpose</a:t>
            </a:r>
          </a:p>
          <a:p>
            <a:pPr algn="just"/>
            <a:r>
              <a:rPr lang="en-IN" sz="1600" dirty="0"/>
              <a:t>Educational organizations utilize ServiceNow for a wide range of purposes, primarily focused on streamlining operations, enhancing the student and faculty experience, and improving overall efficiency and security across campus. Here's a breakdown of the key purposes:</a:t>
            </a:r>
          </a:p>
          <a:p>
            <a:pPr marL="342900" indent="-342900" algn="just">
              <a:buAutoNum type="arabicPeriod"/>
            </a:pPr>
            <a:r>
              <a:rPr lang="en-IN" sz="1600" dirty="0"/>
              <a:t>Streamlined Administration and Operations: * Efficient resource management: Optimizing the use of classrooms, labs, equipment, and other campus resources, reducing waste and ensuring proper allocation. * Centralizing systems and data: ServiceNow acts as a unified platform, replacing fragmented legacy systems and spreadsheets, providing a single source of truth for various operations. This leads to better data insights and informed decision-making. * HR Service Delivery: Streamlining HR processes for faculty and staff, from onboarding to managing employee requests and information. * Finance and Supply Chain Operations: Managing accounts payable, sourcing, procurement, and supplier lifecycles.</a:t>
            </a:r>
          </a:p>
          <a:p>
            <a:pPr marL="342900" indent="-342900" algn="just">
              <a:buAutoNum type="arabicPeriod"/>
            </a:pPr>
            <a:r>
              <a:rPr lang="en-IN" sz="1600" dirty="0"/>
              <a:t> Enhanced Student Experience: * Improved communication and collaboration: Fostering seamless interaction between students, faculty, and administrators through a centralized communication hub, including announcements and alerts. * Housing management: Efficiently managing student housing, including room allocation, change requests, and billing.</a:t>
            </a:r>
          </a:p>
          <a:p>
            <a:pPr marL="342900" indent="-342900" algn="just">
              <a:buAutoNum type="arabicPeriod"/>
            </a:pPr>
            <a:r>
              <a:rPr lang="en-IN" sz="1600" dirty="0"/>
              <a:t>Empowering Faculty and Staff: * Reduced administrative tasks: Automating routine tasks for faculty and staff so they can dedicate more time to teaching, research, and student interaction. </a:t>
            </a:r>
          </a:p>
          <a:p>
            <a:pPr marL="342900" indent="-342900" algn="just">
              <a:buAutoNum type="arabicPeriod"/>
            </a:pPr>
            <a:r>
              <a:rPr lang="en-IN" sz="1600" dirty="0"/>
              <a:t> Enhanced Campus Safety and Security: * Rapid incident reporting and response: Enabling swift reporting of issues and emergencies, leading to quicker resolution and a safer campus environment. * Integration with security systems: Connecting with surveillance cameras, access control, and other security systems to create a unified security network and proactively address vulnerabilities.</a:t>
            </a:r>
          </a:p>
          <a:p>
            <a:pPr marL="342900" indent="-342900" algn="just">
              <a:buAutoNum type="arabicPeriod"/>
            </a:pPr>
            <a:r>
              <a:rPr lang="en-IN" sz="1600" dirty="0"/>
              <a:t> Driving Digital Transformation: * Modernizing IT infrastructure: Migrating legacy systems to the cloud and ensuring systems are agile, scalable, and future-proof. * Data-driven insights: Utilizing real-time data and analytics to inform educational strategies, understand student needs, and improve outcomes..</a:t>
            </a:r>
          </a:p>
        </p:txBody>
      </p:sp>
    </p:spTree>
    <p:extLst>
      <p:ext uri="{BB962C8B-B14F-4D97-AF65-F5344CB8AC3E}">
        <p14:creationId xmlns:p14="http://schemas.microsoft.com/office/powerpoint/2010/main" val="4184864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6195AB-FC9C-90A4-9F07-7148E2A0B7D8}"/>
              </a:ext>
            </a:extLst>
          </p:cNvPr>
          <p:cNvSpPr txBox="1"/>
          <p:nvPr/>
        </p:nvSpPr>
        <p:spPr>
          <a:xfrm>
            <a:off x="678426" y="648929"/>
            <a:ext cx="8465574" cy="3200876"/>
          </a:xfrm>
          <a:prstGeom prst="rect">
            <a:avLst/>
          </a:prstGeom>
          <a:noFill/>
        </p:spPr>
        <p:txBody>
          <a:bodyPr wrap="square">
            <a:spAutoFit/>
          </a:bodyPr>
          <a:lstStyle/>
          <a:p>
            <a:r>
              <a:rPr lang="en-IN" sz="2000" dirty="0"/>
              <a:t>𝐓𝐞𝐜𝐡𝐧𝐨𝐥𝐨𝐠𝐲 𝐬𝐭𝐚𝐜𝐤:</a:t>
            </a:r>
          </a:p>
          <a:p>
            <a:endParaRPr lang="en-IN" sz="2000" dirty="0"/>
          </a:p>
          <a:p>
            <a:pPr algn="just"/>
            <a:r>
              <a:rPr lang="en-IN" dirty="0"/>
              <a:t>ServiceNow runs on its Now Platform, a cloud-based Platform-as-a-Service (PaaS). Its core is a multi-instance architecture using a proprietary database (CSDM).The platform is primarily built with Java and heavily relies on JavaScript for both server-side (</a:t>
            </a:r>
            <a:r>
              <a:rPr lang="en-IN" dirty="0" err="1"/>
              <a:t>GlideScript</a:t>
            </a:r>
            <a:r>
              <a:rPr lang="en-IN" dirty="0"/>
              <a:t>) and client-side scripting. Development and integration are handled via tools like ServiceNow Studio, App Engine (low-code/no-code), Flow Designer, and Integration Hub for connecting with external systems via APIs. MID Servers facilitate on-premise communication. ServiceNow also integrates AI and Machine Learning capabilities, including Now Assist (generative AI), to automate tasks and improve user experience across its wide range of modules, from ITSM to HRSD and Security Operations.</a:t>
            </a:r>
          </a:p>
        </p:txBody>
      </p:sp>
    </p:spTree>
    <p:extLst>
      <p:ext uri="{BB962C8B-B14F-4D97-AF65-F5344CB8AC3E}">
        <p14:creationId xmlns:p14="http://schemas.microsoft.com/office/powerpoint/2010/main" val="2760302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1458</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 DEVI KANCHARLA</dc:creator>
  <cp:lastModifiedBy>LAKSHMI DEVI KANCHARLA</cp:lastModifiedBy>
  <cp:revision>2</cp:revision>
  <dcterms:created xsi:type="dcterms:W3CDTF">2024-05-28T13:30:56Z</dcterms:created>
  <dcterms:modified xsi:type="dcterms:W3CDTF">2025-06-30T12:57:18Z</dcterms:modified>
</cp:coreProperties>
</file>