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0" roundtripDataSignature="AMtx7mh5ZSvxaRBgvCzBAY/2MjoBrZV1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753322cdb14713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753322cdb14713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753322cdb14713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753322cdb14713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157e5ec73eaf24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157e5ec73eaf24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4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4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4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5" name="Google Shape;4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4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4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 name="Shape 11"/>
        <p:cNvGrpSpPr/>
        <p:nvPr/>
      </p:nvGrpSpPr>
      <p:grpSpPr>
        <a:xfrm>
          <a:off x="0" y="0"/>
          <a:ext cx="0" cy="0"/>
          <a:chOff x="0" y="0"/>
          <a:chExt cx="0" cy="0"/>
        </a:xfrm>
      </p:grpSpPr>
      <p:sp>
        <p:nvSpPr>
          <p:cNvPr id="12" name="Google Shape;12;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3" name="Google Shape;1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 name="Google Shape;17;p3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 name="Google Shape;1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9" name="Google Shape;2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4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5" name="Google Shape;35;p4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4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9" name="Google Shape;39;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s://instagram.com/prems_business?igshid=OGQ5ZDc2ODk2ZA==" TargetMode="External"/><Relationship Id="rId4" Type="http://schemas.openxmlformats.org/officeDocument/2006/relationships/hyperlink" Target="https://www.instagram.com/reel/CycUyVrxier/?igshid=MzRlODBiNWFlZA=="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0" y="2038927"/>
            <a:ext cx="9144000" cy="848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p:txBody>
      </p:sp>
      <p:sp>
        <p:nvSpPr>
          <p:cNvPr id="55" name="Google Shape;55;p1"/>
          <p:cNvSpPr txBox="1"/>
          <p:nvPr/>
        </p:nvSpPr>
        <p:spPr>
          <a:xfrm>
            <a:off x="0" y="2038927"/>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txBox="1"/>
          <p:nvPr/>
        </p:nvSpPr>
        <p:spPr>
          <a:xfrm>
            <a:off x="0" y="2038927"/>
            <a:ext cx="9144000" cy="232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600"/>
              <a:buFont typeface="Arial"/>
              <a:buNone/>
            </a:pPr>
            <a:r>
              <a:rPr b="0" i="0" lang="en-GB" sz="4600" u="none" cap="none" strike="noStrike">
                <a:solidFill>
                  <a:srgbClr val="FF00FF"/>
                </a:solidFill>
                <a:latin typeface="Arial"/>
                <a:ea typeface="Arial"/>
                <a:cs typeface="Arial"/>
                <a:sym typeface="Arial"/>
              </a:rPr>
              <a:t>Comprehensive Digital marketing project work on Wipro:</a:t>
            </a:r>
            <a:endParaRPr b="0" i="0" sz="4600" u="none" cap="none" strike="noStrike">
              <a:solidFill>
                <a:srgbClr val="FF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600"/>
              <a:buFont typeface="Arial"/>
              <a:buNone/>
            </a:pPr>
            <a:r>
              <a:t/>
            </a:r>
            <a:endParaRPr b="0" i="0" sz="4600" u="none" cap="none" strike="noStrike">
              <a:solidFill>
                <a:srgbClr val="FF00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0"/>
          <p:cNvSpPr txBox="1"/>
          <p:nvPr/>
        </p:nvSpPr>
        <p:spPr>
          <a:xfrm>
            <a:off x="0" y="2038927"/>
            <a:ext cx="9144000" cy="55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16" name="Google Shape;116;p10"/>
          <p:cNvSpPr txBox="1"/>
          <p:nvPr/>
        </p:nvSpPr>
        <p:spPr>
          <a:xfrm>
            <a:off x="0" y="0"/>
            <a:ext cx="9144000" cy="5091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4A86E8"/>
                </a:solidFill>
                <a:latin typeface="Arial"/>
                <a:ea typeface="Arial"/>
                <a:cs typeface="Arial"/>
                <a:sym typeface="Arial"/>
              </a:rPr>
              <a:t>Analyse Brand Tone and Identity:</a:t>
            </a:r>
            <a:endParaRPr b="0" i="0" sz="3200" u="none" cap="none" strike="noStrike">
              <a:solidFill>
                <a:srgbClr val="4A86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4A86E8"/>
                </a:solidFill>
                <a:latin typeface="Arial"/>
                <a:ea typeface="Arial"/>
                <a:cs typeface="Arial"/>
                <a:sym typeface="Arial"/>
              </a:rPr>
              <a:t>Brand Tone:</a:t>
            </a:r>
            <a:endParaRPr b="0" i="0" sz="3200" u="none" cap="none" strike="noStrike">
              <a:solidFill>
                <a:srgbClr val="4A86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4A86E8"/>
                </a:solidFill>
                <a:latin typeface="Arial"/>
                <a:ea typeface="Arial"/>
                <a:cs typeface="Arial"/>
                <a:sym typeface="Arial"/>
              </a:rPr>
              <a:t>Professional and Trustworthy: Wipro maintains a professional and trustworthy brand tone. With a long history in the IT industry, it conveys a sense of reliability and expertis.</a:t>
            </a:r>
            <a:endParaRPr b="0" i="0" sz="3200" u="none" cap="none" strike="noStrike">
              <a:solidFill>
                <a:srgbClr val="4A86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4A86E8"/>
                </a:solidFill>
                <a:latin typeface="Arial"/>
                <a:ea typeface="Arial"/>
                <a:cs typeface="Arial"/>
                <a:sym typeface="Arial"/>
              </a:rPr>
              <a:t>Identity:</a:t>
            </a:r>
            <a:endParaRPr b="0" i="0" sz="3200" u="none" cap="none" strike="noStrike">
              <a:solidFill>
                <a:srgbClr val="4A86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4A86E8"/>
                </a:solidFill>
                <a:latin typeface="Arial"/>
                <a:ea typeface="Arial"/>
                <a:cs typeface="Arial"/>
                <a:sym typeface="Arial"/>
              </a:rPr>
              <a:t>Tagline: "Applying Thought" is its tagline, highlighting its commitment to innovative thinking and problem-solving.</a:t>
            </a:r>
            <a:endParaRPr b="0" i="0" sz="3200" u="none" cap="none" strike="noStrike">
              <a:solidFill>
                <a:srgbClr val="4A86E8"/>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22" name="Google Shape;122;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
        <p:nvSpPr>
          <p:cNvPr id="123" name="Google Shape;123;p1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
        <p:nvSpPr>
          <p:cNvPr id="124" name="Google Shape;124;p11"/>
          <p:cNvSpPr txBox="1"/>
          <p:nvPr/>
        </p:nvSpPr>
        <p:spPr>
          <a:xfrm flipH="1">
            <a:off x="4311600" y="2065670"/>
            <a:ext cx="48324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5" name="Google Shape;125;p11"/>
          <p:cNvPicPr preferRelativeResize="0"/>
          <p:nvPr/>
        </p:nvPicPr>
        <p:blipFill rotWithShape="1">
          <a:blip r:embed="rId3">
            <a:alphaModFix/>
          </a:blip>
          <a:srcRect b="0" l="0" r="0" t="0"/>
          <a:stretch/>
        </p:blipFill>
        <p:spPr>
          <a:xfrm>
            <a:off x="0" y="0"/>
            <a:ext cx="3810000" cy="5143500"/>
          </a:xfrm>
          <a:prstGeom prst="rect">
            <a:avLst/>
          </a:prstGeom>
          <a:noFill/>
          <a:ln>
            <a:noFill/>
          </a:ln>
        </p:spPr>
      </p:pic>
      <p:sp>
        <p:nvSpPr>
          <p:cNvPr id="126" name="Google Shape;126;p11"/>
          <p:cNvSpPr txBox="1"/>
          <p:nvPr/>
        </p:nvSpPr>
        <p:spPr>
          <a:xfrm>
            <a:off x="873" y="2041512"/>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1"/>
          <p:cNvSpPr/>
          <p:nvPr/>
        </p:nvSpPr>
        <p:spPr>
          <a:xfrm>
            <a:off x="4056050" y="363525"/>
            <a:ext cx="5409600" cy="443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8" name="Google Shape;128;p11"/>
          <p:cNvPicPr preferRelativeResize="0"/>
          <p:nvPr/>
        </p:nvPicPr>
        <p:blipFill rotWithShape="1">
          <a:blip r:embed="rId4">
            <a:alphaModFix/>
          </a:blip>
          <a:srcRect b="0" l="0" r="0" t="0"/>
          <a:stretch/>
        </p:blipFill>
        <p:spPr>
          <a:xfrm>
            <a:off x="41625" y="0"/>
            <a:ext cx="9144001" cy="5519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2"/>
          <p:cNvSpPr txBox="1"/>
          <p:nvPr/>
        </p:nvSpPr>
        <p:spPr>
          <a:xfrm>
            <a:off x="0" y="2038927"/>
            <a:ext cx="9144000" cy="66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t/>
            </a:r>
            <a:endParaRPr b="0" i="0" sz="3100" u="none" cap="none" strike="noStrike">
              <a:solidFill>
                <a:srgbClr val="000000"/>
              </a:solidFill>
              <a:latin typeface="Arial"/>
              <a:ea typeface="Arial"/>
              <a:cs typeface="Arial"/>
              <a:sym typeface="Arial"/>
            </a:endParaRPr>
          </a:p>
        </p:txBody>
      </p:sp>
      <p:sp>
        <p:nvSpPr>
          <p:cNvPr id="134" name="Google Shape;134;p12"/>
          <p:cNvSpPr txBox="1"/>
          <p:nvPr/>
        </p:nvSpPr>
        <p:spPr>
          <a:xfrm>
            <a:off x="0" y="2043545"/>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2"/>
          <p:cNvSpPr txBox="1"/>
          <p:nvPr/>
        </p:nvSpPr>
        <p:spPr>
          <a:xfrm>
            <a:off x="-7" y="-146855"/>
            <a:ext cx="9144000" cy="543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GB" sz="2600" u="none" cap="none" strike="noStrike">
                <a:solidFill>
                  <a:srgbClr val="FF00FF"/>
                </a:solidFill>
                <a:latin typeface="Arial"/>
                <a:ea typeface="Arial"/>
                <a:cs typeface="Arial"/>
                <a:sym typeface="Arial"/>
              </a:rPr>
              <a:t>Set 5 smarts goals and KPIs for the same:</a:t>
            </a:r>
            <a:endParaRPr b="0" i="0" sz="2600" u="none" cap="none" strike="noStrike">
              <a:solidFill>
                <a:srgbClr val="FF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n-GB" sz="2600" u="none" cap="none" strike="noStrike">
                <a:solidFill>
                  <a:srgbClr val="0000FF"/>
                </a:solidFill>
                <a:latin typeface="Arial"/>
                <a:ea typeface="Arial"/>
                <a:cs typeface="Arial"/>
                <a:sym typeface="Arial"/>
              </a:rPr>
              <a:t>1. Goal: Increase Annual Revenue</a:t>
            </a:r>
            <a:endParaRPr b="0" i="0" sz="26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n-GB" sz="2600" u="none" cap="none" strike="noStrike">
                <a:solidFill>
                  <a:srgbClr val="0000FF"/>
                </a:solidFill>
                <a:latin typeface="Arial"/>
                <a:ea typeface="Arial"/>
                <a:cs typeface="Arial"/>
                <a:sym typeface="Arial"/>
              </a:rPr>
              <a:t>Goal: Enhance Customer Satisfaction</a:t>
            </a:r>
            <a:endParaRPr b="0" i="0" sz="26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n-GB" sz="2600" u="none" cap="none" strike="noStrike">
                <a:solidFill>
                  <a:srgbClr val="0000FF"/>
                </a:solidFill>
                <a:latin typeface="Arial"/>
                <a:ea typeface="Arial"/>
                <a:cs typeface="Arial"/>
                <a:sym typeface="Arial"/>
              </a:rPr>
              <a:t>Goal: Strengthen Employee Engagement</a:t>
            </a:r>
            <a:endParaRPr b="0" i="0" sz="26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n-GB" sz="2600" u="none" cap="none" strike="noStrike">
                <a:solidFill>
                  <a:srgbClr val="0000FF"/>
                </a:solidFill>
                <a:latin typeface="Arial"/>
                <a:ea typeface="Arial"/>
                <a:cs typeface="Arial"/>
                <a:sym typeface="Arial"/>
              </a:rPr>
              <a:t>Enhance Environmental Sustainability</a:t>
            </a:r>
            <a:endParaRPr b="0" i="0" sz="26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n-GB" sz="2600" u="none" cap="none" strike="noStrike">
                <a:solidFill>
                  <a:srgbClr val="0000FF"/>
                </a:solidFill>
                <a:latin typeface="Arial"/>
                <a:ea typeface="Arial"/>
                <a:cs typeface="Arial"/>
                <a:sym typeface="Arial"/>
              </a:rPr>
              <a:t>Goal: Expand Market Presence in Emerging Technologies.</a:t>
            </a:r>
            <a:endParaRPr b="0" i="0" sz="26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n-GB" sz="2600" u="none" cap="none" strike="noStrike">
                <a:solidFill>
                  <a:srgbClr val="0000FF"/>
                </a:solidFill>
                <a:latin typeface="Arial"/>
                <a:ea typeface="Arial"/>
                <a:cs typeface="Arial"/>
                <a:sym typeface="Arial"/>
              </a:rPr>
              <a:t>Environmental Sustainability: "Reduce the carbon footprint by 15% through energy-efficient initiatives and sustainabilit.</a:t>
            </a:r>
            <a:endParaRPr b="0" i="0" sz="26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n-GB" sz="2600" u="none" cap="none" strike="noStrike">
                <a:solidFill>
                  <a:srgbClr val="0000FF"/>
                </a:solidFill>
                <a:latin typeface="Arial"/>
                <a:ea typeface="Arial"/>
                <a:cs typeface="Arial"/>
                <a:sym typeface="Arial"/>
              </a:rPr>
              <a:t>KPI: Reduce carbon emissions by 15% compared to the previous year.</a:t>
            </a:r>
            <a:endParaRPr b="0" i="0" sz="26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n-GB" sz="2600" u="none" cap="none" strike="noStrike">
                <a:solidFill>
                  <a:srgbClr val="0000FF"/>
                </a:solidFill>
                <a:latin typeface="Arial"/>
                <a:ea typeface="Arial"/>
                <a:cs typeface="Arial"/>
                <a:sym typeface="Arial"/>
              </a:rPr>
              <a:t>KPI: Increase the use of renewable energy sources to cover 40% of total energy consumption within the next two years.</a:t>
            </a:r>
            <a:endParaRPr b="0" i="0" sz="26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3"/>
          <p:cNvSpPr txBox="1"/>
          <p:nvPr/>
        </p:nvSpPr>
        <p:spPr>
          <a:xfrm>
            <a:off x="0" y="2043545"/>
            <a:ext cx="9144000" cy="54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GB" sz="2300" u="none" cap="none" strike="noStrike">
                <a:solidFill>
                  <a:srgbClr val="000000"/>
                </a:solidFill>
                <a:latin typeface="Arial"/>
                <a:ea typeface="Arial"/>
                <a:cs typeface="Arial"/>
                <a:sym typeface="Arial"/>
              </a:rPr>
              <a:t> </a:t>
            </a:r>
            <a:endParaRPr b="0" i="0" sz="2300" u="none" cap="none" strike="noStrike">
              <a:solidFill>
                <a:srgbClr val="000000"/>
              </a:solidFill>
              <a:latin typeface="Arial"/>
              <a:ea typeface="Arial"/>
              <a:cs typeface="Arial"/>
              <a:sym typeface="Arial"/>
            </a:endParaRPr>
          </a:p>
        </p:txBody>
      </p:sp>
      <p:sp>
        <p:nvSpPr>
          <p:cNvPr id="141" name="Google Shape;141;p13"/>
          <p:cNvSpPr txBox="1"/>
          <p:nvPr/>
        </p:nvSpPr>
        <p:spPr>
          <a:xfrm>
            <a:off x="0" y="2"/>
            <a:ext cx="9144000" cy="552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GB" sz="3700" u="none" cap="none" strike="noStrike">
                <a:solidFill>
                  <a:srgbClr val="FF0000"/>
                </a:solidFill>
                <a:latin typeface="Arial"/>
                <a:ea typeface="Arial"/>
                <a:cs typeface="Arial"/>
                <a:sym typeface="Arial"/>
              </a:rPr>
              <a:t>Buyer's Persona:</a:t>
            </a:r>
            <a:endParaRPr b="0" i="0" sz="37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GB" sz="2700" u="none" cap="none" strike="noStrike">
                <a:solidFill>
                  <a:srgbClr val="980000"/>
                </a:solidFill>
                <a:latin typeface="Arial"/>
                <a:ea typeface="Arial"/>
                <a:cs typeface="Arial"/>
                <a:sym typeface="Arial"/>
              </a:rPr>
              <a:t>Company Type: Wipro's buyer persona might include information about the type of companies they target, such as Fortune 500 companies, mid-sized enterprises, or startups.</a:t>
            </a:r>
            <a:endParaRPr b="0" i="0" sz="27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GB" sz="2700" u="none" cap="none" strike="noStrike">
                <a:solidFill>
                  <a:srgbClr val="980000"/>
                </a:solidFill>
                <a:latin typeface="Arial"/>
                <a:ea typeface="Arial"/>
                <a:cs typeface="Arial"/>
                <a:sym typeface="Arial"/>
              </a:rPr>
              <a:t>Industry: Specify the industries that Wipro's clients belong to, such as healthcare, finance, retail, or technology.</a:t>
            </a:r>
            <a:endParaRPr b="0" i="0" sz="27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GB" sz="2700" u="none" cap="none" strike="noStrike">
                <a:solidFill>
                  <a:srgbClr val="980000"/>
                </a:solidFill>
                <a:latin typeface="Arial"/>
                <a:ea typeface="Arial"/>
                <a:cs typeface="Arial"/>
                <a:sym typeface="Arial"/>
              </a:rPr>
              <a:t>Job Titles: Define the job titles of key decision-makers within the client organization, such as CIO (Chief Information Officer), CEO (Chief Executive Officer), or IT Directors</a:t>
            </a:r>
            <a:r>
              <a:rPr b="0" i="0" lang="en-GB" sz="3700" u="none" cap="none" strike="noStrike">
                <a:solidFill>
                  <a:srgbClr val="FF0000"/>
                </a:solidFill>
                <a:latin typeface="Arial"/>
                <a:ea typeface="Arial"/>
                <a:cs typeface="Arial"/>
                <a:sym typeface="Arial"/>
              </a:rPr>
              <a:t>.</a:t>
            </a:r>
            <a:endParaRPr b="0" i="0" sz="37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3100" u="none" cap="none" strike="noStrike">
              <a:solidFill>
                <a:srgbClr val="98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txBox="1"/>
          <p:nvPr/>
        </p:nvSpPr>
        <p:spPr>
          <a:xfrm>
            <a:off x="0" y="2"/>
            <a:ext cx="9144000" cy="507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GB" sz="3600" u="none" cap="none" strike="noStrike">
                <a:solidFill>
                  <a:srgbClr val="0000FF"/>
                </a:solidFill>
                <a:latin typeface="Arial"/>
                <a:ea typeface="Arial"/>
                <a:cs typeface="Arial"/>
                <a:sym typeface="Arial"/>
              </a:rPr>
              <a:t>Audiences Persona:</a:t>
            </a:r>
            <a:endParaRPr b="0" i="0" sz="36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rPr b="0" i="0" lang="en-GB" sz="3100" u="none" cap="none" strike="noStrike">
                <a:solidFill>
                  <a:srgbClr val="00FFFF"/>
                </a:solidFill>
                <a:latin typeface="Arial"/>
                <a:ea typeface="Arial"/>
                <a:cs typeface="Arial"/>
                <a:sym typeface="Arial"/>
              </a:rPr>
              <a:t>Chief Information Officer (CIO):</a:t>
            </a:r>
            <a:endParaRPr b="0" i="0" sz="31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rPr b="0" i="0" lang="en-GB" sz="3100" u="none" cap="none" strike="noStrike">
                <a:solidFill>
                  <a:srgbClr val="00FFFF"/>
                </a:solidFill>
                <a:latin typeface="Arial"/>
                <a:ea typeface="Arial"/>
                <a:cs typeface="Arial"/>
                <a:sym typeface="Arial"/>
              </a:rPr>
              <a:t>Job Role: The CIO is responsible for the overall technology strategy and IT operations within an organization.Goals: CIOs aim to improve IT efficiency, drive digital transformation, and ensure data security.Chief Executive Officer (CEO):</a:t>
            </a:r>
            <a:endParaRPr b="0" i="0" sz="31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rPr b="0" i="0" lang="en-GB" sz="3100" u="none" cap="none" strike="noStrike">
                <a:solidFill>
                  <a:srgbClr val="00FFFF"/>
                </a:solidFill>
                <a:latin typeface="Arial"/>
                <a:ea typeface="Arial"/>
                <a:cs typeface="Arial"/>
                <a:sym typeface="Arial"/>
              </a:rPr>
              <a:t>Job Role: CEOs are focused on the overall business strategy and growth.</a:t>
            </a:r>
            <a:endParaRPr b="0" i="0" sz="31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rPr b="0" i="0" lang="en-GB" sz="3100" u="none" cap="none" strike="noStrike">
                <a:solidFill>
                  <a:srgbClr val="00FFFF"/>
                </a:solidFill>
                <a:latin typeface="Arial"/>
                <a:ea typeface="Arial"/>
                <a:cs typeface="Arial"/>
                <a:sym typeface="Arial"/>
              </a:rPr>
              <a:t>Goals: CEOs seek to increase revenue…</a:t>
            </a:r>
            <a:endParaRPr b="0" i="0" sz="3100" u="none" cap="none" strike="noStrike">
              <a:solidFill>
                <a:srgbClr val="00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nvSpPr>
        <p:spPr>
          <a:xfrm>
            <a:off x="0" y="2"/>
            <a:ext cx="91440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rgbClr val="FF00FF"/>
              </a:solidFill>
              <a:latin typeface="Arial"/>
              <a:ea typeface="Arial"/>
              <a:cs typeface="Arial"/>
              <a:sym typeface="Arial"/>
            </a:endParaRPr>
          </a:p>
        </p:txBody>
      </p:sp>
      <p:sp>
        <p:nvSpPr>
          <p:cNvPr id="152" name="Google Shape;152;p15"/>
          <p:cNvSpPr txBox="1"/>
          <p:nvPr/>
        </p:nvSpPr>
        <p:spPr>
          <a:xfrm>
            <a:off x="0" y="2"/>
            <a:ext cx="9144000" cy="518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FF00FF"/>
                </a:solidFill>
                <a:latin typeface="Arial"/>
                <a:ea typeface="Arial"/>
                <a:cs typeface="Arial"/>
                <a:sym typeface="Arial"/>
              </a:rPr>
              <a:t>Competetor 1:</a:t>
            </a:r>
            <a:r>
              <a:rPr b="0" i="0" lang="en-GB" sz="2500" u="none" cap="none" strike="noStrike">
                <a:solidFill>
                  <a:srgbClr val="0000FF"/>
                </a:solidFill>
                <a:latin typeface="Arial"/>
                <a:ea typeface="Arial"/>
                <a:cs typeface="Arial"/>
                <a:sym typeface="Arial"/>
              </a:rPr>
              <a:t>HCL Technologies:</a:t>
            </a:r>
            <a:endParaRPr b="0" i="0" sz="25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0000FF"/>
                </a:solidFill>
                <a:latin typeface="Arial"/>
                <a:ea typeface="Arial"/>
                <a:cs typeface="Arial"/>
                <a:sym typeface="Arial"/>
              </a:rPr>
              <a:t>HCL Technologies, like Wipro, is another Indian IT services company that provides IT consulting and outsourcing services.</a:t>
            </a:r>
            <a:endParaRPr b="0" i="0" sz="25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FF00FF"/>
                </a:solidFill>
                <a:latin typeface="Arial"/>
                <a:ea typeface="Arial"/>
                <a:cs typeface="Arial"/>
                <a:sym typeface="Arial"/>
              </a:rPr>
              <a:t>Competetor</a:t>
            </a:r>
            <a:r>
              <a:rPr b="0" i="0" lang="en-GB" sz="2500" u="none" cap="none" strike="noStrike">
                <a:solidFill>
                  <a:srgbClr val="0000FF"/>
                </a:solidFill>
                <a:latin typeface="Arial"/>
                <a:ea typeface="Arial"/>
                <a:cs typeface="Arial"/>
                <a:sym typeface="Arial"/>
              </a:rPr>
              <a:t> 2:Capgemini:</a:t>
            </a:r>
            <a:endParaRPr b="0" i="0" sz="25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0000FF"/>
                </a:solidFill>
                <a:latin typeface="Arial"/>
                <a:ea typeface="Arial"/>
                <a:cs typeface="Arial"/>
                <a:sym typeface="Arial"/>
              </a:rPr>
              <a:t>Capgemini is a global consulting and IT services firm that competes with Wipro in providing consulting, technology, and outsourcing services.</a:t>
            </a:r>
            <a:endParaRPr b="0" i="0" sz="25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FF00FF"/>
                </a:solidFill>
                <a:latin typeface="Arial"/>
                <a:ea typeface="Arial"/>
                <a:cs typeface="Arial"/>
                <a:sym typeface="Arial"/>
              </a:rPr>
              <a:t>Competetor 3:</a:t>
            </a:r>
            <a:r>
              <a:rPr b="0" i="0" lang="en-GB" sz="2500" u="none" cap="none" strike="noStrike">
                <a:solidFill>
                  <a:srgbClr val="0000FF"/>
                </a:solidFill>
                <a:latin typeface="Arial"/>
                <a:ea typeface="Arial"/>
                <a:cs typeface="Arial"/>
                <a:sym typeface="Arial"/>
              </a:rPr>
              <a:t>IBM:</a:t>
            </a:r>
            <a:endParaRPr b="0" i="0" sz="25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0000FF"/>
                </a:solidFill>
                <a:latin typeface="Arial"/>
                <a:ea typeface="Arial"/>
                <a:cs typeface="Arial"/>
                <a:sym typeface="Arial"/>
              </a:rPr>
              <a:t>IBM offers a wide range of IT services and solutions, including cloud services and artificial intelligence. It competes with Wipro in areas like cloud computing.</a:t>
            </a:r>
            <a:endParaRPr b="0" i="0" sz="25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00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6"/>
          <p:cNvPicPr preferRelativeResize="0"/>
          <p:nvPr/>
        </p:nvPicPr>
        <p:blipFill rotWithShape="1">
          <a:blip r:embed="rId3">
            <a:alphaModFix/>
          </a:blip>
          <a:srcRect b="0" l="0" r="0" t="0"/>
          <a:stretch/>
        </p:blipFill>
        <p:spPr>
          <a:xfrm>
            <a:off x="0" y="0"/>
            <a:ext cx="5172075" cy="5143500"/>
          </a:xfrm>
          <a:prstGeom prst="rect">
            <a:avLst/>
          </a:prstGeom>
          <a:noFill/>
          <a:ln>
            <a:noFill/>
          </a:ln>
        </p:spPr>
      </p:pic>
      <p:pic>
        <p:nvPicPr>
          <p:cNvPr id="158" name="Google Shape;158;p16"/>
          <p:cNvPicPr preferRelativeResize="0"/>
          <p:nvPr/>
        </p:nvPicPr>
        <p:blipFill rotWithShape="1">
          <a:blip r:embed="rId4">
            <a:alphaModFix/>
          </a:blip>
          <a:srcRect b="0" l="0" r="0" t="0"/>
          <a:stretch/>
        </p:blipFill>
        <p:spPr>
          <a:xfrm>
            <a:off x="5172075" y="152400"/>
            <a:ext cx="3819525" cy="4991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nvSpPr>
        <p:spPr>
          <a:xfrm>
            <a:off x="0" y="2038927"/>
            <a:ext cx="9144000" cy="81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t/>
            </a:r>
            <a:endParaRPr b="0" i="0" sz="4100" u="none" cap="none" strike="noStrike">
              <a:solidFill>
                <a:srgbClr val="FF0000"/>
              </a:solidFill>
              <a:latin typeface="Arial"/>
              <a:ea typeface="Arial"/>
              <a:cs typeface="Arial"/>
              <a:sym typeface="Arial"/>
            </a:endParaRPr>
          </a:p>
        </p:txBody>
      </p:sp>
      <p:sp>
        <p:nvSpPr>
          <p:cNvPr id="164" name="Google Shape;164;p17"/>
          <p:cNvSpPr txBox="1"/>
          <p:nvPr/>
        </p:nvSpPr>
        <p:spPr>
          <a:xfrm>
            <a:off x="0" y="2"/>
            <a:ext cx="9144000" cy="5091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400"/>
              <a:buFont typeface="Arial"/>
              <a:buNone/>
            </a:pPr>
            <a:r>
              <a:rPr b="0" i="0" lang="en-GB" sz="5400" u="none" cap="none" strike="noStrike">
                <a:solidFill>
                  <a:srgbClr val="FF00FF"/>
                </a:solidFill>
                <a:latin typeface="Arial"/>
                <a:ea typeface="Arial"/>
                <a:cs typeface="Arial"/>
                <a:sym typeface="Arial"/>
              </a:rPr>
              <a:t>                   :SEO:</a:t>
            </a:r>
            <a:endParaRPr b="0" i="0" sz="5400" u="none" cap="none" strike="noStrike">
              <a:solidFill>
                <a:srgbClr val="FF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300"/>
              <a:buFont typeface="Arial"/>
              <a:buNone/>
            </a:pPr>
            <a:r>
              <a:rPr b="0" i="0" lang="en-GB" sz="3300" u="none" cap="none" strike="noStrike">
                <a:solidFill>
                  <a:srgbClr val="00FFFF"/>
                </a:solidFill>
                <a:latin typeface="Arial"/>
                <a:ea typeface="Arial"/>
                <a:cs typeface="Arial"/>
                <a:sym typeface="Arial"/>
              </a:rPr>
              <a:t>Search Engine Optimization (SEO) is crucial for any company, including Wipro, to improve its online visibility and drive organic traffic. Here are some key aspects of SEO that Wipro can focus on:</a:t>
            </a:r>
            <a:endParaRPr b="0" i="0" sz="33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300"/>
              <a:buFont typeface="Arial"/>
              <a:buNone/>
            </a:pPr>
            <a:r>
              <a:rPr b="0" i="0" lang="en-GB" sz="3300" u="none" cap="none" strike="noStrike">
                <a:solidFill>
                  <a:srgbClr val="00FFFF"/>
                </a:solidFill>
                <a:latin typeface="Arial"/>
                <a:ea typeface="Arial"/>
                <a:cs typeface="Arial"/>
                <a:sym typeface="Arial"/>
              </a:rPr>
              <a:t>Keyword Research: Identify relevant keywords and phrases that potential clients might use to search for IT services, consulting,</a:t>
            </a:r>
            <a:endParaRPr b="0" i="0" sz="1900" u="none" cap="none" strike="noStrike">
              <a:solidFill>
                <a:srgbClr val="FF00F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nvSpPr>
        <p:spPr>
          <a:xfrm>
            <a:off x="0" y="2"/>
            <a:ext cx="9144000" cy="67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GB" sz="2300" u="none" cap="none" strike="noStrike">
                <a:solidFill>
                  <a:srgbClr val="FF00FF"/>
                </a:solidFill>
                <a:latin typeface="Arial"/>
                <a:ea typeface="Arial"/>
                <a:cs typeface="Arial"/>
                <a:sym typeface="Arial"/>
              </a:rPr>
              <a:t>                                 : </a:t>
            </a:r>
            <a:r>
              <a:rPr b="0" i="0" lang="en-GB" sz="3200" u="none" cap="none" strike="noStrike">
                <a:solidFill>
                  <a:srgbClr val="FF00FF"/>
                </a:solidFill>
                <a:latin typeface="Arial"/>
                <a:ea typeface="Arial"/>
                <a:cs typeface="Arial"/>
                <a:sym typeface="Arial"/>
              </a:rPr>
              <a:t>Keyword Research:</a:t>
            </a:r>
            <a:endParaRPr b="0" i="0" sz="3200" u="none" cap="none" strike="noStrike">
              <a:solidFill>
                <a:srgbClr val="FF00FF"/>
              </a:solidFill>
              <a:latin typeface="Arial"/>
              <a:ea typeface="Arial"/>
              <a:cs typeface="Arial"/>
              <a:sym typeface="Arial"/>
            </a:endParaRPr>
          </a:p>
        </p:txBody>
      </p:sp>
      <p:sp>
        <p:nvSpPr>
          <p:cNvPr id="170" name="Google Shape;170;p18"/>
          <p:cNvSpPr txBox="1"/>
          <p:nvPr/>
        </p:nvSpPr>
        <p:spPr>
          <a:xfrm>
            <a:off x="0" y="675302"/>
            <a:ext cx="9144000" cy="416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0" i="0" lang="en-GB" sz="2900" u="none" cap="none" strike="noStrike">
                <a:solidFill>
                  <a:srgbClr val="00FF00"/>
                </a:solidFill>
                <a:latin typeface="Arial"/>
                <a:ea typeface="Arial"/>
                <a:cs typeface="Arial"/>
                <a:sym typeface="Arial"/>
              </a:rPr>
              <a:t>Keyword research is a critical component of SEO and digital marketing. To perform keyword research for Wipro, you'll want to identify relevant keywords and phrases that potential clients and visitors might use when searching for the services and solutions offered by Wipro.</a:t>
            </a:r>
            <a:endParaRPr b="0" i="0" sz="2900" u="none" cap="none" strike="noStrike">
              <a:solidFill>
                <a:srgbClr val="00FF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00"/>
              <a:buFont typeface="Arial"/>
              <a:buNone/>
            </a:pPr>
            <a:r>
              <a:rPr b="0" i="0" lang="en-GB" sz="2900" u="none" cap="none" strike="noStrike">
                <a:solidFill>
                  <a:srgbClr val="00FF00"/>
                </a:solidFill>
                <a:latin typeface="Arial"/>
                <a:ea typeface="Arial"/>
                <a:cs typeface="Arial"/>
                <a:sym typeface="Arial"/>
              </a:rPr>
              <a:t>Local Keywords: If Wipro serves specific geographic regions, consider including location-specific keywords, such as "IT services in [city or region].”</a:t>
            </a:r>
            <a:endParaRPr b="0" i="0" sz="2900" u="none" cap="none" strike="noStrike">
              <a:solidFill>
                <a:srgbClr val="00FF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nvSpPr>
        <p:spPr>
          <a:xfrm>
            <a:off x="0" y="2038927"/>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76" name="Google Shape;176;p19"/>
          <p:cNvSpPr txBox="1"/>
          <p:nvPr/>
        </p:nvSpPr>
        <p:spPr>
          <a:xfrm>
            <a:off x="0" y="76327"/>
            <a:ext cx="9144000" cy="353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n-GB" sz="2700" u="none" cap="none" strike="noStrike">
                <a:solidFill>
                  <a:srgbClr val="FF0000"/>
                </a:solidFill>
                <a:latin typeface="Arial"/>
                <a:ea typeface="Arial"/>
                <a:cs typeface="Arial"/>
                <a:sym typeface="Arial"/>
              </a:rPr>
              <a:t>SEO AUDIT:</a:t>
            </a:r>
            <a:endParaRPr b="0" i="0" sz="27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GB" sz="2300" u="none" cap="none" strike="noStrike">
                <a:solidFill>
                  <a:srgbClr val="FF0000"/>
                </a:solidFill>
                <a:latin typeface="Arial"/>
                <a:ea typeface="Arial"/>
                <a:cs typeface="Arial"/>
                <a:sym typeface="Arial"/>
              </a:rPr>
              <a:t>Content Quality:</a:t>
            </a:r>
            <a:endParaRPr b="0" i="0" sz="23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GB" sz="2300" u="none" cap="none" strike="noStrike">
                <a:solidFill>
                  <a:srgbClr val="FF0000"/>
                </a:solidFill>
                <a:latin typeface="Arial"/>
                <a:ea typeface="Arial"/>
                <a:cs typeface="Arial"/>
                <a:sym typeface="Arial"/>
              </a:rPr>
              <a:t>Assess the quality and relevance of the content on the website. Ensure it provides value to users and is well-structured.</a:t>
            </a:r>
            <a:endParaRPr b="0" i="0" sz="23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GB" sz="2300" u="none" cap="none" strike="noStrike">
                <a:solidFill>
                  <a:srgbClr val="FF0000"/>
                </a:solidFill>
                <a:latin typeface="Arial"/>
                <a:ea typeface="Arial"/>
                <a:cs typeface="Arial"/>
                <a:sym typeface="Arial"/>
              </a:rPr>
              <a:t>Mobile Optimization:</a:t>
            </a:r>
            <a:endParaRPr b="0" i="0" sz="23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GB" sz="2300" u="none" cap="none" strike="noStrike">
                <a:solidFill>
                  <a:srgbClr val="FF0000"/>
                </a:solidFill>
                <a:latin typeface="Arial"/>
                <a:ea typeface="Arial"/>
                <a:cs typeface="Arial"/>
                <a:sym typeface="Arial"/>
              </a:rPr>
              <a:t>Verify that the website is mobile-friendly, as mobile optimization is essential for SEO.</a:t>
            </a:r>
            <a:endParaRPr b="0" i="0" sz="2300" u="none" cap="none" strike="noStrike">
              <a:solidFill>
                <a:srgbClr val="4A86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4A86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4A86E8"/>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nvSpPr>
        <p:spPr>
          <a:xfrm>
            <a:off x="0" y="0"/>
            <a:ext cx="9626700" cy="370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800"/>
              <a:buFont typeface="Arial"/>
              <a:buNone/>
            </a:pPr>
            <a:r>
              <a:rPr b="0" i="0" lang="en-GB" sz="3800" u="none" cap="none" strike="noStrike">
                <a:solidFill>
                  <a:srgbClr val="0000FF"/>
                </a:solidFill>
                <a:latin typeface="Arial"/>
                <a:ea typeface="Arial"/>
                <a:cs typeface="Arial"/>
                <a:sym typeface="Arial"/>
              </a:rPr>
              <a:t>                     :Team details:</a:t>
            </a:r>
            <a:endParaRPr b="0" i="0" sz="38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800"/>
              <a:buFont typeface="Arial"/>
              <a:buNone/>
            </a:pPr>
            <a:r>
              <a:rPr b="0" i="0" lang="en-GB" sz="3800" u="none" cap="none" strike="noStrike">
                <a:solidFill>
                  <a:srgbClr val="00FFFF"/>
                </a:solidFill>
                <a:latin typeface="Arial"/>
                <a:ea typeface="Arial"/>
                <a:cs typeface="Arial"/>
                <a:sym typeface="Arial"/>
              </a:rPr>
              <a:t>1.gorsipudi prameela (Team leader)</a:t>
            </a:r>
            <a:endParaRPr b="0" i="0" sz="38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800"/>
              <a:buFont typeface="Arial"/>
              <a:buNone/>
            </a:pPr>
            <a:r>
              <a:rPr b="0" i="0" lang="en-GB" sz="3800" u="none" cap="none" strike="noStrike">
                <a:solidFill>
                  <a:srgbClr val="00FFFF"/>
                </a:solidFill>
                <a:latin typeface="Arial"/>
                <a:ea typeface="Arial"/>
                <a:cs typeface="Arial"/>
                <a:sym typeface="Arial"/>
              </a:rPr>
              <a:t>2.Andhavara</a:t>
            </a:r>
            <a:r>
              <a:rPr lang="en-GB" sz="3800">
                <a:solidFill>
                  <a:srgbClr val="00FFFF"/>
                </a:solidFill>
              </a:rPr>
              <a:t>m</a:t>
            </a:r>
            <a:r>
              <a:rPr b="0" i="0" lang="en-GB" sz="3800" u="none" cap="none" strike="noStrike">
                <a:solidFill>
                  <a:srgbClr val="00FFFF"/>
                </a:solidFill>
                <a:latin typeface="Arial"/>
                <a:ea typeface="Arial"/>
                <a:cs typeface="Arial"/>
                <a:sym typeface="Arial"/>
              </a:rPr>
              <a:t> sravant</a:t>
            </a:r>
            <a:r>
              <a:rPr lang="en-GB" sz="3800">
                <a:solidFill>
                  <a:srgbClr val="00FFFF"/>
                </a:solidFill>
              </a:rPr>
              <a:t>hi</a:t>
            </a:r>
            <a:r>
              <a:rPr b="0" i="0" lang="en-GB" sz="3800" u="none" cap="none" strike="noStrike">
                <a:solidFill>
                  <a:srgbClr val="00FFFF"/>
                </a:solidFill>
                <a:latin typeface="Arial"/>
                <a:ea typeface="Arial"/>
                <a:cs typeface="Arial"/>
                <a:sym typeface="Arial"/>
              </a:rPr>
              <a:t>(Team member)</a:t>
            </a:r>
            <a:endParaRPr b="0" i="0" sz="38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800"/>
              <a:buFont typeface="Arial"/>
              <a:buNone/>
            </a:pPr>
            <a:r>
              <a:rPr b="0" i="0" lang="en-GB" sz="3800" u="none" cap="none" strike="noStrike">
                <a:solidFill>
                  <a:srgbClr val="00FFFF"/>
                </a:solidFill>
                <a:latin typeface="Arial"/>
                <a:ea typeface="Arial"/>
                <a:cs typeface="Arial"/>
                <a:sym typeface="Arial"/>
              </a:rPr>
              <a:t>3.Balleda jayanthisri(Team member)</a:t>
            </a:r>
            <a:r>
              <a:rPr b="0" i="0" lang="en-GB" sz="3800" u="none" cap="none" strike="noStrike">
                <a:solidFill>
                  <a:srgbClr val="0000FF"/>
                </a:solidFill>
                <a:latin typeface="Arial"/>
                <a:ea typeface="Arial"/>
                <a:cs typeface="Arial"/>
                <a:sym typeface="Arial"/>
              </a:rPr>
              <a:t> </a:t>
            </a:r>
            <a:endParaRPr b="0" i="0" sz="38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800"/>
              <a:buFont typeface="Arial"/>
              <a:buNone/>
            </a:pPr>
            <a:r>
              <a:rPr b="0" i="0" lang="en-GB" sz="3800" u="none" cap="none" strike="noStrike">
                <a:solidFill>
                  <a:srgbClr val="00FFFF"/>
                </a:solidFill>
                <a:latin typeface="Arial"/>
                <a:ea typeface="Arial"/>
                <a:cs typeface="Arial"/>
                <a:sym typeface="Arial"/>
              </a:rPr>
              <a:t>4.Buddepu Priyanka (Team member)</a:t>
            </a:r>
            <a:endParaRPr b="0" i="0" sz="38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800"/>
              <a:buFont typeface="Arial"/>
              <a:buNone/>
            </a:pPr>
            <a:r>
              <a:rPr b="0" i="0" lang="en-GB" sz="3800" u="none" cap="none" strike="noStrike">
                <a:solidFill>
                  <a:srgbClr val="00FFFF"/>
                </a:solidFill>
                <a:latin typeface="Arial"/>
                <a:ea typeface="Arial"/>
                <a:cs typeface="Arial"/>
                <a:sym typeface="Arial"/>
              </a:rPr>
              <a:t>5.Chinthada padma(Team member)</a:t>
            </a:r>
            <a:endParaRPr b="0" i="0" sz="3800" u="none" cap="none" strike="noStrike">
              <a:solidFill>
                <a:srgbClr val="00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nvSpPr>
        <p:spPr>
          <a:xfrm>
            <a:off x="0" y="2"/>
            <a:ext cx="9144000" cy="438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n-GB" sz="2700" u="none" cap="none" strike="noStrike">
                <a:solidFill>
                  <a:srgbClr val="0000FF"/>
                </a:solidFill>
                <a:latin typeface="Arial"/>
                <a:ea typeface="Arial"/>
                <a:cs typeface="Arial"/>
                <a:sym typeface="Arial"/>
              </a:rPr>
              <a:t>                          : </a:t>
            </a:r>
            <a:r>
              <a:rPr b="0" i="0" lang="en-GB" sz="3100" u="none" cap="none" strike="noStrike">
                <a:solidFill>
                  <a:srgbClr val="0000FF"/>
                </a:solidFill>
                <a:latin typeface="Arial"/>
                <a:ea typeface="Arial"/>
                <a:cs typeface="Arial"/>
                <a:sym typeface="Arial"/>
              </a:rPr>
              <a:t>Define research objectives:</a:t>
            </a:r>
            <a:endParaRPr b="0" i="0" sz="31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GB" sz="2700" u="none" cap="none" strike="noStrike">
                <a:solidFill>
                  <a:srgbClr val="00FFFF"/>
                </a:solidFill>
                <a:latin typeface="Arial"/>
                <a:ea typeface="Arial"/>
                <a:cs typeface="Arial"/>
                <a:sym typeface="Arial"/>
              </a:rPr>
              <a:t>Research objectives for a company like Wipro, which operates in the IT services and consulting industry, can be diverse and tailored to specific initiatives or areas of focus. Client Needs Assessment:</a:t>
            </a:r>
            <a:endParaRPr b="0" i="0" sz="27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GB" sz="2700" u="none" cap="none" strike="noStrike">
                <a:solidFill>
                  <a:srgbClr val="00FFFF"/>
                </a:solidFill>
                <a:latin typeface="Arial"/>
                <a:ea typeface="Arial"/>
                <a:cs typeface="Arial"/>
                <a:sym typeface="Arial"/>
              </a:rPr>
              <a:t>Determine the evolving needs and challenges of Wipro's target clients.</a:t>
            </a:r>
            <a:endParaRPr b="0" i="0" sz="27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GB" sz="2700" u="none" cap="none" strike="noStrike">
                <a:solidFill>
                  <a:srgbClr val="00FFFF"/>
                </a:solidFill>
                <a:latin typeface="Arial"/>
                <a:ea typeface="Arial"/>
                <a:cs typeface="Arial"/>
                <a:sym typeface="Arial"/>
              </a:rPr>
              <a:t>Identify the most critical IT and business challenges clients are currently facing.</a:t>
            </a:r>
            <a:endParaRPr b="0" i="0" sz="27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GB" sz="2700" u="none" cap="none" strike="noStrike">
                <a:solidFill>
                  <a:srgbClr val="00FFFF"/>
                </a:solidFill>
                <a:latin typeface="Arial"/>
                <a:ea typeface="Arial"/>
                <a:cs typeface="Arial"/>
                <a:sym typeface="Arial"/>
              </a:rPr>
              <a:t>Explore potential gaps in service offerings.</a:t>
            </a:r>
            <a:endParaRPr b="0" i="0" sz="2700" u="none" cap="none" strike="noStrike">
              <a:solidFill>
                <a:srgbClr val="00FFF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nvSpPr>
        <p:spPr>
          <a:xfrm>
            <a:off x="0" y="0"/>
            <a:ext cx="9144000" cy="620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FF00FF"/>
                </a:solidFill>
                <a:latin typeface="Arial"/>
                <a:ea typeface="Arial"/>
                <a:cs typeface="Arial"/>
                <a:sym typeface="Arial"/>
              </a:rPr>
              <a:t>Brainstorm seed keywords:</a:t>
            </a:r>
            <a:endParaRPr b="1" i="0" sz="3000" u="none" cap="none" strike="noStrike">
              <a:solidFill>
                <a:srgbClr val="FF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GB" sz="2500" u="sng" cap="none" strike="noStrike">
                <a:solidFill>
                  <a:srgbClr val="FF9900"/>
                </a:solidFill>
                <a:latin typeface="Arial"/>
                <a:ea typeface="Arial"/>
                <a:cs typeface="Arial"/>
                <a:sym typeface="Arial"/>
              </a:rPr>
              <a:t>Information Technology</a:t>
            </a:r>
            <a:endParaRPr b="1" i="0" sz="2500" u="sng"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GB" sz="2500" u="sng" cap="none" strike="noStrike">
                <a:solidFill>
                  <a:srgbClr val="FF9900"/>
                </a:solidFill>
                <a:latin typeface="Arial"/>
                <a:ea typeface="Arial"/>
                <a:cs typeface="Arial"/>
                <a:sym typeface="Arial"/>
              </a:rPr>
              <a:t>Outsourcing Services</a:t>
            </a:r>
            <a:endParaRPr b="1" i="0" sz="2500" u="sng"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GB" sz="2500" u="sng" cap="none" strike="noStrike">
                <a:solidFill>
                  <a:srgbClr val="FF9900"/>
                </a:solidFill>
                <a:latin typeface="Arial"/>
                <a:ea typeface="Arial"/>
                <a:cs typeface="Arial"/>
                <a:sym typeface="Arial"/>
              </a:rPr>
              <a:t>Software Development</a:t>
            </a:r>
            <a:endParaRPr b="1" i="0" sz="2500" u="sng"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GB" sz="2500" u="sng" cap="none" strike="noStrike">
                <a:solidFill>
                  <a:srgbClr val="FF9900"/>
                </a:solidFill>
                <a:latin typeface="Arial"/>
                <a:ea typeface="Arial"/>
                <a:cs typeface="Arial"/>
                <a:sym typeface="Arial"/>
              </a:rPr>
              <a:t>Digital Transformation</a:t>
            </a:r>
            <a:endParaRPr b="1" i="0" sz="2500" u="sng"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GB" sz="2500" u="sng" cap="none" strike="noStrike">
                <a:solidFill>
                  <a:srgbClr val="FF9900"/>
                </a:solidFill>
                <a:latin typeface="Arial"/>
                <a:ea typeface="Arial"/>
                <a:cs typeface="Arial"/>
                <a:sym typeface="Arial"/>
              </a:rPr>
              <a:t>IT Consulting</a:t>
            </a:r>
            <a:endParaRPr b="1" i="0" sz="2500" u="sng"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GB" sz="2500" u="sng" cap="none" strike="noStrike">
                <a:solidFill>
                  <a:srgbClr val="FF9900"/>
                </a:solidFill>
                <a:latin typeface="Arial"/>
                <a:ea typeface="Arial"/>
                <a:cs typeface="Arial"/>
                <a:sym typeface="Arial"/>
              </a:rPr>
              <a:t>IT Solutions</a:t>
            </a:r>
            <a:endParaRPr b="1" i="0" sz="2500" u="sng"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GB" sz="2500" u="sng" cap="none" strike="noStrike">
                <a:solidFill>
                  <a:srgbClr val="FF9900"/>
                </a:solidFill>
                <a:latin typeface="Arial"/>
                <a:ea typeface="Arial"/>
                <a:cs typeface="Arial"/>
                <a:sym typeface="Arial"/>
              </a:rPr>
              <a:t>Business Process Outsourcing (BPO)</a:t>
            </a:r>
            <a:endParaRPr b="1" i="0" sz="2500" u="sng"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GB" sz="2500" u="sng" cap="none" strike="noStrike">
                <a:solidFill>
                  <a:srgbClr val="FF9900"/>
                </a:solidFill>
                <a:latin typeface="Arial"/>
                <a:ea typeface="Arial"/>
                <a:cs typeface="Arial"/>
                <a:sym typeface="Arial"/>
              </a:rPr>
              <a:t>Artificial Intelligence</a:t>
            </a:r>
            <a:endParaRPr b="1" i="0" sz="2500" u="sng"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GB" sz="2500" u="sng" cap="none" strike="noStrike">
                <a:solidFill>
                  <a:srgbClr val="FF9900"/>
                </a:solidFill>
                <a:latin typeface="Arial"/>
                <a:ea typeface="Arial"/>
                <a:cs typeface="Arial"/>
                <a:sym typeface="Arial"/>
              </a:rPr>
              <a:t>Cloud Computing</a:t>
            </a:r>
            <a:endParaRPr b="1" i="0" sz="2500" u="sng"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GB" sz="2500" u="sng" cap="none" strike="noStrike">
                <a:solidFill>
                  <a:srgbClr val="FF9900"/>
                </a:solidFill>
                <a:latin typeface="Arial"/>
                <a:ea typeface="Arial"/>
                <a:cs typeface="Arial"/>
                <a:sym typeface="Arial"/>
              </a:rPr>
              <a:t>Cybersecurity</a:t>
            </a:r>
            <a:endParaRPr b="1" i="0" sz="2500" u="sng"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GB" sz="2500" u="sng" cap="none" strike="noStrike">
                <a:solidFill>
                  <a:srgbClr val="FF9900"/>
                </a:solidFill>
                <a:latin typeface="Arial"/>
                <a:ea typeface="Arial"/>
                <a:cs typeface="Arial"/>
                <a:sym typeface="Arial"/>
              </a:rPr>
              <a:t>Data Analytics</a:t>
            </a:r>
            <a:endParaRPr b="1" i="0" sz="2500" u="sng"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GB" sz="2500" u="sng" cap="none" strike="noStrike">
                <a:solidFill>
                  <a:srgbClr val="FF9900"/>
                </a:solidFill>
                <a:latin typeface="Arial"/>
                <a:ea typeface="Arial"/>
                <a:cs typeface="Arial"/>
                <a:sym typeface="Arial"/>
              </a:rPr>
              <a:t>Internet of Things (IoT)</a:t>
            </a:r>
            <a:endParaRPr b="1" i="0" sz="2500" u="sng"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A86E8"/>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nvSpPr>
        <p:spPr>
          <a:xfrm>
            <a:off x="0" y="-210127"/>
            <a:ext cx="9144000" cy="533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4A86E8"/>
                </a:solidFill>
                <a:latin typeface="Arial"/>
                <a:ea typeface="Arial"/>
                <a:cs typeface="Arial"/>
                <a:sym typeface="Arial"/>
              </a:rPr>
              <a:t>Utilized keyword Research tools:</a:t>
            </a:r>
            <a:endParaRPr b="0" i="0" sz="3200" u="none" cap="none" strike="noStrike">
              <a:solidFill>
                <a:srgbClr val="4A86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n-GB" sz="2600" u="none" cap="none" strike="noStrike">
                <a:solidFill>
                  <a:srgbClr val="00FFFF"/>
                </a:solidFill>
                <a:latin typeface="Arial"/>
                <a:ea typeface="Arial"/>
                <a:cs typeface="Arial"/>
                <a:sym typeface="Arial"/>
              </a:rPr>
              <a:t>Wipro, being a global IT and consulting company, may use a variety of keyword research tools and techniques for their digital marketing and SEO strategies. These tools could include poppopular options like Google Keyword Planner, SEMrush, Ahrefs, Moz, and others.</a:t>
            </a:r>
            <a:endParaRPr b="0" i="0" sz="26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n-GB" sz="2600" u="none" cap="none" strike="noStrike">
                <a:solidFill>
                  <a:srgbClr val="00FFFF"/>
                </a:solidFill>
                <a:latin typeface="Arial"/>
                <a:ea typeface="Arial"/>
                <a:cs typeface="Arial"/>
                <a:sym typeface="Arial"/>
              </a:rPr>
              <a:t>For the most up-to-date information on the keyword research tools and strategies employed by Wipro, I would recommend visiting their official website, reviewing their digital marketing publications, or contacting their marketing or SEO teams for </a:t>
            </a:r>
            <a:endParaRPr b="0" i="0" sz="26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nvSpPr>
        <p:spPr>
          <a:xfrm>
            <a:off x="-2" y="2373588"/>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3"/>
          <p:cNvSpPr txBox="1"/>
          <p:nvPr/>
        </p:nvSpPr>
        <p:spPr>
          <a:xfrm>
            <a:off x="0" y="2373522"/>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3"/>
          <p:cNvSpPr txBox="1"/>
          <p:nvPr/>
        </p:nvSpPr>
        <p:spPr>
          <a:xfrm>
            <a:off x="-284018" y="2571752"/>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3"/>
          <p:cNvSpPr txBox="1"/>
          <p:nvPr/>
        </p:nvSpPr>
        <p:spPr>
          <a:xfrm>
            <a:off x="0" y="2029691"/>
            <a:ext cx="9144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
        <p:nvSpPr>
          <p:cNvPr id="200" name="Google Shape;200;p23"/>
          <p:cNvSpPr txBox="1"/>
          <p:nvPr/>
        </p:nvSpPr>
        <p:spPr>
          <a:xfrm>
            <a:off x="0" y="2"/>
            <a:ext cx="9144000" cy="266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1" i="0" lang="en-GB" sz="2700" u="none" cap="none" strike="noStrike">
                <a:solidFill>
                  <a:srgbClr val="0000FF"/>
                </a:solidFill>
                <a:latin typeface="Arial"/>
                <a:ea typeface="Arial"/>
                <a:cs typeface="Arial"/>
                <a:sym typeface="Arial"/>
              </a:rPr>
              <a:t>Analyse competetor keywords:</a:t>
            </a:r>
            <a:endParaRPr b="1" i="0" sz="27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GB" sz="2700" u="sng" cap="none" strike="noStrike">
                <a:solidFill>
                  <a:srgbClr val="0000FF"/>
                </a:solidFill>
                <a:latin typeface="Arial"/>
                <a:ea typeface="Arial"/>
                <a:cs typeface="Arial"/>
                <a:sym typeface="Arial"/>
              </a:rPr>
              <a:t>However, you can use online tools like SEMrush, Ahrefs, or Google Keyword Planner to analyze competitor keywords for a company like Wipro. These tools can provide insights into the keywords your competitors are targeting in their online content and advertising </a:t>
            </a:r>
            <a:endParaRPr b="0" i="0" sz="2700" u="sng" cap="none" strike="noStrike">
              <a:solidFill>
                <a:srgbClr val="0000FF"/>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nvSpPr>
        <p:spPr>
          <a:xfrm>
            <a:off x="0" y="2"/>
            <a:ext cx="9144000" cy="461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FFFF"/>
                </a:solidFill>
                <a:latin typeface="Arial"/>
                <a:ea typeface="Arial"/>
                <a:cs typeface="Arial"/>
                <a:sym typeface="Arial"/>
              </a:rPr>
              <a:t>On-page optimization:</a:t>
            </a:r>
            <a:endParaRPr b="0" i="0" sz="30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FF00FF"/>
                </a:solidFill>
                <a:latin typeface="Arial"/>
                <a:ea typeface="Arial"/>
                <a:cs typeface="Arial"/>
                <a:sym typeface="Arial"/>
              </a:rPr>
              <a:t>Keyword Research: Identify relevant keywords and phrases related to Wipro's services, products, and industry. Use tools like Google Keyword Planner to find valuable keywords.</a:t>
            </a:r>
            <a:endParaRPr b="0" i="0" sz="3000" u="none" cap="none" strike="noStrike">
              <a:solidFill>
                <a:srgbClr val="FF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FF00FF"/>
                </a:solidFill>
                <a:latin typeface="Arial"/>
                <a:ea typeface="Arial"/>
                <a:cs typeface="Arial"/>
                <a:sym typeface="Arial"/>
              </a:rPr>
              <a:t>Title Tags: Optimize the title tags of each page with the target keyword(s). Ensure the title is descriptive, concise, and appealing</a:t>
            </a:r>
            <a:r>
              <a:rPr b="0" i="0" lang="en-GB" sz="3000" u="none" cap="none" strike="noStrike">
                <a:solidFill>
                  <a:srgbClr val="000000"/>
                </a:solidFill>
                <a:latin typeface="Arial"/>
                <a:ea typeface="Arial"/>
                <a:cs typeface="Arial"/>
                <a:sym typeface="Arial"/>
              </a:rPr>
              <a:t>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FF00FF"/>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nvSpPr>
        <p:spPr>
          <a:xfrm>
            <a:off x="0" y="2"/>
            <a:ext cx="9144000" cy="574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0" i="0" lang="en-GB" sz="3100" u="none" cap="none" strike="noStrike">
                <a:solidFill>
                  <a:srgbClr val="00FF00"/>
                </a:solidFill>
                <a:latin typeface="Arial"/>
                <a:ea typeface="Arial"/>
                <a:cs typeface="Arial"/>
                <a:sym typeface="Arial"/>
              </a:rPr>
              <a:t>Meta tag optimization:</a:t>
            </a:r>
            <a:endParaRPr b="0" i="0" sz="3100" u="none" cap="none" strike="noStrike">
              <a:solidFill>
                <a:srgbClr val="00FF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9900FF"/>
                </a:solidFill>
                <a:latin typeface="Arial"/>
                <a:ea typeface="Arial"/>
                <a:cs typeface="Arial"/>
                <a:sym typeface="Arial"/>
              </a:rPr>
              <a:t>Title Tag (Meta Title):</a:t>
            </a:r>
            <a:endParaRPr b="0" i="0" sz="3000" u="none" cap="none" strike="noStrike">
              <a:solidFill>
                <a:srgbClr val="99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9900FF"/>
                </a:solidFill>
                <a:latin typeface="Arial"/>
                <a:ea typeface="Arial"/>
                <a:cs typeface="Arial"/>
                <a:sym typeface="Arial"/>
              </a:rPr>
              <a:t>Keep it concise (around 60 characters) and relevant.</a:t>
            </a:r>
            <a:endParaRPr b="0" i="0" sz="3000" u="none" cap="none" strike="noStrike">
              <a:solidFill>
                <a:srgbClr val="99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9900FF"/>
                </a:solidFill>
                <a:latin typeface="Arial"/>
                <a:ea typeface="Arial"/>
                <a:cs typeface="Arial"/>
                <a:sym typeface="Arial"/>
              </a:rPr>
              <a:t>Include primary keywords or key phrases.Meta Description (Meta Description Tag):</a:t>
            </a:r>
            <a:endParaRPr b="0" i="0" sz="3000" u="none" cap="none" strike="noStrike">
              <a:solidFill>
                <a:srgbClr val="99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9900FF"/>
                </a:solidFill>
                <a:latin typeface="Arial"/>
                <a:ea typeface="Arial"/>
                <a:cs typeface="Arial"/>
                <a:sym typeface="Arial"/>
              </a:rPr>
              <a:t>Write a compelling description (around 160-320 characters).</a:t>
            </a:r>
            <a:endParaRPr b="0" i="0" sz="3000" u="none" cap="none" strike="noStrike">
              <a:solidFill>
                <a:srgbClr val="99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9900FF"/>
                </a:solidFill>
                <a:latin typeface="Arial"/>
                <a:ea typeface="Arial"/>
                <a:cs typeface="Arial"/>
                <a:sym typeface="Arial"/>
              </a:rPr>
              <a:t>Include relevant keywords naturally.</a:t>
            </a:r>
            <a:endParaRPr b="0" i="0" sz="3000" u="none" cap="none" strike="noStrike">
              <a:solidFill>
                <a:srgbClr val="99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9900FF"/>
                </a:solidFill>
                <a:latin typeface="Arial"/>
                <a:ea typeface="Arial"/>
                <a:cs typeface="Arial"/>
                <a:sym typeface="Arial"/>
              </a:rPr>
              <a:t>Encourage click-throughs with a clear value proposition.</a:t>
            </a:r>
            <a:endParaRPr b="0" i="0" sz="3000" u="none" cap="none" strike="noStrike">
              <a:solidFill>
                <a:srgbClr val="99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0"/>
              <a:buFont typeface="Arial"/>
              <a:buNone/>
            </a:pPr>
            <a:r>
              <a:t/>
            </a:r>
            <a:endParaRPr b="0" i="0" sz="60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nvSpPr>
        <p:spPr>
          <a:xfrm>
            <a:off x="0" y="2"/>
            <a:ext cx="9144000" cy="5062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900"/>
              <a:buFont typeface="Arial"/>
              <a:buNone/>
            </a:pPr>
            <a:r>
              <a:rPr b="0" i="0" lang="en-GB" sz="4900" u="none" cap="none" strike="noStrike">
                <a:solidFill>
                  <a:srgbClr val="FF00FF"/>
                </a:solidFill>
                <a:latin typeface="Arial"/>
                <a:ea typeface="Arial"/>
                <a:cs typeface="Arial"/>
                <a:sym typeface="Arial"/>
              </a:rPr>
              <a:t>Content optimization:</a:t>
            </a:r>
            <a:endParaRPr b="0" i="0" sz="4900" u="none" cap="none" strike="noStrike">
              <a:solidFill>
                <a:srgbClr val="FF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GB" sz="2300" u="none" cap="none" strike="noStrike">
                <a:solidFill>
                  <a:srgbClr val="000000"/>
                </a:solidFill>
                <a:latin typeface="Arial"/>
                <a:ea typeface="Arial"/>
                <a:cs typeface="Arial"/>
                <a:sym typeface="Arial"/>
              </a:rPr>
              <a:t>Content optimization is a critical aspect of improving the online visibility and user experience of Wipro's website. Here are steps and strategies to optimize content effectively</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GB" sz="2300" u="none" cap="none" strike="noStrike">
                <a:solidFill>
                  <a:srgbClr val="000000"/>
                </a:solidFill>
                <a:latin typeface="Arial"/>
                <a:ea typeface="Arial"/>
                <a:cs typeface="Arial"/>
                <a:sym typeface="Arial"/>
              </a:rPr>
              <a:t>Keyword Research and Integration:</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GB" sz="2300" u="none" cap="none" strike="noStrike">
                <a:solidFill>
                  <a:srgbClr val="000000"/>
                </a:solidFill>
                <a:latin typeface="Arial"/>
                <a:ea typeface="Arial"/>
                <a:cs typeface="Arial"/>
                <a:sym typeface="Arial"/>
              </a:rPr>
              <a:t>Perform keyword research to identify relevant keywords and phrases.</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GB" sz="2300" u="none" cap="none" strike="noStrike">
                <a:solidFill>
                  <a:srgbClr val="000000"/>
                </a:solidFill>
                <a:latin typeface="Arial"/>
                <a:ea typeface="Arial"/>
                <a:cs typeface="Arial"/>
                <a:sym typeface="Arial"/>
              </a:rPr>
              <a:t>Integrate these keywords naturally into the content, including headings, subheadings, and body text.Optimize Meta Titles and Descriptions:</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GB" sz="2300" u="none" cap="none" strike="noStrike">
                <a:solidFill>
                  <a:srgbClr val="000000"/>
                </a:solidFill>
                <a:latin typeface="Arial"/>
                <a:ea typeface="Arial"/>
                <a:cs typeface="Arial"/>
                <a:sym typeface="Arial"/>
              </a:rPr>
              <a:t>Craft compelling meta titles and descriptions that include target keywords.</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nvSpPr>
        <p:spPr>
          <a:xfrm>
            <a:off x="367146" y="466437"/>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1" name="Google Shape;221;p27"/>
          <p:cNvPicPr preferRelativeResize="0"/>
          <p:nvPr/>
        </p:nvPicPr>
        <p:blipFill rotWithShape="1">
          <a:blip r:embed="rId3">
            <a:alphaModFix/>
          </a:blip>
          <a:srcRect b="0" l="0" r="0" t="0"/>
          <a:stretch/>
        </p:blipFill>
        <p:spPr>
          <a:xfrm>
            <a:off x="6589791" y="10"/>
            <a:ext cx="2554200" cy="4104300"/>
          </a:xfrm>
          <a:prstGeom prst="ellipse">
            <a:avLst/>
          </a:prstGeom>
          <a:noFill/>
          <a:ln>
            <a:noFill/>
          </a:ln>
        </p:spPr>
      </p:pic>
      <p:sp>
        <p:nvSpPr>
          <p:cNvPr id="222" name="Google Shape;222;p27"/>
          <p:cNvSpPr txBox="1"/>
          <p:nvPr/>
        </p:nvSpPr>
        <p:spPr>
          <a:xfrm flipH="1" rot="-675">
            <a:off x="-1822536" y="863613"/>
            <a:ext cx="91653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7"/>
          <p:cNvSpPr txBox="1"/>
          <p:nvPr/>
        </p:nvSpPr>
        <p:spPr>
          <a:xfrm flipH="1">
            <a:off x="367150" y="748120"/>
            <a:ext cx="7804800" cy="59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n-GB" sz="2700" u="none" cap="none" strike="noStrike">
                <a:solidFill>
                  <a:srgbClr val="FF00FF"/>
                </a:solidFill>
                <a:latin typeface="Arial"/>
                <a:ea typeface="Arial"/>
                <a:cs typeface="Arial"/>
                <a:sym typeface="Arial"/>
              </a:rPr>
              <a:t>Content ideas and marketing strategies:</a:t>
            </a:r>
            <a:endParaRPr b="0" i="0" sz="2700" u="none" cap="none" strike="noStrike">
              <a:solidFill>
                <a:srgbClr val="FF00FF"/>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nvSpPr>
        <p:spPr>
          <a:xfrm>
            <a:off x="0" y="2038927"/>
            <a:ext cx="9144000" cy="55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29" name="Google Shape;229;p28"/>
          <p:cNvSpPr txBox="1"/>
          <p:nvPr/>
        </p:nvSpPr>
        <p:spPr>
          <a:xfrm>
            <a:off x="0" y="26252"/>
            <a:ext cx="9144000" cy="571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r>
              <a:rPr b="0" i="0" lang="en-GB" sz="3200" u="none" cap="none" strike="noStrike">
                <a:solidFill>
                  <a:srgbClr val="FF00FF"/>
                </a:solidFill>
                <a:latin typeface="Arial"/>
                <a:ea typeface="Arial"/>
                <a:cs typeface="Arial"/>
                <a:sym typeface="Arial"/>
              </a:rPr>
              <a:t>Content ideas and marketing strategies:</a:t>
            </a:r>
            <a:endParaRPr b="0" i="0" sz="3200" u="none" cap="none" strike="noStrike">
              <a:solidFill>
                <a:srgbClr val="FF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GB" sz="2700" u="none" cap="none" strike="noStrike">
                <a:solidFill>
                  <a:srgbClr val="0000FF"/>
                </a:solidFill>
                <a:latin typeface="Arial"/>
                <a:ea typeface="Arial"/>
                <a:cs typeface="Arial"/>
                <a:sym typeface="Arial"/>
              </a:rPr>
              <a:t>Wipro is a global IT services and consulting company. To create content and marketing strategies for Wipro, consider these ideas:</a:t>
            </a:r>
            <a:endParaRPr b="0" i="0" sz="27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GB" sz="2700" u="none" cap="none" strike="noStrike">
                <a:solidFill>
                  <a:srgbClr val="0000FF"/>
                </a:solidFill>
                <a:latin typeface="Arial"/>
                <a:ea typeface="Arial"/>
                <a:cs typeface="Arial"/>
                <a:sym typeface="Arial"/>
              </a:rPr>
              <a:t>Thought Leadership: Publish whitepapers, blog posts, and videos on emerging technology trends, industry insights, and best practices in IT and consulting.Case Studies: Showcase successful client projects and the impact of Wipro's services.</a:t>
            </a:r>
            <a:endParaRPr b="0" i="0" sz="27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GB" sz="2700" u="none" cap="none" strike="noStrike">
                <a:solidFill>
                  <a:srgbClr val="0000FF"/>
                </a:solidFill>
                <a:latin typeface="Arial"/>
                <a:ea typeface="Arial"/>
                <a:cs typeface="Arial"/>
                <a:sym typeface="Arial"/>
              </a:rPr>
              <a:t>Webinars: Host webinars on topics relevant to Wipro's services, inviting industry experts as speakers.</a:t>
            </a:r>
            <a:endParaRPr b="0" i="0" sz="27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00FF"/>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nvSpPr>
        <p:spPr>
          <a:xfrm>
            <a:off x="0" y="2"/>
            <a:ext cx="9144000" cy="548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a:t>
            </a:r>
            <a:r>
              <a:rPr b="0" i="0" lang="en-GB" sz="4200" u="none" cap="none" strike="noStrike">
                <a:solidFill>
                  <a:srgbClr val="FF0000"/>
                </a:solidFill>
                <a:latin typeface="Arial"/>
                <a:ea typeface="Arial"/>
                <a:cs typeface="Arial"/>
                <a:sym typeface="Arial"/>
              </a:rPr>
              <a:t>Content ideas generation:</a:t>
            </a:r>
            <a:endParaRPr b="0" i="0" sz="42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rPr b="0" i="0" lang="en-GB" sz="3100" u="none" cap="none" strike="noStrike">
                <a:solidFill>
                  <a:srgbClr val="FF00FF"/>
                </a:solidFill>
                <a:latin typeface="Arial"/>
                <a:ea typeface="Arial"/>
                <a:cs typeface="Arial"/>
                <a:sym typeface="Arial"/>
              </a:rPr>
              <a:t>Generating content ideas for Wipro can help keep their marketing efforts fresh and engaging. Here are some content ideas:Explainer Videos: Create short videos explaining complex IT concepts or solutions in a simple and engaging way.</a:t>
            </a:r>
            <a:endParaRPr b="0" i="0" sz="3100" u="none" cap="none" strike="noStrike">
              <a:solidFill>
                <a:srgbClr val="FF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rPr b="0" i="0" lang="en-GB" sz="3100" u="none" cap="none" strike="noStrike">
                <a:solidFill>
                  <a:srgbClr val="FF00FF"/>
                </a:solidFill>
                <a:latin typeface="Arial"/>
                <a:ea typeface="Arial"/>
                <a:cs typeface="Arial"/>
                <a:sym typeface="Arial"/>
              </a:rPr>
              <a:t>Client Success Stories: Share in-depth case studies highlighting how Wipro's services have transformed clients' businesses</a:t>
            </a:r>
            <a:r>
              <a:rPr b="0" i="0" lang="en-GB" sz="4200" u="none" cap="none" strike="noStrike">
                <a:solidFill>
                  <a:srgbClr val="FF00FF"/>
                </a:solidFill>
                <a:latin typeface="Arial"/>
                <a:ea typeface="Arial"/>
                <a:cs typeface="Arial"/>
                <a:sym typeface="Arial"/>
              </a:rPr>
              <a:t>.</a:t>
            </a:r>
            <a:endParaRPr b="0" i="0" sz="32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3"/>
          <p:cNvPicPr preferRelativeResize="0"/>
          <p:nvPr/>
        </p:nvPicPr>
        <p:blipFill rotWithShape="1">
          <a:blip r:embed="rId3">
            <a:alphaModFix/>
          </a:blip>
          <a:srcRect b="0" l="0" r="0" t="0"/>
          <a:stretch/>
        </p:blipFill>
        <p:spPr>
          <a:xfrm>
            <a:off x="0" y="-494150"/>
            <a:ext cx="9144001" cy="5637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nvSpPr>
        <p:spPr>
          <a:xfrm>
            <a:off x="0" y="0"/>
            <a:ext cx="9144000" cy="536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300"/>
              <a:buFont typeface="Arial"/>
              <a:buNone/>
            </a:pPr>
            <a:r>
              <a:rPr b="0" i="0" lang="en-GB" sz="5300" u="none" cap="none" strike="noStrike">
                <a:solidFill>
                  <a:srgbClr val="000000"/>
                </a:solidFill>
                <a:latin typeface="Arial"/>
                <a:ea typeface="Arial"/>
                <a:cs typeface="Arial"/>
                <a:sym typeface="Arial"/>
              </a:rPr>
              <a:t>          </a:t>
            </a:r>
            <a:r>
              <a:rPr b="0" i="0" lang="en-GB" sz="5300" u="none" cap="none" strike="noStrike">
                <a:solidFill>
                  <a:srgbClr val="0000FF"/>
                </a:solidFill>
                <a:latin typeface="Arial"/>
                <a:ea typeface="Arial"/>
                <a:cs typeface="Arial"/>
                <a:sym typeface="Arial"/>
              </a:rPr>
              <a:t> :content strategy:</a:t>
            </a:r>
            <a:endParaRPr b="0" i="0" sz="53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FF"/>
                </a:solidFill>
                <a:latin typeface="Arial"/>
                <a:ea typeface="Arial"/>
                <a:cs typeface="Arial"/>
                <a:sym typeface="Arial"/>
              </a:rPr>
              <a:t>Understand Your Audience:</a:t>
            </a:r>
            <a:endParaRPr b="0" i="0" sz="30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rgbClr val="0000FF"/>
                </a:solidFill>
                <a:latin typeface="Arial"/>
                <a:ea typeface="Arial"/>
                <a:cs typeface="Arial"/>
                <a:sym typeface="Arial"/>
              </a:rPr>
              <a:t>Create detailed buyer personas to understand the needs, challenges, and preferences of your target audience. This will help tailor your content to their specific interests.</a:t>
            </a:r>
            <a:endParaRPr b="0" i="0" sz="28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rgbClr val="0000FF"/>
                </a:solidFill>
                <a:latin typeface="Arial"/>
                <a:ea typeface="Arial"/>
                <a:cs typeface="Arial"/>
                <a:sym typeface="Arial"/>
              </a:rPr>
              <a:t>Content Types:</a:t>
            </a:r>
            <a:endParaRPr b="0" i="0" sz="28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rgbClr val="0000FF"/>
                </a:solidFill>
                <a:latin typeface="Arial"/>
                <a:ea typeface="Arial"/>
                <a:cs typeface="Arial"/>
                <a:sym typeface="Arial"/>
              </a:rPr>
              <a:t>Diversify your content mix to cater to different preferences. This could include blog posts, whitepapers, case studies, videos, infographics, webinars, podcasts, and more.</a:t>
            </a:r>
            <a:endParaRPr b="0" i="0" sz="2800" u="none" cap="none" strike="noStrike">
              <a:solidFill>
                <a:srgbClr val="0000FF"/>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1"/>
          <p:cNvPicPr preferRelativeResize="0"/>
          <p:nvPr/>
        </p:nvPicPr>
        <p:blipFill rotWithShape="1">
          <a:blip r:embed="rId3">
            <a:alphaModFix/>
          </a:blip>
          <a:srcRect b="0" l="0" r="0" t="0"/>
          <a:stretch/>
        </p:blipFill>
        <p:spPr>
          <a:xfrm>
            <a:off x="152400" y="-152400"/>
            <a:ext cx="9144000" cy="51435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3753322cdb147136_4"/>
          <p:cNvSpPr txBox="1"/>
          <p:nvPr/>
        </p:nvSpPr>
        <p:spPr>
          <a:xfrm>
            <a:off x="0" y="2"/>
            <a:ext cx="9144000" cy="334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rgbClr val="0000FF"/>
                </a:solidFill>
              </a:rPr>
              <a:t>Content creation and  curation :</a:t>
            </a:r>
            <a:endParaRPr sz="2200">
              <a:solidFill>
                <a:srgbClr val="0000FF"/>
              </a:solidFill>
            </a:endParaRPr>
          </a:p>
          <a:p>
            <a:pPr indent="0" lvl="0" marL="0" rtl="0" algn="l">
              <a:spcBef>
                <a:spcPts val="0"/>
              </a:spcBef>
              <a:spcAft>
                <a:spcPts val="0"/>
              </a:spcAft>
              <a:buNone/>
            </a:pPr>
            <a:r>
              <a:rPr lang="en-GB" sz="2100">
                <a:solidFill>
                  <a:srgbClr val="FF00FF"/>
                </a:solidFill>
              </a:rPr>
              <a:t>Understanding the Brand: Begin by understanding Wipro's brand, its values, mission, and target audience.</a:t>
            </a:r>
            <a:endParaRPr sz="2100">
              <a:solidFill>
                <a:srgbClr val="FF00FF"/>
              </a:solidFill>
            </a:endParaRPr>
          </a:p>
          <a:p>
            <a:pPr indent="0" lvl="0" marL="0" rtl="0" algn="l">
              <a:spcBef>
                <a:spcPts val="0"/>
              </a:spcBef>
              <a:spcAft>
                <a:spcPts val="0"/>
              </a:spcAft>
              <a:buNone/>
            </a:pPr>
            <a:r>
              <a:rPr lang="en-GB" sz="2100">
                <a:solidFill>
                  <a:srgbClr val="FF00FF"/>
                </a:solidFill>
              </a:rPr>
              <a:t>Content Strategy: Develop a content strategy that aligns with Wipro's goals. This may involve creating content for different stages of the buyer's journey.</a:t>
            </a:r>
            <a:endParaRPr sz="2100">
              <a:solidFill>
                <a:srgbClr val="FF00FF"/>
              </a:solidFill>
            </a:endParaRPr>
          </a:p>
          <a:p>
            <a:pPr indent="0" lvl="0" marL="0" rtl="0" algn="l">
              <a:spcBef>
                <a:spcPts val="0"/>
              </a:spcBef>
              <a:spcAft>
                <a:spcPts val="0"/>
              </a:spcAft>
              <a:buNone/>
            </a:pPr>
            <a:r>
              <a:rPr lang="en-GB" sz="2300">
                <a:solidFill>
                  <a:srgbClr val="00FFFF"/>
                </a:solidFill>
              </a:rPr>
              <a:t>Curation:</a:t>
            </a:r>
            <a:endParaRPr sz="2300">
              <a:solidFill>
                <a:srgbClr val="00FFFF"/>
              </a:solidFill>
            </a:endParaRPr>
          </a:p>
          <a:p>
            <a:pPr indent="0" lvl="0" marL="0" rtl="0" algn="l">
              <a:spcBef>
                <a:spcPts val="0"/>
              </a:spcBef>
              <a:spcAft>
                <a:spcPts val="0"/>
              </a:spcAft>
              <a:buNone/>
            </a:pPr>
            <a:r>
              <a:rPr lang="en-GB" sz="2500">
                <a:solidFill>
                  <a:srgbClr val="4A86E8"/>
                </a:solidFill>
              </a:rPr>
              <a:t>Content Curation: Share industry news and insights from reputable sources, adding your own commentary to engage the audience.</a:t>
            </a:r>
            <a:endParaRPr sz="2500">
              <a:solidFill>
                <a:srgbClr val="4A86E8"/>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3753322cdb147136_0"/>
          <p:cNvSpPr txBox="1"/>
          <p:nvPr/>
        </p:nvSpPr>
        <p:spPr>
          <a:xfrm>
            <a:off x="0" y="2"/>
            <a:ext cx="9144000" cy="508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00">
                <a:solidFill>
                  <a:srgbClr val="FF00FF"/>
                </a:solidFill>
              </a:rPr>
              <a:t>Instagram story:</a:t>
            </a:r>
            <a:endParaRPr sz="2300">
              <a:solidFill>
                <a:srgbClr val="FF00FF"/>
              </a:solidFill>
            </a:endParaRPr>
          </a:p>
          <a:p>
            <a:pPr indent="0" lvl="0" marL="0" rtl="0" algn="l">
              <a:spcBef>
                <a:spcPts val="0"/>
              </a:spcBef>
              <a:spcAft>
                <a:spcPts val="0"/>
              </a:spcAft>
              <a:buNone/>
            </a:pPr>
            <a:r>
              <a:rPr lang="en-GB" sz="3400">
                <a:solidFill>
                  <a:srgbClr val="00FF00"/>
                </a:solidFill>
              </a:rPr>
              <a:t>Instagram story about Wipro.</a:t>
            </a:r>
            <a:endParaRPr sz="3400">
              <a:solidFill>
                <a:srgbClr val="00FF00"/>
              </a:solidFill>
            </a:endParaRPr>
          </a:p>
          <a:p>
            <a:pPr indent="0" lvl="0" marL="0" rtl="0" algn="l">
              <a:spcBef>
                <a:spcPts val="0"/>
              </a:spcBef>
              <a:spcAft>
                <a:spcPts val="0"/>
              </a:spcAft>
              <a:buNone/>
            </a:pPr>
            <a:r>
              <a:rPr lang="en-GB" sz="2500">
                <a:solidFill>
                  <a:srgbClr val="0000FF"/>
                </a:solidFill>
              </a:rPr>
              <a:t>Instagram profile link:</a:t>
            </a:r>
            <a:endParaRPr sz="2500">
              <a:solidFill>
                <a:srgbClr val="0000FF"/>
              </a:solidFill>
            </a:endParaRPr>
          </a:p>
          <a:p>
            <a:pPr indent="0" lvl="0" marL="0" rtl="0" algn="l">
              <a:spcBef>
                <a:spcPts val="0"/>
              </a:spcBef>
              <a:spcAft>
                <a:spcPts val="0"/>
              </a:spcAft>
              <a:buNone/>
            </a:pPr>
            <a:r>
              <a:rPr lang="en-GB" sz="3100" u="sng">
                <a:solidFill>
                  <a:schemeClr val="hlink"/>
                </a:solidFill>
                <a:hlinkClick r:id="rId3"/>
              </a:rPr>
              <a:t>https://instagram.com/prems_business?igshid=OGQ5ZDc2ODk2ZA==</a:t>
            </a:r>
            <a:endParaRPr sz="3100">
              <a:solidFill>
                <a:srgbClr val="0000FF"/>
              </a:solidFill>
            </a:endParaRPr>
          </a:p>
          <a:p>
            <a:pPr indent="0" lvl="0" marL="0" rtl="0" algn="l">
              <a:spcBef>
                <a:spcPts val="0"/>
              </a:spcBef>
              <a:spcAft>
                <a:spcPts val="0"/>
              </a:spcAft>
              <a:buNone/>
            </a:pPr>
            <a:r>
              <a:rPr lang="en-GB" sz="3500">
                <a:solidFill>
                  <a:srgbClr val="FF0000"/>
                </a:solidFill>
              </a:rPr>
              <a:t>Instagram story link:</a:t>
            </a:r>
            <a:endParaRPr sz="3500">
              <a:solidFill>
                <a:srgbClr val="FF0000"/>
              </a:solidFill>
            </a:endParaRPr>
          </a:p>
          <a:p>
            <a:pPr indent="0" lvl="0" marL="0" rtl="0" algn="l">
              <a:spcBef>
                <a:spcPts val="0"/>
              </a:spcBef>
              <a:spcAft>
                <a:spcPts val="0"/>
              </a:spcAft>
              <a:buNone/>
            </a:pPr>
            <a:r>
              <a:rPr lang="en-GB" sz="2300" u="sng">
                <a:solidFill>
                  <a:schemeClr val="hlink"/>
                </a:solidFill>
                <a:hlinkClick r:id="rId4"/>
              </a:rPr>
              <a:t>https://www.instagram.com/reel/CycUyVrxier/?igshid=MzRlODBiNWFlZA==</a:t>
            </a:r>
            <a:endParaRPr sz="2300">
              <a:solidFill>
                <a:srgbClr val="FF0000"/>
              </a:solidFill>
            </a:endParaRPr>
          </a:p>
          <a:p>
            <a:pPr indent="0" lvl="0" marL="0" rtl="0" algn="l">
              <a:spcBef>
                <a:spcPts val="0"/>
              </a:spcBef>
              <a:spcAft>
                <a:spcPts val="0"/>
              </a:spcAft>
              <a:buNone/>
            </a:pPr>
            <a:r>
              <a:rPr lang="en-GB" sz="2300">
                <a:solidFill>
                  <a:srgbClr val="00FFFF"/>
                </a:solidFill>
              </a:rPr>
              <a:t>Instagram highlight link:</a:t>
            </a:r>
            <a:endParaRPr sz="2300">
              <a:solidFill>
                <a:srgbClr val="00FFFF"/>
              </a:solidFill>
            </a:endParaRPr>
          </a:p>
          <a:p>
            <a:pPr indent="0" lvl="0" marL="0" rtl="0" algn="l">
              <a:spcBef>
                <a:spcPts val="0"/>
              </a:spcBef>
              <a:spcAft>
                <a:spcPts val="0"/>
              </a:spcAft>
              <a:buNone/>
            </a:pPr>
            <a:r>
              <a:rPr lang="en-GB" sz="2300">
                <a:solidFill>
                  <a:srgbClr val="FF9900"/>
                </a:solidFill>
              </a:rPr>
              <a:t>https://www.instagram.com/s/aGlnaGxpZ2h0OjE4MDk5NDI2MjUzMzU1OTQ4?story_media_id=3214534863092998891_62257702397&amp;igshid=MzRlODBiNWFlZA==</a:t>
            </a:r>
            <a:endParaRPr sz="2300">
              <a:solidFill>
                <a:srgbClr val="FF99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157e5ec73eaf247_0"/>
          <p:cNvSpPr txBox="1"/>
          <p:nvPr/>
        </p:nvSpPr>
        <p:spPr>
          <a:xfrm>
            <a:off x="0" y="2"/>
            <a:ext cx="9144000" cy="50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900">
                <a:solidFill>
                  <a:srgbClr val="FF00FF"/>
                </a:solidFill>
              </a:rPr>
              <a:t>Roles</a:t>
            </a:r>
            <a:r>
              <a:rPr lang="en-GB" sz="1800">
                <a:solidFill>
                  <a:srgbClr val="FF00FF"/>
                </a:solidFill>
              </a:rPr>
              <a:t>:</a:t>
            </a:r>
            <a:endParaRPr sz="1800">
              <a:solidFill>
                <a:srgbClr val="FF00FF"/>
              </a:solidFill>
            </a:endParaRPr>
          </a:p>
          <a:p>
            <a:pPr indent="0" lvl="0" marL="0" rtl="0" algn="l">
              <a:spcBef>
                <a:spcPts val="0"/>
              </a:spcBef>
              <a:spcAft>
                <a:spcPts val="0"/>
              </a:spcAft>
              <a:buNone/>
            </a:pPr>
            <a:r>
              <a:rPr lang="en-GB" sz="3600">
                <a:solidFill>
                  <a:srgbClr val="FF00FF"/>
                </a:solidFill>
              </a:rPr>
              <a:t>G.prameela__</a:t>
            </a:r>
            <a:r>
              <a:rPr lang="en-GB" sz="3600">
                <a:solidFill>
                  <a:srgbClr val="0000FF"/>
                </a:solidFill>
              </a:rPr>
              <a:t>introduction and Teamleader</a:t>
            </a:r>
            <a:endParaRPr sz="3600">
              <a:solidFill>
                <a:srgbClr val="0000FF"/>
              </a:solidFill>
            </a:endParaRPr>
          </a:p>
          <a:p>
            <a:pPr indent="0" lvl="0" marL="0" rtl="0" algn="l">
              <a:spcBef>
                <a:spcPts val="0"/>
              </a:spcBef>
              <a:spcAft>
                <a:spcPts val="0"/>
              </a:spcAft>
              <a:buNone/>
            </a:pPr>
            <a:r>
              <a:rPr lang="en-GB" sz="3600">
                <a:solidFill>
                  <a:srgbClr val="FF00FF"/>
                </a:solidFill>
              </a:rPr>
              <a:t>A.sravanthi__infomation about</a:t>
            </a:r>
            <a:r>
              <a:rPr lang="en-GB" sz="3600">
                <a:solidFill>
                  <a:srgbClr val="0000FF"/>
                </a:solidFill>
              </a:rPr>
              <a:t>USP</a:t>
            </a:r>
            <a:endParaRPr sz="3600">
              <a:solidFill>
                <a:srgbClr val="0000FF"/>
              </a:solidFill>
            </a:endParaRPr>
          </a:p>
          <a:p>
            <a:pPr indent="0" lvl="0" marL="0" rtl="0" algn="l">
              <a:spcBef>
                <a:spcPts val="0"/>
              </a:spcBef>
              <a:spcAft>
                <a:spcPts val="0"/>
              </a:spcAft>
              <a:buNone/>
            </a:pPr>
            <a:r>
              <a:rPr lang="en-GB" sz="3600">
                <a:solidFill>
                  <a:srgbClr val="FF00FF"/>
                </a:solidFill>
              </a:rPr>
              <a:t>b.jayanthisri__information about </a:t>
            </a:r>
            <a:r>
              <a:rPr lang="en-GB" sz="3600">
                <a:solidFill>
                  <a:srgbClr val="0000FF"/>
                </a:solidFill>
              </a:rPr>
              <a:t>SEO</a:t>
            </a:r>
            <a:endParaRPr sz="3600">
              <a:solidFill>
                <a:srgbClr val="0000FF"/>
              </a:solidFill>
            </a:endParaRPr>
          </a:p>
          <a:p>
            <a:pPr indent="0" lvl="0" marL="0" rtl="0" algn="l">
              <a:spcBef>
                <a:spcPts val="0"/>
              </a:spcBef>
              <a:spcAft>
                <a:spcPts val="0"/>
              </a:spcAft>
              <a:buNone/>
            </a:pPr>
            <a:r>
              <a:rPr lang="en-GB" sz="3600">
                <a:solidFill>
                  <a:srgbClr val="FF00FF"/>
                </a:solidFill>
              </a:rPr>
              <a:t>B.priyanaka__information about</a:t>
            </a:r>
            <a:r>
              <a:rPr lang="en-GB" sz="3600">
                <a:solidFill>
                  <a:srgbClr val="0000FF"/>
                </a:solidFill>
              </a:rPr>
              <a:t>CONTENT STRATEGY </a:t>
            </a:r>
            <a:endParaRPr sz="3600">
              <a:solidFill>
                <a:srgbClr val="0000FF"/>
              </a:solidFill>
            </a:endParaRPr>
          </a:p>
          <a:p>
            <a:pPr indent="0" lvl="0" marL="0" rtl="0" algn="l">
              <a:spcBef>
                <a:spcPts val="0"/>
              </a:spcBef>
              <a:spcAft>
                <a:spcPts val="0"/>
              </a:spcAft>
              <a:buNone/>
            </a:pPr>
            <a:r>
              <a:rPr lang="en-GB" sz="3600">
                <a:solidFill>
                  <a:srgbClr val="FF00FF"/>
                </a:solidFill>
              </a:rPr>
              <a:t>Ch.padma__inforamation about</a:t>
            </a:r>
            <a:r>
              <a:rPr lang="en-GB" sz="3600">
                <a:solidFill>
                  <a:srgbClr val="0000FF"/>
                </a:solidFill>
              </a:rPr>
              <a:t>ON PAGE CONTENT OPTIMIZATION</a:t>
            </a:r>
            <a:r>
              <a:rPr lang="en-GB" sz="4000">
                <a:solidFill>
                  <a:srgbClr val="0000FF"/>
                </a:solidFill>
              </a:rPr>
              <a:t> </a:t>
            </a:r>
            <a:endParaRPr sz="4000">
              <a:solidFill>
                <a:srgbClr val="0000FF"/>
              </a:solidFill>
            </a:endParaRPr>
          </a:p>
          <a:p>
            <a:pPr indent="0" lvl="0" marL="0" rtl="0" algn="l">
              <a:spcBef>
                <a:spcPts val="0"/>
              </a:spcBef>
              <a:spcAft>
                <a:spcPts val="0"/>
              </a:spcAft>
              <a:buNone/>
            </a:pPr>
            <a:r>
              <a:t/>
            </a:r>
            <a:endParaRPr sz="1800">
              <a:solidFill>
                <a:srgbClr val="FF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nvSpPr>
        <p:spPr>
          <a:xfrm>
            <a:off x="0" y="2043545"/>
            <a:ext cx="9144000" cy="59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000000"/>
              </a:solidFill>
              <a:latin typeface="Arial"/>
              <a:ea typeface="Arial"/>
              <a:cs typeface="Arial"/>
              <a:sym typeface="Arial"/>
            </a:endParaRPr>
          </a:p>
        </p:txBody>
      </p:sp>
      <p:sp>
        <p:nvSpPr>
          <p:cNvPr id="72" name="Google Shape;72;p4"/>
          <p:cNvSpPr txBox="1"/>
          <p:nvPr/>
        </p:nvSpPr>
        <p:spPr>
          <a:xfrm>
            <a:off x="0" y="2038927"/>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
          <p:cNvSpPr txBox="1"/>
          <p:nvPr/>
        </p:nvSpPr>
        <p:spPr>
          <a:xfrm>
            <a:off x="0" y="2038927"/>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
          <p:cNvSpPr txBox="1"/>
          <p:nvPr/>
        </p:nvSpPr>
        <p:spPr>
          <a:xfrm>
            <a:off x="0" y="2038927"/>
            <a:ext cx="9144000" cy="52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FF"/>
              </a:solidFill>
              <a:latin typeface="Arial"/>
              <a:ea typeface="Arial"/>
              <a:cs typeface="Arial"/>
              <a:sym typeface="Arial"/>
            </a:endParaRPr>
          </a:p>
        </p:txBody>
      </p:sp>
      <p:sp>
        <p:nvSpPr>
          <p:cNvPr id="75" name="Google Shape;75;p4"/>
          <p:cNvSpPr txBox="1"/>
          <p:nvPr/>
        </p:nvSpPr>
        <p:spPr>
          <a:xfrm>
            <a:off x="0" y="2038927"/>
            <a:ext cx="9144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a:t>
            </a:r>
            <a:endParaRPr b="0" i="0" sz="3000" u="none" cap="none" strike="noStrike">
              <a:solidFill>
                <a:srgbClr val="0000FF"/>
              </a:solidFill>
              <a:latin typeface="Arial"/>
              <a:ea typeface="Arial"/>
              <a:cs typeface="Arial"/>
              <a:sym typeface="Arial"/>
            </a:endParaRPr>
          </a:p>
        </p:txBody>
      </p:sp>
      <p:sp>
        <p:nvSpPr>
          <p:cNvPr id="76" name="Google Shape;76;p4"/>
          <p:cNvSpPr txBox="1"/>
          <p:nvPr/>
        </p:nvSpPr>
        <p:spPr>
          <a:xfrm>
            <a:off x="0" y="2038927"/>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
          <p:cNvSpPr txBox="1"/>
          <p:nvPr/>
        </p:nvSpPr>
        <p:spPr>
          <a:xfrm>
            <a:off x="-7" y="-12298"/>
            <a:ext cx="9144000" cy="516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400"/>
              <a:buFont typeface="Arial"/>
              <a:buNone/>
            </a:pPr>
            <a:r>
              <a:rPr b="0" i="0" lang="en-GB" sz="4400" u="none" cap="none" strike="noStrike">
                <a:solidFill>
                  <a:srgbClr val="FF0000"/>
                </a:solidFill>
                <a:latin typeface="Arial"/>
                <a:ea typeface="Arial"/>
                <a:cs typeface="Arial"/>
                <a:sym typeface="Arial"/>
              </a:rPr>
              <a:t>Brand study of wipro:</a:t>
            </a:r>
            <a:endParaRPr b="0" i="0" sz="4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0"/>
              <a:buFont typeface="Arial"/>
              <a:buNone/>
            </a:pPr>
            <a:r>
              <a:rPr b="0" i="0" lang="en-GB" sz="3500" u="none" cap="none" strike="noStrike">
                <a:solidFill>
                  <a:srgbClr val="4A86E8"/>
                </a:solidFill>
                <a:latin typeface="Arial"/>
                <a:ea typeface="Arial"/>
                <a:cs typeface="Arial"/>
                <a:sym typeface="Arial"/>
              </a:rPr>
              <a:t>History and Background: Explore Wipro's history, including its founding, key milestones, and growth over the years.</a:t>
            </a:r>
            <a:endParaRPr b="0" i="0" sz="3500" u="none" cap="none" strike="noStrike">
              <a:solidFill>
                <a:srgbClr val="4A86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0"/>
              <a:buFont typeface="Arial"/>
              <a:buNone/>
            </a:pPr>
            <a:r>
              <a:rPr b="0" i="0" lang="en-GB" sz="3500" u="none" cap="none" strike="noStrike">
                <a:solidFill>
                  <a:srgbClr val="4A86E8"/>
                </a:solidFill>
                <a:latin typeface="Arial"/>
                <a:ea typeface="Arial"/>
                <a:cs typeface="Arial"/>
                <a:sym typeface="Arial"/>
              </a:rPr>
              <a:t>Products and Services: Analyze the range of products and services Wipro offers. This includes IT services, consulting, outsourcing, and any specific industry verticals they focus on.</a:t>
            </a:r>
            <a:endParaRPr b="0" i="0" sz="3500" u="none" cap="none" strike="noStrike">
              <a:solidFill>
                <a:srgbClr val="4A86E8"/>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5"/>
          <p:cNvPicPr preferRelativeResize="0"/>
          <p:nvPr/>
        </p:nvPicPr>
        <p:blipFill rotWithShape="1">
          <a:blip r:embed="rId3">
            <a:alphaModFix/>
          </a:blip>
          <a:srcRect b="0" l="0" r="0" t="0"/>
          <a:stretch/>
        </p:blipFill>
        <p:spPr>
          <a:xfrm>
            <a:off x="-2" y="76200"/>
            <a:ext cx="9619825" cy="4991100"/>
          </a:xfrm>
          <a:prstGeom prst="rect">
            <a:avLst/>
          </a:prstGeom>
          <a:noFill/>
          <a:ln cap="flat" cmpd="sng" w="9525">
            <a:solidFill>
              <a:srgbClr val="FF00FF"/>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6"/>
          <p:cNvSpPr txBox="1"/>
          <p:nvPr/>
        </p:nvSpPr>
        <p:spPr>
          <a:xfrm>
            <a:off x="0" y="0"/>
            <a:ext cx="9144000" cy="553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0" i="0" lang="en-GB" sz="3100" u="none" cap="none" strike="noStrike">
                <a:solidFill>
                  <a:srgbClr val="FF00FF"/>
                </a:solidFill>
                <a:latin typeface="Arial"/>
                <a:ea typeface="Arial"/>
                <a:cs typeface="Arial"/>
                <a:sym typeface="Arial"/>
              </a:rPr>
              <a:t>Competetor Analysis of Wipro:</a:t>
            </a:r>
            <a:endParaRPr b="0" i="0" sz="3100" u="none" cap="none" strike="noStrike">
              <a:solidFill>
                <a:srgbClr val="FF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00"/>
              <a:buFont typeface="Arial"/>
              <a:buNone/>
            </a:pPr>
            <a:r>
              <a:rPr b="0" i="0" lang="en-GB" sz="2900" u="none" cap="none" strike="noStrike">
                <a:solidFill>
                  <a:srgbClr val="4A86E8"/>
                </a:solidFill>
                <a:latin typeface="Arial"/>
                <a:ea typeface="Arial"/>
                <a:cs typeface="Arial"/>
                <a:sym typeface="Arial"/>
              </a:rPr>
              <a:t>Tata Consultancy Services (TCS): TCS is one of the largest IT services companies globally and a significant competitor to Wipro. Compare factors like revenue, market share, and service offerings.</a:t>
            </a:r>
            <a:endParaRPr b="0" i="0" sz="2900" u="none" cap="none" strike="noStrike">
              <a:solidFill>
                <a:srgbClr val="4A86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00"/>
              <a:buFont typeface="Arial"/>
              <a:buNone/>
            </a:pPr>
            <a:r>
              <a:rPr b="0" i="0" lang="en-GB" sz="2900" u="none" cap="none" strike="noStrike">
                <a:solidFill>
                  <a:srgbClr val="4A86E8"/>
                </a:solidFill>
                <a:latin typeface="Arial"/>
                <a:ea typeface="Arial"/>
                <a:cs typeface="Arial"/>
                <a:sym typeface="Arial"/>
              </a:rPr>
              <a:t>Infosys: Infosys is another major Indian IT company that competes with Wipro. Analyze its strengths, weakn and market position in relation to Wipro.Cognizant: Cognizant is a U.S.-based IT services company known for its strong presence in various industries. </a:t>
            </a:r>
            <a:endParaRPr b="0" i="0" sz="2900" u="none" cap="none" strike="noStrike">
              <a:solidFill>
                <a:srgbClr val="4A86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rgbClr val="4A86E8"/>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nvSpPr>
        <p:spPr>
          <a:xfrm>
            <a:off x="0" y="2"/>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7"/>
          <p:cNvSpPr txBox="1"/>
          <p:nvPr/>
        </p:nvSpPr>
        <p:spPr>
          <a:xfrm>
            <a:off x="-12" y="-9"/>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 name="Google Shape;94;p7"/>
          <p:cNvGrpSpPr/>
          <p:nvPr/>
        </p:nvGrpSpPr>
        <p:grpSpPr>
          <a:xfrm>
            <a:off x="-12" y="27546"/>
            <a:ext cx="8899276" cy="5088405"/>
            <a:chOff x="-12" y="27546"/>
            <a:chExt cx="8899276" cy="5088405"/>
          </a:xfrm>
        </p:grpSpPr>
        <p:sp>
          <p:nvSpPr>
            <p:cNvPr id="95" name="Google Shape;95;p7"/>
            <p:cNvSpPr txBox="1"/>
            <p:nvPr/>
          </p:nvSpPr>
          <p:spPr>
            <a:xfrm>
              <a:off x="308464" y="27546"/>
              <a:ext cx="8590800" cy="132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GB" sz="3700" u="sng" cap="none" strike="noStrike">
                  <a:solidFill>
                    <a:srgbClr val="4A86E8"/>
                  </a:solidFill>
                  <a:latin typeface="Arial"/>
                  <a:ea typeface="Arial"/>
                  <a:cs typeface="Arial"/>
                  <a:sym typeface="Arial"/>
                </a:rPr>
                <a:t>Mission and values of wipro:</a:t>
              </a:r>
              <a:endParaRPr b="0" i="0" sz="3700" u="sng" cap="none" strike="noStrike">
                <a:solidFill>
                  <a:srgbClr val="4A86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700"/>
                <a:buFont typeface="Arial"/>
                <a:buNone/>
              </a:pPr>
              <a:r>
                <a:t/>
              </a:r>
              <a:endParaRPr b="0" i="0" sz="3700" u="sng" cap="none" strike="noStrike">
                <a:solidFill>
                  <a:srgbClr val="9900FF"/>
                </a:solidFill>
                <a:latin typeface="Arial"/>
                <a:ea typeface="Arial"/>
                <a:cs typeface="Arial"/>
                <a:sym typeface="Arial"/>
              </a:endParaRPr>
            </a:p>
          </p:txBody>
        </p:sp>
        <p:sp>
          <p:nvSpPr>
            <p:cNvPr id="96" name="Google Shape;96;p7"/>
            <p:cNvSpPr txBox="1"/>
            <p:nvPr/>
          </p:nvSpPr>
          <p:spPr>
            <a:xfrm>
              <a:off x="-12" y="1083051"/>
              <a:ext cx="8590800" cy="403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000000"/>
                  </a:solidFill>
                  <a:latin typeface="Arial"/>
                  <a:ea typeface="Arial"/>
                  <a:cs typeface="Arial"/>
                  <a:sym typeface="Arial"/>
                </a:rPr>
                <a:t>Mission:</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000000"/>
                  </a:solidFill>
                  <a:latin typeface="Arial"/>
                  <a:ea typeface="Arial"/>
                  <a:cs typeface="Arial"/>
                  <a:sym typeface="Arial"/>
                </a:rPr>
                <a:t>Wipro's mission is to be a leading global information technology company that helps clients achieve their business goals through innovative solutions and services.</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000000"/>
                  </a:solidFill>
                  <a:latin typeface="Arial"/>
                  <a:ea typeface="Arial"/>
                  <a:cs typeface="Arial"/>
                  <a:sym typeface="Arial"/>
                </a:rPr>
                <a:t>Core Values:</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000000"/>
                  </a:solidFill>
                  <a:latin typeface="Arial"/>
                  <a:ea typeface="Arial"/>
                  <a:cs typeface="Arial"/>
                  <a:sym typeface="Arial"/>
                </a:rPr>
                <a:t>Integrity: Wipro places a strong emphasis on integrity, honesty, and ethical conduct in all aspects of its business. They aim to build trust and credibility with clients, employees, and stakeholders.</a:t>
              </a:r>
              <a:endParaRPr b="0" i="0" sz="25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02" name="Google Shape;102;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
        <p:nvSpPr>
          <p:cNvPr id="103" name="Google Shape;103;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
        <p:nvSpPr>
          <p:cNvPr id="104" name="Google Shape;104;p8"/>
          <p:cNvSpPr txBox="1"/>
          <p:nvPr/>
        </p:nvSpPr>
        <p:spPr>
          <a:xfrm>
            <a:off x="0" y="2043545"/>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5" name="Google Shape;105;p8"/>
          <p:cNvPicPr preferRelativeResize="0"/>
          <p:nvPr/>
        </p:nvPicPr>
        <p:blipFill rotWithShape="1">
          <a:blip r:embed="rId3">
            <a:alphaModFix/>
          </a:blip>
          <a:srcRect b="0" l="0" r="0" t="0"/>
          <a:stretch/>
        </p:blipFill>
        <p:spPr>
          <a:xfrm>
            <a:off x="0" y="182238"/>
            <a:ext cx="9143999" cy="4779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txBox="1"/>
          <p:nvPr/>
        </p:nvSpPr>
        <p:spPr>
          <a:xfrm>
            <a:off x="-11" y="0"/>
            <a:ext cx="9144000" cy="21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00FFFF"/>
                </a:solidFill>
                <a:latin typeface="Arial"/>
                <a:ea typeface="Arial"/>
                <a:cs typeface="Arial"/>
                <a:sym typeface="Arial"/>
              </a:rPr>
              <a:t>USP:</a:t>
            </a:r>
            <a:endParaRPr b="0" i="0" sz="32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00FFFF"/>
                </a:solidFill>
                <a:latin typeface="Arial"/>
                <a:ea typeface="Arial"/>
                <a:cs typeface="Arial"/>
                <a:sym typeface="Arial"/>
              </a:rPr>
              <a:t>Wipro provides complete range of IT services to the organization</a:t>
            </a:r>
            <a:endParaRPr b="0" i="0" sz="32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