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30"/>
  </p:notesMasterIdLst>
  <p:handoutMasterIdLst>
    <p:handoutMasterId r:id="rId31"/>
  </p:handoutMasterIdLst>
  <p:sldIdLst>
    <p:sldId id="372" r:id="rId2"/>
    <p:sldId id="342" r:id="rId3"/>
    <p:sldId id="363" r:id="rId4"/>
    <p:sldId id="364" r:id="rId5"/>
    <p:sldId id="365" r:id="rId6"/>
    <p:sldId id="366" r:id="rId7"/>
    <p:sldId id="369" r:id="rId8"/>
    <p:sldId id="368" r:id="rId9"/>
    <p:sldId id="370" r:id="rId10"/>
    <p:sldId id="375" r:id="rId11"/>
    <p:sldId id="376" r:id="rId12"/>
    <p:sldId id="377" r:id="rId13"/>
    <p:sldId id="287" r:id="rId14"/>
    <p:sldId id="378" r:id="rId15"/>
    <p:sldId id="289" r:id="rId16"/>
    <p:sldId id="379" r:id="rId17"/>
    <p:sldId id="290" r:id="rId18"/>
    <p:sldId id="380" r:id="rId19"/>
    <p:sldId id="273" r:id="rId20"/>
    <p:sldId id="274" r:id="rId21"/>
    <p:sldId id="381" r:id="rId22"/>
    <p:sldId id="382" r:id="rId23"/>
    <p:sldId id="383" r:id="rId24"/>
    <p:sldId id="385" r:id="rId25"/>
    <p:sldId id="326" r:id="rId26"/>
    <p:sldId id="327" r:id="rId27"/>
    <p:sldId id="386" r:id="rId28"/>
    <p:sldId id="387" r:id="rId29"/>
  </p:sldIdLst>
  <p:sldSz cx="12192000" cy="6858000"/>
  <p:notesSz cx="7315200" cy="9601200"/>
  <p:custDataLst>
    <p:tags r:id="rId3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08"/>
    <a:srgbClr val="FBE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3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51206" rIns="102413" bIns="51206" numCol="1" anchor="t" anchorCtr="0" compatLnSpc="1">
            <a:prstTxWarp prst="textNoShape">
              <a:avLst/>
            </a:prstTxWarp>
          </a:bodyPr>
          <a:lstStyle>
            <a:lvl1pPr algn="l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51206" rIns="102413" bIns="51206" numCol="1" anchor="t" anchorCtr="0" compatLnSpc="1">
            <a:prstTxWarp prst="textNoShape">
              <a:avLst/>
            </a:prstTxWarp>
          </a:bodyPr>
          <a:lstStyle>
            <a:lvl1pPr algn="r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51206" rIns="102413" bIns="51206" numCol="1" anchor="b" anchorCtr="0" compatLnSpc="1">
            <a:prstTxWarp prst="textNoShape">
              <a:avLst/>
            </a:prstTxWarp>
          </a:bodyPr>
          <a:lstStyle>
            <a:lvl1pPr algn="l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51206" rIns="102413" bIns="51206" numCol="1" anchor="b" anchorCtr="0" compatLnSpc="1">
            <a:prstTxWarp prst="textNoShape">
              <a:avLst/>
            </a:prstTxWarp>
          </a:bodyPr>
          <a:lstStyle>
            <a:lvl1pPr algn="r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20FCE68-C2DC-43BF-9D1A-F35542E3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22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2413" tIns="51206" rIns="102413" bIns="51206" numCol="1" anchor="ctr" anchorCtr="0" compatLnSpc="1">
            <a:prstTxWarp prst="textNoShape">
              <a:avLst/>
            </a:prstTxWarp>
          </a:bodyPr>
          <a:lstStyle>
            <a:lvl1pPr algn="l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2413" tIns="51206" rIns="102413" bIns="51206" numCol="1" anchor="ctr" anchorCtr="0" compatLnSpc="1">
            <a:prstTxWarp prst="textNoShape">
              <a:avLst/>
            </a:prstTxWarp>
          </a:bodyPr>
          <a:lstStyle>
            <a:lvl1pPr algn="r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2413" tIns="51206" rIns="102413" bIns="512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2413" tIns="51206" rIns="102413" bIns="51206" numCol="1" anchor="b" anchorCtr="0" compatLnSpc="1">
            <a:prstTxWarp prst="textNoShape">
              <a:avLst/>
            </a:prstTxWarp>
          </a:bodyPr>
          <a:lstStyle>
            <a:lvl1pPr algn="l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2413" tIns="51206" rIns="102413" bIns="51206" numCol="1" anchor="b" anchorCtr="0" compatLnSpc="1">
            <a:prstTxWarp prst="textNoShape">
              <a:avLst/>
            </a:prstTxWarp>
          </a:bodyPr>
          <a:lstStyle>
            <a:lvl1pPr algn="r" defTabSz="102393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852DD04-A1EE-4A09-A91A-4A5BCE2AFD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00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0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5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2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50225"/>
            <a:ext cx="12192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Grafika Komputer-Teknik Informatika-Semester 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Ganjil </a:t>
            </a:r>
            <a:r>
              <a:rPr lang="id-ID" sz="1400" b="1">
                <a:solidFill>
                  <a:prstClr val="black"/>
                </a:solidFill>
                <a:latin typeface="Calibri"/>
              </a:rPr>
              <a:t>202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3</a:t>
            </a:r>
            <a:r>
              <a:rPr lang="id-ID" sz="1400" b="1">
                <a:solidFill>
                  <a:prstClr val="black"/>
                </a:solidFill>
                <a:latin typeface="Calibri"/>
              </a:rPr>
              <a:t>-202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4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rgbClr val="FFC000"/>
          </a:solidFill>
        </p:spPr>
        <p:txBody>
          <a:bodyPr/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524000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-101599" y="5859625"/>
            <a:ext cx="1301532" cy="1041722"/>
            <a:chOff x="0" y="0"/>
            <a:chExt cx="35687" cy="30873"/>
          </a:xfrm>
        </p:grpSpPr>
        <p:sp>
          <p:nvSpPr>
            <p:cNvPr id="10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50225"/>
            <a:ext cx="12192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Grafika Komputer-Teknik Informatika-Semester 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Ganjil </a:t>
            </a:r>
            <a:r>
              <a:rPr lang="id-ID" sz="1400" b="1">
                <a:solidFill>
                  <a:prstClr val="black"/>
                </a:solidFill>
                <a:latin typeface="Calibri"/>
              </a:rPr>
              <a:t>202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2</a:t>
            </a:r>
            <a:r>
              <a:rPr lang="id-ID" sz="1400" b="1">
                <a:solidFill>
                  <a:prstClr val="black"/>
                </a:solidFill>
                <a:latin typeface="Calibri"/>
              </a:rPr>
              <a:t>-202</a:t>
            </a:r>
            <a:r>
              <a:rPr lang="en-US" sz="1400" b="1">
                <a:solidFill>
                  <a:prstClr val="black"/>
                </a:solidFill>
                <a:latin typeface="Calibri"/>
              </a:rPr>
              <a:t>3</a:t>
            </a:r>
            <a:endParaRPr lang="en-US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rgbClr val="FFC000"/>
          </a:solidFill>
        </p:spPr>
        <p:txBody>
          <a:bodyPr/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524000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-101599" y="5859625"/>
            <a:ext cx="1301532" cy="1041722"/>
            <a:chOff x="0" y="0"/>
            <a:chExt cx="35687" cy="30873"/>
          </a:xfrm>
        </p:grpSpPr>
        <p:sp>
          <p:nvSpPr>
            <p:cNvPr id="10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67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F38EA20-BD20-417B-BE5A-5536533E802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28549AF-4499-43C3-A65A-ACA6415049C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897"/>
            </a:gs>
            <a:gs pos="100000">
              <a:srgbClr val="E8C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233249"/>
            <a:ext cx="9479280" cy="2549770"/>
          </a:xfrm>
        </p:spPr>
        <p:txBody>
          <a:bodyPr>
            <a:normAutofit fontScale="90000"/>
          </a:bodyPr>
          <a:lstStyle/>
          <a:p>
            <a:br>
              <a:rPr lang="en-US" sz="3692" b="1"/>
            </a:br>
            <a:r>
              <a:rPr lang="en-US" sz="3692" b="1"/>
              <a:t>GRAFIKA KOMPUTER</a:t>
            </a:r>
            <a:br>
              <a:rPr lang="en-US" sz="3692" b="1" dirty="0"/>
            </a:br>
            <a:r>
              <a:rPr lang="en-US" sz="2954" dirty="0"/>
              <a:t>D10K-5C01</a:t>
            </a:r>
            <a:br>
              <a:rPr lang="en-US" sz="2954" dirty="0"/>
            </a:br>
            <a:r>
              <a:rPr lang="en-US" sz="2954" dirty="0"/>
              <a:t>Semester </a:t>
            </a:r>
            <a:r>
              <a:rPr lang="en-US" sz="2954"/>
              <a:t>Ganjil </a:t>
            </a:r>
            <a:r>
              <a:rPr lang="id-ID" sz="2954"/>
              <a:t>202</a:t>
            </a:r>
            <a:r>
              <a:rPr lang="en-US" sz="2954"/>
              <a:t>3</a:t>
            </a:r>
            <a:r>
              <a:rPr lang="id-ID" sz="2954"/>
              <a:t>-202</a:t>
            </a:r>
            <a:r>
              <a:rPr lang="en-US" sz="2954"/>
              <a:t>4</a:t>
            </a:r>
            <a:br>
              <a:rPr lang="en-US" sz="3323" dirty="0"/>
            </a:br>
            <a:br>
              <a:rPr lang="en-US" sz="3323" dirty="0"/>
            </a:br>
            <a:r>
              <a:rPr lang="en-US" b="1" dirty="0"/>
              <a:t>GK02: Penggambaran Objek-objek Primitif</a:t>
            </a:r>
            <a:br>
              <a:rPr lang="en-US" sz="3200" dirty="0"/>
            </a:br>
            <a:br>
              <a:rPr lang="en-US" sz="3323" dirty="0"/>
            </a:br>
            <a:br>
              <a:rPr lang="en-US" sz="3323" dirty="0"/>
            </a:br>
            <a:r>
              <a:rPr lang="en-US" sz="3323" dirty="0"/>
              <a:t>Dr. Setiawan Hadi, M.Sc.CS.</a:t>
            </a:r>
            <a:br>
              <a:rPr lang="en-US" sz="3692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417" y="5459340"/>
            <a:ext cx="7772400" cy="11254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585" dirty="0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585" dirty="0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6644" y="152401"/>
            <a:ext cx="1661949" cy="1404528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406" tIns="42203" rIns="84406" bIns="42203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62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2192002" y="3147649"/>
            <a:ext cx="18473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Dasar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03451" y="1346835"/>
            <a:ext cx="7610475" cy="520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r>
              <a:rPr lang="en-US" sz="2400" dirty="0">
                <a:latin typeface="Verdana" pitchFamily="34" charset="0"/>
              </a:rPr>
              <a:t>Berdasarkan pada persamaan garis </a:t>
            </a: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sz="2400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r>
              <a:rPr lang="en-US" sz="2400" dirty="0">
                <a:latin typeface="Verdana" pitchFamily="34" charset="0"/>
              </a:rPr>
              <a:t>Jika diketahui dua buah titik P(x1,y1) dan Q(x2,y2) maka</a:t>
            </a: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sz="2400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sz="2400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sz="2400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b="1" u="sng" dirty="0">
                <a:latin typeface="Verdana" pitchFamily="34" charset="0"/>
              </a:rPr>
              <a:t>Algoritma:</a:t>
            </a:r>
            <a:r>
              <a:rPr lang="en-US" sz="2400" dirty="0">
                <a:latin typeface="Verdana" pitchFamily="34" charset="0"/>
              </a:rPr>
              <a:t> Untuk setiap interval </a:t>
            </a:r>
            <a:r>
              <a:rPr lang="el-GR" sz="2400">
                <a:latin typeface="Verdana" pitchFamily="34" charset="0"/>
              </a:rPr>
              <a:t>Δ</a:t>
            </a:r>
            <a:r>
              <a:rPr lang="en-US" sz="2400" dirty="0">
                <a:latin typeface="Verdana" pitchFamily="34" charset="0"/>
              </a:rPr>
              <a:t>x terdapat nilai korespondensi y dengan interval </a:t>
            </a:r>
            <a:r>
              <a:rPr lang="el-GR" sz="2400">
                <a:latin typeface="Verdana" pitchFamily="34" charset="0"/>
              </a:rPr>
              <a:t>Δ</a:t>
            </a:r>
            <a:r>
              <a:rPr lang="en-US" sz="2400" dirty="0">
                <a:latin typeface="Verdana" pitchFamily="34" charset="0"/>
              </a:rPr>
              <a:t>y</a:t>
            </a:r>
            <a:endParaRPr lang="el-GR" sz="240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sz="2400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dirty="0">
              <a:latin typeface="Verdana" pitchFamily="34" charset="0"/>
            </a:endParaRP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</a:pPr>
            <a:endParaRPr lang="en-US" dirty="0">
              <a:latin typeface="Verdana" pitchFamily="34" charset="0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914"/>
              </p:ext>
            </p:extLst>
          </p:nvPr>
        </p:nvGraphicFramePr>
        <p:xfrm>
          <a:off x="8193724" y="1346834"/>
          <a:ext cx="1444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03040" progId="Equation.DSMT4">
                  <p:embed/>
                </p:oleObj>
              </mc:Choice>
              <mc:Fallback>
                <p:oleObj name="Equation" r:id="rId2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724" y="1346834"/>
                        <a:ext cx="14446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00405"/>
              </p:ext>
            </p:extLst>
          </p:nvPr>
        </p:nvGraphicFramePr>
        <p:xfrm>
          <a:off x="3883343" y="3373438"/>
          <a:ext cx="13906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31640" progId="Equation.DSMT4">
                  <p:embed/>
                </p:oleObj>
              </mc:Choice>
              <mc:Fallback>
                <p:oleObj name="Equation" r:id="rId4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343" y="3373438"/>
                        <a:ext cx="13906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310088"/>
              </p:ext>
            </p:extLst>
          </p:nvPr>
        </p:nvGraphicFramePr>
        <p:xfrm>
          <a:off x="6785611" y="3427094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611" y="3427094"/>
                        <a:ext cx="176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88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Contoh Algoritma Dasar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37183"/>
              </p:ext>
            </p:extLst>
          </p:nvPr>
        </p:nvGraphicFramePr>
        <p:xfrm>
          <a:off x="2981325" y="2698750"/>
          <a:ext cx="3444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431640" progId="Equation.DSMT4">
                  <p:embed/>
                </p:oleObj>
              </mc:Choice>
              <mc:Fallback>
                <p:oleObj name="Equation" r:id="rId2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698750"/>
                        <a:ext cx="344487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07407" y="949326"/>
            <a:ext cx="7977187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/>
              <a:t>Soal:</a:t>
            </a:r>
            <a:r>
              <a:rPr lang="en-US" sz="2400" kern="0" dirty="0"/>
              <a:t> Diketahui dua buah titik A(2,1) dan B(6,4). Tentukan titik-titik dijital yang dilalui oleh garis yang melalui kedua titik tersebut!</a:t>
            </a:r>
          </a:p>
          <a:p>
            <a:r>
              <a:rPr lang="en-US" sz="1800" b="1" kern="0" dirty="0"/>
              <a:t>Jawab:</a:t>
            </a:r>
          </a:p>
          <a:p>
            <a:pPr>
              <a:buFontTx/>
              <a:buNone/>
            </a:pPr>
            <a:endParaRPr lang="en-US" sz="1800" kern="0" dirty="0"/>
          </a:p>
          <a:p>
            <a:endParaRPr lang="en-US" sz="1800" b="1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36440" y="2761457"/>
            <a:ext cx="2641600" cy="796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Group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34244"/>
              </p:ext>
            </p:extLst>
          </p:nvPr>
        </p:nvGraphicFramePr>
        <p:xfrm>
          <a:off x="4944190" y="3892312"/>
          <a:ext cx="2962751" cy="2285258"/>
        </p:xfrm>
        <a:graphic>
          <a:graphicData uri="http://schemas.openxmlformats.org/drawingml/2006/table">
            <a:tbl>
              <a:tblPr/>
              <a:tblGrid>
                <a:gridCol w="98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028449"/>
              </p:ext>
            </p:extLst>
          </p:nvPr>
        </p:nvGraphicFramePr>
        <p:xfrm>
          <a:off x="2981325" y="2698750"/>
          <a:ext cx="3444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431640" progId="Equation.DSMT4">
                  <p:embed/>
                </p:oleObj>
              </mc:Choice>
              <mc:Fallback>
                <p:oleObj name="Equation" r:id="rId2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698750"/>
                        <a:ext cx="344487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41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2068026"/>
              </p:ext>
            </p:extLst>
          </p:nvPr>
        </p:nvGraphicFramePr>
        <p:xfrm>
          <a:off x="7001018" y="3598069"/>
          <a:ext cx="3732212" cy="222567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07406" y="941504"/>
            <a:ext cx="7977187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/>
              <a:t>Soal:</a:t>
            </a:r>
            <a:r>
              <a:rPr lang="en-US" sz="2400" kern="0" dirty="0"/>
              <a:t> Diketahui dua buah titik A(2,1) dan B(6,4). Tentukan titik-titik dijital yang dilalui oleh garis yang melalui kedua titik tersebut!</a:t>
            </a:r>
          </a:p>
          <a:p>
            <a:r>
              <a:rPr lang="en-US" sz="1800" b="1" kern="0" dirty="0"/>
              <a:t>Jawab:</a:t>
            </a:r>
          </a:p>
          <a:p>
            <a:pPr>
              <a:buFontTx/>
              <a:buNone/>
            </a:pPr>
            <a:endParaRPr lang="en-US" sz="1800" kern="0" dirty="0"/>
          </a:p>
          <a:p>
            <a:endParaRPr lang="en-US" sz="1800" b="1" kern="0" dirty="0"/>
          </a:p>
        </p:txBody>
      </p:sp>
      <p:graphicFrame>
        <p:nvGraphicFramePr>
          <p:cNvPr id="6" name="Group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22868"/>
              </p:ext>
            </p:extLst>
          </p:nvPr>
        </p:nvGraphicFramePr>
        <p:xfrm>
          <a:off x="3436146" y="3739356"/>
          <a:ext cx="2593975" cy="1799908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[y]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val 417"/>
          <p:cNvSpPr>
            <a:spLocks noChangeArrowheads="1"/>
          </p:cNvSpPr>
          <p:nvPr/>
        </p:nvSpPr>
        <p:spPr bwMode="auto">
          <a:xfrm>
            <a:off x="8345488" y="4976814"/>
            <a:ext cx="366712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Oval 418"/>
          <p:cNvSpPr>
            <a:spLocks noChangeArrowheads="1"/>
          </p:cNvSpPr>
          <p:nvPr/>
        </p:nvSpPr>
        <p:spPr bwMode="auto">
          <a:xfrm>
            <a:off x="7715251" y="5430839"/>
            <a:ext cx="366713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419"/>
          <p:cNvSpPr>
            <a:spLocks noChangeArrowheads="1"/>
          </p:cNvSpPr>
          <p:nvPr/>
        </p:nvSpPr>
        <p:spPr bwMode="auto">
          <a:xfrm>
            <a:off x="8982076" y="4541839"/>
            <a:ext cx="366713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Oval 420"/>
          <p:cNvSpPr>
            <a:spLocks noChangeArrowheads="1"/>
          </p:cNvSpPr>
          <p:nvPr/>
        </p:nvSpPr>
        <p:spPr bwMode="auto">
          <a:xfrm>
            <a:off x="9594851" y="4529139"/>
            <a:ext cx="366713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421"/>
          <p:cNvSpPr>
            <a:spLocks noChangeArrowheads="1"/>
          </p:cNvSpPr>
          <p:nvPr/>
        </p:nvSpPr>
        <p:spPr bwMode="auto">
          <a:xfrm>
            <a:off x="10209213" y="4084639"/>
            <a:ext cx="366712" cy="338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Latihan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8382" y="1106806"/>
            <a:ext cx="7615237" cy="491807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SzPct val="100000"/>
              <a:buFontTx/>
              <a:buAutoNum type="alphaUcPeriod"/>
            </a:pPr>
            <a:r>
              <a:rPr lang="en-US" dirty="0"/>
              <a:t>Tentukan koordinat titik-titik dijital untuk garis yang dibentuk oleh dua titik sebagai berikut: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(-5,5) dan (1,2)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(4,3) dan (8,-2)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(2,3) dan (5,3)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(2,3) dan (2,5)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(6,4) dan (2,1)</a:t>
            </a:r>
          </a:p>
          <a:p>
            <a:pPr marL="457200" indent="-457200">
              <a:buSzPct val="100000"/>
              <a:buFontTx/>
              <a:buAutoNum type="alphaUcPeriod"/>
            </a:pPr>
            <a:r>
              <a:rPr lang="en-US" dirty="0"/>
              <a:t>Gunakan algoritma DDA dan Bresenham untuk menentukan titik-titik dijital antara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(-3,3) dan (-1,3)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(7,-1) dan (-4,-6)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(-3,3) dan (-1,-3)</a:t>
            </a:r>
          </a:p>
          <a:p>
            <a:pPr marL="914400" lvl="1" indent="-457200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Differential Analyzer (DDA)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6143" y="1360489"/>
            <a:ext cx="8602662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dirty="0"/>
              <a:t>Untuk meningkatkan kualitas penggambaran garis</a:t>
            </a:r>
          </a:p>
          <a:p>
            <a:pPr>
              <a:lnSpc>
                <a:spcPct val="90000"/>
              </a:lnSpc>
            </a:pPr>
            <a:r>
              <a:rPr lang="en-US" sz="1800" kern="0" dirty="0"/>
              <a:t>Slope (m) sebuah garis bisa positif atau negatif</a:t>
            </a:r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b="1" u="sng" kern="0" dirty="0"/>
          </a:p>
          <a:p>
            <a:pPr>
              <a:lnSpc>
                <a:spcPct val="90000"/>
              </a:lnSpc>
            </a:pPr>
            <a:endParaRPr lang="en-US" sz="1800" b="1" u="sng" kern="0" dirty="0"/>
          </a:p>
          <a:p>
            <a:pPr>
              <a:lnSpc>
                <a:spcPct val="90000"/>
              </a:lnSpc>
            </a:pPr>
            <a:r>
              <a:rPr lang="en-US" sz="1800" b="1" u="sng" kern="0" dirty="0"/>
              <a:t>Keuntungan DDA: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Lebih cepat dari cara sebelumnya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Beban komputasi lebih ringan (tanpa perkalian)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Arah increment bisa ke dua arah (x atau y)</a:t>
            </a:r>
          </a:p>
          <a:p>
            <a:pPr>
              <a:lnSpc>
                <a:spcPct val="90000"/>
              </a:lnSpc>
            </a:pPr>
            <a:endParaRPr lang="en-US" sz="1800" kern="0" dirty="0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477395"/>
              </p:ext>
            </p:extLst>
          </p:nvPr>
        </p:nvGraphicFramePr>
        <p:xfrm>
          <a:off x="3406776" y="2495551"/>
          <a:ext cx="5013325" cy="2025333"/>
        </p:xfrm>
        <a:graphic>
          <a:graphicData uri="http://schemas.openxmlformats.org/drawingml/2006/table">
            <a:tbl>
              <a:tblPr/>
              <a:tblGrid>
                <a:gridCol w="25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Kondisi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Langkah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m&lt;=1, KI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Δ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x=1, 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m&lt;=1, KA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Δ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x=-1, 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m&gt;1, KI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Δ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y=1, 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+1/m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m&gt;1, KA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Δ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y=-1, 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i+1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-1/m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2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Algoritma DDA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278063" y="1541463"/>
            <a:ext cx="8177212" cy="4806950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90000"/>
              </a:lnSpc>
              <a:buSzTx/>
            </a:pPr>
            <a:r>
              <a:rPr lang="en-US" b="1" u="sng" dirty="0"/>
              <a:t>Algoritma: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dirty="0"/>
              <a:t>Inputkan (x1,y1) dan (x2, y2)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/>
              <a:t>Hitung</a:t>
            </a:r>
            <a:r>
              <a:rPr lang="en-US" dirty="0"/>
              <a:t> dx dan dy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u="sng" dirty="0"/>
              <a:t>If </a:t>
            </a:r>
            <a:r>
              <a:rPr lang="en-US" dirty="0"/>
              <a:t>|dx| &gt; |dy| </a:t>
            </a:r>
            <a:r>
              <a:rPr lang="en-US" u="sng" dirty="0"/>
              <a:t>then</a:t>
            </a:r>
            <a:r>
              <a:rPr lang="en-US" dirty="0"/>
              <a:t> s=|dx| </a:t>
            </a:r>
            <a:r>
              <a:rPr lang="en-US" u="sng" dirty="0"/>
              <a:t>else</a:t>
            </a:r>
            <a:r>
              <a:rPr lang="en-US" dirty="0"/>
              <a:t> s=|dy|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l-GR"/>
              <a:t>Δ</a:t>
            </a:r>
            <a:r>
              <a:rPr lang="en-US" dirty="0"/>
              <a:t>x=dx/s; </a:t>
            </a:r>
            <a:r>
              <a:rPr lang="el-GR"/>
              <a:t>Δ</a:t>
            </a:r>
            <a:r>
              <a:rPr lang="en-US" dirty="0"/>
              <a:t>y=dy/s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u="sng" dirty="0"/>
              <a:t>Set</a:t>
            </a:r>
            <a:r>
              <a:rPr lang="en-US" dirty="0"/>
              <a:t> x=x1; y=y1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dirty="0"/>
              <a:t>x=x+ </a:t>
            </a:r>
            <a:r>
              <a:rPr lang="el-GR"/>
              <a:t>Δ</a:t>
            </a:r>
            <a:r>
              <a:rPr lang="en-US" dirty="0"/>
              <a:t>x; y=y+ </a:t>
            </a:r>
            <a:r>
              <a:rPr lang="el-GR"/>
              <a:t>Δ</a:t>
            </a:r>
            <a:r>
              <a:rPr lang="en-US" dirty="0"/>
              <a:t>y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</a:pPr>
            <a:r>
              <a:rPr lang="en-US" dirty="0"/>
              <a:t>Lakukan langkah ke 6 sebanyak s kali</a:t>
            </a:r>
          </a:p>
          <a:p>
            <a:pPr marL="381000" indent="-381000">
              <a:lnSpc>
                <a:spcPct val="90000"/>
              </a:lnSpc>
              <a:buSzTx/>
            </a:pPr>
            <a:r>
              <a:rPr lang="en-US" b="1" u="sng" dirty="0"/>
              <a:t>Contoh: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/>
              <a:t>Tentukan dengan algoritma DDA titik-titik dijital yang melalui garis yang dibentuk oleh titik (2,1) dan (6,4)</a:t>
            </a:r>
          </a:p>
          <a:p>
            <a:pPr marL="381000" indent="-381000">
              <a:lnSpc>
                <a:spcPct val="90000"/>
              </a:lnSpc>
              <a:buSzTx/>
            </a:pPr>
            <a:r>
              <a:rPr lang="en-US" b="1" u="sng" dirty="0"/>
              <a:t>Latihan: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/>
              <a:t>Lihat sebelumnya</a:t>
            </a:r>
          </a:p>
          <a:p>
            <a:pPr marL="381000" indent="-38100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DDA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54376" y="1056640"/>
            <a:ext cx="5514975" cy="460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58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Algoritma Bresenham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2251075" y="1370014"/>
            <a:ext cx="7615238" cy="75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Penentuan koordinat menggunakan ‘integer arithmetic’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Di-optimasi berdasarkan jarak kedekatan dengan posisi grid</a:t>
            </a:r>
          </a:p>
        </p:txBody>
      </p:sp>
      <p:grpSp>
        <p:nvGrpSpPr>
          <p:cNvPr id="3079" name="Group 36"/>
          <p:cNvGrpSpPr>
            <a:grpSpLocks/>
          </p:cNvGrpSpPr>
          <p:nvPr/>
        </p:nvGrpSpPr>
        <p:grpSpPr bwMode="auto">
          <a:xfrm>
            <a:off x="4079875" y="2219325"/>
            <a:ext cx="4800600" cy="4038600"/>
            <a:chOff x="1850" y="1398"/>
            <a:chExt cx="3024" cy="2544"/>
          </a:xfrm>
        </p:grpSpPr>
        <p:grpSp>
          <p:nvGrpSpPr>
            <p:cNvPr id="3080" name="Group 5"/>
            <p:cNvGrpSpPr>
              <a:grpSpLocks/>
            </p:cNvGrpSpPr>
            <p:nvPr/>
          </p:nvGrpSpPr>
          <p:grpSpPr bwMode="auto">
            <a:xfrm>
              <a:off x="2044" y="1658"/>
              <a:ext cx="2442" cy="2009"/>
              <a:chOff x="432" y="1680"/>
              <a:chExt cx="3024" cy="2592"/>
            </a:xfrm>
          </p:grpSpPr>
          <p:sp>
            <p:nvSpPr>
              <p:cNvPr id="3100" name="Line 6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1" name="Line 7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2" name="Line 8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3" name="Line 9"/>
              <p:cNvSpPr>
                <a:spLocks noChangeShapeType="1"/>
              </p:cNvSpPr>
              <p:nvPr/>
            </p:nvSpPr>
            <p:spPr bwMode="auto">
              <a:xfrm>
                <a:off x="3168" y="1680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4" name="Line 10"/>
              <p:cNvSpPr>
                <a:spLocks noChangeShapeType="1"/>
              </p:cNvSpPr>
              <p:nvPr/>
            </p:nvSpPr>
            <p:spPr bwMode="auto">
              <a:xfrm>
                <a:off x="432" y="1968"/>
                <a:ext cx="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5" name="Line 11"/>
              <p:cNvSpPr>
                <a:spLocks noChangeShapeType="1"/>
              </p:cNvSpPr>
              <p:nvPr/>
            </p:nvSpPr>
            <p:spPr bwMode="auto">
              <a:xfrm>
                <a:off x="432" y="2736"/>
                <a:ext cx="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6" name="Line 12"/>
              <p:cNvSpPr>
                <a:spLocks noChangeShapeType="1"/>
              </p:cNvSpPr>
              <p:nvPr/>
            </p:nvSpPr>
            <p:spPr bwMode="auto">
              <a:xfrm>
                <a:off x="432" y="3504"/>
                <a:ext cx="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81" name="Oval 13"/>
            <p:cNvSpPr>
              <a:spLocks noChangeArrowheads="1"/>
            </p:cNvSpPr>
            <p:nvPr/>
          </p:nvSpPr>
          <p:spPr bwMode="auto">
            <a:xfrm>
              <a:off x="2335" y="3028"/>
              <a:ext cx="116" cy="1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2" name="Oval 14"/>
            <p:cNvSpPr>
              <a:spLocks noChangeArrowheads="1"/>
            </p:cNvSpPr>
            <p:nvPr/>
          </p:nvSpPr>
          <p:spPr bwMode="auto">
            <a:xfrm>
              <a:off x="2948" y="2427"/>
              <a:ext cx="117" cy="1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3" name="Oval 15"/>
            <p:cNvSpPr>
              <a:spLocks noChangeArrowheads="1"/>
            </p:cNvSpPr>
            <p:nvPr/>
          </p:nvSpPr>
          <p:spPr bwMode="auto">
            <a:xfrm>
              <a:off x="3575" y="2421"/>
              <a:ext cx="117" cy="11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4" name="Oval 16"/>
            <p:cNvSpPr>
              <a:spLocks noChangeArrowheads="1"/>
            </p:cNvSpPr>
            <p:nvPr/>
          </p:nvSpPr>
          <p:spPr bwMode="auto">
            <a:xfrm>
              <a:off x="4202" y="1832"/>
              <a:ext cx="116" cy="1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5" name="Oval 17"/>
            <p:cNvSpPr>
              <a:spLocks noChangeArrowheads="1"/>
            </p:cNvSpPr>
            <p:nvPr/>
          </p:nvSpPr>
          <p:spPr bwMode="auto">
            <a:xfrm>
              <a:off x="2955" y="3010"/>
              <a:ext cx="116" cy="1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6" name="Oval 18"/>
            <p:cNvSpPr>
              <a:spLocks noChangeArrowheads="1"/>
            </p:cNvSpPr>
            <p:nvPr/>
          </p:nvSpPr>
          <p:spPr bwMode="auto">
            <a:xfrm>
              <a:off x="3575" y="3016"/>
              <a:ext cx="117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7" name="Oval 19"/>
            <p:cNvSpPr>
              <a:spLocks noChangeArrowheads="1"/>
            </p:cNvSpPr>
            <p:nvPr/>
          </p:nvSpPr>
          <p:spPr bwMode="auto">
            <a:xfrm>
              <a:off x="4196" y="3016"/>
              <a:ext cx="116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8" name="Oval 20"/>
            <p:cNvSpPr>
              <a:spLocks noChangeArrowheads="1"/>
            </p:cNvSpPr>
            <p:nvPr/>
          </p:nvSpPr>
          <p:spPr bwMode="auto">
            <a:xfrm>
              <a:off x="2335" y="2408"/>
              <a:ext cx="116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89" name="Oval 21"/>
            <p:cNvSpPr>
              <a:spLocks noChangeArrowheads="1"/>
            </p:cNvSpPr>
            <p:nvPr/>
          </p:nvSpPr>
          <p:spPr bwMode="auto">
            <a:xfrm>
              <a:off x="2955" y="1826"/>
              <a:ext cx="116" cy="1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90" name="Oval 22"/>
            <p:cNvSpPr>
              <a:spLocks noChangeArrowheads="1"/>
            </p:cNvSpPr>
            <p:nvPr/>
          </p:nvSpPr>
          <p:spPr bwMode="auto">
            <a:xfrm>
              <a:off x="4189" y="2421"/>
              <a:ext cx="116" cy="1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91" name="Oval 23"/>
            <p:cNvSpPr>
              <a:spLocks noChangeArrowheads="1"/>
            </p:cNvSpPr>
            <p:nvPr/>
          </p:nvSpPr>
          <p:spPr bwMode="auto">
            <a:xfrm>
              <a:off x="2335" y="1826"/>
              <a:ext cx="116" cy="1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92" name="Oval 24"/>
            <p:cNvSpPr>
              <a:spLocks noChangeArrowheads="1"/>
            </p:cNvSpPr>
            <p:nvPr/>
          </p:nvSpPr>
          <p:spPr bwMode="auto">
            <a:xfrm>
              <a:off x="3569" y="1826"/>
              <a:ext cx="116" cy="1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093" name="Line 25"/>
            <p:cNvSpPr>
              <a:spLocks noChangeShapeType="1"/>
            </p:cNvSpPr>
            <p:nvPr/>
          </p:nvSpPr>
          <p:spPr bwMode="auto">
            <a:xfrm flipV="1">
              <a:off x="1850" y="1696"/>
              <a:ext cx="3024" cy="15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3074" name="Object 26"/>
            <p:cNvGraphicFramePr>
              <a:graphicFrameLocks noChangeAspect="1"/>
            </p:cNvGraphicFramePr>
            <p:nvPr/>
          </p:nvGraphicFramePr>
          <p:xfrm>
            <a:off x="1889" y="1398"/>
            <a:ext cx="42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57200" imgH="228600" progId="Equation.3">
                    <p:embed/>
                  </p:oleObj>
                </mc:Choice>
                <mc:Fallback>
                  <p:oleObj name="Equation" r:id="rId3" imgW="4572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398"/>
                          <a:ext cx="42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Line 27"/>
            <p:cNvSpPr>
              <a:spLocks noChangeShapeType="1"/>
            </p:cNvSpPr>
            <p:nvPr/>
          </p:nvSpPr>
          <p:spPr bwMode="auto">
            <a:xfrm>
              <a:off x="2121" y="1658"/>
              <a:ext cx="233" cy="1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5" name="Line 29"/>
            <p:cNvSpPr>
              <a:spLocks noChangeShapeType="1"/>
            </p:cNvSpPr>
            <p:nvPr/>
          </p:nvSpPr>
          <p:spPr bwMode="auto">
            <a:xfrm flipH="1">
              <a:off x="3052" y="1696"/>
              <a:ext cx="349" cy="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6" name="Line 31"/>
            <p:cNvSpPr>
              <a:spLocks noChangeShapeType="1"/>
            </p:cNvSpPr>
            <p:nvPr/>
          </p:nvSpPr>
          <p:spPr bwMode="auto">
            <a:xfrm flipH="1" flipV="1">
              <a:off x="2470" y="3183"/>
              <a:ext cx="272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3075" name="Object 32"/>
            <p:cNvGraphicFramePr>
              <a:graphicFrameLocks noChangeAspect="1"/>
            </p:cNvGraphicFramePr>
            <p:nvPr/>
          </p:nvGraphicFramePr>
          <p:xfrm>
            <a:off x="3633" y="3741"/>
            <a:ext cx="81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8840" imgH="228600" progId="Equation.3">
                    <p:embed/>
                  </p:oleObj>
                </mc:Choice>
                <mc:Fallback>
                  <p:oleObj name="Equation" r:id="rId5" imgW="8888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3741"/>
                          <a:ext cx="814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Line 33"/>
            <p:cNvSpPr>
              <a:spLocks noChangeShapeType="1"/>
            </p:cNvSpPr>
            <p:nvPr/>
          </p:nvSpPr>
          <p:spPr bwMode="auto">
            <a:xfrm flipH="1" flipV="1">
              <a:off x="3091" y="2700"/>
              <a:ext cx="659" cy="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8" name="AutoShape 34"/>
            <p:cNvSpPr>
              <a:spLocks noChangeArrowheads="1"/>
            </p:cNvSpPr>
            <p:nvPr/>
          </p:nvSpPr>
          <p:spPr bwMode="auto">
            <a:xfrm>
              <a:off x="2315" y="2923"/>
              <a:ext cx="149" cy="5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99" name="AutoShape 35"/>
            <p:cNvSpPr>
              <a:spLocks noChangeArrowheads="1"/>
            </p:cNvSpPr>
            <p:nvPr/>
          </p:nvSpPr>
          <p:spPr bwMode="auto">
            <a:xfrm>
              <a:off x="2948" y="2613"/>
              <a:ext cx="149" cy="5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Bresenham</a:t>
            </a:r>
          </a:p>
        </p:txBody>
      </p:sp>
      <p:graphicFrame>
        <p:nvGraphicFramePr>
          <p:cNvPr id="5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5997"/>
              </p:ext>
            </p:extLst>
          </p:nvPr>
        </p:nvGraphicFramePr>
        <p:xfrm>
          <a:off x="9682998" y="2300421"/>
          <a:ext cx="1851025" cy="1692276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59903" y="945515"/>
            <a:ext cx="7057908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lnSpc>
                <a:spcPct val="80000"/>
              </a:lnSpc>
              <a:buSzTx/>
              <a:buFontTx/>
              <a:buAutoNum type="arabicPeriod"/>
            </a:pPr>
            <a:r>
              <a:rPr lang="en-US" sz="1600" kern="0"/>
              <a:t>Hitung</a:t>
            </a:r>
            <a:r>
              <a:rPr lang="en-US" sz="1600" kern="0" dirty="0"/>
              <a:t> </a:t>
            </a:r>
            <a:r>
              <a:rPr lang="el-GR" sz="1600" kern="0"/>
              <a:t>Δ</a:t>
            </a:r>
            <a:r>
              <a:rPr lang="en-US" sz="1600" kern="0" dirty="0"/>
              <a:t>x=x</a:t>
            </a:r>
            <a:r>
              <a:rPr lang="en-US" sz="1600" kern="0" baseline="-25000" dirty="0"/>
              <a:t>2</a:t>
            </a:r>
            <a:r>
              <a:rPr lang="en-US" sz="1600" kern="0" dirty="0"/>
              <a:t>–x</a:t>
            </a:r>
            <a:r>
              <a:rPr lang="en-US" sz="1600" kern="0" baseline="-25000" dirty="0"/>
              <a:t>1</a:t>
            </a:r>
            <a:r>
              <a:rPr lang="en-US" sz="1600" kern="0" dirty="0"/>
              <a:t> dan </a:t>
            </a:r>
            <a:r>
              <a:rPr lang="el-GR" sz="1600" kern="0"/>
              <a:t>Δ</a:t>
            </a:r>
            <a:r>
              <a:rPr lang="en-US" sz="1600" kern="0" dirty="0"/>
              <a:t>y=y</a:t>
            </a:r>
            <a:r>
              <a:rPr lang="en-US" sz="1600" kern="0" baseline="-25000" dirty="0"/>
              <a:t>2</a:t>
            </a:r>
            <a:r>
              <a:rPr lang="en-US" sz="1600" kern="0" dirty="0"/>
              <a:t>-y</a:t>
            </a:r>
            <a:r>
              <a:rPr lang="en-US" sz="1600" kern="0" baseline="-25000" dirty="0"/>
              <a:t>1</a:t>
            </a:r>
          </a:p>
          <a:p>
            <a:pPr marL="381000" indent="-381000">
              <a:lnSpc>
                <a:spcPct val="80000"/>
              </a:lnSpc>
              <a:buSzTx/>
              <a:buFontTx/>
              <a:buAutoNum type="arabicPeriod"/>
            </a:pPr>
            <a:r>
              <a:rPr lang="en-US" sz="1600" kern="0"/>
              <a:t>Hitung</a:t>
            </a:r>
            <a:r>
              <a:rPr lang="en-US" sz="1600" kern="0" dirty="0"/>
              <a:t> </a:t>
            </a:r>
            <a:r>
              <a:rPr lang="el-GR" sz="1600" kern="0"/>
              <a:t>Δ</a:t>
            </a:r>
            <a:r>
              <a:rPr lang="en-US" sz="1600" kern="0" dirty="0"/>
              <a:t>a dan </a:t>
            </a:r>
            <a:r>
              <a:rPr lang="el-GR" sz="1600" kern="0"/>
              <a:t>Δ</a:t>
            </a:r>
            <a:r>
              <a:rPr lang="en-US" sz="1600" kern="0" dirty="0"/>
              <a:t>b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 </a:t>
            </a:r>
            <a:r>
              <a:rPr lang="el-GR" sz="1600" kern="0"/>
              <a:t>Δ</a:t>
            </a:r>
            <a:r>
              <a:rPr lang="en-US" sz="1600" kern="0" dirty="0"/>
              <a:t>a=|</a:t>
            </a:r>
            <a:r>
              <a:rPr lang="el-GR" sz="1600" kern="0"/>
              <a:t>Δ</a:t>
            </a:r>
            <a:r>
              <a:rPr lang="en-US" sz="1600" kern="0" dirty="0"/>
              <a:t>x| if |</a:t>
            </a:r>
            <a:r>
              <a:rPr lang="el-GR" sz="1600" kern="0"/>
              <a:t>Δ</a:t>
            </a:r>
            <a:r>
              <a:rPr lang="en-US" sz="1600" kern="0" dirty="0"/>
              <a:t>x| ≥|</a:t>
            </a:r>
            <a:r>
              <a:rPr lang="el-GR" sz="1600" kern="0"/>
              <a:t>Δ</a:t>
            </a:r>
            <a:r>
              <a:rPr lang="en-US" sz="1600" kern="0" dirty="0"/>
              <a:t>y| else |</a:t>
            </a:r>
            <a:r>
              <a:rPr lang="el-GR" sz="1600" kern="0"/>
              <a:t>Δ</a:t>
            </a:r>
            <a:r>
              <a:rPr lang="en-US" sz="1600" kern="0" dirty="0"/>
              <a:t>y| 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 </a:t>
            </a:r>
            <a:r>
              <a:rPr lang="el-GR" sz="1600" kern="0"/>
              <a:t>Δ</a:t>
            </a:r>
            <a:r>
              <a:rPr lang="en-US" sz="1600" kern="0" dirty="0"/>
              <a:t>b=|</a:t>
            </a:r>
            <a:r>
              <a:rPr lang="el-GR" sz="1600" kern="0"/>
              <a:t>Δ</a:t>
            </a:r>
            <a:r>
              <a:rPr lang="en-US" sz="1600" kern="0" dirty="0"/>
              <a:t>y| if |</a:t>
            </a:r>
            <a:r>
              <a:rPr lang="el-GR" sz="1600" kern="0"/>
              <a:t>Δ</a:t>
            </a:r>
            <a:r>
              <a:rPr lang="en-US" sz="1600" kern="0" dirty="0"/>
              <a:t>x| ≥|</a:t>
            </a:r>
            <a:r>
              <a:rPr lang="el-GR" sz="1600" kern="0"/>
              <a:t>Δ</a:t>
            </a:r>
            <a:r>
              <a:rPr lang="en-US" sz="1600" kern="0" dirty="0"/>
              <a:t>y| else |</a:t>
            </a:r>
            <a:r>
              <a:rPr lang="el-GR" sz="1600" kern="0"/>
              <a:t>Δ</a:t>
            </a:r>
            <a:r>
              <a:rPr lang="en-US" sz="1600" kern="0" dirty="0"/>
              <a:t>x| </a:t>
            </a:r>
          </a:p>
          <a:p>
            <a:pPr marL="381000" indent="-381000">
              <a:lnSpc>
                <a:spcPct val="80000"/>
              </a:lnSpc>
              <a:buSzTx/>
              <a:buFontTx/>
              <a:buAutoNum type="arabicPeriod"/>
            </a:pPr>
            <a:r>
              <a:rPr lang="en-US" sz="1600" kern="0"/>
              <a:t>Hitung</a:t>
            </a:r>
            <a:r>
              <a:rPr lang="en-US" sz="1600" kern="0" dirty="0"/>
              <a:t> </a:t>
            </a:r>
            <a:r>
              <a:rPr lang="en-US" sz="1600" b="1" kern="0" dirty="0">
                <a:sym typeface="Wingdings 3" pitchFamily="18" charset="2"/>
              </a:rPr>
              <a:t>=</a:t>
            </a:r>
            <a:r>
              <a:rPr lang="en-US" sz="1600" kern="0" dirty="0"/>
              <a:t>	2 </a:t>
            </a:r>
            <a:r>
              <a:rPr lang="el-GR" sz="1600" kern="0"/>
              <a:t>Δ</a:t>
            </a:r>
            <a:r>
              <a:rPr lang="en-US" sz="1600" kern="0" dirty="0"/>
              <a:t>b – </a:t>
            </a:r>
            <a:r>
              <a:rPr lang="el-GR" sz="1600" kern="0"/>
              <a:t>Δ</a:t>
            </a:r>
            <a:r>
              <a:rPr lang="en-US" sz="1600" kern="0" dirty="0"/>
              <a:t>a</a:t>
            </a:r>
          </a:p>
          <a:p>
            <a:pPr marL="381000" indent="-381000">
              <a:lnSpc>
                <a:spcPct val="80000"/>
              </a:lnSpc>
              <a:buSzTx/>
              <a:buFontTx/>
              <a:buAutoNum type="arabicPeriod"/>
            </a:pPr>
            <a:r>
              <a:rPr lang="en-US" sz="1600" kern="0" dirty="0"/>
              <a:t>Tentukan m</a:t>
            </a:r>
            <a:r>
              <a:rPr lang="en-US" sz="1600" kern="0" baseline="-25000" dirty="0"/>
              <a:t>1</a:t>
            </a:r>
            <a:r>
              <a:rPr lang="en-US" sz="1600" kern="0" dirty="0"/>
              <a:t> dan m</a:t>
            </a:r>
            <a:r>
              <a:rPr lang="en-US" sz="1600" kern="0" baseline="-22000" dirty="0"/>
              <a:t>2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1=</a:t>
            </a:r>
            <a:r>
              <a:rPr lang="en-US" sz="1600" kern="0" dirty="0"/>
              <a:t>M</a:t>
            </a:r>
            <a:r>
              <a:rPr lang="en-US" sz="1600" kern="0" baseline="-25000" dirty="0"/>
              <a:t>3 </a:t>
            </a:r>
            <a:r>
              <a:rPr lang="en-US" sz="1600" kern="0" dirty="0"/>
              <a:t>jika |</a:t>
            </a:r>
            <a:r>
              <a:rPr lang="el-GR" sz="1600" kern="0"/>
              <a:t>Δ</a:t>
            </a:r>
            <a:r>
              <a:rPr lang="en-US" sz="1600" kern="0" dirty="0"/>
              <a:t>x| ≥ |</a:t>
            </a:r>
            <a:r>
              <a:rPr lang="el-GR" sz="1600" kern="0"/>
              <a:t>Δ</a:t>
            </a:r>
            <a:r>
              <a:rPr lang="en-US" sz="1600" kern="0" dirty="0"/>
              <a:t>y| dan </a:t>
            </a:r>
            <a:r>
              <a:rPr lang="el-GR" sz="1600" kern="0"/>
              <a:t>Δ</a:t>
            </a:r>
            <a:r>
              <a:rPr lang="en-US" sz="1600" kern="0" dirty="0"/>
              <a:t>x ≥0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1=</a:t>
            </a:r>
            <a:r>
              <a:rPr lang="en-US" sz="1600" kern="0" dirty="0"/>
              <a:t>M</a:t>
            </a:r>
            <a:r>
              <a:rPr lang="en-US" sz="1600" kern="0" baseline="-25000" dirty="0"/>
              <a:t>5 </a:t>
            </a:r>
            <a:r>
              <a:rPr lang="en-US" sz="1600" kern="0" dirty="0"/>
              <a:t>jika |</a:t>
            </a:r>
            <a:r>
              <a:rPr lang="el-GR" sz="1600" kern="0"/>
              <a:t>Δ</a:t>
            </a:r>
            <a:r>
              <a:rPr lang="en-US" sz="1600" kern="0" dirty="0"/>
              <a:t>x| &lt; |</a:t>
            </a:r>
            <a:r>
              <a:rPr lang="el-GR" sz="1600" kern="0"/>
              <a:t>Δ</a:t>
            </a:r>
            <a:r>
              <a:rPr lang="en-US" sz="1600" kern="0" dirty="0"/>
              <a:t>y| dan </a:t>
            </a:r>
            <a:r>
              <a:rPr lang="el-GR" sz="1600" kern="0"/>
              <a:t>Δ</a:t>
            </a:r>
            <a:r>
              <a:rPr lang="en-US" sz="1600" kern="0" dirty="0"/>
              <a:t>x &lt;0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1=</a:t>
            </a:r>
            <a:r>
              <a:rPr lang="en-US" sz="1600" kern="0" dirty="0"/>
              <a:t>M</a:t>
            </a:r>
            <a:r>
              <a:rPr lang="en-US" sz="1600" kern="0" baseline="-25000" dirty="0"/>
              <a:t>7 </a:t>
            </a:r>
            <a:r>
              <a:rPr lang="en-US" sz="1600" kern="0" dirty="0"/>
              <a:t>jika |</a:t>
            </a:r>
            <a:r>
              <a:rPr lang="el-GR" sz="1600" kern="0"/>
              <a:t>Δ</a:t>
            </a:r>
            <a:r>
              <a:rPr lang="en-US" sz="1600" kern="0" dirty="0"/>
              <a:t>x| ≥ |</a:t>
            </a:r>
            <a:r>
              <a:rPr lang="el-GR" sz="1600" kern="0"/>
              <a:t>Δ</a:t>
            </a:r>
            <a:r>
              <a:rPr lang="en-US" sz="1600" kern="0" dirty="0"/>
              <a:t>y| dan </a:t>
            </a:r>
            <a:r>
              <a:rPr lang="el-GR" sz="1600" kern="0"/>
              <a:t>Δ</a:t>
            </a:r>
            <a:r>
              <a:rPr lang="en-US" sz="1600" kern="0" dirty="0"/>
              <a:t>x &lt;0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1=</a:t>
            </a:r>
            <a:r>
              <a:rPr lang="en-US" sz="1600" kern="0" dirty="0"/>
              <a:t>M</a:t>
            </a:r>
            <a:r>
              <a:rPr lang="en-US" sz="1600" kern="0" baseline="-25000" dirty="0"/>
              <a:t>1 </a:t>
            </a:r>
            <a:r>
              <a:rPr lang="en-US" sz="1600" kern="0" dirty="0"/>
              <a:t>jika |</a:t>
            </a:r>
            <a:r>
              <a:rPr lang="el-GR" sz="1600" kern="0"/>
              <a:t>Δ</a:t>
            </a:r>
            <a:r>
              <a:rPr lang="en-US" sz="1600" kern="0" dirty="0"/>
              <a:t>x| &lt; |</a:t>
            </a:r>
            <a:r>
              <a:rPr lang="el-GR" sz="1600" kern="0"/>
              <a:t>Δ</a:t>
            </a:r>
            <a:r>
              <a:rPr lang="en-US" sz="1600" kern="0" dirty="0"/>
              <a:t>y| dan </a:t>
            </a:r>
            <a:r>
              <a:rPr lang="el-GR" sz="1600" kern="0"/>
              <a:t>Δ</a:t>
            </a:r>
            <a:r>
              <a:rPr lang="en-US" sz="1600" kern="0" dirty="0"/>
              <a:t>x ≥0</a:t>
            </a:r>
          </a:p>
          <a:p>
            <a:pPr marL="838200" lvl="1" indent="-381000">
              <a:lnSpc>
                <a:spcPct val="80000"/>
              </a:lnSpc>
              <a:buNone/>
            </a:pPr>
            <a:endParaRPr lang="en-US" sz="1600" kern="0" dirty="0"/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2=</a:t>
            </a:r>
            <a:r>
              <a:rPr lang="en-US" sz="1600" kern="0" dirty="0"/>
              <a:t>M</a:t>
            </a:r>
            <a:r>
              <a:rPr lang="en-US" sz="1600" kern="0" baseline="-25000" dirty="0"/>
              <a:t>2 </a:t>
            </a:r>
            <a:r>
              <a:rPr lang="en-US" sz="1600" kern="0" dirty="0"/>
              <a:t>jika </a:t>
            </a:r>
            <a:r>
              <a:rPr lang="el-GR" sz="1600" kern="0"/>
              <a:t>Δ</a:t>
            </a:r>
            <a:r>
              <a:rPr lang="en-US" sz="1600" kern="0" dirty="0"/>
              <a:t>x ≥ 0 dan </a:t>
            </a:r>
            <a:r>
              <a:rPr lang="el-GR" sz="1600" kern="0"/>
              <a:t>Δ</a:t>
            </a:r>
            <a:r>
              <a:rPr lang="en-US" sz="1600" kern="0" dirty="0"/>
              <a:t>y ≥ 0 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2=</a:t>
            </a:r>
            <a:r>
              <a:rPr lang="en-US" sz="1600" kern="0" dirty="0"/>
              <a:t>M</a:t>
            </a:r>
            <a:r>
              <a:rPr lang="en-US" sz="1600" kern="0" baseline="-25000" dirty="0"/>
              <a:t>4 </a:t>
            </a:r>
            <a:r>
              <a:rPr lang="en-US" sz="1600" kern="0" dirty="0"/>
              <a:t>jika </a:t>
            </a:r>
            <a:r>
              <a:rPr lang="el-GR" sz="1600" kern="0"/>
              <a:t>Δ</a:t>
            </a:r>
            <a:r>
              <a:rPr lang="en-US" sz="1600" kern="0" dirty="0"/>
              <a:t>x ≥ 0 dan </a:t>
            </a:r>
            <a:r>
              <a:rPr lang="el-GR" sz="1600" kern="0"/>
              <a:t>Δ</a:t>
            </a:r>
            <a:r>
              <a:rPr lang="en-US" sz="1600" kern="0" dirty="0"/>
              <a:t>y &lt; 0 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2=</a:t>
            </a:r>
            <a:r>
              <a:rPr lang="en-US" sz="1600" kern="0" dirty="0"/>
              <a:t>M</a:t>
            </a:r>
            <a:r>
              <a:rPr lang="en-US" sz="1600" kern="0" baseline="-25000" dirty="0"/>
              <a:t>6 </a:t>
            </a:r>
            <a:r>
              <a:rPr lang="en-US" sz="1600" kern="0" dirty="0"/>
              <a:t>jika </a:t>
            </a:r>
            <a:r>
              <a:rPr lang="el-GR" sz="1600" kern="0"/>
              <a:t>Δ</a:t>
            </a:r>
            <a:r>
              <a:rPr lang="en-US" sz="1600" kern="0" dirty="0"/>
              <a:t>x &lt;0 dan </a:t>
            </a:r>
            <a:r>
              <a:rPr lang="el-GR" sz="1600" kern="0"/>
              <a:t>Δ</a:t>
            </a:r>
            <a:r>
              <a:rPr lang="en-US" sz="1600" kern="0" dirty="0"/>
              <a:t>y &lt;0 </a:t>
            </a:r>
          </a:p>
          <a:p>
            <a:pPr marL="838200" lvl="1" indent="-381000">
              <a:lnSpc>
                <a:spcPct val="80000"/>
              </a:lnSpc>
              <a:buNone/>
            </a:pPr>
            <a:r>
              <a:rPr lang="en-US" sz="1600" kern="0" dirty="0"/>
              <a:t>m</a:t>
            </a:r>
            <a:r>
              <a:rPr lang="en-US" sz="1600" kern="0" baseline="-25000" dirty="0"/>
              <a:t>2=</a:t>
            </a:r>
            <a:r>
              <a:rPr lang="en-US" sz="1600" kern="0" dirty="0"/>
              <a:t>M</a:t>
            </a:r>
            <a:r>
              <a:rPr lang="en-US" sz="1600" kern="0" baseline="-25000" dirty="0"/>
              <a:t>8 </a:t>
            </a:r>
            <a:r>
              <a:rPr lang="en-US" sz="1600" kern="0" dirty="0"/>
              <a:t>jika </a:t>
            </a:r>
            <a:r>
              <a:rPr lang="el-GR" sz="1600" kern="0"/>
              <a:t>Δ</a:t>
            </a:r>
            <a:r>
              <a:rPr lang="en-US" sz="1600" kern="0" dirty="0"/>
              <a:t>x &lt; 0 dan </a:t>
            </a:r>
            <a:r>
              <a:rPr lang="el-GR" sz="1600" kern="0"/>
              <a:t>Δ</a:t>
            </a:r>
            <a:r>
              <a:rPr lang="en-US" sz="1600" kern="0" dirty="0"/>
              <a:t>y ≥ 0 </a:t>
            </a:r>
          </a:p>
          <a:p>
            <a:pPr marL="381000" indent="-381000">
              <a:buSzTx/>
              <a:buFontTx/>
              <a:buAutoNum type="arabicPeriod" startAt="5"/>
            </a:pPr>
            <a:r>
              <a:rPr lang="en-US" sz="1600" kern="0" dirty="0"/>
              <a:t>Jalankan m</a:t>
            </a:r>
            <a:r>
              <a:rPr lang="en-US" sz="1600" kern="0" baseline="-25000" dirty="0"/>
              <a:t>2</a:t>
            </a:r>
            <a:r>
              <a:rPr lang="en-US" sz="1600" kern="0" dirty="0"/>
              <a:t> jika </a:t>
            </a:r>
            <a:r>
              <a:rPr lang="en-US" sz="1600" kern="0" dirty="0">
                <a:sym typeface="Wingdings 3" pitchFamily="18" charset="2"/>
              </a:rPr>
              <a:t> </a:t>
            </a:r>
            <a:r>
              <a:rPr lang="en-US" sz="1600" kern="0" dirty="0"/>
              <a:t>≥ 0 lalu modifikasi </a:t>
            </a:r>
            <a:r>
              <a:rPr lang="en-US" sz="1600" kern="0" dirty="0">
                <a:sym typeface="Wingdings 3" pitchFamily="18" charset="2"/>
              </a:rPr>
              <a:t>= +2 </a:t>
            </a:r>
            <a:r>
              <a:rPr lang="el-GR" sz="1600" kern="0"/>
              <a:t>Δ</a:t>
            </a:r>
            <a:r>
              <a:rPr lang="en-US" sz="1600" kern="0" dirty="0"/>
              <a:t>b-2 </a:t>
            </a:r>
            <a:r>
              <a:rPr lang="el-GR" sz="1600" kern="0"/>
              <a:t>Δ</a:t>
            </a:r>
            <a:r>
              <a:rPr lang="en-US" sz="1600" kern="0" dirty="0"/>
              <a:t>a</a:t>
            </a:r>
          </a:p>
          <a:p>
            <a:pPr marL="381000" indent="-381000">
              <a:buSzTx/>
              <a:buNone/>
            </a:pPr>
            <a:r>
              <a:rPr lang="en-US" sz="1600" kern="0" dirty="0"/>
              <a:t>	Jalankan m</a:t>
            </a:r>
            <a:r>
              <a:rPr lang="en-US" sz="1600" kern="0" baseline="-25000" dirty="0"/>
              <a:t>1</a:t>
            </a:r>
            <a:r>
              <a:rPr lang="en-US" sz="1600" kern="0" dirty="0"/>
              <a:t> jika </a:t>
            </a:r>
            <a:r>
              <a:rPr lang="en-US" sz="1600" kern="0" dirty="0">
                <a:sym typeface="Wingdings 3" pitchFamily="18" charset="2"/>
              </a:rPr>
              <a:t> </a:t>
            </a:r>
            <a:r>
              <a:rPr lang="en-US" sz="1600" kern="0" dirty="0"/>
              <a:t>&lt; 0 lalu modifikasi </a:t>
            </a:r>
            <a:r>
              <a:rPr lang="en-US" sz="1600" kern="0" dirty="0">
                <a:sym typeface="Wingdings 3" pitchFamily="18" charset="2"/>
              </a:rPr>
              <a:t>= +2 </a:t>
            </a:r>
            <a:r>
              <a:rPr lang="el-GR" sz="1600" kern="0"/>
              <a:t>Δ</a:t>
            </a:r>
            <a:r>
              <a:rPr lang="en-US" sz="1600" kern="0" dirty="0"/>
              <a:t>b</a:t>
            </a:r>
          </a:p>
          <a:p>
            <a:pPr marL="381000" indent="-381000">
              <a:buSzTx/>
              <a:buFontTx/>
              <a:buAutoNum type="arabicPeriod" startAt="6"/>
            </a:pPr>
            <a:r>
              <a:rPr lang="en-US" sz="1600" kern="0" dirty="0"/>
              <a:t>Ulangi langkah 5 sampai mencapai titik tujuan (x</a:t>
            </a:r>
            <a:r>
              <a:rPr lang="en-US" sz="1600" kern="0" baseline="-25000" dirty="0"/>
              <a:t>2</a:t>
            </a:r>
            <a:r>
              <a:rPr lang="en-US" sz="1600" kern="0" dirty="0"/>
              <a:t>, y</a:t>
            </a:r>
            <a:r>
              <a:rPr lang="en-US" sz="1600" kern="0" baseline="-25000" dirty="0"/>
              <a:t>2</a:t>
            </a:r>
            <a:r>
              <a:rPr lang="en-US" sz="1600" kern="0" dirty="0"/>
              <a:t>)</a:t>
            </a:r>
          </a:p>
          <a:p>
            <a:pPr marL="838200" lvl="1" indent="-381000">
              <a:lnSpc>
                <a:spcPct val="80000"/>
              </a:lnSpc>
              <a:buNone/>
            </a:pPr>
            <a:endParaRPr lang="en-US" sz="1800" kern="0" dirty="0"/>
          </a:p>
          <a:p>
            <a:pPr marL="838200" lvl="1" indent="-381000">
              <a:lnSpc>
                <a:spcPct val="80000"/>
              </a:lnSpc>
              <a:buNone/>
            </a:pPr>
            <a:endParaRPr lang="en-US" sz="1200" kern="0" dirty="0"/>
          </a:p>
        </p:txBody>
      </p:sp>
      <p:sp>
        <p:nvSpPr>
          <p:cNvPr id="6" name="Line 26"/>
          <p:cNvSpPr>
            <a:spLocks noChangeShapeType="1"/>
          </p:cNvSpPr>
          <p:nvPr/>
        </p:nvSpPr>
        <p:spPr bwMode="auto">
          <a:xfrm flipV="1">
            <a:off x="10595810" y="2497271"/>
            <a:ext cx="0" cy="627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10618036" y="3106871"/>
            <a:ext cx="688975" cy="11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>
            <a:off x="9925886" y="3098934"/>
            <a:ext cx="631825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10608510" y="3098934"/>
            <a:ext cx="0" cy="6000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V="1">
            <a:off x="10589461" y="2562358"/>
            <a:ext cx="631825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H="1">
            <a:off x="10033836" y="3122746"/>
            <a:ext cx="555625" cy="5445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 flipV="1">
            <a:off x="10008436" y="2587758"/>
            <a:ext cx="600075" cy="522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10602161" y="3110046"/>
            <a:ext cx="542925" cy="569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0238623" y="232740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M1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1133973" y="234010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M2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1159373" y="306400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M3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11095873" y="361645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M4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10422773" y="362915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M5</a:t>
            </a: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9698873" y="362915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M6</a:t>
            </a: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9705223" y="309575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M7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9705223" y="2340108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M8</a:t>
            </a:r>
          </a:p>
        </p:txBody>
      </p:sp>
    </p:spTree>
    <p:extLst>
      <p:ext uri="{BB962C8B-B14F-4D97-AF65-F5344CB8AC3E}">
        <p14:creationId xmlns:p14="http://schemas.microsoft.com/office/powerpoint/2010/main" val="22782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Algoritma Bresenham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435396" y="882503"/>
            <a:ext cx="8883356" cy="55230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procedure bres1(x1,y1,x2,y2:integer);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Var dx, dy, x, y, x_end, p, da, db, m1, m2 : integer;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dx := x2-x1;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dy := y2-y1;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abs(dx)&gt;=abs(dy) then da:=abs(dx) else da:=abs(dy);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abs(dx)&gt;=abs(dy) then db:=abs(dy) else db:=abs(dx);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(abs(dx)&gt;=abs(dy)) and (dx&gt;=0) then m1:=3;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(abs(dx)&gt;=abs(dy)) and (dx&lt;0)  then m1:=7;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(abs(dx)&lt;abs(dy))  and (dy&gt;=0) then m1:=1;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(abs(dx)&lt;abs(dy))  and (dy&lt;0)  then m1:=5;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(dx&gt;=0)  and (dy&gt;=0) then m2:=2;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(dx&gt;=0)  and (dy&lt;0)  then m2:=4;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(dx&lt;0)   and (dy&lt;0)  then m2:=6;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(dx&lt;0)   and (dy&gt;=0) then m2:=8;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p := 2 * db - da;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Penggambaran objek primitif</a:t>
            </a:r>
            <a:endParaRPr lang="id-ID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121" y="904239"/>
            <a:ext cx="9022080" cy="5506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lvl="1">
              <a:lnSpc>
                <a:spcPct val="160000"/>
              </a:lnSpc>
            </a:pPr>
            <a:r>
              <a:rPr lang="en-US" sz="2800" b="1" dirty="0"/>
              <a:t>Algoritma penggambaran garis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Dasar,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DDA,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Bresenham</a:t>
            </a:r>
          </a:p>
          <a:p>
            <a:pPr lvl="1">
              <a:lnSpc>
                <a:spcPct val="160000"/>
              </a:lnSpc>
            </a:pPr>
            <a:r>
              <a:rPr lang="en-US" sz="2800" b="1" dirty="0"/>
              <a:t>Algoritma penggambaran lingkaran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Dasar,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Polar,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Bresenham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6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Algoritma Bresenham (lanj.)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804988" y="1314451"/>
            <a:ext cx="4926012" cy="47974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  x:=x1;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y:=y1;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set_pixel(x,y);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while (x &lt;&gt; x2) or (y&lt;&gt;y2)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if p&gt;=0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p := p + 2*db - 2*da;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case m2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2:begin x:=x+1;y:=y+1;end;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4:begin x:=x+1;y:=y-1;end;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6:begin x:=x-1;y:=y-1;end;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8:begin x:=x-1;y:=y+1;end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end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1014" y="1327150"/>
            <a:ext cx="3476625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else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begin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case m1 of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    1:y:=y+1;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    3:x:=x+1;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    5:y:=y-1;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    7:x:=x-1;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end;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  p := p + 2* db;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end;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  set_pixel(x,y);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  end;</a:t>
            </a:r>
          </a:p>
          <a:p>
            <a:pPr marL="228600" indent="-228600" algn="l">
              <a:lnSpc>
                <a:spcPct val="80000"/>
              </a:lnSpc>
              <a:spcBef>
                <a:spcPct val="50000"/>
              </a:spcBef>
              <a:buSzPct val="140000"/>
              <a:defRPr/>
            </a:pPr>
            <a:r>
              <a:rPr lang="en-US" sz="1600" b="1" kern="0" dirty="0">
                <a:latin typeface="Courier New" pitchFamily="49" charset="0"/>
              </a:rPr>
              <a:t>  end;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731000" y="833120"/>
            <a:ext cx="0" cy="54864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Penggambaran Lingkaran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9099" y="955359"/>
            <a:ext cx="11334306" cy="22621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id-ID" kern="0"/>
              <a:t>Masalah </a:t>
            </a:r>
            <a:r>
              <a:rPr lang="en-US" kern="0"/>
              <a:t>: </a:t>
            </a:r>
            <a:r>
              <a:rPr lang="id-ID" kern="0"/>
              <a:t>Menentukan koordinat piksel TERBAIK untuk menggambar sebuah lingkaran dengan pusat ORIGIN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kern="0"/>
              <a:t> </a:t>
            </a:r>
            <a:r>
              <a:rPr lang="en-US" sz="2400" b="1" kern="0" dirty="0">
                <a:solidFill>
                  <a:srgbClr val="FF3300"/>
                </a:solidFill>
              </a:rPr>
              <a:t>F(x, y) = x</a:t>
            </a:r>
            <a:r>
              <a:rPr lang="en-US" sz="2400" b="1" kern="0" baseline="30000" dirty="0">
                <a:solidFill>
                  <a:srgbClr val="FF3300"/>
                </a:solidFill>
              </a:rPr>
              <a:t>2 </a:t>
            </a:r>
            <a:r>
              <a:rPr lang="en-US" sz="2400" b="1" kern="0" dirty="0">
                <a:solidFill>
                  <a:srgbClr val="FF3300"/>
                </a:solidFill>
              </a:rPr>
              <a:t>+ y</a:t>
            </a:r>
            <a:r>
              <a:rPr lang="en-US" sz="2400" b="1" kern="0" baseline="30000" dirty="0">
                <a:solidFill>
                  <a:srgbClr val="FF3300"/>
                </a:solidFill>
              </a:rPr>
              <a:t>2 </a:t>
            </a:r>
            <a:r>
              <a:rPr lang="en-US" sz="2400" b="1" kern="0" dirty="0">
                <a:solidFill>
                  <a:srgbClr val="FF3300"/>
                </a:solidFill>
              </a:rPr>
              <a:t>- r</a:t>
            </a:r>
            <a:r>
              <a:rPr lang="en-US" sz="2400" b="1" kern="0" baseline="30000" dirty="0">
                <a:solidFill>
                  <a:srgbClr val="FF3300"/>
                </a:solidFill>
              </a:rPr>
              <a:t>2 </a:t>
            </a:r>
            <a:r>
              <a:rPr lang="en-US" sz="2400" b="1" kern="0" dirty="0">
                <a:solidFill>
                  <a:srgbClr val="FF3300"/>
                </a:solidFill>
              </a:rPr>
              <a:t>= 0</a:t>
            </a:r>
          </a:p>
          <a:p>
            <a:pPr>
              <a:lnSpc>
                <a:spcPct val="90000"/>
              </a:lnSpc>
            </a:pPr>
            <a:r>
              <a:rPr lang="id-ID" kern="0"/>
              <a:t>Kendala </a:t>
            </a:r>
            <a:r>
              <a:rPr lang="en-US" kern="0"/>
              <a:t>: </a:t>
            </a:r>
            <a:r>
              <a:rPr lang="id-ID" kern="0"/>
              <a:t>Layar monitor diibaratkan sebagai GRID integer (tidak ada pecahan)</a:t>
            </a:r>
            <a:endParaRPr lang="en-US" kern="0" dirty="0"/>
          </a:p>
          <a:p>
            <a:pPr>
              <a:lnSpc>
                <a:spcPct val="90000"/>
              </a:lnSpc>
            </a:pPr>
            <a:endParaRPr lang="en-US" kern="0" dirty="0"/>
          </a:p>
          <a:p>
            <a:pPr>
              <a:lnSpc>
                <a:spcPct val="90000"/>
              </a:lnSpc>
            </a:pP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68B12-8195-413A-99F2-FC0B4EDF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63" y="2689472"/>
            <a:ext cx="3346315" cy="3073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9FF17-07C1-46C4-AE24-72E10585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28" y="2629797"/>
            <a:ext cx="3414409" cy="30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Formulasi Penggambaran Lingkaran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60666"/>
              </p:ext>
            </p:extLst>
          </p:nvPr>
        </p:nvGraphicFramePr>
        <p:xfrm>
          <a:off x="4302125" y="1590675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228600" progId="Equation.DSMT4">
                  <p:embed/>
                </p:oleObj>
              </mc:Choice>
              <mc:Fallback>
                <p:oleObj name="Equation" r:id="rId2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590675"/>
                        <a:ext cx="381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39779250"/>
              </p:ext>
            </p:extLst>
          </p:nvPr>
        </p:nvGraphicFramePr>
        <p:xfrm>
          <a:off x="8510588" y="2084388"/>
          <a:ext cx="36814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279360" progId="Equation.DSMT4">
                  <p:embed/>
                </p:oleObj>
              </mc:Choice>
              <mc:Fallback>
                <p:oleObj name="Equation" r:id="rId4" imgW="1485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2084388"/>
                        <a:ext cx="36814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6688" y="1083945"/>
            <a:ext cx="11313042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rgbClr val="FF0000"/>
                </a:solidFill>
              </a:rPr>
              <a:t>Formula Dasar</a:t>
            </a:r>
            <a:r>
              <a:rPr lang="en-US" sz="1800" kern="0" dirty="0"/>
              <a:t> (Berdasarkan Persamaan Lingkaran)</a:t>
            </a:r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rgbClr val="FF0000"/>
                </a:solidFill>
              </a:rPr>
              <a:t>Formula Polar </a:t>
            </a:r>
            <a:r>
              <a:rPr lang="en-US" sz="1800" kern="0" dirty="0"/>
              <a:t>(berdasarkan sifat simetri dan properti lingkaran yaitu pusat dan jari-jari)</a:t>
            </a:r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id-ID" sz="1800" kern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 lvl="1">
              <a:lnSpc>
                <a:spcPct val="90000"/>
              </a:lnSpc>
            </a:pPr>
            <a:r>
              <a:rPr lang="en-US" sz="1800" kern="0" dirty="0"/>
              <a:t>Algoritma biasa dan polar memiliki kelemahan dalam penampilan lingkaran. Kelemahan ini dieliminasi oleh </a:t>
            </a:r>
            <a:r>
              <a:rPr lang="en-US" sz="1800" b="1" kern="0" dirty="0">
                <a:solidFill>
                  <a:srgbClr val="FF0000"/>
                </a:solidFill>
              </a:rPr>
              <a:t>Algoritma Bresenham</a:t>
            </a:r>
          </a:p>
          <a:p>
            <a:pPr lvl="1">
              <a:lnSpc>
                <a:spcPct val="90000"/>
              </a:lnSpc>
            </a:pPr>
            <a:endParaRPr lang="en-US" sz="1800" kern="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19832"/>
              </p:ext>
            </p:extLst>
          </p:nvPr>
        </p:nvGraphicFramePr>
        <p:xfrm>
          <a:off x="5160964" y="3566479"/>
          <a:ext cx="21923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DSMT4">
                  <p:embed/>
                </p:oleObj>
              </mc:Choice>
              <mc:Fallback>
                <p:oleObj name="Equation" r:id="rId6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4" y="3566479"/>
                        <a:ext cx="219233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15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Penggambaran Lingkaran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2744" y="843279"/>
            <a:ext cx="10366744" cy="478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Versi 1: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for x = -R to R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		hitung y = </a:t>
            </a:r>
            <a:r>
              <a:rPr lang="en-US" sz="28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800" b="1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 – x</a:t>
            </a:r>
            <a:r>
              <a:rPr lang="en-US" sz="2800" b="1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		tulisPixel(x, </a:t>
            </a:r>
            <a:r>
              <a:rPr lang="en-US" sz="28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(y))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		tulisPixel(x, </a:t>
            </a:r>
            <a:r>
              <a:rPr lang="en-US" sz="28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(-y))</a:t>
            </a:r>
          </a:p>
          <a:p>
            <a:pPr marL="228600" indent="-228600" algn="l">
              <a:spcBef>
                <a:spcPct val="50000"/>
              </a:spcBef>
              <a:buSzPct val="140000"/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Versi 2: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	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b="1" kern="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theta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 = 0 to 360</a:t>
            </a:r>
            <a:r>
              <a:rPr lang="en-US" sz="2800" b="1" kern="0" baseline="30000" dirty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		tulisPixel(r*</a:t>
            </a:r>
            <a:r>
              <a:rPr lang="en-US" sz="28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theta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), r*</a:t>
            </a:r>
            <a:r>
              <a:rPr lang="en-US" sz="2800" b="1" kern="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theta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08578" y="5722332"/>
            <a:ext cx="9127243" cy="584775"/>
          </a:xfrm>
          <a:prstGeom prst="rect">
            <a:avLst/>
          </a:prstGeom>
          <a:solidFill>
            <a:srgbClr val="FF0000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Terlalu banyak perhitungan FLOATING-POINTS</a:t>
            </a:r>
          </a:p>
        </p:txBody>
      </p:sp>
    </p:spTree>
    <p:extLst>
      <p:ext uri="{BB962C8B-B14F-4D97-AF65-F5344CB8AC3E}">
        <p14:creationId xmlns:p14="http://schemas.microsoft.com/office/powerpoint/2010/main" val="425873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Konsep Representasi Lingkaran</a:t>
            </a:r>
          </a:p>
        </p:txBody>
      </p:sp>
      <p:pic>
        <p:nvPicPr>
          <p:cNvPr id="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09825" y="1171575"/>
            <a:ext cx="2687638" cy="2286000"/>
          </a:xfrm>
          <a:noFill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0939" y="1187451"/>
            <a:ext cx="3025775" cy="2708275"/>
          </a:xfrm>
          <a:prstGeom prst="rect">
            <a:avLst/>
          </a:prstGeom>
          <a:noFill/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17764" y="3770314"/>
            <a:ext cx="2960687" cy="2401887"/>
          </a:xfrm>
          <a:prstGeom prst="rect">
            <a:avLst/>
          </a:prstGeom>
          <a:noFill/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75438" y="3932239"/>
            <a:ext cx="2686050" cy="2344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6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Bresenham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1" y="893629"/>
            <a:ext cx="5614417" cy="55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7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Bresenham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2400" y="1832275"/>
            <a:ext cx="4711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BresenhamCircle(Xc, Yc, R)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Set X = 0 and Y = R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Set D = 3 – 2R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Repeat While (X &lt; 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Call DrawCircle(Xc, Yc, X, 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Set X = X + 1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If (D &lt; 0) Then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D = D + 4X + 6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Set Y = Y –1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   D = D + 4(X –Y) + 10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   Call Draw Circle(Xc, Yc, X, Y)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100" y="1853372"/>
            <a:ext cx="441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DrawCircle(Xc, Yc, X, 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 Pixel(Xc+ X, Yc + 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PutPixel(Xc-X, Yc + 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PutPixel(Xc+ X, Yc-Y)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PutPixel(Xc-X, Yc -Y)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PutPixel(Xc+ Y, Yc + X)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PutPixel(Xc-Y, Yc + X)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PutPixel(Xc+ Y, Yc-X)</a:t>
            </a: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</a:rPr>
              <a:t>Call PutPixel(Xc-Y, Yc-X)</a:t>
            </a:r>
          </a:p>
        </p:txBody>
      </p:sp>
    </p:spTree>
    <p:extLst>
      <p:ext uri="{BB962C8B-B14F-4D97-AF65-F5344CB8AC3E}">
        <p14:creationId xmlns:p14="http://schemas.microsoft.com/office/powerpoint/2010/main" val="8720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Perbandingan Hasil Algoritma Lingkaran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1457726"/>
            <a:ext cx="2565306" cy="26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963161" y="1479451"/>
            <a:ext cx="2341721" cy="2661947"/>
            <a:chOff x="2922" y="1086"/>
            <a:chExt cx="2505" cy="2718"/>
          </a:xfrm>
        </p:grpSpPr>
        <p:pic>
          <p:nvPicPr>
            <p:cNvPr id="10" name="Picture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716"/>
            <a:stretch>
              <a:fillRect/>
            </a:stretch>
          </p:blipFill>
          <p:spPr bwMode="auto">
            <a:xfrm>
              <a:off x="2922" y="1086"/>
              <a:ext cx="2496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9" descr="circlerota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212"/>
              <a:ext cx="2502" cy="2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330" y="1224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798" y="1224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876" y="1224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338" y="1224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794" y="1224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878" y="1218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340" y="1230"/>
              <a:ext cx="0" cy="24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946" y="1464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2946" y="1926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940" y="2388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2952" y="2850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2946" y="3312"/>
              <a:ext cx="246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92" y="1496566"/>
            <a:ext cx="2430441" cy="254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7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ECD-8451-E073-3F00-8BB66FFA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Aktivitas 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8F80-B6D5-6586-EEEC-DD412CC4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027522"/>
            <a:ext cx="10972800" cy="50224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Implementasi algoritma penentuan koordinat </a:t>
            </a:r>
            <a:r>
              <a:rPr lang="en-US" u="sng"/>
              <a:t>garis </a:t>
            </a:r>
            <a:r>
              <a:rPr lang="en-US"/>
              <a:t>menggunakan program komputer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Dasar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DDA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Bresenham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Implementasi algoritma penentuan koordinat </a:t>
            </a:r>
            <a:r>
              <a:rPr lang="en-US" u="sng"/>
              <a:t>lingkaran</a:t>
            </a:r>
            <a:r>
              <a:rPr lang="en-US"/>
              <a:t> menggunakan program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Dasar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Polar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/>
              <a:t>Bresenham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39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 Pembentuk Grafik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4660" y="984968"/>
            <a:ext cx="6460435" cy="53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Objet Primitive menurut OpenGL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79" y="933255"/>
            <a:ext cx="9735392" cy="475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Objek-objek Primitif 3D (Autodesk)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933254"/>
            <a:ext cx="6610108" cy="5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1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Titik</a:t>
            </a:r>
          </a:p>
        </p:txBody>
      </p:sp>
      <p:pic>
        <p:nvPicPr>
          <p:cNvPr id="4" name="Content Placehold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0" y="1562100"/>
            <a:ext cx="7348031" cy="286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3549" y="4940301"/>
            <a:ext cx="967077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Perhatikan bahwa sistem koordinat dalam pemrograman grafis </a:t>
            </a:r>
          </a:p>
          <a:p>
            <a:r>
              <a:rPr lang="en-US" b="1" dirty="0">
                <a:solidFill>
                  <a:schemeClr val="bg1"/>
                </a:solidFill>
              </a:rPr>
              <a:t>berbeda dengan model koordinat kartesius</a:t>
            </a:r>
          </a:p>
        </p:txBody>
      </p:sp>
    </p:spTree>
    <p:extLst>
      <p:ext uri="{BB962C8B-B14F-4D97-AF65-F5344CB8AC3E}">
        <p14:creationId xmlns:p14="http://schemas.microsoft.com/office/powerpoint/2010/main" val="116416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Ilustrasi Penggambaran Garis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553521" y="38397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77321" y="1629937"/>
            <a:ext cx="3962400" cy="2438400"/>
            <a:chOff x="1344" y="2352"/>
            <a:chExt cx="2496" cy="153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44" y="2352"/>
              <a:ext cx="2496" cy="15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36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28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920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304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96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88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80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72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264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456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648" y="235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344" y="3696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344" y="3504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344" y="3312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344" y="312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344" y="2928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344" y="2736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344" y="2544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211121" y="17061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7" name="AutoShape 27"/>
          <p:cNvCxnSpPr>
            <a:cxnSpLocks noChangeShapeType="1"/>
            <a:stCxn id="4" idx="7"/>
            <a:endCxn id="26" idx="3"/>
          </p:cNvCxnSpPr>
          <p:nvPr/>
        </p:nvCxnSpPr>
        <p:spPr bwMode="auto">
          <a:xfrm flipV="1">
            <a:off x="3683696" y="1836312"/>
            <a:ext cx="3549650" cy="2025650"/>
          </a:xfrm>
          <a:prstGeom prst="straightConnector1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858321" y="35349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163121" y="35349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467921" y="32301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4772721" y="32301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5077521" y="29253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382321" y="26205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687121" y="26205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991921" y="23157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296721" y="23157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601521" y="20109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6906321" y="20109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8213951" y="2449773"/>
            <a:ext cx="1272528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kumimoji="1" lang="en-US" altLang="ko-KR" b="1" dirty="0">
                <a:ea typeface="굴림" pitchFamily="34" charset="-127"/>
              </a:rPr>
              <a:t>Jaggies</a:t>
            </a:r>
          </a:p>
          <a:p>
            <a:pPr latinLnBrk="1"/>
            <a:r>
              <a:rPr kumimoji="1" lang="en-US" altLang="ko-KR" b="1" dirty="0">
                <a:ea typeface="굴림" pitchFamily="34" charset="-127"/>
              </a:rPr>
              <a:t>= Aliasing</a:t>
            </a:r>
          </a:p>
        </p:txBody>
      </p:sp>
    </p:spTree>
    <p:extLst>
      <p:ext uri="{BB962C8B-B14F-4D97-AF65-F5344CB8AC3E}">
        <p14:creationId xmlns:p14="http://schemas.microsoft.com/office/powerpoint/2010/main" val="10446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75" y="933255"/>
            <a:ext cx="8915400" cy="29529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Masalah: diberikan dua piksel P(x</a:t>
            </a:r>
            <a:r>
              <a:rPr lang="en-US" baseline="-25000" dirty="0"/>
              <a:t>P</a:t>
            </a:r>
            <a:r>
              <a:rPr lang="en-US" dirty="0"/>
              <a:t>, y</a:t>
            </a:r>
            <a:r>
              <a:rPr lang="en-US" baseline="-25000" dirty="0"/>
              <a:t>P</a:t>
            </a:r>
            <a:r>
              <a:rPr lang="en-US" dirty="0"/>
              <a:t>) dan Q(x</a:t>
            </a:r>
            <a:r>
              <a:rPr lang="en-US" baseline="-25000" dirty="0"/>
              <a:t>Q</a:t>
            </a:r>
            <a:r>
              <a:rPr lang="en-US" dirty="0"/>
              <a:t>, y</a:t>
            </a:r>
            <a:r>
              <a:rPr lang="en-US" baseline="-25000" dirty="0"/>
              <a:t>Q</a:t>
            </a:r>
            <a:r>
              <a:rPr lang="en-US" dirty="0"/>
              <a:t>) pada bidang 2D, bagaimana cara terbaik untuk menggambarkan garis yang melalui kedua titik tersebut ?</a:t>
            </a:r>
          </a:p>
          <a:p>
            <a:pPr>
              <a:lnSpc>
                <a:spcPct val="90000"/>
              </a:lnSpc>
            </a:pPr>
            <a:r>
              <a:rPr lang="en-US" dirty="0"/>
              <a:t>Asumsi: x</a:t>
            </a:r>
            <a:r>
              <a:rPr lang="en-US" baseline="-25000" dirty="0"/>
              <a:t>P</a:t>
            </a:r>
            <a:r>
              <a:rPr lang="en-US" dirty="0"/>
              <a:t>&lt;x</a:t>
            </a:r>
            <a:r>
              <a:rPr lang="en-US" baseline="-25000" dirty="0"/>
              <a:t>Q</a:t>
            </a:r>
            <a:r>
              <a:rPr lang="en-US" dirty="0"/>
              <a:t>, y</a:t>
            </a:r>
            <a:r>
              <a:rPr lang="en-US" baseline="-25000" dirty="0"/>
              <a:t>P</a:t>
            </a:r>
            <a:r>
              <a:rPr lang="en-US" dirty="0"/>
              <a:t>&lt;y</a:t>
            </a:r>
            <a:r>
              <a:rPr lang="en-US" baseline="-25000" dirty="0"/>
              <a:t>Q</a:t>
            </a:r>
            <a:r>
              <a:rPr lang="en-US" dirty="0"/>
              <a:t>. (kasus-kasus lain akan ditangani dengan sedikit modifikasi)</a:t>
            </a:r>
          </a:p>
          <a:p>
            <a:pPr>
              <a:lnSpc>
                <a:spcPct val="90000"/>
              </a:lnSpc>
            </a:pPr>
            <a:r>
              <a:rPr lang="en-US" dirty="0"/>
              <a:t>Kendala: Layar </a:t>
            </a:r>
            <a:r>
              <a:rPr lang="en-US" i="1" dirty="0"/>
              <a:t>raster</a:t>
            </a:r>
            <a:r>
              <a:rPr lang="en-US" dirty="0"/>
              <a:t> merupakan </a:t>
            </a:r>
            <a:r>
              <a:rPr lang="en-US" i="1" dirty="0"/>
              <a:t>grid integer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endParaRPr lang="en-US" dirty="0"/>
          </a:p>
        </p:txBody>
      </p:sp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2193"/>
              </p:ext>
            </p:extLst>
          </p:nvPr>
        </p:nvGraphicFramePr>
        <p:xfrm>
          <a:off x="2210753" y="4056380"/>
          <a:ext cx="2559050" cy="1727200"/>
        </p:xfrm>
        <a:graphic>
          <a:graphicData uri="http://schemas.openxmlformats.org/drawingml/2006/table">
            <a:tbl>
              <a:tblPr/>
              <a:tblGrid>
                <a:gridCol w="6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2210753" y="4589780"/>
            <a:ext cx="255905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687253" y="45135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2128203" y="55041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780540" y="53930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>
                <a:latin typeface="Times New Roman" pitchFamily="18" charset="0"/>
              </a:rPr>
              <a:t>P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826953" y="43262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>
                <a:latin typeface="Times New Roman" pitchFamily="18" charset="0"/>
              </a:rPr>
              <a:t>Q</a:t>
            </a:r>
          </a:p>
        </p:txBody>
      </p:sp>
      <p:graphicFrame>
        <p:nvGraphicFramePr>
          <p:cNvPr id="31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13076"/>
              </p:ext>
            </p:extLst>
          </p:nvPr>
        </p:nvGraphicFramePr>
        <p:xfrm>
          <a:off x="7228840" y="4056380"/>
          <a:ext cx="2559050" cy="17272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4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Line 63"/>
          <p:cNvSpPr>
            <a:spLocks noChangeShapeType="1"/>
          </p:cNvSpPr>
          <p:nvPr/>
        </p:nvSpPr>
        <p:spPr bwMode="auto">
          <a:xfrm flipV="1">
            <a:off x="7228840" y="4589780"/>
            <a:ext cx="255905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Oval 64"/>
          <p:cNvSpPr>
            <a:spLocks noChangeArrowheads="1"/>
          </p:cNvSpPr>
          <p:nvPr/>
        </p:nvSpPr>
        <p:spPr bwMode="auto">
          <a:xfrm>
            <a:off x="9705340" y="45135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Oval 65"/>
          <p:cNvSpPr>
            <a:spLocks noChangeArrowheads="1"/>
          </p:cNvSpPr>
          <p:nvPr/>
        </p:nvSpPr>
        <p:spPr bwMode="auto">
          <a:xfrm>
            <a:off x="7146290" y="55041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6798628" y="539305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>
                <a:latin typeface="Times New Roman" pitchFamily="18" charset="0"/>
              </a:rPr>
              <a:t>P</a:t>
            </a: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9845040" y="4326256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>
                <a:latin typeface="Times New Roman" pitchFamily="18" charset="0"/>
              </a:rPr>
              <a:t>Q</a:t>
            </a:r>
          </a:p>
        </p:txBody>
      </p:sp>
      <p:sp>
        <p:nvSpPr>
          <p:cNvPr id="37" name="Oval 68"/>
          <p:cNvSpPr>
            <a:spLocks noChangeArrowheads="1"/>
          </p:cNvSpPr>
          <p:nvPr/>
        </p:nvSpPr>
        <p:spPr bwMode="auto">
          <a:xfrm>
            <a:off x="7806690" y="49834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auto">
          <a:xfrm>
            <a:off x="8467090" y="49834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Oval 70"/>
          <p:cNvSpPr>
            <a:spLocks noChangeArrowheads="1"/>
          </p:cNvSpPr>
          <p:nvPr/>
        </p:nvSpPr>
        <p:spPr bwMode="auto">
          <a:xfrm>
            <a:off x="9044940" y="4526280"/>
            <a:ext cx="1651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71"/>
          <p:cNvSpPr>
            <a:spLocks noChangeShapeType="1"/>
          </p:cNvSpPr>
          <p:nvPr/>
        </p:nvSpPr>
        <p:spPr bwMode="auto">
          <a:xfrm flipV="1">
            <a:off x="7211378" y="5059680"/>
            <a:ext cx="660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Line 72"/>
          <p:cNvSpPr>
            <a:spLocks noChangeShapeType="1"/>
          </p:cNvSpPr>
          <p:nvPr/>
        </p:nvSpPr>
        <p:spPr bwMode="auto">
          <a:xfrm>
            <a:off x="7871778" y="5059680"/>
            <a:ext cx="577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Line 73"/>
          <p:cNvSpPr>
            <a:spLocks noChangeShapeType="1"/>
          </p:cNvSpPr>
          <p:nvPr/>
        </p:nvSpPr>
        <p:spPr bwMode="auto">
          <a:xfrm flipV="1">
            <a:off x="8532178" y="4602480"/>
            <a:ext cx="57785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Line 74"/>
          <p:cNvSpPr>
            <a:spLocks noChangeShapeType="1"/>
          </p:cNvSpPr>
          <p:nvPr/>
        </p:nvSpPr>
        <p:spPr bwMode="auto">
          <a:xfrm>
            <a:off x="9192578" y="4602480"/>
            <a:ext cx="495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AutoShape 75"/>
          <p:cNvSpPr>
            <a:spLocks noChangeArrowheads="1"/>
          </p:cNvSpPr>
          <p:nvPr/>
        </p:nvSpPr>
        <p:spPr bwMode="auto">
          <a:xfrm>
            <a:off x="5577840" y="4983480"/>
            <a:ext cx="1073150" cy="228600"/>
          </a:xfrm>
          <a:prstGeom prst="rightArrow">
            <a:avLst>
              <a:gd name="adj1" fmla="val 50000"/>
              <a:gd name="adj2" fmla="val 117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Algoritma Penggambaran Garis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Algoritma Dasar</a:t>
            </a:r>
          </a:p>
          <a:p>
            <a:r>
              <a:rPr lang="en-US" sz="3200" dirty="0"/>
              <a:t>Algoritma DDA</a:t>
            </a:r>
          </a:p>
          <a:p>
            <a:r>
              <a:rPr lang="en-US" sz="3200" dirty="0"/>
              <a:t>Algoritma Bresenham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2076718338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1745</Words>
  <Application>Microsoft Office PowerPoint</Application>
  <PresentationFormat>Widescreen</PresentationFormat>
  <Paragraphs>259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Helvetica</vt:lpstr>
      <vt:lpstr>Times New Roman</vt:lpstr>
      <vt:lpstr>Verdana</vt:lpstr>
      <vt:lpstr>Wingdings</vt:lpstr>
      <vt:lpstr>Office Theme</vt:lpstr>
      <vt:lpstr>Equation</vt:lpstr>
      <vt:lpstr> GRAFIKA KOMPUTER D10K-5C01 Semester Ganjil 2023-2024  GK02: Penggambaran Objek-objek Primitif   Dr. Setiawan Hadi, M.Sc.CS. </vt:lpstr>
      <vt:lpstr>Penggambaran objek primitif</vt:lpstr>
      <vt:lpstr>Elemen Pembentuk Grafik</vt:lpstr>
      <vt:lpstr>Objet Primitive menurut OpenGL</vt:lpstr>
      <vt:lpstr>Objek-objek Primitif 3D (Autodesk)</vt:lpstr>
      <vt:lpstr>Titik</vt:lpstr>
      <vt:lpstr>Ilustrasi Penggambaran Garis</vt:lpstr>
      <vt:lpstr>Garis</vt:lpstr>
      <vt:lpstr>Algoritma Penggambaran Garis</vt:lpstr>
      <vt:lpstr>Algoritma Dasar</vt:lpstr>
      <vt:lpstr>Contoh Algoritma Dasar</vt:lpstr>
      <vt:lpstr>PowerPoint Presentation</vt:lpstr>
      <vt:lpstr>Latihan</vt:lpstr>
      <vt:lpstr>Digital Differential Analyzer (DDA)</vt:lpstr>
      <vt:lpstr>Algoritma DDA</vt:lpstr>
      <vt:lpstr>Algoritma DDA</vt:lpstr>
      <vt:lpstr>Algoritma Bresenham</vt:lpstr>
      <vt:lpstr>Algoritma Bresenham</vt:lpstr>
      <vt:lpstr>Algoritma Bresenham</vt:lpstr>
      <vt:lpstr>Algoritma Bresenham (lanj.)</vt:lpstr>
      <vt:lpstr>Penggambaran Lingkaran</vt:lpstr>
      <vt:lpstr>Formulasi Penggambaran Lingkaran</vt:lpstr>
      <vt:lpstr>Algoritma Penggambaran Lingkaran</vt:lpstr>
      <vt:lpstr>Konsep Representasi Lingkaran</vt:lpstr>
      <vt:lpstr>Algoritma Bresenham </vt:lpstr>
      <vt:lpstr>Algoritma Bresenham </vt:lpstr>
      <vt:lpstr>Perbandingan Hasil Algoritma Lingkaran</vt:lpstr>
      <vt:lpstr>Aktivitas </vt:lpstr>
    </vt:vector>
  </TitlesOfParts>
  <Company>Universitas Padjadjaran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Dijital</dc:title>
  <dc:creator>Setiawan Hadi</dc:creator>
  <cp:lastModifiedBy>Setiawan Hadi</cp:lastModifiedBy>
  <cp:revision>314</cp:revision>
  <cp:lastPrinted>1999-08-26T15:07:06Z</cp:lastPrinted>
  <dcterms:created xsi:type="dcterms:W3CDTF">1999-06-25T18:38:26Z</dcterms:created>
  <dcterms:modified xsi:type="dcterms:W3CDTF">2023-10-03T01:22:30Z</dcterms:modified>
</cp:coreProperties>
</file>