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5446-AC0A-8117-C180-43B7F1521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BBC7B-ECDB-AAA3-5ABF-92C924CA2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DBA4D-A8C7-BD52-0E3B-412DBB78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26C2-2D49-43ED-B852-07811FA3D816}" type="datetimeFigureOut">
              <a:rPr lang="id-ID" smtClean="0"/>
              <a:t>30/10/2023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58021-8BCA-8489-EA41-3A5B3F36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9BE9D-9ADD-1C55-78F3-38451804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D86D-1E3D-4D0C-9D3E-0CC281880B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785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AA1F-28EF-339C-2D34-D15C6CCD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DEE2B-B73A-6466-FB93-E9622EEB1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0A068-ECE8-CDFB-A5CD-3054DE57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26C2-2D49-43ED-B852-07811FA3D816}" type="datetimeFigureOut">
              <a:rPr lang="id-ID" smtClean="0"/>
              <a:t>30/10/2023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2D43C-018C-04C6-E033-5B2F3520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E4837-2D28-A1FA-939A-76846674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D86D-1E3D-4D0C-9D3E-0CC281880B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144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5B5D68-0951-5BCE-7202-F164008AE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0FB0C-F60C-A98E-0C44-183FE4E00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7323-86FD-40A6-0240-AA7B04EA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26C2-2D49-43ED-B852-07811FA3D816}" type="datetimeFigureOut">
              <a:rPr lang="id-ID" smtClean="0"/>
              <a:t>30/10/2023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A8545-255B-CF3E-2786-F82C81FB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07550-387A-5EA5-DEF4-1B4B132B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D86D-1E3D-4D0C-9D3E-0CC281880B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202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0640-C860-464D-7B31-8B3C54ED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9FC85-A1CC-A854-245F-C8DA06965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D400A-1EE1-7F26-718C-535ED7A9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26C2-2D49-43ED-B852-07811FA3D816}" type="datetimeFigureOut">
              <a:rPr lang="id-ID" smtClean="0"/>
              <a:t>30/10/2023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3EF01-208C-54E2-B9C7-96D56AB3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80BB8-4015-7D35-871A-703D22A5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D86D-1E3D-4D0C-9D3E-0CC281880B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302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C78D-DA08-445B-281C-DDFD089C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75D87-CC57-E0EF-B17F-29386F966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0C0D8-A716-55F4-8ADD-FEA98D33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26C2-2D49-43ED-B852-07811FA3D816}" type="datetimeFigureOut">
              <a:rPr lang="id-ID" smtClean="0"/>
              <a:t>30/10/2023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7821-C122-0317-A54E-204C03411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5A527-ED63-143C-1B83-E398C3A7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D86D-1E3D-4D0C-9D3E-0CC281880B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802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81D4-AB8E-0C55-FBD5-911D6DB1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0EDD-30F1-361B-FD7A-0A2E5A7BB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08977-E27F-B290-5A28-1C0E635C2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63E6-E00C-AE32-E4EF-1F27EA1F9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26C2-2D49-43ED-B852-07811FA3D816}" type="datetimeFigureOut">
              <a:rPr lang="id-ID" smtClean="0"/>
              <a:t>30/10/2023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204E7-1EC3-24B2-7E69-57BC9FAE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D8B8B-D341-40CB-AFEE-AD83B23C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D86D-1E3D-4D0C-9D3E-0CC281880B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352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778E-A8EB-3C31-58D2-F437C7080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920DC-2FE0-9442-28E1-FFA7CC8FF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7FCDE-5941-4356-D103-6279E6D2A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86922-B897-C18C-B309-7F2E6C011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00C8F-4349-BE05-ADA2-3AC6472DC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5ACAF-D2E7-6E46-428D-A04482DC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26C2-2D49-43ED-B852-07811FA3D816}" type="datetimeFigureOut">
              <a:rPr lang="id-ID" smtClean="0"/>
              <a:t>30/10/2023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5D546-4D9E-15C7-FE2F-3975D590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62A312-D7D5-1697-BA89-2FF58C08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D86D-1E3D-4D0C-9D3E-0CC281880B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734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0BFE-ED2A-EC28-A507-09CB73528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CF65E9-0077-2762-1404-7A26DDBE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26C2-2D49-43ED-B852-07811FA3D816}" type="datetimeFigureOut">
              <a:rPr lang="id-ID" smtClean="0"/>
              <a:t>30/10/2023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E74DE-5F53-5CAD-6DEA-D4D21F27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B0A1-3487-0ACC-9467-91B9FB03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D86D-1E3D-4D0C-9D3E-0CC281880B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97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C88A0-D0FE-2550-3ACA-F7092178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26C2-2D49-43ED-B852-07811FA3D816}" type="datetimeFigureOut">
              <a:rPr lang="id-ID" smtClean="0"/>
              <a:t>30/10/2023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8C50D6-1C02-9530-1AAE-B72D7BA4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E66BE-4BA7-D8D2-9F40-742ED2A5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D86D-1E3D-4D0C-9D3E-0CC281880B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172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6A3D5-E473-AE98-DDD9-55C48054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51FA6-CDC5-B7A9-2EC2-008BE783F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632B3-6C4D-6BEA-999F-90A92EB30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00847-135B-BBF0-E6F3-71669BB2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26C2-2D49-43ED-B852-07811FA3D816}" type="datetimeFigureOut">
              <a:rPr lang="id-ID" smtClean="0"/>
              <a:t>30/10/2023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B7C5E-E613-3360-C04C-CA20B2B4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FC843-050E-1571-C4B6-469D0265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D86D-1E3D-4D0C-9D3E-0CC281880B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194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64B6A-87E9-8753-350B-DF8C7EABA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3F74E0-D789-74B2-602D-D673DB59C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56B8B-4B50-690D-FA13-D920C2200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7E267-FA0A-EEDC-FA23-6C156C32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26C2-2D49-43ED-B852-07811FA3D816}" type="datetimeFigureOut">
              <a:rPr lang="id-ID" smtClean="0"/>
              <a:t>30/10/2023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9709B-39B6-9ED8-843D-2A38DDEE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1A968-3D4C-52C7-7638-F10D6F00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D86D-1E3D-4D0C-9D3E-0CC281880B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570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18125F-C589-C992-870E-4B60CDB91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98E8D-7458-0214-DFCC-F9FE9E6C2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E4DE1-AB0A-FA94-DD41-ECCDF6B75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926C2-2D49-43ED-B852-07811FA3D816}" type="datetimeFigureOut">
              <a:rPr lang="id-ID" smtClean="0"/>
              <a:t>30/10/2023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59204-5F3C-D321-67CD-C6A240059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E5BF8-CDAB-DD90-A76C-BC7DEB665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2D86D-1E3D-4D0C-9D3E-0CC281880B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62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ptos SemiBold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F409-6F86-A083-C6DF-8991688504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0A3CC-9196-8A3D-8FA4-D8839325CA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 descr="A logo for a software company&#10;&#10;Description automatically generated">
            <a:extLst>
              <a:ext uri="{FF2B5EF4-FFF2-40B4-BE49-F238E27FC236}">
                <a16:creationId xmlns:a16="http://schemas.microsoft.com/office/drawing/2014/main" id="{04CFBE92-B8EC-ABCD-9593-B21468CBE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41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EC32-1248-02C5-6AAC-9963DCE8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C3719-797F-7141-C779-D5FDE4A67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/>
              <a:t>Chapter 5 Two Dimensional Graphics</a:t>
            </a:r>
          </a:p>
          <a:p>
            <a:pPr marL="0" indent="0">
              <a:buNone/>
            </a:pPr>
            <a:r>
              <a:rPr lang="id-ID"/>
              <a:t>Chapter 6 Patterns and Chaos in 2 Dimensions</a:t>
            </a:r>
          </a:p>
          <a:p>
            <a:pPr marL="0" indent="0">
              <a:buNone/>
            </a:pPr>
            <a:r>
              <a:rPr lang="id-ID"/>
              <a:t>Chapter 7 Strange Attractors and Beautiful Fractals</a:t>
            </a:r>
          </a:p>
          <a:p>
            <a:pPr marL="0" indent="0">
              <a:buNone/>
            </a:pPr>
            <a:r>
              <a:rPr lang="id-ID"/>
              <a:t>Chapter 8 2D Animation</a:t>
            </a:r>
          </a:p>
          <a:p>
            <a:pPr marL="0" indent="0">
              <a:buNone/>
            </a:pPr>
            <a:r>
              <a:rPr lang="id-ID"/>
              <a:t>Chapter 9 3D and 3D Animation</a:t>
            </a:r>
          </a:p>
          <a:p>
            <a:pPr marL="0" indent="0">
              <a:buNone/>
            </a:pPr>
            <a:r>
              <a:rPr lang="id-ID"/>
              <a:t>Chapter 10 Animation and Display Lists</a:t>
            </a:r>
          </a:p>
          <a:p>
            <a:pPr marL="0" indent="0">
              <a:buNone/>
            </a:pPr>
            <a:r>
              <a:rPr lang="id-ID"/>
              <a:t>Chapter 11 Miscellaneous Programs</a:t>
            </a:r>
          </a:p>
          <a:p>
            <a:pPr marL="0" indent="0">
              <a:buNone/>
            </a:pPr>
            <a:r>
              <a:rPr lang="id-ID"/>
              <a:t>Chapter 12 VPython</a:t>
            </a: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618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8F89-4B9F-657C-C715-A3CF432E4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133E6-091C-9E8A-DFBE-86B607FFC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Python Programming in OpenGL A Graphical Approach to Programming</a:t>
            </a:r>
          </a:p>
          <a:p>
            <a:r>
              <a:rPr lang="en-US"/>
              <a:t>Stan Blank, Ph.D.</a:t>
            </a:r>
          </a:p>
          <a:p>
            <a:r>
              <a:rPr lang="en-US"/>
              <a:t>Wayne City High School</a:t>
            </a:r>
          </a:p>
          <a:p>
            <a:r>
              <a:rPr lang="en-US"/>
              <a:t>Wayne City, Illinois 62895</a:t>
            </a:r>
          </a:p>
          <a:p>
            <a:r>
              <a:rPr lang="en-US"/>
              <a:t>October 6, 2009</a:t>
            </a: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7774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D2A54-3BC4-51EB-C191-327D490E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Setup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7D8D6-363B-990B-2229-DE64E9F8A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Python 3.11.5</a:t>
            </a:r>
          </a:p>
          <a:p>
            <a:r>
              <a:rPr lang="id-ID"/>
              <a:t>Python OpenGL 1.6</a:t>
            </a:r>
          </a:p>
          <a:p>
            <a:pPr lvl="1"/>
            <a:r>
              <a:rPr lang="id-ID"/>
              <a:t>Downloaded from </a:t>
            </a:r>
            <a:r>
              <a:rPr lang="id-ID" sz="2000">
                <a:solidFill>
                  <a:schemeClr val="accent1"/>
                </a:solidFill>
                <a:latin typeface="Lucida Console" panose="020B0609040504020204" pitchFamily="49" charset="0"/>
              </a:rPr>
              <a:t>https://www.lfd.uci.edu/~gohlke/pythonlibs/</a:t>
            </a:r>
          </a:p>
          <a:p>
            <a:pPr lvl="1"/>
            <a:r>
              <a:rPr lang="id-ID"/>
              <a:t>File name </a:t>
            </a:r>
            <a:r>
              <a:rPr lang="id-ID" sz="2000">
                <a:solidFill>
                  <a:schemeClr val="accent1"/>
                </a:solidFill>
                <a:latin typeface="Lucida Console" panose="020B0609040504020204" pitchFamily="49" charset="0"/>
              </a:rPr>
              <a:t>PyOpenGL-3.1.6-cp311-cp311-win_amd64.whl</a:t>
            </a:r>
            <a:endParaRPr lang="en-US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r>
              <a:rPr lang="en-US"/>
              <a:t>Install</a:t>
            </a:r>
          </a:p>
          <a:p>
            <a:pPr marL="457200" lvl="1" indent="0">
              <a:buNone/>
            </a:pPr>
            <a:r>
              <a:rPr lang="id-ID" sz="2000">
                <a:solidFill>
                  <a:schemeClr val="accent1"/>
                </a:solidFill>
                <a:latin typeface="Lucida Console" panose="020B0609040504020204" pitchFamily="49" charset="0"/>
              </a:rPr>
              <a:t>python -m pip install PyOpenGL-3.1.6-cp311-cp311-win_amd64.whl</a:t>
            </a: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6032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5D2D-F103-615E-51A3-552A4F6C9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C95C5-AEC8-D807-6FA9-10F8B81FD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>
                <a:latin typeface="Courier New" panose="02070309020205020404" pitchFamily="49" charset="0"/>
                <a:cs typeface="Courier New" panose="02070309020205020404" pitchFamily="49" charset="0"/>
              </a:rPr>
              <a:t>import OpenGL.GL</a:t>
            </a:r>
          </a:p>
          <a:p>
            <a:pPr marL="0" indent="0">
              <a:buNone/>
            </a:pPr>
            <a:r>
              <a:rPr lang="id-ID">
                <a:latin typeface="Courier New" panose="02070309020205020404" pitchFamily="49" charset="0"/>
                <a:cs typeface="Courier New" panose="02070309020205020404" pitchFamily="49" charset="0"/>
              </a:rPr>
              <a:t>import OpenGL.GLUT</a:t>
            </a:r>
          </a:p>
          <a:p>
            <a:pPr marL="0" indent="0">
              <a:buNone/>
            </a:pPr>
            <a:r>
              <a:rPr lang="id-ID">
                <a:latin typeface="Courier New" panose="02070309020205020404" pitchFamily="49" charset="0"/>
                <a:cs typeface="Courier New" panose="02070309020205020404" pitchFamily="49" charset="0"/>
              </a:rPr>
              <a:t>import OpenGL.GLU</a:t>
            </a:r>
          </a:p>
          <a:p>
            <a:pPr marL="0" indent="0">
              <a:buNone/>
            </a:pPr>
            <a:r>
              <a:rPr lang="id-ID">
                <a:latin typeface="Courier New" panose="02070309020205020404" pitchFamily="49" charset="0"/>
                <a:cs typeface="Courier New" panose="02070309020205020404" pitchFamily="49" charset="0"/>
              </a:rPr>
              <a:t>print ("Imports successful ! "</a:t>
            </a:r>
            <a:r>
              <a:rPr lang="id-ID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254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7060-E2EB-39DE-2B6D-D4A3EC7A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First Windows in OpenGL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655A-BDE2-EAB8-4CCB-47D6BB856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d-ID">
                <a:latin typeface="Courier New" panose="02070309020205020404" pitchFamily="49" charset="0"/>
                <a:cs typeface="Courier New" panose="02070309020205020404" pitchFamily="49" charset="0"/>
              </a:rPr>
              <a:t>from OpenGL.GLUT import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>
                <a:latin typeface="Courier New" panose="02070309020205020404" pitchFamily="49" charset="0"/>
                <a:cs typeface="Courier New" panose="02070309020205020404" pitchFamily="49" charset="0"/>
              </a:rPr>
              <a:t>from OpenGL.GL import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>
                <a:latin typeface="Courier New" panose="02070309020205020404" pitchFamily="49" charset="0"/>
                <a:cs typeface="Courier New" panose="02070309020205020404" pitchFamily="49" charset="0"/>
              </a:rPr>
              <a:t>from OpenGL.GLU import *</a:t>
            </a:r>
          </a:p>
          <a:p>
            <a:pPr marL="0" indent="0">
              <a:spcBef>
                <a:spcPts val="0"/>
              </a:spcBef>
              <a:buNone/>
            </a:pPr>
            <a:endParaRPr lang="id-ID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>
                <a:latin typeface="Courier New" panose="02070309020205020404" pitchFamily="49" charset="0"/>
                <a:cs typeface="Courier New" panose="02070309020205020404" pitchFamily="49" charset="0"/>
              </a:rPr>
              <a:t>def showScreen():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>
                <a:latin typeface="Courier New" panose="02070309020205020404" pitchFamily="49" charset="0"/>
                <a:cs typeface="Courier New" panose="02070309020205020404" pitchFamily="49" charset="0"/>
              </a:rPr>
              <a:t>    glClear(GL_COLOR_BUFFER_BIT | GL_DEPTH_BUFFER_BIT)</a:t>
            </a:r>
          </a:p>
          <a:p>
            <a:pPr marL="0" indent="0">
              <a:spcBef>
                <a:spcPts val="0"/>
              </a:spcBef>
              <a:buNone/>
            </a:pPr>
            <a:endParaRPr lang="id-ID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>
                <a:latin typeface="Courier New" panose="02070309020205020404" pitchFamily="49" charset="0"/>
                <a:cs typeface="Courier New" panose="02070309020205020404" pitchFamily="49" charset="0"/>
              </a:rPr>
              <a:t>glutInit()  </a:t>
            </a:r>
          </a:p>
          <a:p>
            <a:pPr marL="0" indent="0">
              <a:spcBef>
                <a:spcPts val="0"/>
              </a:spcBef>
              <a:buNone/>
            </a:pPr>
            <a:endParaRPr lang="id-ID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>
                <a:latin typeface="Courier New" panose="02070309020205020404" pitchFamily="49" charset="0"/>
                <a:cs typeface="Courier New" panose="02070309020205020404" pitchFamily="49" charset="0"/>
              </a:rPr>
              <a:t>glutInitDisplayMode(GLUT_RGBA)   </a:t>
            </a:r>
          </a:p>
          <a:p>
            <a:pPr marL="0" indent="0">
              <a:spcBef>
                <a:spcPts val="0"/>
              </a:spcBef>
              <a:buNone/>
            </a:pPr>
            <a:endParaRPr lang="id-ID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>
                <a:latin typeface="Courier New" panose="02070309020205020404" pitchFamily="49" charset="0"/>
                <a:cs typeface="Courier New" panose="02070309020205020404" pitchFamily="49" charset="0"/>
              </a:rPr>
              <a:t>glutInitWindowSize(500, 500)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>
                <a:latin typeface="Courier New" panose="02070309020205020404" pitchFamily="49" charset="0"/>
                <a:cs typeface="Courier New" panose="02070309020205020404" pitchFamily="49" charset="0"/>
              </a:rPr>
              <a:t>glutInitWindowPosition(0, 0)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>
                <a:latin typeface="Courier New" panose="02070309020205020404" pitchFamily="49" charset="0"/>
                <a:cs typeface="Courier New" panose="02070309020205020404" pitchFamily="49" charset="0"/>
              </a:rPr>
              <a:t>wind = glutCreateWindow("OpenGL Graphics Window")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>
                <a:latin typeface="Courier New" panose="02070309020205020404" pitchFamily="49" charset="0"/>
                <a:cs typeface="Courier New" panose="02070309020205020404" pitchFamily="49" charset="0"/>
              </a:rPr>
              <a:t>glutDisplayFunc(showScreen)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>
                <a:latin typeface="Courier New" panose="02070309020205020404" pitchFamily="49" charset="0"/>
                <a:cs typeface="Courier New" panose="02070309020205020404" pitchFamily="49" charset="0"/>
              </a:rPr>
              <a:t>glutIdleFunc(showScreen) </a:t>
            </a:r>
          </a:p>
        </p:txBody>
      </p:sp>
    </p:spTree>
    <p:extLst>
      <p:ext uri="{BB962C8B-B14F-4D97-AF65-F5344CB8AC3E}">
        <p14:creationId xmlns:p14="http://schemas.microsoft.com/office/powerpoint/2010/main" val="3880736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7AA4-E47F-CAC5-4405-CC5B047E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67461"/>
            <a:ext cx="3819144" cy="1325563"/>
          </a:xfrm>
        </p:spPr>
        <p:txBody>
          <a:bodyPr/>
          <a:lstStyle/>
          <a:p>
            <a:r>
              <a:rPr lang="en-US"/>
              <a:t>Creating Square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6C129-68A6-EAA1-A9DE-F42F7107A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207264"/>
            <a:ext cx="6781800" cy="653491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from OpenGL.GL import *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from OpenGL.GLUT import *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from OpenGL.GLU import *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w, h = 500,500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def square():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    glBegin(GL_QUADS)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    glVertex2f(100, 100)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    glVertex2f(200, 100)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    glVertex2f(200, 200)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    glVertex2f(100, 200)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    glEnd()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def iterate():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    glViewport(0, 0, 500,500)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    glMatrixMode(GL_PROJECTION)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    glLoadIdentity()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    glOrtho(0.0, 500, 0.0, 500, 0.0, 1.0)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    glMatrixMode (GL_MODELVIEW)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    glLoadIdentity()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def showScreen():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    glClear(GL_COLOR_BUFFER_BIT | GL_DEPTH_BUFFER_BIT)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    glLoadIdentity()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    iterate()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    glColor3f(1.0, 0.0, 0.0)   #set the square color to red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    square()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    glutSwapBuffers()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glutInit()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glutInitDisplayMode(GLUT_RGBA)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glutInitWindowSize(w, h)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glutInitWindowPosition(0, 0)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wind = glutCreateWindow("OpenGL Coding Example")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glutDisplayFunc(showScreen)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glutIdleFunc(showScreen)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glutMainLoop() </a:t>
            </a:r>
          </a:p>
        </p:txBody>
      </p:sp>
    </p:spTree>
    <p:extLst>
      <p:ext uri="{BB962C8B-B14F-4D97-AF65-F5344CB8AC3E}">
        <p14:creationId xmlns:p14="http://schemas.microsoft.com/office/powerpoint/2010/main" val="2147230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D1AC-2458-783C-0E83-A1C2C987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Wireframe Teapot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8A711-5D42-9151-DF8E-F490B9EBC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d-ID">
                <a:latin typeface="Lucida Console" panose="020B0609040504020204" pitchFamily="49" charset="0"/>
              </a:rPr>
              <a:t>from OpenGL.GL import *</a:t>
            </a:r>
          </a:p>
          <a:p>
            <a:pPr marL="0" indent="0">
              <a:buNone/>
            </a:pPr>
            <a:r>
              <a:rPr lang="id-ID">
                <a:latin typeface="Lucida Console" panose="020B0609040504020204" pitchFamily="49" charset="0"/>
              </a:rPr>
              <a:t>from OpenGL.GLU import *</a:t>
            </a:r>
          </a:p>
          <a:p>
            <a:pPr marL="0" indent="0">
              <a:buNone/>
            </a:pPr>
            <a:r>
              <a:rPr lang="id-ID">
                <a:latin typeface="Lucida Console" panose="020B0609040504020204" pitchFamily="49" charset="0"/>
              </a:rPr>
              <a:t>from OpenGL.GLUT import *</a:t>
            </a:r>
          </a:p>
          <a:p>
            <a:pPr marL="0" indent="0">
              <a:buNone/>
            </a:pPr>
            <a:r>
              <a:rPr lang="id-ID">
                <a:latin typeface="Lucida Console" panose="020B0609040504020204" pitchFamily="49" charset="0"/>
              </a:rPr>
              <a:t>import sys</a:t>
            </a:r>
          </a:p>
          <a:p>
            <a:pPr marL="0" indent="0">
              <a:buNone/>
            </a:pPr>
            <a:endParaRPr lang="id-ID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id-ID">
                <a:latin typeface="Lucida Console" panose="020B0609040504020204" pitchFamily="49" charset="0"/>
              </a:rPr>
              <a:t>def draw():</a:t>
            </a:r>
          </a:p>
          <a:p>
            <a:pPr marL="0" indent="0">
              <a:buNone/>
            </a:pPr>
            <a:r>
              <a:rPr lang="id-ID">
                <a:latin typeface="Lucida Console" panose="020B0609040504020204" pitchFamily="49" charset="0"/>
              </a:rPr>
              <a:t>    glutWireTeapot(0.5)</a:t>
            </a:r>
          </a:p>
          <a:p>
            <a:pPr marL="0" indent="0">
              <a:buNone/>
            </a:pPr>
            <a:r>
              <a:rPr lang="id-ID">
                <a:latin typeface="Lucida Console" panose="020B0609040504020204" pitchFamily="49" charset="0"/>
              </a:rPr>
              <a:t>    glFlush()</a:t>
            </a:r>
          </a:p>
          <a:p>
            <a:pPr marL="0" indent="0">
              <a:buNone/>
            </a:pPr>
            <a:endParaRPr lang="id-ID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id-ID">
                <a:latin typeface="Lucida Console" panose="020B0609040504020204" pitchFamily="49" charset="0"/>
              </a:rPr>
              <a:t>glutInit(sys.argv)</a:t>
            </a:r>
          </a:p>
          <a:p>
            <a:pPr marL="0" indent="0">
              <a:buNone/>
            </a:pPr>
            <a:r>
              <a:rPr lang="id-ID">
                <a:latin typeface="Lucida Console" panose="020B0609040504020204" pitchFamily="49" charset="0"/>
              </a:rPr>
              <a:t>glutInitDisplayMode(GLUT_SINGLE | GLUT_RGB)</a:t>
            </a:r>
          </a:p>
          <a:p>
            <a:pPr marL="0" indent="0">
              <a:buNone/>
            </a:pPr>
            <a:r>
              <a:rPr lang="id-ID">
                <a:latin typeface="Lucida Console" panose="020B0609040504020204" pitchFamily="49" charset="0"/>
              </a:rPr>
              <a:t>glutCreateWindow("My First OGL Program")</a:t>
            </a:r>
          </a:p>
          <a:p>
            <a:pPr marL="0" indent="0">
              <a:buNone/>
            </a:pPr>
            <a:r>
              <a:rPr lang="id-ID">
                <a:latin typeface="Lucida Console" panose="020B0609040504020204" pitchFamily="49" charset="0"/>
              </a:rPr>
              <a:t>glutDisplayFunc(draw)</a:t>
            </a:r>
          </a:p>
          <a:p>
            <a:pPr marL="0" indent="0">
              <a:buNone/>
            </a:pPr>
            <a:r>
              <a:rPr lang="id-ID">
                <a:latin typeface="Lucida Console" panose="020B0609040504020204" pitchFamily="49" charset="0"/>
              </a:rPr>
              <a:t>glutMainLoop()</a:t>
            </a:r>
          </a:p>
        </p:txBody>
      </p:sp>
    </p:spTree>
    <p:extLst>
      <p:ext uri="{BB962C8B-B14F-4D97-AF65-F5344CB8AC3E}">
        <p14:creationId xmlns:p14="http://schemas.microsoft.com/office/powerpoint/2010/main" val="15923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AB6A-E121-C650-A603-998E636DF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611"/>
          </a:xfrm>
        </p:spPr>
        <p:txBody>
          <a:bodyPr/>
          <a:lstStyle/>
          <a:p>
            <a:r>
              <a:rPr lang="en-US"/>
              <a:t>Create Points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D0241-B731-8CB4-9514-2BE9CCE27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6736"/>
            <a:ext cx="10515600" cy="5541264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d-ID" sz="1800">
                <a:latin typeface="Lucida Console" panose="020B0609040504020204" pitchFamily="49" charset="0"/>
              </a:rPr>
              <a:t>from OpenGL.GL import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>
                <a:latin typeface="Lucida Console" panose="020B0609040504020204" pitchFamily="49" charset="0"/>
              </a:rPr>
              <a:t>from OpenGL.GLU import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>
                <a:latin typeface="Lucida Console" panose="020B0609040504020204" pitchFamily="49" charset="0"/>
              </a:rPr>
              <a:t>from OpenGL.GLUT import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>
                <a:latin typeface="Lucida Console" panose="020B0609040504020204" pitchFamily="49" charset="0"/>
              </a:rPr>
              <a:t>import sys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>
                <a:latin typeface="Lucida Console" panose="020B0609040504020204" pitchFamily="49" charset="0"/>
              </a:rPr>
              <a:t>def init():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>
                <a:latin typeface="Lucida Console" panose="020B0609040504020204" pitchFamily="49" charset="0"/>
              </a:rPr>
              <a:t>    glClearColor(1.0, 1.0, 1.0, 1.0)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>
                <a:latin typeface="Lucida Console" panose="020B0609040504020204" pitchFamily="49" charset="0"/>
              </a:rPr>
              <a:t>    gluOrtho2D(-1.0, 1.0, -1.0, 1.0)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>
                <a:latin typeface="Lucida Console" panose="020B0609040504020204" pitchFamily="49" charset="0"/>
              </a:rPr>
              <a:t>def plotpoints():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>
                <a:latin typeface="Lucida Console" panose="020B0609040504020204" pitchFamily="49" charset="0"/>
              </a:rPr>
              <a:t>    glClear(GL_COLOR_BUFFER_BIT)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>
                <a:latin typeface="Lucida Console" panose="020B0609040504020204" pitchFamily="49" charset="0"/>
              </a:rPr>
              <a:t>    glColor3f(1.0, 0.0, 0.0)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>
                <a:latin typeface="Lucida Console" panose="020B0609040504020204" pitchFamily="49" charset="0"/>
              </a:rPr>
              <a:t>    glPointSize(5.0)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>
                <a:latin typeface="Lucida Console" panose="020B0609040504020204" pitchFamily="49" charset="0"/>
              </a:rPr>
              <a:t>    glBegin(GL_POINTS)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>
                <a:latin typeface="Lucida Console" panose="020B0609040504020204" pitchFamily="49" charset="0"/>
              </a:rPr>
              <a:t>    glVertex2f(0.0, 0.0)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>
                <a:latin typeface="Lucida Console" panose="020B0609040504020204" pitchFamily="49" charset="0"/>
              </a:rPr>
              <a:t>    glEnd()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>
                <a:latin typeface="Lucida Console" panose="020B0609040504020204" pitchFamily="49" charset="0"/>
              </a:rPr>
              <a:t>    glFlush()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>
                <a:latin typeface="Lucida Console" panose="020B0609040504020204" pitchFamily="49" charset="0"/>
              </a:rPr>
              <a:t>def main():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>
                <a:latin typeface="Lucida Console" panose="020B0609040504020204" pitchFamily="49" charset="0"/>
              </a:rPr>
              <a:t>    glutInit(sys.argv)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>
                <a:latin typeface="Lucida Console" panose="020B0609040504020204" pitchFamily="49" charset="0"/>
              </a:rPr>
              <a:t>    glutInitDisplayMode(GLUT_SINGLE|GLUT_RGB)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>
                <a:latin typeface="Lucida Console" panose="020B0609040504020204" pitchFamily="49" charset="0"/>
              </a:rPr>
              <a:t>    glutInitWindowSize(500,500)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>
                <a:latin typeface="Lucida Console" panose="020B0609040504020204" pitchFamily="49" charset="0"/>
              </a:rPr>
              <a:t>    glutInitWindowPosition(50,50)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>
                <a:latin typeface="Lucida Console" panose="020B0609040504020204" pitchFamily="49" charset="0"/>
              </a:rPr>
              <a:t>    glutCreateWindow("Plot Points")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>
                <a:latin typeface="Lucida Console" panose="020B0609040504020204" pitchFamily="49" charset="0"/>
              </a:rPr>
              <a:t>    glutDisplayFunc(plotpoints)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>
                <a:latin typeface="Lucida Console" panose="020B0609040504020204" pitchFamily="49" charset="0"/>
              </a:rPr>
              <a:t>    init()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>
                <a:latin typeface="Lucida Console" panose="020B0609040504020204" pitchFamily="49" charset="0"/>
              </a:rPr>
              <a:t>    glutMainLoop()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>
                <a:latin typeface="Lucida Console" panose="020B0609040504020204" pitchFamily="49" charset="0"/>
              </a:rPr>
              <a:t>main()</a:t>
            </a:r>
          </a:p>
          <a:p>
            <a:pPr marL="0" indent="0">
              <a:spcBef>
                <a:spcPts val="0"/>
              </a:spcBef>
              <a:buNone/>
            </a:pPr>
            <a:endParaRPr lang="id-ID" sz="180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679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9B7D-B33D-B6A0-DA98-E0127F401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06952" cy="1325563"/>
          </a:xfrm>
        </p:spPr>
        <p:txBody>
          <a:bodyPr/>
          <a:lstStyle/>
          <a:p>
            <a:r>
              <a:rPr lang="en-US"/>
              <a:t>Create Lines and Points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5C1DC-6246-57E8-505A-56ED245FF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152" y="0"/>
            <a:ext cx="7062216" cy="6858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# PyFunc.py : Plotting functions : prg23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from OpenGL.GL import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from OpenGL.GLU import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from OpenGL.GLUT import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from numpy import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import sys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def init():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    glClearColor(1.0, 1.0, 1.0, 1.0)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    gluOrtho2D(-5.0, 5.0, -5.0, 5.0)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def plotfunc():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    glClear(GL_COLOR_BUFFER_BIT)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    glColor3f(0.0, 0.0, 0.0)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    glPointSize(3.0)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    glBegin(GL_LINES)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    glVertex2f(-5.0, 0.0)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    glVertex2f(5.0, 0.0)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    glVertex2f(0.0, 5.0)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    glVertex2f(0.0, -5.0)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    glEnd()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    for x in arange(-5.0, 5.0, 0.1):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        y = x*x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        glBegin(GL_POINTS)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        glVertex2f(x, 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        glEnd()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        glFlush()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def main():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    glutInit(sys.argv)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    glutInitDisplayMode(GLUT_SINGLE|GLUT_RGB)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    glutInitWindowPosition(50,50)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    glutInitWindowSize(400,400)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    glutCreateWindow("Function Plotter")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    glutDisplayFunc(plotfunc)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    init()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    glutMainLoop()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>
                <a:latin typeface="Lucida Console" panose="020B0609040504020204" pitchFamily="49" charset="0"/>
              </a:rPr>
              <a:t>main()</a:t>
            </a:r>
          </a:p>
          <a:p>
            <a:pPr marL="0" indent="0">
              <a:spcBef>
                <a:spcPts val="0"/>
              </a:spcBef>
              <a:buNone/>
            </a:pPr>
            <a:endParaRPr lang="id-ID" sz="1400"/>
          </a:p>
        </p:txBody>
      </p:sp>
    </p:spTree>
    <p:extLst>
      <p:ext uri="{BB962C8B-B14F-4D97-AF65-F5344CB8AC3E}">
        <p14:creationId xmlns:p14="http://schemas.microsoft.com/office/powerpoint/2010/main" val="4067143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844</Words>
  <Application>Microsoft Office PowerPoint</Application>
  <PresentationFormat>Widescreen</PresentationFormat>
  <Paragraphs>157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 SemiBold</vt:lpstr>
      <vt:lpstr>Arial</vt:lpstr>
      <vt:lpstr>Calibri</vt:lpstr>
      <vt:lpstr>Courier New</vt:lpstr>
      <vt:lpstr>Lucida Console</vt:lpstr>
      <vt:lpstr>Office Theme</vt:lpstr>
      <vt:lpstr>PowerPoint Presentation</vt:lpstr>
      <vt:lpstr>Reference</vt:lpstr>
      <vt:lpstr>Setup</vt:lpstr>
      <vt:lpstr>Check</vt:lpstr>
      <vt:lpstr>Create First Windows in OpenGL</vt:lpstr>
      <vt:lpstr>Creating Square</vt:lpstr>
      <vt:lpstr>Create Wireframe Teapot</vt:lpstr>
      <vt:lpstr>Create Points</vt:lpstr>
      <vt:lpstr>Create Lines and Points</vt:lpstr>
      <vt:lpstr>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Setiawan Hadi</dc:creator>
  <cp:lastModifiedBy>Setiawan Hadi</cp:lastModifiedBy>
  <cp:revision>3</cp:revision>
  <dcterms:created xsi:type="dcterms:W3CDTF">2023-10-30T13:34:46Z</dcterms:created>
  <dcterms:modified xsi:type="dcterms:W3CDTF">2023-10-30T14:08:59Z</dcterms:modified>
</cp:coreProperties>
</file>