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872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250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9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535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59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9303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621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517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437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736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344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029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6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044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51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81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B066-523A-4FEA-ABD6-9ED981770CCA}" type="datetimeFigureOut">
              <a:rPr lang="id-ID" smtClean="0"/>
              <a:t>01/09/2022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845719B-FF4E-4A82-92FE-8FE9701F751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132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1556792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KRIPTOGRAF</a:t>
            </a:r>
            <a:r>
              <a:rPr lang="id-ID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KLASIK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111784"/>
            <a:ext cx="6400800" cy="367240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Shift Cipher</a:t>
            </a: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Substitusi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</a:t>
            </a:r>
          </a:p>
          <a:p>
            <a:pPr marL="457200" indent="-457200">
              <a:buAutoNum type="arabicPeriod"/>
            </a:pP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Affhine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</a:t>
            </a: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Vigenere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Hill Cipher</a:t>
            </a: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Permutasi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</a:t>
            </a:r>
          </a:p>
          <a:p>
            <a:pPr marL="457200" indent="-457200">
              <a:buAutoNum type="arabicPeriod"/>
            </a:pPr>
            <a:endParaRPr lang="id-ID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602042"/>
              </p:ext>
            </p:extLst>
          </p:nvPr>
        </p:nvGraphicFramePr>
        <p:xfrm>
          <a:off x="539552" y="2132856"/>
          <a:ext cx="8229603" cy="10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</a:tblGrid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m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e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t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o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d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e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s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h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i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f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t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c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I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p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h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e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r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19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11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26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21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10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 dirty="0">
                          <a:effectLst/>
                        </a:rPr>
                        <a:t>11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25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14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15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12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26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9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15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22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14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11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 dirty="0">
                          <a:effectLst/>
                        </a:rPr>
                        <a:t>24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3568" y="1276770"/>
                <a:ext cx="78488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Untuk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mendapatkan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ciphertext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dengan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menambahkan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huruf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dengan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kunci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7,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maka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akan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dirty="0" err="1">
                    <a:latin typeface="Times New Roman" pitchFamily="18" charset="0"/>
                    <a:cs typeface="Times New Roman" pitchFamily="18" charset="0"/>
                  </a:rPr>
                  <a:t>didapatkan</a:t>
                </a:r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Times New Roman" pitchFamily="18" charset="0"/>
                    <a:cs typeface="Times New Roman" pitchFamily="18" charset="0"/>
                  </a:rPr>
                  <a:t>) :</a:t>
                </a: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76770"/>
                <a:ext cx="784887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21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09417"/>
              </p:ext>
            </p:extLst>
          </p:nvPr>
        </p:nvGraphicFramePr>
        <p:xfrm>
          <a:off x="493202" y="4657782"/>
          <a:ext cx="8229603" cy="792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</a:tblGrid>
              <a:tr h="3960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19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11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26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21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10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11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25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14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15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12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26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9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15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22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14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11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24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960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T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L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A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V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K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L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Z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O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P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M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A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J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P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W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O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L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Y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71600" y="3501008"/>
                <a:ext cx="72728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GB" dirty="0"/>
                  <a:t>Convert </a:t>
                </a:r>
                <a:r>
                  <a:rPr lang="en-GB" dirty="0" err="1"/>
                  <a:t>angka</a:t>
                </a:r>
                <a:r>
                  <a:rPr lang="en-GB" dirty="0"/>
                  <a:t> </a:t>
                </a:r>
                <a:r>
                  <a:rPr lang="en-GB" dirty="0" err="1"/>
                  <a:t>ke</a:t>
                </a:r>
                <a:r>
                  <a:rPr lang="en-GB" dirty="0"/>
                  <a:t> </a:t>
                </a:r>
                <a:r>
                  <a:rPr lang="en-GB" dirty="0" err="1"/>
                  <a:t>ciphertext</a:t>
                </a:r>
                <a:r>
                  <a:rPr lang="en-GB" dirty="0"/>
                  <a:t> :</a:t>
                </a:r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501008"/>
                <a:ext cx="727280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71" t="-4717" b="-94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259632" y="5725246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/>
              <a:t>Maka</a:t>
            </a:r>
            <a:r>
              <a:rPr lang="en-GB" b="1" dirty="0"/>
              <a:t> </a:t>
            </a:r>
            <a:r>
              <a:rPr lang="en-GB" b="1" dirty="0" err="1"/>
              <a:t>Ciphertext</a:t>
            </a:r>
            <a:r>
              <a:rPr lang="en-GB" b="1" dirty="0"/>
              <a:t> : TLAVKL ZOPMA JPWOLY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3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1926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penyandian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pesan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menggunkan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shift cipher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denkripsi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: XLEL VFWTLS VCTAEZRCLQT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: 11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: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11746"/>
              </p:ext>
            </p:extLst>
          </p:nvPr>
        </p:nvGraphicFramePr>
        <p:xfrm>
          <a:off x="513897" y="3597641"/>
          <a:ext cx="8136894" cy="8655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  <a:gridCol w="353778"/>
              </a:tblGrid>
              <a:tr h="25096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dirty="0" smtClean="0">
                          <a:effectLst/>
                        </a:rPr>
                        <a:t>X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L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E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L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 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V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F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W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T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L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S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 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V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C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T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A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E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Z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R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C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L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Q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T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5226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23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11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4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dirty="0" smtClean="0">
                          <a:effectLst/>
                        </a:rPr>
                        <a:t>11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 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dirty="0" smtClean="0">
                          <a:effectLst/>
                        </a:rPr>
                        <a:t>21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5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22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19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11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18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 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21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2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19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0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4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26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17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2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11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smtClean="0">
                          <a:effectLst/>
                        </a:rPr>
                        <a:t>16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dirty="0" smtClean="0">
                          <a:effectLst/>
                        </a:rPr>
                        <a:t>19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3140968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err="1"/>
              <a:t>Awalnya</a:t>
            </a:r>
            <a:r>
              <a:rPr lang="en-GB" dirty="0"/>
              <a:t> </a:t>
            </a:r>
            <a:r>
              <a:rPr lang="en-GB" dirty="0" err="1"/>
              <a:t>ubah</a:t>
            </a:r>
            <a:r>
              <a:rPr lang="en-GB" dirty="0"/>
              <a:t> </a:t>
            </a:r>
            <a:r>
              <a:rPr lang="en-GB" dirty="0" err="1"/>
              <a:t>ciphertext</a:t>
            </a:r>
            <a:r>
              <a:rPr lang="en-GB" dirty="0"/>
              <a:t>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dirty="0" err="1"/>
              <a:t>angka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shift cipher</a:t>
            </a:r>
            <a:endParaRPr lang="id-ID" dirty="0"/>
          </a:p>
          <a:p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848114"/>
              </p:ext>
            </p:extLst>
          </p:nvPr>
        </p:nvGraphicFramePr>
        <p:xfrm>
          <a:off x="251520" y="5517232"/>
          <a:ext cx="8784965" cy="10081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1955"/>
                <a:gridCol w="381955"/>
                <a:gridCol w="381955"/>
                <a:gridCol w="381955"/>
                <a:gridCol w="344388"/>
                <a:gridCol w="419522"/>
                <a:gridCol w="381955"/>
                <a:gridCol w="381955"/>
                <a:gridCol w="381955"/>
                <a:gridCol w="381955"/>
                <a:gridCol w="381955"/>
                <a:gridCol w="407000"/>
                <a:gridCol w="356910"/>
                <a:gridCol w="381955"/>
                <a:gridCol w="381955"/>
                <a:gridCol w="463356"/>
                <a:gridCol w="360040"/>
                <a:gridCol w="360040"/>
                <a:gridCol w="344384"/>
                <a:gridCol w="381955"/>
                <a:gridCol w="381955"/>
                <a:gridCol w="381955"/>
                <a:gridCol w="381955"/>
              </a:tblGrid>
              <a:tr h="3880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dirty="0">
                          <a:effectLst/>
                        </a:rPr>
                        <a:t>X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L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E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L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dirty="0">
                          <a:effectLst/>
                        </a:rPr>
                        <a:t> 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V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 dirty="0">
                          <a:effectLst/>
                        </a:rPr>
                        <a:t>F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W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T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L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S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V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C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T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A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E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Z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R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C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L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Q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500">
                          <a:effectLst/>
                        </a:rPr>
                        <a:t>T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  <a:tr h="620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12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0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-7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0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10</a:t>
                      </a:r>
                      <a:endParaRPr lang="id-ID" sz="15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-6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11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8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0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7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10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-9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8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-11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-7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15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6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-9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0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5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8</a:t>
                      </a:r>
                      <a:endParaRPr lang="id-ID" sz="15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93912" y="4714515"/>
                <a:ext cx="77768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GB" dirty="0" err="1"/>
                  <a:t>Untuk</a:t>
                </a:r>
                <a:r>
                  <a:rPr lang="en-GB" dirty="0"/>
                  <a:t> </a:t>
                </a:r>
                <a:r>
                  <a:rPr lang="en-GB" dirty="0" err="1"/>
                  <a:t>mendapatkan</a:t>
                </a:r>
                <a:r>
                  <a:rPr lang="en-GB" dirty="0"/>
                  <a:t> plaintext, </a:t>
                </a:r>
                <a:r>
                  <a:rPr lang="en-GB" dirty="0" err="1"/>
                  <a:t>dengan</a:t>
                </a:r>
                <a:r>
                  <a:rPr lang="en-GB" dirty="0"/>
                  <a:t> </a:t>
                </a:r>
                <a:r>
                  <a:rPr lang="en-GB" dirty="0" err="1"/>
                  <a:t>mengurangi</a:t>
                </a:r>
                <a:r>
                  <a:rPr lang="en-GB" dirty="0"/>
                  <a:t> </a:t>
                </a:r>
                <a:r>
                  <a:rPr lang="en-GB" dirty="0" err="1"/>
                  <a:t>huruf</a:t>
                </a:r>
                <a:r>
                  <a:rPr lang="en-GB" dirty="0"/>
                  <a:t> </a:t>
                </a:r>
                <a:r>
                  <a:rPr lang="en-GB" dirty="0" err="1"/>
                  <a:t>dengan</a:t>
                </a:r>
                <a:r>
                  <a:rPr lang="en-GB" dirty="0"/>
                  <a:t> </a:t>
                </a:r>
                <a:r>
                  <a:rPr lang="en-GB" dirty="0" err="1"/>
                  <a:t>kunci</a:t>
                </a:r>
                <a:r>
                  <a:rPr lang="en-GB" dirty="0"/>
                  <a:t> 11, </a:t>
                </a:r>
                <a:r>
                  <a:rPr lang="en-GB" dirty="0" err="1"/>
                  <a:t>maka</a:t>
                </a:r>
                <a:r>
                  <a:rPr lang="en-GB" dirty="0"/>
                  <a:t> </a:t>
                </a:r>
                <a:r>
                  <a:rPr lang="en-GB" dirty="0" err="1"/>
                  <a:t>akan</a:t>
                </a:r>
                <a:r>
                  <a:rPr lang="en-GB" dirty="0"/>
                  <a:t> </a:t>
                </a:r>
                <a:r>
                  <a:rPr lang="en-GB" dirty="0" err="1"/>
                  <a:t>didapatkan</a:t>
                </a:r>
                <a:r>
                  <a:rPr lang="en-GB" dirty="0"/>
                  <a:t>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) :</a:t>
                </a:r>
                <a:endParaRPr lang="id-ID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12" y="4714515"/>
                <a:ext cx="7776864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705" t="-4717" b="-1415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89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026900"/>
              </p:ext>
            </p:extLst>
          </p:nvPr>
        </p:nvGraphicFramePr>
        <p:xfrm>
          <a:off x="242665" y="2924944"/>
          <a:ext cx="8901335" cy="1486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414"/>
                <a:gridCol w="377293"/>
                <a:gridCol w="377293"/>
                <a:gridCol w="292168"/>
                <a:gridCol w="93980"/>
                <a:gridCol w="377293"/>
                <a:gridCol w="377293"/>
                <a:gridCol w="377293"/>
                <a:gridCol w="377293"/>
                <a:gridCol w="377293"/>
                <a:gridCol w="251803"/>
                <a:gridCol w="125490"/>
                <a:gridCol w="234550"/>
                <a:gridCol w="142743"/>
                <a:gridCol w="377293"/>
                <a:gridCol w="377293"/>
                <a:gridCol w="377293"/>
                <a:gridCol w="237546"/>
                <a:gridCol w="139747"/>
                <a:gridCol w="377293"/>
                <a:gridCol w="377293"/>
                <a:gridCol w="377293"/>
                <a:gridCol w="377293"/>
                <a:gridCol w="377293"/>
                <a:gridCol w="377293"/>
                <a:gridCol w="377293"/>
                <a:gridCol w="377293"/>
                <a:gridCol w="126620"/>
              </a:tblGrid>
              <a:tr h="5599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12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-7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-11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10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-6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11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7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-11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10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-9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-11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-7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15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6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-9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8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</a:tr>
              <a:tr h="271467">
                <a:tc gridSpan="2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tambahkan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dengan</a:t>
                      </a:r>
                      <a:r>
                        <a:rPr lang="en-GB" sz="1600" dirty="0">
                          <a:effectLst/>
                        </a:rPr>
                        <a:t> 26 </a:t>
                      </a:r>
                      <a:r>
                        <a:rPr lang="en-GB" sz="1600" dirty="0" err="1">
                          <a:effectLst/>
                        </a:rPr>
                        <a:t>untuk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memudahkan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perhitungan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714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38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26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19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26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15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36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20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37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34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26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33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15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36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17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34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15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19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41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32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17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26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31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34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 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</a:tr>
              <a:tr h="3373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m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a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t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a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k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>
                          <a:effectLst/>
                        </a:rPr>
                        <a:t>u</a:t>
                      </a:r>
                      <a:endParaRPr lang="id-ID" sz="16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l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i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a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h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k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r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i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P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t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o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g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r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a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f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i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 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3608" y="1484784"/>
            <a:ext cx="61206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0" algn="l"/>
              </a:tabLst>
            </a:pPr>
            <a:r>
              <a:rPr kumimoji="0" lang="en-GB" altLang="ja-JP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Convert </a:t>
            </a:r>
            <a:r>
              <a:rPr kumimoji="0" lang="en-GB" altLang="ja-JP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angka</a:t>
            </a:r>
            <a:r>
              <a:rPr kumimoji="0" lang="en-GB" altLang="ja-JP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altLang="ja-JP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</a:t>
            </a:r>
            <a:r>
              <a:rPr kumimoji="0" lang="en-GB" altLang="ja-JP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GB" altLang="ja-JP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ciphertext</a:t>
            </a:r>
            <a:r>
              <a:rPr kumimoji="0" lang="en-GB" altLang="ja-JP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:</a:t>
            </a:r>
            <a:endParaRPr kumimoji="0" lang="id-ID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l"/>
              </a:tabLst>
            </a:pPr>
            <a:r>
              <a:rPr kumimoji="0" lang="id-ID" altLang="ja-JP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GB" altLang="ja-JP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  <a:t>dKy</a:t>
            </a:r>
            <a:r>
              <a:rPr kumimoji="0" lang="en-GB" altLang="ja-JP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 Math" pitchFamily="18" charset="0"/>
                <a:ea typeface="Calibri" pitchFamily="34" charset="0"/>
                <a:cs typeface="Times New Roman" pitchFamily="18" charset="0"/>
              </a:rPr>
              <a:t>=y-K mod 26</a:t>
            </a:r>
            <a:endParaRPr kumimoji="0" lang="id-ID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l"/>
              </a:tabLst>
            </a:pPr>
            <a:endParaRPr kumimoji="0" lang="id-ID" altLang="ja-JP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9712" y="4653136"/>
            <a:ext cx="396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/>
              <a:t>Maka</a:t>
            </a:r>
            <a:r>
              <a:rPr lang="en-GB" b="1" dirty="0"/>
              <a:t> Plaintext : </a:t>
            </a:r>
            <a:r>
              <a:rPr lang="en-GB" b="1" dirty="0" err="1"/>
              <a:t>mata</a:t>
            </a:r>
            <a:r>
              <a:rPr lang="en-GB" b="1" dirty="0"/>
              <a:t> </a:t>
            </a:r>
            <a:r>
              <a:rPr lang="en-GB" b="1" dirty="0" err="1"/>
              <a:t>kuliah</a:t>
            </a:r>
            <a:r>
              <a:rPr lang="en-GB" b="1" dirty="0"/>
              <a:t> </a:t>
            </a:r>
            <a:r>
              <a:rPr lang="en-GB" b="1" dirty="0" err="1"/>
              <a:t>kriptografi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31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28800"/>
            <a:ext cx="7850832" cy="4319736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Alice </a:t>
            </a:r>
            <a:r>
              <a:rPr lang="en-US" dirty="0" err="1"/>
              <a:t>dan</a:t>
            </a:r>
            <a:r>
              <a:rPr lang="en-US" dirty="0"/>
              <a:t> Bob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berkirim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menggunkan</a:t>
            </a:r>
            <a:r>
              <a:rPr lang="en-US" dirty="0"/>
              <a:t> shift cypher </a:t>
            </a:r>
            <a:r>
              <a:rPr lang="en-US" dirty="0" err="1"/>
              <a:t>dengan</a:t>
            </a:r>
            <a:r>
              <a:rPr lang="en-US" dirty="0"/>
              <a:t> K=23 :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Alice : what kind of cake should we have?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Bob  : GLB OBXIIV IFHBP ZELZLIXQB ZXHB</a:t>
            </a:r>
            <a:endParaRPr lang="id-ID" dirty="0"/>
          </a:p>
          <a:p>
            <a:pPr marL="0" indent="0">
              <a:buNone/>
            </a:pP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Bob 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/>
              <a:t>jawaban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Bob</a:t>
            </a:r>
            <a:r>
              <a:rPr lang="en-US" dirty="0" smtClean="0"/>
              <a:t>?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 </a:t>
            </a:r>
            <a:endParaRPr lang="id-ID" dirty="0"/>
          </a:p>
          <a:p>
            <a:pPr lvl="0"/>
            <a:r>
              <a:rPr lang="en-US" dirty="0" err="1" smtClean="0"/>
              <a:t>Diketahui</a:t>
            </a:r>
            <a:r>
              <a:rPr lang="en-US" dirty="0" smtClean="0"/>
              <a:t> :</a:t>
            </a:r>
          </a:p>
          <a:p>
            <a:pPr marL="0" lvl="0" indent="0">
              <a:buNone/>
            </a:pPr>
            <a:r>
              <a:rPr lang="en-US" dirty="0" smtClean="0"/>
              <a:t>Plaintext    </a:t>
            </a:r>
            <a:r>
              <a:rPr lang="en-US" dirty="0"/>
              <a:t>: “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</a:t>
            </a:r>
            <a:r>
              <a:rPr lang="en-US" dirty="0" err="1"/>
              <a:t>unpad</a:t>
            </a:r>
            <a:r>
              <a:rPr lang="en-US" dirty="0"/>
              <a:t>”</a:t>
            </a:r>
            <a:r>
              <a:rPr lang="en-US" b="1" dirty="0"/>
              <a:t> </a:t>
            </a:r>
            <a:endParaRPr lang="en-US" b="1" dirty="0" smtClean="0"/>
          </a:p>
          <a:p>
            <a:pPr marL="0" lvl="0" indent="0">
              <a:buNone/>
            </a:pP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r>
              <a:rPr lang="en-US" dirty="0"/>
              <a:t>: “VDBD VHGDQJ EHODMDU NULSWRJUDIL</a:t>
            </a:r>
            <a:r>
              <a:rPr lang="en-US" dirty="0" smtClean="0"/>
              <a:t>”</a:t>
            </a:r>
          </a:p>
          <a:p>
            <a:pPr marL="0" lvl="0" indent="0">
              <a:buNone/>
            </a:pPr>
            <a:r>
              <a:rPr lang="id-ID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text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Caesar cipher (k=3)?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50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764704"/>
            <a:ext cx="7850832" cy="5688632"/>
          </a:xfrm>
        </p:spPr>
        <p:txBody>
          <a:bodyPr>
            <a:normAutofit fontScale="92500" lnSpcReduction="1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/>
              <a:t>enkripsi</a:t>
            </a:r>
            <a:r>
              <a:rPr lang="en-US" dirty="0"/>
              <a:t> shift cypher </a:t>
            </a:r>
            <a:r>
              <a:rPr lang="en-US" dirty="0" err="1"/>
              <a:t>dengan</a:t>
            </a:r>
            <a:r>
              <a:rPr lang="en-US" dirty="0"/>
              <a:t> k=18 </a:t>
            </a:r>
            <a:r>
              <a:rPr lang="en-US" dirty="0" err="1"/>
              <a:t>pada</a:t>
            </a:r>
            <a:r>
              <a:rPr lang="en-US" dirty="0"/>
              <a:t> :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plaintext  :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hubungi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jam </a:t>
            </a:r>
            <a:r>
              <a:rPr lang="en-US" dirty="0" err="1"/>
              <a:t>kedepan</a:t>
            </a:r>
            <a:endParaRPr lang="id-ID" dirty="0"/>
          </a:p>
          <a:p>
            <a:pPr marL="0" indent="0">
              <a:buNone/>
            </a:pPr>
            <a:r>
              <a:rPr lang="en-US" dirty="0" smtClean="0"/>
              <a:t>plaintext  </a:t>
            </a:r>
            <a:r>
              <a:rPr lang="en-US" dirty="0"/>
              <a:t>: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sapi</a:t>
            </a:r>
            <a:r>
              <a:rPr lang="en-US" dirty="0"/>
              <a:t> situ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sapi</a:t>
            </a:r>
            <a:r>
              <a:rPr lang="en-US" dirty="0"/>
              <a:t> situ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senyum</a:t>
            </a:r>
            <a:r>
              <a:rPr lang="en-US" dirty="0"/>
              <a:t> </a:t>
            </a:r>
            <a:r>
              <a:rPr lang="en-US" dirty="0" err="1"/>
              <a:t>senyum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sapi</a:t>
            </a:r>
            <a:r>
              <a:rPr lang="en-US" dirty="0"/>
              <a:t> </a:t>
            </a:r>
            <a:r>
              <a:rPr lang="en-US" dirty="0" err="1"/>
              <a:t>saya</a:t>
            </a:r>
            <a:endParaRPr lang="id-ID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id-ID" dirty="0"/>
          </a:p>
          <a:p>
            <a:pPr lvl="0"/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shift cypher </a:t>
            </a:r>
            <a:r>
              <a:rPr lang="en-US" dirty="0" err="1"/>
              <a:t>dengan</a:t>
            </a:r>
            <a:r>
              <a:rPr lang="en-US" dirty="0"/>
              <a:t> k=8 </a:t>
            </a:r>
            <a:r>
              <a:rPr lang="en-US" dirty="0" err="1"/>
              <a:t>pada</a:t>
            </a:r>
            <a:r>
              <a:rPr lang="en-US" dirty="0"/>
              <a:t> :</a:t>
            </a:r>
            <a:endParaRPr lang="id-ID" dirty="0"/>
          </a:p>
          <a:p>
            <a:pPr marL="0" indent="0">
              <a:buNone/>
            </a:pPr>
            <a:r>
              <a:rPr lang="en-US" dirty="0" err="1"/>
              <a:t>ciphertext</a:t>
            </a:r>
            <a:r>
              <a:rPr lang="en-US" dirty="0"/>
              <a:t>  : BMZWXWVO JQVBIVO GIVO ILI LQTMUJIVO AMJMVIZVGI UQTQS SISMS AIGI </a:t>
            </a:r>
            <a:endParaRPr lang="id-ID" dirty="0"/>
          </a:p>
          <a:p>
            <a:pPr marL="0" indent="0">
              <a:buNone/>
            </a:pPr>
            <a:r>
              <a:rPr lang="en-US" dirty="0" err="1" smtClean="0"/>
              <a:t>ciphertext</a:t>
            </a:r>
            <a:r>
              <a:rPr lang="en-US" dirty="0" smtClean="0"/>
              <a:t>  </a:t>
            </a:r>
            <a:r>
              <a:rPr lang="en-US" dirty="0"/>
              <a:t>: PQUIBQN JMZLQZQ XILI BIVOOIT LCI XCTCP LCI LMAMMUJMZ LCI ZQJC BQOI JMTIA</a:t>
            </a:r>
            <a:endParaRPr lang="id-ID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id-ID" dirty="0"/>
          </a:p>
          <a:p>
            <a:pPr lvl="0"/>
            <a:r>
              <a:rPr lang="en-US" dirty="0" err="1"/>
              <a:t>lakukan</a:t>
            </a:r>
            <a:r>
              <a:rPr lang="en-US" dirty="0"/>
              <a:t> Proses Descript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shiftcipher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K=25 </a:t>
            </a:r>
            <a:r>
              <a:rPr lang="en-US" dirty="0" err="1" smtClean="0"/>
              <a:t>pada</a:t>
            </a:r>
            <a:r>
              <a:rPr lang="en-US" dirty="0" smtClean="0"/>
              <a:t>:</a:t>
            </a:r>
            <a:endParaRPr lang="id-ID" dirty="0"/>
          </a:p>
          <a:p>
            <a:pPr marL="0" indent="0">
              <a:buNone/>
            </a:pPr>
            <a:r>
              <a:rPr lang="en-US" dirty="0" err="1"/>
              <a:t>Cyphertext</a:t>
            </a:r>
            <a:r>
              <a:rPr lang="en-US" dirty="0"/>
              <a:t> : SDQHLZJZRHG ZSZR JDQIZRZLZ MXZ CZQH JDKNLONJ RZST XZMF KTZQ </a:t>
            </a:r>
            <a:r>
              <a:rPr lang="en-US" dirty="0" smtClean="0"/>
              <a:t>AHZRZ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802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Soal-soal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 </a:t>
            </a:r>
            <a:r>
              <a:rPr lang="en-US" sz="1800" dirty="0" err="1" smtClean="0"/>
              <a:t>diatas</a:t>
            </a:r>
            <a:r>
              <a:rPr lang="en-US" sz="1800" dirty="0" smtClean="0"/>
              <a:t> </a:t>
            </a:r>
            <a:r>
              <a:rPr lang="en-US" sz="1800" dirty="0" err="1" smtClean="0"/>
              <a:t>buat</a:t>
            </a:r>
            <a:r>
              <a:rPr lang="en-US" sz="1800" dirty="0" smtClean="0"/>
              <a:t> </a:t>
            </a:r>
            <a:r>
              <a:rPr lang="en-US" sz="1800" dirty="0" err="1" smtClean="0"/>
              <a:t>programnya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C++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.</a:t>
            </a:r>
            <a:r>
              <a:rPr lang="en-US" smtClean="0"/>
              <a:t>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2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548680"/>
            <a:ext cx="6589199" cy="1280890"/>
          </a:xfrm>
        </p:spPr>
        <p:txBody>
          <a:bodyPr>
            <a:normAutofit/>
          </a:bodyPr>
          <a:lstStyle/>
          <a:p>
            <a:pPr lvl="0"/>
            <a:r>
              <a:rPr lang="id-ID" b="1" dirty="0">
                <a:latin typeface="Times New Roman" pitchFamily="18" charset="0"/>
                <a:cs typeface="Times New Roman" pitchFamily="18" charset="0"/>
              </a:rPr>
              <a:t>Pendahuluan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13384"/>
            <a:ext cx="8229600" cy="43478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Kriptografi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mengamankan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pesan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cryptographer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cryptanalys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seni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membuka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(breaking)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melakukannya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cryptanalys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Kriptografi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selalu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enkripsi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dekripsi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Enkripsi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(encryption)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mengubah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pesan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disanikan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(plaintext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cleartext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bentuk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dibaca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Sdangkan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dekripsi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(decryption)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kebalikannya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700808"/>
            <a:ext cx="7410450" cy="1872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31747" y="4149080"/>
            <a:ext cx="426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Gbr.1. Proses </a:t>
            </a:r>
            <a:r>
              <a:rPr lang="en-GB" dirty="0" err="1"/>
              <a:t>Enkripsi</a:t>
            </a:r>
            <a:r>
              <a:rPr lang="en-GB" dirty="0"/>
              <a:t> ,</a:t>
            </a:r>
            <a:r>
              <a:rPr lang="en-GB" dirty="0" err="1"/>
              <a:t>Deskripsi</a:t>
            </a:r>
            <a:r>
              <a:rPr lang="en-GB" dirty="0"/>
              <a:t> </a:t>
            </a:r>
            <a:r>
              <a:rPr lang="en-GB" dirty="0" err="1"/>
              <a:t>Sederhana</a:t>
            </a:r>
            <a:r>
              <a:rPr lang="en-GB" dirty="0"/>
              <a:t> 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1115616" y="635004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PROSES ENKRIPSI ,DESKRIPSI 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Teknik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enkripsi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shift cipher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cipher 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tertua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diketahui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perkembangan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kriptografi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 Caesar cipher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cipher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substitusi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membentuk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cipher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penukaran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plainteks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tepat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chiperteks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3688" y="548680"/>
            <a:ext cx="6589199" cy="128089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Shift cipher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dirty="0">
                <a:latin typeface="Times New Roman" pitchFamily="18" charset="0"/>
                <a:cs typeface="Times New Roman" pitchFamily="18" charset="0"/>
              </a:rPr>
            </a:b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580565"/>
              </p:ext>
            </p:extLst>
          </p:nvPr>
        </p:nvGraphicFramePr>
        <p:xfrm>
          <a:off x="1475656" y="1041661"/>
          <a:ext cx="7344822" cy="3600400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737037"/>
                <a:gridCol w="312225"/>
                <a:gridCol w="524630"/>
                <a:gridCol w="524630"/>
                <a:gridCol w="524630"/>
                <a:gridCol w="524630"/>
                <a:gridCol w="524630"/>
                <a:gridCol w="524630"/>
                <a:gridCol w="524630"/>
                <a:gridCol w="524630"/>
                <a:gridCol w="524630"/>
                <a:gridCol w="524630"/>
                <a:gridCol w="524630"/>
                <a:gridCol w="524630"/>
              </a:tblGrid>
              <a:tr h="7439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 dirty="0" err="1">
                          <a:effectLst/>
                        </a:rPr>
                        <a:t>Abjad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a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b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c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d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e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f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g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h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i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J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k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l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m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5980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Angka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9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10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11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12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3782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7439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Abjad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n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o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p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q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s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t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u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v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W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x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y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z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113620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Angka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 dirty="0">
                          <a:effectLst/>
                        </a:rPr>
                        <a:t>13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14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15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 dirty="0">
                          <a:effectLst/>
                        </a:rPr>
                        <a:t>16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17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18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19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20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21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22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23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24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 dirty="0">
                          <a:effectLst/>
                        </a:rPr>
                        <a:t>25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91680" y="4653136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err="1"/>
              <a:t>Tabel</a:t>
            </a:r>
            <a:r>
              <a:rPr lang="en-GB" i="1" dirty="0"/>
              <a:t> </a:t>
            </a:r>
            <a:r>
              <a:rPr lang="en-GB" i="1" dirty="0" err="1"/>
              <a:t>perubahan</a:t>
            </a:r>
            <a:r>
              <a:rPr lang="en-GB" i="1" dirty="0"/>
              <a:t> </a:t>
            </a:r>
            <a:r>
              <a:rPr lang="en-GB" i="1" dirty="0" err="1"/>
              <a:t>huruf-huruf</a:t>
            </a:r>
            <a:r>
              <a:rPr lang="en-GB" i="1" dirty="0"/>
              <a:t> </a:t>
            </a:r>
            <a:r>
              <a:rPr lang="en-GB" i="1" dirty="0" err="1"/>
              <a:t>menjadi</a:t>
            </a:r>
            <a:r>
              <a:rPr lang="en-GB" i="1" dirty="0"/>
              <a:t> </a:t>
            </a:r>
            <a:r>
              <a:rPr lang="en-GB" i="1" dirty="0" err="1"/>
              <a:t>angka</a:t>
            </a:r>
            <a:r>
              <a:rPr lang="en-GB" i="1" dirty="0"/>
              <a:t> </a:t>
            </a:r>
            <a:r>
              <a:rPr lang="en-GB" i="1" dirty="0" err="1"/>
              <a:t>pada</a:t>
            </a:r>
            <a:r>
              <a:rPr lang="en-GB" i="1" dirty="0"/>
              <a:t> shift cipher.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85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LANGKAH-LANGKAH UNTUK MEMBENTUK CHIPERTEKS DENGAN SHIFT CIPHER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besarnya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pergeseran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yang 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membentuk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cipherteks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plainteks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Menukarkan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karakter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plainteks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cipherteks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pergeseran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sebelumnya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0585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7664" y="69269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RUMUS MATEMATIKA DALAM MEMECAHKAN PERMASAHAN SHIFT CIPHER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 Same Side Corner Rectangle 5"/>
              <p:cNvSpPr/>
              <p:nvPr/>
            </p:nvSpPr>
            <p:spPr>
              <a:xfrm>
                <a:off x="1259632" y="1484784"/>
                <a:ext cx="7175546" cy="5065156"/>
              </a:xfrm>
              <a:prstGeom prst="round2Same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5"/>
                  </a:spcAft>
                  <a:tabLst>
                    <a:tab pos="2286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𝐿𝑒𝑡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𝐹𝑜𝑟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0≤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≤25 ,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𝑑𝑒𝑓𝑖𝑛𝑒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d-ID" sz="16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5"/>
                  </a:spcAft>
                  <a:tabLst>
                    <a:tab pos="2286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26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d-ID" sz="16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5"/>
                  </a:spcAft>
                  <a:tabLst>
                    <a:tab pos="2286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26</m:t>
                      </m:r>
                    </m:oMath>
                  </m:oMathPara>
                </a14:m>
                <a:endParaRPr lang="id-ID" sz="16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5"/>
                  </a:spcAft>
                  <a:tabLst>
                    <a:tab pos="2286000" algn="l"/>
                  </a:tabLst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GB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id-ID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ℤ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26</m:t>
                        </m:r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			</a:t>
                </a:r>
                <a:endParaRPr lang="en-US" i="1" dirty="0" smtClean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5"/>
                  </a:spcAft>
                  <a:tabLst>
                    <a:tab pos="22860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𝑑𝑖𝑚𝑎𝑛𝑎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d-ID" sz="16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5"/>
                  </a:spcAft>
                  <a:tabLst>
                    <a:tab pos="22860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,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𝑑𝑖𝑑𝑒𝑓𝑖𝑛𝑖𝑠𝑖𝑘𝑎𝑛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𝑠𝑒𝑏𝑎𝑔𝑎𝑖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𝑠𝑢𝑎𝑡𝑢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h𝑖𝑚𝑝𝑢𝑛𝑎𝑛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{0,1,…,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−1}</m:t>
                      </m:r>
                    </m:oMath>
                  </m:oMathPara>
                </a14:m>
                <a:endParaRPr lang="id-ID" sz="16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5"/>
                  </a:spcAft>
                  <a:tabLst>
                    <a:tab pos="22860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,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𝑒𝑛𝑘𝑟𝑖𝑝𝑠𝑖</m:t>
                      </m:r>
                    </m:oMath>
                  </m:oMathPara>
                </a14:m>
                <a:endParaRPr lang="id-ID" sz="16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5"/>
                  </a:spcAft>
                  <a:tabLst>
                    <a:tab pos="22860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𝑑𝑒𝑠𝑘𝑟𝑖𝑝𝑠𝑖</m:t>
                      </m:r>
                    </m:oMath>
                  </m:oMathPara>
                </a14:m>
                <a:endParaRPr lang="id-ID" sz="16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5"/>
                  </a:spcAft>
                  <a:tabLst>
                    <a:tab pos="22860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𝑘𝑢𝑛𝑐𝑖</m:t>
                      </m:r>
                      <m:r>
                        <a:rPr lang="en-GB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d-ID" sz="16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6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id-ID" sz="16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ound Same Side Corner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484784"/>
                <a:ext cx="7175546" cy="5065156"/>
              </a:xfrm>
              <a:prstGeom prst="round2Same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2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757" y="1484784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Beberapa defini dari penjumlahan dan perkalian yang dikenal dengan aturan aritmatika adalah sebagai berikut :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Penjumlahan tertutup, misalnya “untuk setiap”.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Penjumlahan komutatif, yaitu “untuk setiap”, “(a+b)+c=a+(b+c)”.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Penjumalahan asosiatif, yaitu “untuk setiap”, “a+0 = 0+a = a”.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0 sebagai identitas aditif, yaitu untuk setiap a+0 0+a = a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Invers aditif , yaitu “untuk setiap”, “a+(ma) = (ma)+a = 0.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Perkalian tertutup, yaitu “untuk setiap”.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Perkalian komutatif, yaitu “untuk setiap”, “ab = ba”.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Perkalian asosiatif yaitu untuk (ab) c = a (bc).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1 sebagai identitas perkalian, yaitu untuk setiap x 1 = 1 x a = a.</a:t>
            </a: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Ditribusi perkalian yaitu untuk (a+b) c = (ac) +(bc) dan a(b+c) = (ab) +(ac).</a:t>
            </a: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6589199" cy="1280890"/>
          </a:xfrm>
        </p:spPr>
        <p:txBody>
          <a:bodyPr>
            <a:normAutofit/>
          </a:bodyPr>
          <a:lstStyle/>
          <a:p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Aturan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76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CONTOH SOAL</a:t>
            </a:r>
            <a:endParaRPr lang="id-ID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264555"/>
            <a:ext cx="6591985" cy="3777622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penyandian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pesan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menggunkan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shift cipher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enkripsi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Plaintext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shift cipher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 7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Langkah-langkah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30146"/>
              </p:ext>
            </p:extLst>
          </p:nvPr>
        </p:nvGraphicFramePr>
        <p:xfrm>
          <a:off x="683568" y="4509120"/>
          <a:ext cx="8229603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  <a:gridCol w="433137"/>
              </a:tblGrid>
              <a:tr h="5400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m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e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t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o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d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e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s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h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i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f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t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 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c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i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p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h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e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600" dirty="0">
                          <a:effectLst/>
                        </a:rPr>
                        <a:t>r</a:t>
                      </a:r>
                      <a:endParaRPr lang="id-ID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5400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12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19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14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18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19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15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id-ID" sz="11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5"/>
                        </a:spcAft>
                        <a:tabLst>
                          <a:tab pos="2286000" algn="l"/>
                        </a:tabLst>
                      </a:pPr>
                      <a:r>
                        <a:rPr lang="en-GB" sz="1200" dirty="0">
                          <a:effectLst/>
                        </a:rPr>
                        <a:t>17</a:t>
                      </a:r>
                      <a:endParaRPr lang="id-ID" sz="11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87624" y="378904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dirty="0" err="1"/>
              <a:t>Awalnya</a:t>
            </a:r>
            <a:r>
              <a:rPr lang="en-GB" dirty="0"/>
              <a:t> </a:t>
            </a:r>
            <a:r>
              <a:rPr lang="en-GB" dirty="0" err="1"/>
              <a:t>ubah</a:t>
            </a:r>
            <a:r>
              <a:rPr lang="en-GB" dirty="0"/>
              <a:t> plaintext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dirty="0" err="1"/>
              <a:t>angka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shift cipher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331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</TotalTime>
  <Words>767</Words>
  <Application>Microsoft Office PowerPoint</Application>
  <PresentationFormat>On-screen Show (4:3)</PresentationFormat>
  <Paragraphs>434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メイリオ</vt:lpstr>
      <vt:lpstr>Times New Roman</vt:lpstr>
      <vt:lpstr>Wingdings 3</vt:lpstr>
      <vt:lpstr>Wisp</vt:lpstr>
      <vt:lpstr>KRIPTOGRAFI KLASIK </vt:lpstr>
      <vt:lpstr>Pendahuluan </vt:lpstr>
      <vt:lpstr>PowerPoint Presentation</vt:lpstr>
      <vt:lpstr>Shift cipher </vt:lpstr>
      <vt:lpstr>PowerPoint Presentation</vt:lpstr>
      <vt:lpstr>LANGKAH-LANGKAH UNTUK MEMBENTUK CHIPERTEKS DENGAN SHIFT CIPHER</vt:lpstr>
      <vt:lpstr>PowerPoint Presentation</vt:lpstr>
      <vt:lpstr>Aturan</vt:lpstr>
      <vt:lpstr>CONTOH SOAL</vt:lpstr>
      <vt:lpstr>PowerPoint Presentation</vt:lpstr>
      <vt:lpstr>PowerPoint Presentation</vt:lpstr>
      <vt:lpstr>PowerPoint Presentation</vt:lpstr>
      <vt:lpstr>Pertanyaan :</vt:lpstr>
      <vt:lpstr>PowerPoint Presentation</vt:lpstr>
      <vt:lpstr>Soal-soal tersebut diatas buat programnya dengan menggunakan C++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KRIPTOGRAFI Shift Cipher</dc:title>
  <dc:creator>Edwin Ginanjar</dc:creator>
  <cp:lastModifiedBy>Windows User</cp:lastModifiedBy>
  <cp:revision>17</cp:revision>
  <dcterms:created xsi:type="dcterms:W3CDTF">2015-09-07T13:37:28Z</dcterms:created>
  <dcterms:modified xsi:type="dcterms:W3CDTF">2022-09-01T00:02:24Z</dcterms:modified>
</cp:coreProperties>
</file>