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69" r:id="rId2"/>
    <p:sldId id="270" r:id="rId3"/>
    <p:sldId id="274" r:id="rId4"/>
    <p:sldId id="296" r:id="rId5"/>
    <p:sldId id="288" r:id="rId6"/>
    <p:sldId id="290" r:id="rId7"/>
    <p:sldId id="289" r:id="rId8"/>
    <p:sldId id="344" r:id="rId9"/>
    <p:sldId id="291" r:id="rId10"/>
    <p:sldId id="292" r:id="rId11"/>
    <p:sldId id="293" r:id="rId12"/>
    <p:sldId id="294" r:id="rId13"/>
    <p:sldId id="295" r:id="rId14"/>
    <p:sldId id="298" r:id="rId15"/>
    <p:sldId id="297" r:id="rId16"/>
    <p:sldId id="299" r:id="rId17"/>
    <p:sldId id="300" r:id="rId18"/>
    <p:sldId id="301" r:id="rId19"/>
    <p:sldId id="302" r:id="rId20"/>
    <p:sldId id="303" r:id="rId21"/>
    <p:sldId id="304" r:id="rId22"/>
    <p:sldId id="275" r:id="rId23"/>
    <p:sldId id="305" r:id="rId24"/>
    <p:sldId id="307" r:id="rId25"/>
    <p:sldId id="306" r:id="rId26"/>
    <p:sldId id="308" r:id="rId27"/>
    <p:sldId id="309" r:id="rId28"/>
    <p:sldId id="310" r:id="rId29"/>
    <p:sldId id="276" r:id="rId30"/>
    <p:sldId id="311" r:id="rId31"/>
    <p:sldId id="312" r:id="rId32"/>
    <p:sldId id="313" r:id="rId33"/>
    <p:sldId id="277" r:id="rId34"/>
    <p:sldId id="314" r:id="rId35"/>
    <p:sldId id="318" r:id="rId36"/>
    <p:sldId id="316" r:id="rId37"/>
    <p:sldId id="317" r:id="rId38"/>
    <p:sldId id="315" r:id="rId39"/>
    <p:sldId id="319" r:id="rId40"/>
    <p:sldId id="325" r:id="rId41"/>
    <p:sldId id="320" r:id="rId42"/>
    <p:sldId id="321" r:id="rId43"/>
    <p:sldId id="332" r:id="rId44"/>
    <p:sldId id="327" r:id="rId45"/>
    <p:sldId id="328" r:id="rId46"/>
    <p:sldId id="329" r:id="rId47"/>
    <p:sldId id="330" r:id="rId48"/>
    <p:sldId id="331" r:id="rId49"/>
    <p:sldId id="326" r:id="rId50"/>
    <p:sldId id="333" r:id="rId51"/>
    <p:sldId id="334" r:id="rId52"/>
    <p:sldId id="336" r:id="rId53"/>
    <p:sldId id="337" r:id="rId54"/>
    <p:sldId id="338" r:id="rId55"/>
    <p:sldId id="322" r:id="rId56"/>
    <p:sldId id="339" r:id="rId57"/>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64" autoAdjust="0"/>
    <p:restoredTop sz="94660"/>
  </p:normalViewPr>
  <p:slideViewPr>
    <p:cSldViewPr>
      <p:cViewPr varScale="1">
        <p:scale>
          <a:sx n="66" d="100"/>
          <a:sy n="66" d="100"/>
        </p:scale>
        <p:origin x="1500" y="6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AEC36D-7769-42E3-A499-310B5778CD67}" type="doc">
      <dgm:prSet loTypeId="urn:microsoft.com/office/officeart/2005/8/layout/hProcess9" loCatId="process" qsTypeId="urn:microsoft.com/office/officeart/2005/8/quickstyle/simple1" qsCatId="simple" csTypeId="urn:microsoft.com/office/officeart/2005/8/colors/colorful1" csCatId="colorful" phldr="1"/>
      <dgm:spPr/>
    </dgm:pt>
    <dgm:pt modelId="{39337033-4E19-4AE4-8908-DC90B3DFD004}">
      <dgm:prSet phldrT="[Text]"/>
      <dgm:spPr/>
      <dgm:t>
        <a:bodyPr/>
        <a:lstStyle/>
        <a:p>
          <a:r>
            <a:rPr lang="id-ID"/>
            <a:t>Data gathering/Premises /Observation</a:t>
          </a:r>
        </a:p>
      </dgm:t>
    </dgm:pt>
    <dgm:pt modelId="{812355D3-BC9A-47F5-B27C-B7B6D2C717B1}" type="parTrans" cxnId="{D6775147-D8EB-41B4-A5E0-14E9045D3B79}">
      <dgm:prSet/>
      <dgm:spPr/>
      <dgm:t>
        <a:bodyPr/>
        <a:lstStyle/>
        <a:p>
          <a:endParaRPr lang="id-ID"/>
        </a:p>
      </dgm:t>
    </dgm:pt>
    <dgm:pt modelId="{B3F6CB80-4DA9-4FB5-BE42-63E8C665D39B}" type="sibTrans" cxnId="{D6775147-D8EB-41B4-A5E0-14E9045D3B79}">
      <dgm:prSet/>
      <dgm:spPr/>
      <dgm:t>
        <a:bodyPr/>
        <a:lstStyle/>
        <a:p>
          <a:endParaRPr lang="id-ID"/>
        </a:p>
      </dgm:t>
    </dgm:pt>
    <dgm:pt modelId="{4FFCB038-0D6E-4A60-BA1E-57C73E80AFDD}">
      <dgm:prSet phldrT="[Text]"/>
      <dgm:spPr/>
      <dgm:t>
        <a:bodyPr/>
        <a:lstStyle/>
        <a:p>
          <a:r>
            <a:rPr lang="id-ID"/>
            <a:t>Pattern</a:t>
          </a:r>
        </a:p>
      </dgm:t>
    </dgm:pt>
    <dgm:pt modelId="{A8C7D783-67C5-4988-83EC-0081F5E03FD8}" type="parTrans" cxnId="{DE53F304-F7EF-48A1-BD62-C6CD71E85F84}">
      <dgm:prSet/>
      <dgm:spPr/>
      <dgm:t>
        <a:bodyPr/>
        <a:lstStyle/>
        <a:p>
          <a:endParaRPr lang="id-ID"/>
        </a:p>
      </dgm:t>
    </dgm:pt>
    <dgm:pt modelId="{0DF8D444-B160-48CC-B3C0-327275325F94}" type="sibTrans" cxnId="{DE53F304-F7EF-48A1-BD62-C6CD71E85F84}">
      <dgm:prSet/>
      <dgm:spPr/>
      <dgm:t>
        <a:bodyPr/>
        <a:lstStyle/>
        <a:p>
          <a:endParaRPr lang="id-ID"/>
        </a:p>
      </dgm:t>
    </dgm:pt>
    <dgm:pt modelId="{48E36A84-68D7-4309-BE47-D2D167B9C619}">
      <dgm:prSet phldrT="[Text]"/>
      <dgm:spPr/>
      <dgm:t>
        <a:bodyPr/>
        <a:lstStyle/>
        <a:p>
          <a:r>
            <a:rPr lang="id-ID"/>
            <a:t>Theory</a:t>
          </a:r>
        </a:p>
      </dgm:t>
    </dgm:pt>
    <dgm:pt modelId="{78F58B1B-052F-4AEC-A835-731081F2EDA3}" type="parTrans" cxnId="{E7CE9744-919A-4565-8AFB-2ABA46EFFE64}">
      <dgm:prSet/>
      <dgm:spPr/>
      <dgm:t>
        <a:bodyPr/>
        <a:lstStyle/>
        <a:p>
          <a:endParaRPr lang="id-ID"/>
        </a:p>
      </dgm:t>
    </dgm:pt>
    <dgm:pt modelId="{54288A2A-6BCD-497F-90DF-EBE35DFD31AC}" type="sibTrans" cxnId="{E7CE9744-919A-4565-8AFB-2ABA46EFFE64}">
      <dgm:prSet/>
      <dgm:spPr/>
      <dgm:t>
        <a:bodyPr/>
        <a:lstStyle/>
        <a:p>
          <a:endParaRPr lang="id-ID"/>
        </a:p>
      </dgm:t>
    </dgm:pt>
    <dgm:pt modelId="{47D32C75-81A0-44EB-A19C-A2267EF2E05B}" type="pres">
      <dgm:prSet presAssocID="{BEAEC36D-7769-42E3-A499-310B5778CD67}" presName="CompostProcess" presStyleCnt="0">
        <dgm:presLayoutVars>
          <dgm:dir/>
          <dgm:resizeHandles val="exact"/>
        </dgm:presLayoutVars>
      </dgm:prSet>
      <dgm:spPr/>
    </dgm:pt>
    <dgm:pt modelId="{0AFAF1A7-29A8-452C-A2CB-A47B7CF52E9D}" type="pres">
      <dgm:prSet presAssocID="{BEAEC36D-7769-42E3-A499-310B5778CD67}" presName="arrow" presStyleLbl="bgShp" presStyleIdx="0" presStyleCnt="1"/>
      <dgm:spPr/>
    </dgm:pt>
    <dgm:pt modelId="{68A47707-B213-4C47-9A34-EA76A91052F7}" type="pres">
      <dgm:prSet presAssocID="{BEAEC36D-7769-42E3-A499-310B5778CD67}" presName="linearProcess" presStyleCnt="0"/>
      <dgm:spPr/>
    </dgm:pt>
    <dgm:pt modelId="{74CF8B32-0732-46E6-BA56-33AD2168B3C1}" type="pres">
      <dgm:prSet presAssocID="{39337033-4E19-4AE4-8908-DC90B3DFD004}" presName="textNode" presStyleLbl="node1" presStyleIdx="0" presStyleCnt="3">
        <dgm:presLayoutVars>
          <dgm:bulletEnabled val="1"/>
        </dgm:presLayoutVars>
      </dgm:prSet>
      <dgm:spPr/>
    </dgm:pt>
    <dgm:pt modelId="{559CD779-5902-4A24-8DFA-0395CACCFB9A}" type="pres">
      <dgm:prSet presAssocID="{B3F6CB80-4DA9-4FB5-BE42-63E8C665D39B}" presName="sibTrans" presStyleCnt="0"/>
      <dgm:spPr/>
    </dgm:pt>
    <dgm:pt modelId="{826D311A-5760-4C5B-8ACF-ABD846A6E711}" type="pres">
      <dgm:prSet presAssocID="{4FFCB038-0D6E-4A60-BA1E-57C73E80AFDD}" presName="textNode" presStyleLbl="node1" presStyleIdx="1" presStyleCnt="3">
        <dgm:presLayoutVars>
          <dgm:bulletEnabled val="1"/>
        </dgm:presLayoutVars>
      </dgm:prSet>
      <dgm:spPr/>
    </dgm:pt>
    <dgm:pt modelId="{5B0E97B2-99C9-4FDC-BFE3-8828C7B825AF}" type="pres">
      <dgm:prSet presAssocID="{0DF8D444-B160-48CC-B3C0-327275325F94}" presName="sibTrans" presStyleCnt="0"/>
      <dgm:spPr/>
    </dgm:pt>
    <dgm:pt modelId="{6C133DF9-94EC-45DA-B330-C84E5F3F7CDD}" type="pres">
      <dgm:prSet presAssocID="{48E36A84-68D7-4309-BE47-D2D167B9C619}" presName="textNode" presStyleLbl="node1" presStyleIdx="2" presStyleCnt="3">
        <dgm:presLayoutVars>
          <dgm:bulletEnabled val="1"/>
        </dgm:presLayoutVars>
      </dgm:prSet>
      <dgm:spPr/>
    </dgm:pt>
  </dgm:ptLst>
  <dgm:cxnLst>
    <dgm:cxn modelId="{DE53F304-F7EF-48A1-BD62-C6CD71E85F84}" srcId="{BEAEC36D-7769-42E3-A499-310B5778CD67}" destId="{4FFCB038-0D6E-4A60-BA1E-57C73E80AFDD}" srcOrd="1" destOrd="0" parTransId="{A8C7D783-67C5-4988-83EC-0081F5E03FD8}" sibTransId="{0DF8D444-B160-48CC-B3C0-327275325F94}"/>
    <dgm:cxn modelId="{9C720E12-CD92-4B8F-AB5E-B94629CB42FB}" type="presOf" srcId="{48E36A84-68D7-4309-BE47-D2D167B9C619}" destId="{6C133DF9-94EC-45DA-B330-C84E5F3F7CDD}" srcOrd="0" destOrd="0" presId="urn:microsoft.com/office/officeart/2005/8/layout/hProcess9"/>
    <dgm:cxn modelId="{E7CE9744-919A-4565-8AFB-2ABA46EFFE64}" srcId="{BEAEC36D-7769-42E3-A499-310B5778CD67}" destId="{48E36A84-68D7-4309-BE47-D2D167B9C619}" srcOrd="2" destOrd="0" parTransId="{78F58B1B-052F-4AEC-A835-731081F2EDA3}" sibTransId="{54288A2A-6BCD-497F-90DF-EBE35DFD31AC}"/>
    <dgm:cxn modelId="{D6775147-D8EB-41B4-A5E0-14E9045D3B79}" srcId="{BEAEC36D-7769-42E3-A499-310B5778CD67}" destId="{39337033-4E19-4AE4-8908-DC90B3DFD004}" srcOrd="0" destOrd="0" parTransId="{812355D3-BC9A-47F5-B27C-B7B6D2C717B1}" sibTransId="{B3F6CB80-4DA9-4FB5-BE42-63E8C665D39B}"/>
    <dgm:cxn modelId="{EFABD54B-0754-4692-8DC2-6EAC2D858861}" type="presOf" srcId="{4FFCB038-0D6E-4A60-BA1E-57C73E80AFDD}" destId="{826D311A-5760-4C5B-8ACF-ABD846A6E711}" srcOrd="0" destOrd="0" presId="urn:microsoft.com/office/officeart/2005/8/layout/hProcess9"/>
    <dgm:cxn modelId="{3913DDE1-BB9C-41AD-9DFE-918964DF4EDD}" type="presOf" srcId="{BEAEC36D-7769-42E3-A499-310B5778CD67}" destId="{47D32C75-81A0-44EB-A19C-A2267EF2E05B}" srcOrd="0" destOrd="0" presId="urn:microsoft.com/office/officeart/2005/8/layout/hProcess9"/>
    <dgm:cxn modelId="{4343E3FD-0867-41D6-9407-B77BA9231D46}" type="presOf" srcId="{39337033-4E19-4AE4-8908-DC90B3DFD004}" destId="{74CF8B32-0732-46E6-BA56-33AD2168B3C1}" srcOrd="0" destOrd="0" presId="urn:microsoft.com/office/officeart/2005/8/layout/hProcess9"/>
    <dgm:cxn modelId="{CCDEAC11-5FE4-4A7B-B8DB-159E1DD35590}" type="presParOf" srcId="{47D32C75-81A0-44EB-A19C-A2267EF2E05B}" destId="{0AFAF1A7-29A8-452C-A2CB-A47B7CF52E9D}" srcOrd="0" destOrd="0" presId="urn:microsoft.com/office/officeart/2005/8/layout/hProcess9"/>
    <dgm:cxn modelId="{F03A7ABB-F576-4715-A397-840DCF2F0392}" type="presParOf" srcId="{47D32C75-81A0-44EB-A19C-A2267EF2E05B}" destId="{68A47707-B213-4C47-9A34-EA76A91052F7}" srcOrd="1" destOrd="0" presId="urn:microsoft.com/office/officeart/2005/8/layout/hProcess9"/>
    <dgm:cxn modelId="{DAB4BCB3-6D78-47AE-B852-EE279F357DBB}" type="presParOf" srcId="{68A47707-B213-4C47-9A34-EA76A91052F7}" destId="{74CF8B32-0732-46E6-BA56-33AD2168B3C1}" srcOrd="0" destOrd="0" presId="urn:microsoft.com/office/officeart/2005/8/layout/hProcess9"/>
    <dgm:cxn modelId="{AA2D195F-0990-4223-AFAE-2C89C49E311E}" type="presParOf" srcId="{68A47707-B213-4C47-9A34-EA76A91052F7}" destId="{559CD779-5902-4A24-8DFA-0395CACCFB9A}" srcOrd="1" destOrd="0" presId="urn:microsoft.com/office/officeart/2005/8/layout/hProcess9"/>
    <dgm:cxn modelId="{9641930E-E21E-423E-B598-796966056474}" type="presParOf" srcId="{68A47707-B213-4C47-9A34-EA76A91052F7}" destId="{826D311A-5760-4C5B-8ACF-ABD846A6E711}" srcOrd="2" destOrd="0" presId="urn:microsoft.com/office/officeart/2005/8/layout/hProcess9"/>
    <dgm:cxn modelId="{AAAA0EFE-D720-4E04-9070-BB67515A3CF6}" type="presParOf" srcId="{68A47707-B213-4C47-9A34-EA76A91052F7}" destId="{5B0E97B2-99C9-4FDC-BFE3-8828C7B825AF}" srcOrd="3" destOrd="0" presId="urn:microsoft.com/office/officeart/2005/8/layout/hProcess9"/>
    <dgm:cxn modelId="{5BFBF1B7-D363-4000-9581-3F140C9B879A}" type="presParOf" srcId="{68A47707-B213-4C47-9A34-EA76A91052F7}" destId="{6C133DF9-94EC-45DA-B330-C84E5F3F7CDD}"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AEC36D-7769-42E3-A499-310B5778CD67}" type="doc">
      <dgm:prSet loTypeId="urn:microsoft.com/office/officeart/2005/8/layout/hProcess9" loCatId="process" qsTypeId="urn:microsoft.com/office/officeart/2005/8/quickstyle/simple1" qsCatId="simple" csTypeId="urn:microsoft.com/office/officeart/2005/8/colors/colorful4" csCatId="colorful" phldr="1"/>
      <dgm:spPr/>
    </dgm:pt>
    <dgm:pt modelId="{39337033-4E19-4AE4-8908-DC90B3DFD004}">
      <dgm:prSet phldrT="[Text]"/>
      <dgm:spPr/>
      <dgm:t>
        <a:bodyPr/>
        <a:lstStyle/>
        <a:p>
          <a:r>
            <a:rPr lang="id-ID"/>
            <a:t>Theory</a:t>
          </a:r>
        </a:p>
      </dgm:t>
    </dgm:pt>
    <dgm:pt modelId="{812355D3-BC9A-47F5-B27C-B7B6D2C717B1}" type="parTrans" cxnId="{D6775147-D8EB-41B4-A5E0-14E9045D3B79}">
      <dgm:prSet/>
      <dgm:spPr/>
      <dgm:t>
        <a:bodyPr/>
        <a:lstStyle/>
        <a:p>
          <a:endParaRPr lang="id-ID"/>
        </a:p>
      </dgm:t>
    </dgm:pt>
    <dgm:pt modelId="{B3F6CB80-4DA9-4FB5-BE42-63E8C665D39B}" type="sibTrans" cxnId="{D6775147-D8EB-41B4-A5E0-14E9045D3B79}">
      <dgm:prSet/>
      <dgm:spPr/>
      <dgm:t>
        <a:bodyPr/>
        <a:lstStyle/>
        <a:p>
          <a:endParaRPr lang="id-ID"/>
        </a:p>
      </dgm:t>
    </dgm:pt>
    <dgm:pt modelId="{4FFCB038-0D6E-4A60-BA1E-57C73E80AFDD}">
      <dgm:prSet phldrT="[Text]"/>
      <dgm:spPr/>
      <dgm:t>
        <a:bodyPr/>
        <a:lstStyle/>
        <a:p>
          <a:r>
            <a:rPr lang="id-ID"/>
            <a:t>Test using Data</a:t>
          </a:r>
        </a:p>
      </dgm:t>
    </dgm:pt>
    <dgm:pt modelId="{A8C7D783-67C5-4988-83EC-0081F5E03FD8}" type="parTrans" cxnId="{DE53F304-F7EF-48A1-BD62-C6CD71E85F84}">
      <dgm:prSet/>
      <dgm:spPr/>
      <dgm:t>
        <a:bodyPr/>
        <a:lstStyle/>
        <a:p>
          <a:endParaRPr lang="id-ID"/>
        </a:p>
      </dgm:t>
    </dgm:pt>
    <dgm:pt modelId="{0DF8D444-B160-48CC-B3C0-327275325F94}" type="sibTrans" cxnId="{DE53F304-F7EF-48A1-BD62-C6CD71E85F84}">
      <dgm:prSet/>
      <dgm:spPr/>
      <dgm:t>
        <a:bodyPr/>
        <a:lstStyle/>
        <a:p>
          <a:endParaRPr lang="id-ID"/>
        </a:p>
      </dgm:t>
    </dgm:pt>
    <dgm:pt modelId="{48E36A84-68D7-4309-BE47-D2D167B9C619}">
      <dgm:prSet phldrT="[Text]"/>
      <dgm:spPr/>
      <dgm:t>
        <a:bodyPr/>
        <a:lstStyle/>
        <a:p>
          <a:r>
            <a:rPr lang="id-ID"/>
            <a:t>Hypothesis</a:t>
          </a:r>
        </a:p>
      </dgm:t>
    </dgm:pt>
    <dgm:pt modelId="{78F58B1B-052F-4AEC-A835-731081F2EDA3}" type="parTrans" cxnId="{E7CE9744-919A-4565-8AFB-2ABA46EFFE64}">
      <dgm:prSet/>
      <dgm:spPr/>
      <dgm:t>
        <a:bodyPr/>
        <a:lstStyle/>
        <a:p>
          <a:endParaRPr lang="id-ID"/>
        </a:p>
      </dgm:t>
    </dgm:pt>
    <dgm:pt modelId="{54288A2A-6BCD-497F-90DF-EBE35DFD31AC}" type="sibTrans" cxnId="{E7CE9744-919A-4565-8AFB-2ABA46EFFE64}">
      <dgm:prSet/>
      <dgm:spPr/>
      <dgm:t>
        <a:bodyPr/>
        <a:lstStyle/>
        <a:p>
          <a:endParaRPr lang="id-ID"/>
        </a:p>
      </dgm:t>
    </dgm:pt>
    <dgm:pt modelId="{47D32C75-81A0-44EB-A19C-A2267EF2E05B}" type="pres">
      <dgm:prSet presAssocID="{BEAEC36D-7769-42E3-A499-310B5778CD67}" presName="CompostProcess" presStyleCnt="0">
        <dgm:presLayoutVars>
          <dgm:dir/>
          <dgm:resizeHandles val="exact"/>
        </dgm:presLayoutVars>
      </dgm:prSet>
      <dgm:spPr/>
    </dgm:pt>
    <dgm:pt modelId="{0AFAF1A7-29A8-452C-A2CB-A47B7CF52E9D}" type="pres">
      <dgm:prSet presAssocID="{BEAEC36D-7769-42E3-A499-310B5778CD67}" presName="arrow" presStyleLbl="bgShp" presStyleIdx="0" presStyleCnt="1"/>
      <dgm:spPr/>
    </dgm:pt>
    <dgm:pt modelId="{68A47707-B213-4C47-9A34-EA76A91052F7}" type="pres">
      <dgm:prSet presAssocID="{BEAEC36D-7769-42E3-A499-310B5778CD67}" presName="linearProcess" presStyleCnt="0"/>
      <dgm:spPr/>
    </dgm:pt>
    <dgm:pt modelId="{74CF8B32-0732-46E6-BA56-33AD2168B3C1}" type="pres">
      <dgm:prSet presAssocID="{39337033-4E19-4AE4-8908-DC90B3DFD004}" presName="textNode" presStyleLbl="node1" presStyleIdx="0" presStyleCnt="3">
        <dgm:presLayoutVars>
          <dgm:bulletEnabled val="1"/>
        </dgm:presLayoutVars>
      </dgm:prSet>
      <dgm:spPr/>
    </dgm:pt>
    <dgm:pt modelId="{559CD779-5902-4A24-8DFA-0395CACCFB9A}" type="pres">
      <dgm:prSet presAssocID="{B3F6CB80-4DA9-4FB5-BE42-63E8C665D39B}" presName="sibTrans" presStyleCnt="0"/>
      <dgm:spPr/>
    </dgm:pt>
    <dgm:pt modelId="{826D311A-5760-4C5B-8ACF-ABD846A6E711}" type="pres">
      <dgm:prSet presAssocID="{4FFCB038-0D6E-4A60-BA1E-57C73E80AFDD}" presName="textNode" presStyleLbl="node1" presStyleIdx="1" presStyleCnt="3">
        <dgm:presLayoutVars>
          <dgm:bulletEnabled val="1"/>
        </dgm:presLayoutVars>
      </dgm:prSet>
      <dgm:spPr/>
    </dgm:pt>
    <dgm:pt modelId="{5B0E97B2-99C9-4FDC-BFE3-8828C7B825AF}" type="pres">
      <dgm:prSet presAssocID="{0DF8D444-B160-48CC-B3C0-327275325F94}" presName="sibTrans" presStyleCnt="0"/>
      <dgm:spPr/>
    </dgm:pt>
    <dgm:pt modelId="{6C133DF9-94EC-45DA-B330-C84E5F3F7CDD}" type="pres">
      <dgm:prSet presAssocID="{48E36A84-68D7-4309-BE47-D2D167B9C619}" presName="textNode" presStyleLbl="node1" presStyleIdx="2" presStyleCnt="3">
        <dgm:presLayoutVars>
          <dgm:bulletEnabled val="1"/>
        </dgm:presLayoutVars>
      </dgm:prSet>
      <dgm:spPr/>
    </dgm:pt>
  </dgm:ptLst>
  <dgm:cxnLst>
    <dgm:cxn modelId="{DE53F304-F7EF-48A1-BD62-C6CD71E85F84}" srcId="{BEAEC36D-7769-42E3-A499-310B5778CD67}" destId="{4FFCB038-0D6E-4A60-BA1E-57C73E80AFDD}" srcOrd="1" destOrd="0" parTransId="{A8C7D783-67C5-4988-83EC-0081F5E03FD8}" sibTransId="{0DF8D444-B160-48CC-B3C0-327275325F94}"/>
    <dgm:cxn modelId="{9C720E12-CD92-4B8F-AB5E-B94629CB42FB}" type="presOf" srcId="{48E36A84-68D7-4309-BE47-D2D167B9C619}" destId="{6C133DF9-94EC-45DA-B330-C84E5F3F7CDD}" srcOrd="0" destOrd="0" presId="urn:microsoft.com/office/officeart/2005/8/layout/hProcess9"/>
    <dgm:cxn modelId="{E7CE9744-919A-4565-8AFB-2ABA46EFFE64}" srcId="{BEAEC36D-7769-42E3-A499-310B5778CD67}" destId="{48E36A84-68D7-4309-BE47-D2D167B9C619}" srcOrd="2" destOrd="0" parTransId="{78F58B1B-052F-4AEC-A835-731081F2EDA3}" sibTransId="{54288A2A-6BCD-497F-90DF-EBE35DFD31AC}"/>
    <dgm:cxn modelId="{D6775147-D8EB-41B4-A5E0-14E9045D3B79}" srcId="{BEAEC36D-7769-42E3-A499-310B5778CD67}" destId="{39337033-4E19-4AE4-8908-DC90B3DFD004}" srcOrd="0" destOrd="0" parTransId="{812355D3-BC9A-47F5-B27C-B7B6D2C717B1}" sibTransId="{B3F6CB80-4DA9-4FB5-BE42-63E8C665D39B}"/>
    <dgm:cxn modelId="{EFABD54B-0754-4692-8DC2-6EAC2D858861}" type="presOf" srcId="{4FFCB038-0D6E-4A60-BA1E-57C73E80AFDD}" destId="{826D311A-5760-4C5B-8ACF-ABD846A6E711}" srcOrd="0" destOrd="0" presId="urn:microsoft.com/office/officeart/2005/8/layout/hProcess9"/>
    <dgm:cxn modelId="{3913DDE1-BB9C-41AD-9DFE-918964DF4EDD}" type="presOf" srcId="{BEAEC36D-7769-42E3-A499-310B5778CD67}" destId="{47D32C75-81A0-44EB-A19C-A2267EF2E05B}" srcOrd="0" destOrd="0" presId="urn:microsoft.com/office/officeart/2005/8/layout/hProcess9"/>
    <dgm:cxn modelId="{4343E3FD-0867-41D6-9407-B77BA9231D46}" type="presOf" srcId="{39337033-4E19-4AE4-8908-DC90B3DFD004}" destId="{74CF8B32-0732-46E6-BA56-33AD2168B3C1}" srcOrd="0" destOrd="0" presId="urn:microsoft.com/office/officeart/2005/8/layout/hProcess9"/>
    <dgm:cxn modelId="{CCDEAC11-5FE4-4A7B-B8DB-159E1DD35590}" type="presParOf" srcId="{47D32C75-81A0-44EB-A19C-A2267EF2E05B}" destId="{0AFAF1A7-29A8-452C-A2CB-A47B7CF52E9D}" srcOrd="0" destOrd="0" presId="urn:microsoft.com/office/officeart/2005/8/layout/hProcess9"/>
    <dgm:cxn modelId="{F03A7ABB-F576-4715-A397-840DCF2F0392}" type="presParOf" srcId="{47D32C75-81A0-44EB-A19C-A2267EF2E05B}" destId="{68A47707-B213-4C47-9A34-EA76A91052F7}" srcOrd="1" destOrd="0" presId="urn:microsoft.com/office/officeart/2005/8/layout/hProcess9"/>
    <dgm:cxn modelId="{DAB4BCB3-6D78-47AE-B852-EE279F357DBB}" type="presParOf" srcId="{68A47707-B213-4C47-9A34-EA76A91052F7}" destId="{74CF8B32-0732-46E6-BA56-33AD2168B3C1}" srcOrd="0" destOrd="0" presId="urn:microsoft.com/office/officeart/2005/8/layout/hProcess9"/>
    <dgm:cxn modelId="{AA2D195F-0990-4223-AFAE-2C89C49E311E}" type="presParOf" srcId="{68A47707-B213-4C47-9A34-EA76A91052F7}" destId="{559CD779-5902-4A24-8DFA-0395CACCFB9A}" srcOrd="1" destOrd="0" presId="urn:microsoft.com/office/officeart/2005/8/layout/hProcess9"/>
    <dgm:cxn modelId="{9641930E-E21E-423E-B598-796966056474}" type="presParOf" srcId="{68A47707-B213-4C47-9A34-EA76A91052F7}" destId="{826D311A-5760-4C5B-8ACF-ABD846A6E711}" srcOrd="2" destOrd="0" presId="urn:microsoft.com/office/officeart/2005/8/layout/hProcess9"/>
    <dgm:cxn modelId="{AAAA0EFE-D720-4E04-9070-BB67515A3CF6}" type="presParOf" srcId="{68A47707-B213-4C47-9A34-EA76A91052F7}" destId="{5B0E97B2-99C9-4FDC-BFE3-8828C7B825AF}" srcOrd="3" destOrd="0" presId="urn:microsoft.com/office/officeart/2005/8/layout/hProcess9"/>
    <dgm:cxn modelId="{5BFBF1B7-D363-4000-9581-3F140C9B879A}" type="presParOf" srcId="{68A47707-B213-4C47-9A34-EA76A91052F7}" destId="{6C133DF9-94EC-45DA-B330-C84E5F3F7CDD}" srcOrd="4" destOrd="0" presId="urn:microsoft.com/office/officeart/2005/8/layout/hProcess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FAF1A7-29A8-452C-A2CB-A47B7CF52E9D}">
      <dsp:nvSpPr>
        <dsp:cNvPr id="0" name=""/>
        <dsp:cNvSpPr/>
      </dsp:nvSpPr>
      <dsp:spPr>
        <a:xfrm>
          <a:off x="609599" y="0"/>
          <a:ext cx="6908800" cy="2238375"/>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CF8B32-0732-46E6-BA56-33AD2168B3C1}">
      <dsp:nvSpPr>
        <dsp:cNvPr id="0" name=""/>
        <dsp:cNvSpPr/>
      </dsp:nvSpPr>
      <dsp:spPr>
        <a:xfrm>
          <a:off x="8731" y="671512"/>
          <a:ext cx="2616200" cy="89535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d-ID" sz="1800" kern="1200"/>
            <a:t>Data gathering/Premises /Observation</a:t>
          </a:r>
        </a:p>
      </dsp:txBody>
      <dsp:txXfrm>
        <a:off x="52438" y="715219"/>
        <a:ext cx="2528786" cy="807936"/>
      </dsp:txXfrm>
    </dsp:sp>
    <dsp:sp modelId="{826D311A-5760-4C5B-8ACF-ABD846A6E711}">
      <dsp:nvSpPr>
        <dsp:cNvPr id="0" name=""/>
        <dsp:cNvSpPr/>
      </dsp:nvSpPr>
      <dsp:spPr>
        <a:xfrm>
          <a:off x="2755899" y="671512"/>
          <a:ext cx="2616200" cy="89535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d-ID" sz="1800" kern="1200"/>
            <a:t>Pattern</a:t>
          </a:r>
        </a:p>
      </dsp:txBody>
      <dsp:txXfrm>
        <a:off x="2799606" y="715219"/>
        <a:ext cx="2528786" cy="807936"/>
      </dsp:txXfrm>
    </dsp:sp>
    <dsp:sp modelId="{6C133DF9-94EC-45DA-B330-C84E5F3F7CDD}">
      <dsp:nvSpPr>
        <dsp:cNvPr id="0" name=""/>
        <dsp:cNvSpPr/>
      </dsp:nvSpPr>
      <dsp:spPr>
        <a:xfrm>
          <a:off x="5503068" y="671512"/>
          <a:ext cx="2616200" cy="89535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d-ID" sz="1800" kern="1200"/>
            <a:t>Theory</a:t>
          </a:r>
        </a:p>
      </dsp:txBody>
      <dsp:txXfrm>
        <a:off x="5546775" y="715219"/>
        <a:ext cx="2528786" cy="8079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FAF1A7-29A8-452C-A2CB-A47B7CF52E9D}">
      <dsp:nvSpPr>
        <dsp:cNvPr id="0" name=""/>
        <dsp:cNvSpPr/>
      </dsp:nvSpPr>
      <dsp:spPr>
        <a:xfrm>
          <a:off x="609599" y="0"/>
          <a:ext cx="6908800" cy="2238375"/>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CF8B32-0732-46E6-BA56-33AD2168B3C1}">
      <dsp:nvSpPr>
        <dsp:cNvPr id="0" name=""/>
        <dsp:cNvSpPr/>
      </dsp:nvSpPr>
      <dsp:spPr>
        <a:xfrm>
          <a:off x="1158" y="671512"/>
          <a:ext cx="2502715" cy="89535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id-ID" sz="2800" kern="1200"/>
            <a:t>Theory</a:t>
          </a:r>
        </a:p>
      </dsp:txBody>
      <dsp:txXfrm>
        <a:off x="44865" y="715219"/>
        <a:ext cx="2415301" cy="807936"/>
      </dsp:txXfrm>
    </dsp:sp>
    <dsp:sp modelId="{826D311A-5760-4C5B-8ACF-ABD846A6E711}">
      <dsp:nvSpPr>
        <dsp:cNvPr id="0" name=""/>
        <dsp:cNvSpPr/>
      </dsp:nvSpPr>
      <dsp:spPr>
        <a:xfrm>
          <a:off x="2812642" y="671512"/>
          <a:ext cx="2502715" cy="895350"/>
        </a:xfrm>
        <a:prstGeom prst="roundRect">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id-ID" sz="2800" kern="1200"/>
            <a:t>Test using Data</a:t>
          </a:r>
        </a:p>
      </dsp:txBody>
      <dsp:txXfrm>
        <a:off x="2856349" y="715219"/>
        <a:ext cx="2415301" cy="807936"/>
      </dsp:txXfrm>
    </dsp:sp>
    <dsp:sp modelId="{6C133DF9-94EC-45DA-B330-C84E5F3F7CDD}">
      <dsp:nvSpPr>
        <dsp:cNvPr id="0" name=""/>
        <dsp:cNvSpPr/>
      </dsp:nvSpPr>
      <dsp:spPr>
        <a:xfrm>
          <a:off x="5624126" y="671512"/>
          <a:ext cx="2502715" cy="895350"/>
        </a:xfrm>
        <a:prstGeom prst="roundRec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id-ID" sz="2800" kern="1200"/>
            <a:t>Hypothesis</a:t>
          </a:r>
        </a:p>
      </dsp:txBody>
      <dsp:txXfrm>
        <a:off x="5667833" y="715219"/>
        <a:ext cx="2415301" cy="80793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C204A73E-D403-4C63-BF38-835FD8C24492}" type="datetimeFigureOut">
              <a:rPr lang="en-US" smtClean="0"/>
              <a:t>8/31/2023</a:t>
            </a:fld>
            <a:endParaRPr lang="en-US"/>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a:defRPr sz="1200"/>
            </a:lvl1pPr>
          </a:lstStyle>
          <a:p>
            <a:fld id="{64EB76D7-33A0-4F38-94A5-78AFBE39252B}" type="slidenum">
              <a:rPr lang="en-US" smtClean="0"/>
              <a:t>‹#›</a:t>
            </a:fld>
            <a:endParaRPr lang="en-US"/>
          </a:p>
        </p:txBody>
      </p:sp>
    </p:spTree>
    <p:extLst>
      <p:ext uri="{BB962C8B-B14F-4D97-AF65-F5344CB8AC3E}">
        <p14:creationId xmlns:p14="http://schemas.microsoft.com/office/powerpoint/2010/main" val="2819054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2916565-DB02-4946-ADB2-35E8D167E4B5}" type="datetimeFigureOut">
              <a:rPr lang="en-US" smtClean="0"/>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3594A5-FF63-4702-A406-105A5610DC34}" type="slidenum">
              <a:rPr lang="en-US" smtClean="0"/>
              <a:t>‹#›</a:t>
            </a:fld>
            <a:endParaRPr lang="en-US"/>
          </a:p>
        </p:txBody>
      </p:sp>
    </p:spTree>
    <p:extLst>
      <p:ext uri="{BB962C8B-B14F-4D97-AF65-F5344CB8AC3E}">
        <p14:creationId xmlns:p14="http://schemas.microsoft.com/office/powerpoint/2010/main" val="2229298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916565-DB02-4946-ADB2-35E8D167E4B5}" type="datetimeFigureOut">
              <a:rPr lang="en-US" smtClean="0"/>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3594A5-FF63-4702-A406-105A5610DC34}" type="slidenum">
              <a:rPr lang="en-US" smtClean="0"/>
              <a:t>‹#›</a:t>
            </a:fld>
            <a:endParaRPr lang="en-US"/>
          </a:p>
        </p:txBody>
      </p:sp>
    </p:spTree>
    <p:extLst>
      <p:ext uri="{BB962C8B-B14F-4D97-AF65-F5344CB8AC3E}">
        <p14:creationId xmlns:p14="http://schemas.microsoft.com/office/powerpoint/2010/main" val="1868343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916565-DB02-4946-ADB2-35E8D167E4B5}" type="datetimeFigureOut">
              <a:rPr lang="en-US" smtClean="0"/>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3594A5-FF63-4702-A406-105A5610DC34}" type="slidenum">
              <a:rPr lang="en-US" smtClean="0"/>
              <a:t>‹#›</a:t>
            </a:fld>
            <a:endParaRPr lang="en-US"/>
          </a:p>
        </p:txBody>
      </p:sp>
    </p:spTree>
    <p:extLst>
      <p:ext uri="{BB962C8B-B14F-4D97-AF65-F5344CB8AC3E}">
        <p14:creationId xmlns:p14="http://schemas.microsoft.com/office/powerpoint/2010/main" val="1661816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4304"/>
            <a:ext cx="12192000" cy="671496"/>
          </a:xfrm>
          <a:solidFill>
            <a:schemeClr val="accent1"/>
          </a:solidFill>
        </p:spPr>
        <p:txBody>
          <a:bodyPr/>
          <a:lstStyle>
            <a:lvl1pPr>
              <a:defRPr b="1">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304800" y="898510"/>
            <a:ext cx="11582400" cy="50675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2916565-DB02-4946-ADB2-35E8D167E4B5}" type="datetimeFigureOut">
              <a:rPr lang="en-US" smtClean="0"/>
              <a:t>8/31/2023</a:t>
            </a:fld>
            <a:endParaRPr lang="en-US"/>
          </a:p>
        </p:txBody>
      </p:sp>
      <p:sp>
        <p:nvSpPr>
          <p:cNvPr id="6" name="Slide Number Placeholder 5"/>
          <p:cNvSpPr>
            <a:spLocks noGrp="1"/>
          </p:cNvSpPr>
          <p:nvPr>
            <p:ph type="sldNum" sz="quarter" idx="12"/>
          </p:nvPr>
        </p:nvSpPr>
        <p:spPr/>
        <p:txBody>
          <a:bodyPr/>
          <a:lstStyle/>
          <a:p>
            <a:fld id="{073594A5-FF63-4702-A406-105A5610DC34}" type="slidenum">
              <a:rPr lang="en-US" smtClean="0"/>
              <a:t>‹#›</a:t>
            </a:fld>
            <a:endParaRPr lang="en-US"/>
          </a:p>
        </p:txBody>
      </p:sp>
      <p:sp>
        <p:nvSpPr>
          <p:cNvPr id="7" name="TextBox 6"/>
          <p:cNvSpPr txBox="1"/>
          <p:nvPr userDrawn="1"/>
        </p:nvSpPr>
        <p:spPr>
          <a:xfrm>
            <a:off x="0" y="6569060"/>
            <a:ext cx="12192000" cy="307777"/>
          </a:xfrm>
          <a:prstGeom prst="rect">
            <a:avLst/>
          </a:prstGeom>
          <a:solidFill>
            <a:srgbClr val="FFC000"/>
          </a:solidFill>
        </p:spPr>
        <p:txBody>
          <a:bodyPr wrap="square" rtlCol="0">
            <a:spAutoFit/>
          </a:bodyPr>
          <a:lstStyle/>
          <a:p>
            <a:pPr algn="ctr"/>
            <a:r>
              <a:rPr lang="en-US" sz="1400" b="1"/>
              <a:t>Metodologi Penelitian Semester Ganjil </a:t>
            </a:r>
            <a:r>
              <a:rPr lang="id-ID" sz="1400" b="1"/>
              <a:t>202</a:t>
            </a:r>
            <a:r>
              <a:rPr lang="en-US" sz="1400" b="1"/>
              <a:t>3</a:t>
            </a:r>
            <a:r>
              <a:rPr lang="id-ID" sz="1400" b="1"/>
              <a:t>-202</a:t>
            </a:r>
            <a:r>
              <a:rPr lang="en-US" sz="1400" b="1"/>
              <a:t>4</a:t>
            </a:r>
            <a:endParaRPr lang="en-US" sz="1400" b="1" baseline="0"/>
          </a:p>
        </p:txBody>
      </p:sp>
      <p:grpSp>
        <p:nvGrpSpPr>
          <p:cNvPr id="8" name="Group 11"/>
          <p:cNvGrpSpPr>
            <a:grpSpLocks/>
          </p:cNvGrpSpPr>
          <p:nvPr userDrawn="1"/>
        </p:nvGrpSpPr>
        <p:grpSpPr bwMode="auto">
          <a:xfrm>
            <a:off x="-101599" y="5715000"/>
            <a:ext cx="1409993" cy="1205181"/>
            <a:chOff x="0" y="0"/>
            <a:chExt cx="35687" cy="30873"/>
          </a:xfrm>
        </p:grpSpPr>
        <p:sp>
          <p:nvSpPr>
            <p:cNvPr id="9" name="Regular Pentagon 10"/>
            <p:cNvSpPr>
              <a:spLocks noChangeArrowheads="1"/>
            </p:cNvSpPr>
            <p:nvPr/>
          </p:nvSpPr>
          <p:spPr bwMode="auto">
            <a:xfrm>
              <a:off x="5209" y="3189"/>
              <a:ext cx="24987" cy="24561"/>
            </a:xfrm>
            <a:prstGeom prst="pentagon">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sz="1800"/>
            </a:p>
          </p:txBody>
        </p:sp>
        <p:pic>
          <p:nvPicPr>
            <p:cNvPr id="10" name="Picture 9"/>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0"/>
              <a:ext cx="35687" cy="3087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26995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916565-DB02-4946-ADB2-35E8D167E4B5}" type="datetimeFigureOut">
              <a:rPr lang="en-US" smtClean="0"/>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3594A5-FF63-4702-A406-105A5610DC34}" type="slidenum">
              <a:rPr lang="en-US" smtClean="0"/>
              <a:t>‹#›</a:t>
            </a:fld>
            <a:endParaRPr lang="en-US"/>
          </a:p>
        </p:txBody>
      </p:sp>
    </p:spTree>
    <p:extLst>
      <p:ext uri="{BB962C8B-B14F-4D97-AF65-F5344CB8AC3E}">
        <p14:creationId xmlns:p14="http://schemas.microsoft.com/office/powerpoint/2010/main" val="3367859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2916565-DB02-4946-ADB2-35E8D167E4B5}" type="datetimeFigureOut">
              <a:rPr lang="en-US" smtClean="0"/>
              <a:t>8/31/2023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3594A5-FF63-4702-A406-105A5610DC34}" type="slidenum">
              <a:rPr lang="en-US" smtClean="0"/>
              <a:t>‹#›</a:t>
            </a:fld>
            <a:endParaRPr lang="en-US"/>
          </a:p>
        </p:txBody>
      </p:sp>
    </p:spTree>
    <p:extLst>
      <p:ext uri="{BB962C8B-B14F-4D97-AF65-F5344CB8AC3E}">
        <p14:creationId xmlns:p14="http://schemas.microsoft.com/office/powerpoint/2010/main" val="185873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2916565-DB02-4946-ADB2-35E8D167E4B5}" type="datetimeFigureOut">
              <a:rPr lang="en-US" smtClean="0"/>
              <a:t>8/31/2023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3594A5-FF63-4702-A406-105A5610DC34}" type="slidenum">
              <a:rPr lang="en-US" smtClean="0"/>
              <a:t>‹#›</a:t>
            </a:fld>
            <a:endParaRPr lang="en-US"/>
          </a:p>
        </p:txBody>
      </p:sp>
    </p:spTree>
    <p:extLst>
      <p:ext uri="{BB962C8B-B14F-4D97-AF65-F5344CB8AC3E}">
        <p14:creationId xmlns:p14="http://schemas.microsoft.com/office/powerpoint/2010/main" val="1516244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2916565-DB02-4946-ADB2-35E8D167E4B5}" type="datetimeFigureOut">
              <a:rPr lang="en-US" smtClean="0"/>
              <a:t>8/31/2023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3594A5-FF63-4702-A406-105A5610DC34}" type="slidenum">
              <a:rPr lang="en-US" smtClean="0"/>
              <a:t>‹#›</a:t>
            </a:fld>
            <a:endParaRPr lang="en-US"/>
          </a:p>
        </p:txBody>
      </p:sp>
    </p:spTree>
    <p:extLst>
      <p:ext uri="{BB962C8B-B14F-4D97-AF65-F5344CB8AC3E}">
        <p14:creationId xmlns:p14="http://schemas.microsoft.com/office/powerpoint/2010/main" val="378014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916565-DB02-4946-ADB2-35E8D167E4B5}" type="datetimeFigureOut">
              <a:rPr lang="en-US" smtClean="0"/>
              <a:t>8/31/2023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3594A5-FF63-4702-A406-105A5610DC34}" type="slidenum">
              <a:rPr lang="en-US" smtClean="0"/>
              <a:t>‹#›</a:t>
            </a:fld>
            <a:endParaRPr lang="en-US"/>
          </a:p>
        </p:txBody>
      </p:sp>
    </p:spTree>
    <p:extLst>
      <p:ext uri="{BB962C8B-B14F-4D97-AF65-F5344CB8AC3E}">
        <p14:creationId xmlns:p14="http://schemas.microsoft.com/office/powerpoint/2010/main" val="3312601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916565-DB02-4946-ADB2-35E8D167E4B5}" type="datetimeFigureOut">
              <a:rPr lang="en-US" smtClean="0"/>
              <a:t>8/31/2023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3594A5-FF63-4702-A406-105A5610DC34}" type="slidenum">
              <a:rPr lang="en-US" smtClean="0"/>
              <a:t>‹#›</a:t>
            </a:fld>
            <a:endParaRPr lang="en-US"/>
          </a:p>
        </p:txBody>
      </p:sp>
    </p:spTree>
    <p:extLst>
      <p:ext uri="{BB962C8B-B14F-4D97-AF65-F5344CB8AC3E}">
        <p14:creationId xmlns:p14="http://schemas.microsoft.com/office/powerpoint/2010/main" val="4000401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916565-DB02-4946-ADB2-35E8D167E4B5}" type="datetimeFigureOut">
              <a:rPr lang="en-US" smtClean="0"/>
              <a:t>8/31/2023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3594A5-FF63-4702-A406-105A5610DC34}" type="slidenum">
              <a:rPr lang="en-US" smtClean="0"/>
              <a:t>‹#›</a:t>
            </a:fld>
            <a:endParaRPr lang="en-US"/>
          </a:p>
        </p:txBody>
      </p:sp>
    </p:spTree>
    <p:extLst>
      <p:ext uri="{BB962C8B-B14F-4D97-AF65-F5344CB8AC3E}">
        <p14:creationId xmlns:p14="http://schemas.microsoft.com/office/powerpoint/2010/main" val="1557032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916565-DB02-4946-ADB2-35E8D167E4B5}" type="datetimeFigureOut">
              <a:rPr lang="en-US" smtClean="0"/>
              <a:t>8/31/2023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3594A5-FF63-4702-A406-105A5610DC34}" type="slidenum">
              <a:rPr lang="en-US" smtClean="0"/>
              <a:t>‹#›</a:t>
            </a:fld>
            <a:endParaRPr lang="en-US"/>
          </a:p>
        </p:txBody>
      </p:sp>
    </p:spTree>
    <p:extLst>
      <p:ext uri="{BB962C8B-B14F-4D97-AF65-F5344CB8AC3E}">
        <p14:creationId xmlns:p14="http://schemas.microsoft.com/office/powerpoint/2010/main" val="4183547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3124" y="609600"/>
            <a:ext cx="9144002" cy="3505200"/>
          </a:xfrm>
        </p:spPr>
        <p:txBody>
          <a:bodyPr>
            <a:normAutofit fontScale="90000"/>
          </a:bodyPr>
          <a:lstStyle/>
          <a:p>
            <a:br>
              <a:rPr lang="en-US" sz="4000"/>
            </a:br>
            <a:r>
              <a:rPr lang="en-US" sz="4000"/>
              <a:t>METODOLOGI PENELITIAN</a:t>
            </a:r>
            <a:br>
              <a:rPr lang="en-US" sz="4000"/>
            </a:br>
            <a:r>
              <a:rPr lang="en-US" sz="4000"/>
              <a:t>Semester Ganjil </a:t>
            </a:r>
            <a:r>
              <a:rPr lang="id-ID" sz="4000"/>
              <a:t>202</a:t>
            </a:r>
            <a:r>
              <a:rPr lang="en-US" sz="4000"/>
              <a:t>3</a:t>
            </a:r>
            <a:r>
              <a:rPr lang="id-ID" sz="4000"/>
              <a:t>-202</a:t>
            </a:r>
            <a:r>
              <a:rPr lang="en-US" sz="4000"/>
              <a:t>4</a:t>
            </a:r>
            <a:br>
              <a:rPr lang="en-US" sz="3600"/>
            </a:br>
            <a:br>
              <a:rPr lang="en-US" sz="3600"/>
            </a:br>
            <a:r>
              <a:rPr lang="en-US"/>
              <a:t>MP0</a:t>
            </a:r>
            <a:r>
              <a:rPr lang="id-ID"/>
              <a:t>1</a:t>
            </a:r>
            <a:r>
              <a:rPr lang="en-US"/>
              <a:t>: Pengantar </a:t>
            </a:r>
            <a:r>
              <a:rPr lang="id-ID"/>
              <a:t>Metodologi Penelitian</a:t>
            </a:r>
            <a:br>
              <a:rPr lang="en-US" sz="3600"/>
            </a:br>
            <a:br>
              <a:rPr lang="en-US" sz="3600"/>
            </a:br>
            <a:endParaRPr lang="en-US"/>
          </a:p>
        </p:txBody>
      </p:sp>
      <p:sp>
        <p:nvSpPr>
          <p:cNvPr id="3" name="Subtitle 2"/>
          <p:cNvSpPr>
            <a:spLocks noGrp="1"/>
          </p:cNvSpPr>
          <p:nvPr>
            <p:ph type="subTitle" idx="1"/>
          </p:nvPr>
        </p:nvSpPr>
        <p:spPr>
          <a:xfrm>
            <a:off x="2348408" y="5334000"/>
            <a:ext cx="7772400" cy="990600"/>
          </a:xfrm>
        </p:spPr>
        <p:txBody>
          <a:bodyPr>
            <a:normAutofit/>
          </a:bodyPr>
          <a:lstStyle/>
          <a:p>
            <a:pPr>
              <a:spcBef>
                <a:spcPts val="0"/>
              </a:spcBef>
            </a:pPr>
            <a:r>
              <a:rPr lang="en-US" sz="2800" b="1">
                <a:solidFill>
                  <a:schemeClr val="tx1"/>
                </a:solidFill>
              </a:rPr>
              <a:t>Program Studi S-1 Teknik Informatika</a:t>
            </a:r>
          </a:p>
          <a:p>
            <a:pPr>
              <a:spcBef>
                <a:spcPts val="0"/>
              </a:spcBef>
            </a:pPr>
            <a:r>
              <a:rPr lang="en-US" sz="2800" b="1">
                <a:solidFill>
                  <a:schemeClr val="tx1"/>
                </a:solidFill>
              </a:rPr>
              <a:t>FMIPA Universitas Padjadjaran</a:t>
            </a:r>
          </a:p>
        </p:txBody>
      </p:sp>
      <p:grpSp>
        <p:nvGrpSpPr>
          <p:cNvPr id="4" name="Group 11"/>
          <p:cNvGrpSpPr>
            <a:grpSpLocks/>
          </p:cNvGrpSpPr>
          <p:nvPr/>
        </p:nvGrpSpPr>
        <p:grpSpPr bwMode="auto">
          <a:xfrm>
            <a:off x="5403634" y="3657600"/>
            <a:ext cx="1661949" cy="1388042"/>
            <a:chOff x="0" y="0"/>
            <a:chExt cx="35687" cy="30873"/>
          </a:xfrm>
        </p:grpSpPr>
        <p:sp>
          <p:nvSpPr>
            <p:cNvPr id="5" name="Regular Pentagon 10"/>
            <p:cNvSpPr>
              <a:spLocks noChangeArrowheads="1"/>
            </p:cNvSpPr>
            <p:nvPr/>
          </p:nvSpPr>
          <p:spPr bwMode="auto">
            <a:xfrm>
              <a:off x="5209" y="3189"/>
              <a:ext cx="24987" cy="24561"/>
            </a:xfrm>
            <a:prstGeom prst="pentagon">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solidFill>
                  <a:prstClr val="black"/>
                </a:solidFill>
                <a:latin typeface="Calibri"/>
              </a:endParaRPr>
            </a:p>
          </p:txBody>
        </p:sp>
        <p:pic>
          <p:nvPicPr>
            <p:cNvPr id="6" name="Picture 9"/>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0"/>
              <a:ext cx="35687" cy="30873"/>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TextBox 6"/>
          <p:cNvSpPr txBox="1"/>
          <p:nvPr/>
        </p:nvSpPr>
        <p:spPr>
          <a:xfrm>
            <a:off x="12192002" y="3124200"/>
            <a:ext cx="184731" cy="369332"/>
          </a:xfrm>
          <a:prstGeom prst="rect">
            <a:avLst/>
          </a:prstGeom>
          <a:noFill/>
        </p:spPr>
        <p:txBody>
          <a:bodyPr wrap="none" rtlCol="0">
            <a:spAutoFit/>
          </a:bodyPr>
          <a:lstStyle/>
          <a:p>
            <a:endParaRPr lang="en-US">
              <a:solidFill>
                <a:prstClr val="black"/>
              </a:solidFill>
              <a:latin typeface="Calibri"/>
            </a:endParaRPr>
          </a:p>
        </p:txBody>
      </p:sp>
      <p:sp>
        <p:nvSpPr>
          <p:cNvPr id="8" name="TextBox 7">
            <a:extLst>
              <a:ext uri="{FF2B5EF4-FFF2-40B4-BE49-F238E27FC236}">
                <a16:creationId xmlns:a16="http://schemas.microsoft.com/office/drawing/2014/main" id="{CE1BB572-938D-4865-BA82-83BF925117F3}"/>
              </a:ext>
            </a:extLst>
          </p:cNvPr>
          <p:cNvSpPr txBox="1"/>
          <p:nvPr/>
        </p:nvSpPr>
        <p:spPr>
          <a:xfrm>
            <a:off x="609600" y="6400800"/>
            <a:ext cx="1765227" cy="276999"/>
          </a:xfrm>
          <a:prstGeom prst="rect">
            <a:avLst/>
          </a:prstGeom>
          <a:noFill/>
        </p:spPr>
        <p:txBody>
          <a:bodyPr wrap="none" rtlCol="0">
            <a:spAutoFit/>
          </a:bodyPr>
          <a:lstStyle/>
          <a:p>
            <a:r>
              <a:rPr lang="id-ID" sz="1200">
                <a:solidFill>
                  <a:schemeClr val="bg1"/>
                </a:solidFill>
                <a:latin typeface="Courier New" panose="02070309020205020404" pitchFamily="49" charset="0"/>
                <a:cs typeface="Courier New" panose="02070309020205020404" pitchFamily="49" charset="0"/>
              </a:rPr>
              <a:t>14 September 2021</a:t>
            </a:r>
          </a:p>
        </p:txBody>
      </p:sp>
    </p:spTree>
    <p:extLst>
      <p:ext uri="{BB962C8B-B14F-4D97-AF65-F5344CB8AC3E}">
        <p14:creationId xmlns:p14="http://schemas.microsoft.com/office/powerpoint/2010/main" val="327011458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3FF8-F778-422C-98A5-D672A1A9A222}"/>
              </a:ext>
            </a:extLst>
          </p:cNvPr>
          <p:cNvSpPr>
            <a:spLocks noGrp="1"/>
          </p:cNvSpPr>
          <p:nvPr>
            <p:ph type="title"/>
          </p:nvPr>
        </p:nvSpPr>
        <p:spPr/>
        <p:txBody>
          <a:bodyPr>
            <a:noAutofit/>
          </a:bodyPr>
          <a:lstStyle/>
          <a:p>
            <a:r>
              <a:rPr lang="id-ID" sz="4000"/>
              <a:t>Matriks Ragam Pengetahuan</a:t>
            </a:r>
          </a:p>
        </p:txBody>
      </p:sp>
      <p:sp>
        <p:nvSpPr>
          <p:cNvPr id="3" name="Content Placeholder 2">
            <a:extLst>
              <a:ext uri="{FF2B5EF4-FFF2-40B4-BE49-F238E27FC236}">
                <a16:creationId xmlns:a16="http://schemas.microsoft.com/office/drawing/2014/main" id="{72C95632-8C0E-43C4-9BE3-1430C90C12A5}"/>
              </a:ext>
            </a:extLst>
          </p:cNvPr>
          <p:cNvSpPr>
            <a:spLocks noGrp="1"/>
          </p:cNvSpPr>
          <p:nvPr>
            <p:ph idx="1"/>
          </p:nvPr>
        </p:nvSpPr>
        <p:spPr>
          <a:xfrm>
            <a:off x="304800" y="898510"/>
            <a:ext cx="11582400" cy="5654690"/>
          </a:xfrm>
        </p:spPr>
        <p:txBody>
          <a:bodyPr>
            <a:normAutofit/>
          </a:bodyPr>
          <a:lstStyle/>
          <a:p>
            <a:r>
              <a:rPr lang="id-ID"/>
              <a:t>Ditinjau dari alat utama dan cara belajar</a:t>
            </a:r>
          </a:p>
          <a:p>
            <a:endParaRPr lang="id-ID" sz="3600"/>
          </a:p>
          <a:p>
            <a:endParaRPr lang="id-ID" sz="3600"/>
          </a:p>
          <a:p>
            <a:endParaRPr lang="id-ID" sz="3600"/>
          </a:p>
          <a:p>
            <a:endParaRPr lang="id-ID" sz="3600"/>
          </a:p>
          <a:p>
            <a:endParaRPr lang="id-ID" sz="3600"/>
          </a:p>
          <a:p>
            <a:endParaRPr lang="id-ID" sz="3600"/>
          </a:p>
          <a:p>
            <a:endParaRPr lang="id-ID" sz="3600"/>
          </a:p>
          <a:p>
            <a:endParaRPr lang="id-ID" sz="3600"/>
          </a:p>
          <a:p>
            <a:endParaRPr lang="id-ID" sz="3600"/>
          </a:p>
          <a:p>
            <a:endParaRPr lang="id-ID" sz="3600"/>
          </a:p>
          <a:p>
            <a:endParaRPr lang="id-ID" sz="3600"/>
          </a:p>
          <a:p>
            <a:endParaRPr lang="id-ID" sz="3600"/>
          </a:p>
          <a:p>
            <a:endParaRPr lang="id-ID" sz="3600"/>
          </a:p>
          <a:p>
            <a:endParaRPr lang="id-ID" sz="3600"/>
          </a:p>
          <a:p>
            <a:endParaRPr lang="id-ID" sz="3600"/>
          </a:p>
          <a:p>
            <a:endParaRPr lang="id-ID" sz="3600"/>
          </a:p>
          <a:p>
            <a:endParaRPr lang="id-ID" sz="3600"/>
          </a:p>
        </p:txBody>
      </p:sp>
      <p:graphicFrame>
        <p:nvGraphicFramePr>
          <p:cNvPr id="4" name="Table 4">
            <a:extLst>
              <a:ext uri="{FF2B5EF4-FFF2-40B4-BE49-F238E27FC236}">
                <a16:creationId xmlns:a16="http://schemas.microsoft.com/office/drawing/2014/main" id="{A83ACCAB-AA31-4A58-A738-B8FD752FBDDC}"/>
              </a:ext>
            </a:extLst>
          </p:cNvPr>
          <p:cNvGraphicFramePr>
            <a:graphicFrameLocks noGrp="1"/>
          </p:cNvGraphicFramePr>
          <p:nvPr>
            <p:extLst>
              <p:ext uri="{D42A27DB-BD31-4B8C-83A1-F6EECF244321}">
                <p14:modId xmlns:p14="http://schemas.microsoft.com/office/powerpoint/2010/main" val="3549234837"/>
              </p:ext>
            </p:extLst>
          </p:nvPr>
        </p:nvGraphicFramePr>
        <p:xfrm>
          <a:off x="762000" y="1495425"/>
          <a:ext cx="10896599" cy="3581400"/>
        </p:xfrm>
        <a:graphic>
          <a:graphicData uri="http://schemas.openxmlformats.org/drawingml/2006/table">
            <a:tbl>
              <a:tblPr firstRow="1" bandRow="1">
                <a:tableStyleId>{5C22544A-7EE6-4342-B048-85BDC9FD1C3A}</a:tableStyleId>
              </a:tblPr>
              <a:tblGrid>
                <a:gridCol w="2052983">
                  <a:extLst>
                    <a:ext uri="{9D8B030D-6E8A-4147-A177-3AD203B41FA5}">
                      <a16:colId xmlns:a16="http://schemas.microsoft.com/office/drawing/2014/main" val="3080210286"/>
                    </a:ext>
                  </a:extLst>
                </a:gridCol>
                <a:gridCol w="2210904">
                  <a:extLst>
                    <a:ext uri="{9D8B030D-6E8A-4147-A177-3AD203B41FA5}">
                      <a16:colId xmlns:a16="http://schemas.microsoft.com/office/drawing/2014/main" val="2793033653"/>
                    </a:ext>
                  </a:extLst>
                </a:gridCol>
                <a:gridCol w="2210904">
                  <a:extLst>
                    <a:ext uri="{9D8B030D-6E8A-4147-A177-3AD203B41FA5}">
                      <a16:colId xmlns:a16="http://schemas.microsoft.com/office/drawing/2014/main" val="2434502602"/>
                    </a:ext>
                  </a:extLst>
                </a:gridCol>
                <a:gridCol w="2210904">
                  <a:extLst>
                    <a:ext uri="{9D8B030D-6E8A-4147-A177-3AD203B41FA5}">
                      <a16:colId xmlns:a16="http://schemas.microsoft.com/office/drawing/2014/main" val="301486858"/>
                    </a:ext>
                  </a:extLst>
                </a:gridCol>
                <a:gridCol w="2210904">
                  <a:extLst>
                    <a:ext uri="{9D8B030D-6E8A-4147-A177-3AD203B41FA5}">
                      <a16:colId xmlns:a16="http://schemas.microsoft.com/office/drawing/2014/main" val="1988408363"/>
                    </a:ext>
                  </a:extLst>
                </a:gridCol>
              </a:tblGrid>
              <a:tr h="895350">
                <a:tc>
                  <a:txBody>
                    <a:bodyPr/>
                    <a:lstStyle/>
                    <a:p>
                      <a:pPr algn="ctr"/>
                      <a:r>
                        <a:rPr lang="id-ID" sz="2400"/>
                        <a:t>Jenis</a:t>
                      </a:r>
                    </a:p>
                  </a:txBody>
                  <a:tcPr/>
                </a:tc>
                <a:tc>
                  <a:txBody>
                    <a:bodyPr/>
                    <a:lstStyle/>
                    <a:p>
                      <a:pPr algn="ctr"/>
                      <a:r>
                        <a:rPr lang="id-ID" sz="2400"/>
                        <a:t>Alat Utama</a:t>
                      </a:r>
                    </a:p>
                  </a:txBody>
                  <a:tcPr/>
                </a:tc>
                <a:tc>
                  <a:txBody>
                    <a:bodyPr/>
                    <a:lstStyle/>
                    <a:p>
                      <a:pPr algn="ctr"/>
                      <a:r>
                        <a:rPr lang="id-ID" sz="2400"/>
                        <a:t>Wilayah Objek</a:t>
                      </a:r>
                    </a:p>
                  </a:txBody>
                  <a:tcPr/>
                </a:tc>
                <a:tc>
                  <a:txBody>
                    <a:bodyPr/>
                    <a:lstStyle/>
                    <a:p>
                      <a:pPr algn="ctr"/>
                      <a:r>
                        <a:rPr lang="id-ID" sz="2400"/>
                        <a:t>Cara Perolehan</a:t>
                      </a:r>
                    </a:p>
                  </a:txBody>
                  <a:tcPr/>
                </a:tc>
                <a:tc>
                  <a:txBody>
                    <a:bodyPr/>
                    <a:lstStyle/>
                    <a:p>
                      <a:pPr algn="ctr"/>
                      <a:r>
                        <a:rPr lang="id-ID" sz="2400"/>
                        <a:t>Kriteria Kebenaran</a:t>
                      </a:r>
                    </a:p>
                  </a:txBody>
                  <a:tcPr/>
                </a:tc>
                <a:extLst>
                  <a:ext uri="{0D108BD9-81ED-4DB2-BD59-A6C34878D82A}">
                    <a16:rowId xmlns:a16="http://schemas.microsoft.com/office/drawing/2014/main" val="2160315663"/>
                  </a:ext>
                </a:extLst>
              </a:tr>
              <a:tr h="1299702">
                <a:tc>
                  <a:txBody>
                    <a:bodyPr/>
                    <a:lstStyle/>
                    <a:p>
                      <a:r>
                        <a:rPr lang="id-ID" sz="2400" b="1"/>
                        <a:t>Mistik</a:t>
                      </a:r>
                    </a:p>
                  </a:txBody>
                  <a:tcPr/>
                </a:tc>
                <a:tc>
                  <a:txBody>
                    <a:bodyPr/>
                    <a:lstStyle/>
                    <a:p>
                      <a:r>
                        <a:rPr lang="id-ID" sz="2400"/>
                        <a:t>Hati, rasa, indera</a:t>
                      </a:r>
                    </a:p>
                  </a:txBody>
                  <a:tcPr/>
                </a:tc>
                <a:tc>
                  <a:txBody>
                    <a:bodyPr/>
                    <a:lstStyle/>
                    <a:p>
                      <a:r>
                        <a:rPr lang="id-ID" sz="2400"/>
                        <a:t>Abstrak, supralogis</a:t>
                      </a:r>
                    </a:p>
                  </a:txBody>
                  <a:tcPr/>
                </a:tc>
                <a:tc>
                  <a:txBody>
                    <a:bodyPr/>
                    <a:lstStyle/>
                    <a:p>
                      <a:r>
                        <a:rPr lang="id-ID" sz="2400"/>
                        <a:t>Renungan, ritual khusus</a:t>
                      </a:r>
                    </a:p>
                  </a:txBody>
                  <a:tcPr/>
                </a:tc>
                <a:tc>
                  <a:txBody>
                    <a:bodyPr/>
                    <a:lstStyle/>
                    <a:p>
                      <a:r>
                        <a:rPr lang="id-ID" sz="2400"/>
                        <a:t>Yakin, bisa empiris, bisa subyektif</a:t>
                      </a:r>
                    </a:p>
                  </a:txBody>
                  <a:tcPr/>
                </a:tc>
                <a:extLst>
                  <a:ext uri="{0D108BD9-81ED-4DB2-BD59-A6C34878D82A}">
                    <a16:rowId xmlns:a16="http://schemas.microsoft.com/office/drawing/2014/main" val="2176504134"/>
                  </a:ext>
                </a:extLst>
              </a:tr>
              <a:tr h="490998">
                <a:tc>
                  <a:txBody>
                    <a:bodyPr/>
                    <a:lstStyle/>
                    <a:p>
                      <a:r>
                        <a:rPr lang="id-ID" sz="2400" b="1"/>
                        <a:t>Filsafat</a:t>
                      </a:r>
                    </a:p>
                  </a:txBody>
                  <a:tcPr/>
                </a:tc>
                <a:tc>
                  <a:txBody>
                    <a:bodyPr/>
                    <a:lstStyle/>
                    <a:p>
                      <a:r>
                        <a:rPr lang="id-ID" sz="2400"/>
                        <a:t>Otak</a:t>
                      </a:r>
                    </a:p>
                  </a:txBody>
                  <a:tcPr/>
                </a:tc>
                <a:tc>
                  <a:txBody>
                    <a:bodyPr/>
                    <a:lstStyle/>
                    <a:p>
                      <a:r>
                        <a:rPr lang="id-ID" sz="2400"/>
                        <a:t>Abstrak, logis</a:t>
                      </a:r>
                    </a:p>
                  </a:txBody>
                  <a:tcPr/>
                </a:tc>
                <a:tc>
                  <a:txBody>
                    <a:bodyPr/>
                    <a:lstStyle/>
                    <a:p>
                      <a:r>
                        <a:rPr lang="id-ID" sz="2400"/>
                        <a:t>Berpikir</a:t>
                      </a:r>
                    </a:p>
                  </a:txBody>
                  <a:tcPr/>
                </a:tc>
                <a:tc>
                  <a:txBody>
                    <a:bodyPr/>
                    <a:lstStyle/>
                    <a:p>
                      <a:r>
                        <a:rPr lang="id-ID" sz="2400"/>
                        <a:t>Logis</a:t>
                      </a:r>
                    </a:p>
                  </a:txBody>
                  <a:tcPr/>
                </a:tc>
                <a:extLst>
                  <a:ext uri="{0D108BD9-81ED-4DB2-BD59-A6C34878D82A}">
                    <a16:rowId xmlns:a16="http://schemas.microsoft.com/office/drawing/2014/main" val="2403894546"/>
                  </a:ext>
                </a:extLst>
              </a:tr>
              <a:tr h="895350">
                <a:tc>
                  <a:txBody>
                    <a:bodyPr/>
                    <a:lstStyle/>
                    <a:p>
                      <a:r>
                        <a:rPr lang="id-ID" sz="2400" b="1"/>
                        <a:t>Sains</a:t>
                      </a:r>
                    </a:p>
                  </a:txBody>
                  <a:tcPr/>
                </a:tc>
                <a:tc>
                  <a:txBody>
                    <a:bodyPr/>
                    <a:lstStyle/>
                    <a:p>
                      <a:r>
                        <a:rPr lang="id-ID" sz="2400"/>
                        <a:t>Indera, otak</a:t>
                      </a:r>
                    </a:p>
                  </a:txBody>
                  <a:tcPr/>
                </a:tc>
                <a:tc>
                  <a:txBody>
                    <a:bodyPr/>
                    <a:lstStyle/>
                    <a:p>
                      <a:r>
                        <a:rPr lang="id-ID" sz="2400"/>
                        <a:t>Empiris</a:t>
                      </a:r>
                    </a:p>
                  </a:txBody>
                  <a:tcPr/>
                </a:tc>
                <a:tc>
                  <a:txBody>
                    <a:bodyPr/>
                    <a:lstStyle/>
                    <a:p>
                      <a:r>
                        <a:rPr lang="id-ID" sz="2400"/>
                        <a:t>Uji logika, empiris</a:t>
                      </a:r>
                    </a:p>
                  </a:txBody>
                  <a:tcPr/>
                </a:tc>
                <a:tc>
                  <a:txBody>
                    <a:bodyPr/>
                    <a:lstStyle/>
                    <a:p>
                      <a:r>
                        <a:rPr lang="id-ID" sz="2400"/>
                        <a:t>Rasional dan empiris</a:t>
                      </a:r>
                    </a:p>
                  </a:txBody>
                  <a:tcPr/>
                </a:tc>
                <a:extLst>
                  <a:ext uri="{0D108BD9-81ED-4DB2-BD59-A6C34878D82A}">
                    <a16:rowId xmlns:a16="http://schemas.microsoft.com/office/drawing/2014/main" val="1682391844"/>
                  </a:ext>
                </a:extLst>
              </a:tr>
            </a:tbl>
          </a:graphicData>
        </a:graphic>
      </p:graphicFrame>
      <p:sp>
        <p:nvSpPr>
          <p:cNvPr id="5" name="Content Placeholder 2">
            <a:extLst>
              <a:ext uri="{FF2B5EF4-FFF2-40B4-BE49-F238E27FC236}">
                <a16:creationId xmlns:a16="http://schemas.microsoft.com/office/drawing/2014/main" id="{2569285D-1F89-4CD2-9E58-E016935F939B}"/>
              </a:ext>
            </a:extLst>
          </p:cNvPr>
          <p:cNvSpPr txBox="1">
            <a:spLocks/>
          </p:cNvSpPr>
          <p:nvPr/>
        </p:nvSpPr>
        <p:spPr>
          <a:xfrm>
            <a:off x="3505200" y="5308585"/>
            <a:ext cx="8153399" cy="1168415"/>
          </a:xfrm>
          <a:prstGeom prst="rect">
            <a:avLst/>
          </a:prstGeom>
          <a:solidFill>
            <a:srgbClr val="92D050"/>
          </a:solidFill>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id-ID" sz="2400"/>
              <a:t>Ilmu pengetahuan (</a:t>
            </a:r>
            <a:r>
              <a:rPr lang="id-ID" sz="2400" i="1"/>
              <a:t>science</a:t>
            </a:r>
            <a:r>
              <a:rPr lang="id-ID" sz="2400"/>
              <a:t>) merupakan hasil usaha pemahaman manusia tentang hal ihwal sejauh yang dapat dijangkau daya pemikiran dan dapat diindera manusia dengan menggunakan metode ilmiah (uji logika empiris) dimana kebenarannya diuji secara rasional empirik.</a:t>
            </a:r>
          </a:p>
          <a:p>
            <a:endParaRPr lang="id-ID" sz="2400"/>
          </a:p>
          <a:p>
            <a:endParaRPr lang="id-ID" sz="2400"/>
          </a:p>
          <a:p>
            <a:endParaRPr lang="id-ID" sz="2400"/>
          </a:p>
          <a:p>
            <a:endParaRPr lang="id-ID" sz="2400"/>
          </a:p>
          <a:p>
            <a:endParaRPr lang="id-ID" sz="2400"/>
          </a:p>
          <a:p>
            <a:endParaRPr lang="id-ID" sz="2400"/>
          </a:p>
        </p:txBody>
      </p:sp>
    </p:spTree>
    <p:extLst>
      <p:ext uri="{BB962C8B-B14F-4D97-AF65-F5344CB8AC3E}">
        <p14:creationId xmlns:p14="http://schemas.microsoft.com/office/powerpoint/2010/main" val="3386599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452F7-BD6A-4ADB-9F18-58A711EF51F7}"/>
              </a:ext>
            </a:extLst>
          </p:cNvPr>
          <p:cNvSpPr>
            <a:spLocks noGrp="1"/>
          </p:cNvSpPr>
          <p:nvPr>
            <p:ph type="title"/>
          </p:nvPr>
        </p:nvSpPr>
        <p:spPr/>
        <p:txBody>
          <a:bodyPr>
            <a:normAutofit fontScale="90000"/>
          </a:bodyPr>
          <a:lstStyle/>
          <a:p>
            <a:r>
              <a:rPr lang="id-ID"/>
              <a:t>Ilmu Pengetahuan</a:t>
            </a:r>
          </a:p>
        </p:txBody>
      </p:sp>
      <p:sp>
        <p:nvSpPr>
          <p:cNvPr id="3" name="Content Placeholder 2">
            <a:extLst>
              <a:ext uri="{FF2B5EF4-FFF2-40B4-BE49-F238E27FC236}">
                <a16:creationId xmlns:a16="http://schemas.microsoft.com/office/drawing/2014/main" id="{6191FB5B-CA65-452A-91FB-4EBF4E1656D8}"/>
              </a:ext>
            </a:extLst>
          </p:cNvPr>
          <p:cNvSpPr>
            <a:spLocks noGrp="1"/>
          </p:cNvSpPr>
          <p:nvPr>
            <p:ph idx="1"/>
          </p:nvPr>
        </p:nvSpPr>
        <p:spPr>
          <a:xfrm>
            <a:off x="304800" y="898510"/>
            <a:ext cx="11582400" cy="5426090"/>
          </a:xfrm>
        </p:spPr>
        <p:txBody>
          <a:bodyPr>
            <a:normAutofit fontScale="85000" lnSpcReduction="20000"/>
          </a:bodyPr>
          <a:lstStyle/>
          <a:p>
            <a:r>
              <a:rPr lang="id-ID"/>
              <a:t>Ilmu pengetahuan (</a:t>
            </a:r>
            <a:r>
              <a:rPr lang="id-ID" i="1"/>
              <a:t>science</a:t>
            </a:r>
            <a:r>
              <a:rPr lang="id-ID"/>
              <a:t>) berasal dari kata </a:t>
            </a:r>
            <a:r>
              <a:rPr lang="id-ID" u="sng"/>
              <a:t>Latin</a:t>
            </a:r>
            <a:r>
              <a:rPr lang="id-ID"/>
              <a:t> </a:t>
            </a:r>
            <a:r>
              <a:rPr lang="id-ID" i="1"/>
              <a:t>scientia</a:t>
            </a:r>
            <a:r>
              <a:rPr lang="id-ID"/>
              <a:t>, bentuk kata kerja </a:t>
            </a:r>
            <a:r>
              <a:rPr lang="id-ID" i="1"/>
              <a:t>scio</a:t>
            </a:r>
            <a:r>
              <a:rPr lang="id-ID"/>
              <a:t>/</a:t>
            </a:r>
            <a:r>
              <a:rPr lang="id-ID" i="1"/>
              <a:t>scire</a:t>
            </a:r>
            <a:r>
              <a:rPr lang="id-ID"/>
              <a:t> yang artinya mempelajari, mengetahui. Sedangkan ilmu berasal dari kata ‘</a:t>
            </a:r>
            <a:r>
              <a:rPr lang="id-ID" i="1"/>
              <a:t>alima</a:t>
            </a:r>
            <a:r>
              <a:rPr lang="id-ID"/>
              <a:t> (</a:t>
            </a:r>
            <a:r>
              <a:rPr lang="id-ID" u="sng"/>
              <a:t>Arab</a:t>
            </a:r>
            <a:r>
              <a:rPr lang="id-ID"/>
              <a:t>) berarti juga tahu. Dalam bahasa </a:t>
            </a:r>
            <a:r>
              <a:rPr lang="id-ID" u="sng"/>
              <a:t>Jerman</a:t>
            </a:r>
            <a:r>
              <a:rPr lang="id-ID"/>
              <a:t> dengan istilah </a:t>
            </a:r>
            <a:r>
              <a:rPr lang="id-ID" i="1"/>
              <a:t>wissenschaft</a:t>
            </a:r>
            <a:r>
              <a:rPr lang="id-ID"/>
              <a:t> berlaku terhadap kumpulan pengetahuan apapun yang teratur. </a:t>
            </a:r>
          </a:p>
          <a:p>
            <a:endParaRPr lang="id-ID"/>
          </a:p>
          <a:p>
            <a:r>
              <a:rPr lang="id-ID"/>
              <a:t>Secara sederhana, baik ilmu, </a:t>
            </a:r>
            <a:r>
              <a:rPr lang="id-ID" i="1"/>
              <a:t>knowledge</a:t>
            </a:r>
            <a:r>
              <a:rPr lang="id-ID"/>
              <a:t>, ataupun </a:t>
            </a:r>
            <a:r>
              <a:rPr lang="id-ID" i="1"/>
              <a:t>science</a:t>
            </a:r>
            <a:r>
              <a:rPr lang="id-ID"/>
              <a:t> secara </a:t>
            </a:r>
            <a:r>
              <a:rPr lang="id-ID" b="1"/>
              <a:t>etimologis </a:t>
            </a:r>
            <a:r>
              <a:rPr lang="id-ID"/>
              <a:t>berarti pengetahuan semata-mata; pengetahuan mengenai apa saja. Berbeda dengan pengetahuan (</a:t>
            </a:r>
            <a:r>
              <a:rPr lang="id-ID" i="1"/>
              <a:t>knowledge</a:t>
            </a:r>
            <a:r>
              <a:rPr lang="id-ID"/>
              <a:t>) semata, pengertian ilmu </a:t>
            </a:r>
            <a:r>
              <a:rPr lang="id-ID" i="1"/>
              <a:t>(science</a:t>
            </a:r>
            <a:r>
              <a:rPr lang="id-ID"/>
              <a:t>) secara etimologis  mengalami perluasan arti, sehingga menunjuk kepada suatu bentuk pengetahuan yang sistematik.</a:t>
            </a:r>
          </a:p>
          <a:p>
            <a:endParaRPr lang="id-ID"/>
          </a:p>
          <a:p>
            <a:r>
              <a:rPr lang="id-ID"/>
              <a:t>Sekarang yang umumnya dipakai dan dipahami adalah penggunaan istilah ‘pengetahuan’ untuk </a:t>
            </a:r>
            <a:r>
              <a:rPr lang="id-ID" i="1"/>
              <a:t>knowledge</a:t>
            </a:r>
            <a:r>
              <a:rPr lang="id-ID"/>
              <a:t> (pengetahuan biasa) dan penggunaan istilah ‘ilmu pengetahuan’ untuk </a:t>
            </a:r>
            <a:r>
              <a:rPr lang="id-ID" i="1"/>
              <a:t>science</a:t>
            </a:r>
            <a:r>
              <a:rPr lang="id-ID"/>
              <a:t> (pengetahuan sains)</a:t>
            </a:r>
          </a:p>
        </p:txBody>
      </p:sp>
    </p:spTree>
    <p:extLst>
      <p:ext uri="{BB962C8B-B14F-4D97-AF65-F5344CB8AC3E}">
        <p14:creationId xmlns:p14="http://schemas.microsoft.com/office/powerpoint/2010/main" val="2138054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351B8-E309-4557-B7D3-8D0188403A81}"/>
              </a:ext>
            </a:extLst>
          </p:cNvPr>
          <p:cNvSpPr>
            <a:spLocks noGrp="1"/>
          </p:cNvSpPr>
          <p:nvPr>
            <p:ph type="title"/>
          </p:nvPr>
        </p:nvSpPr>
        <p:spPr/>
        <p:txBody>
          <a:bodyPr>
            <a:normAutofit fontScale="90000"/>
          </a:bodyPr>
          <a:lstStyle/>
          <a:p>
            <a:r>
              <a:rPr lang="id-ID"/>
              <a:t>Berbagai Definisi Ilmu Pengetahuan</a:t>
            </a:r>
          </a:p>
        </p:txBody>
      </p:sp>
      <p:sp>
        <p:nvSpPr>
          <p:cNvPr id="3" name="Content Placeholder 2">
            <a:extLst>
              <a:ext uri="{FF2B5EF4-FFF2-40B4-BE49-F238E27FC236}">
                <a16:creationId xmlns:a16="http://schemas.microsoft.com/office/drawing/2014/main" id="{E5911CB5-BB34-4F49-9A2A-8118A7BDE159}"/>
              </a:ext>
            </a:extLst>
          </p:cNvPr>
          <p:cNvSpPr>
            <a:spLocks noGrp="1"/>
          </p:cNvSpPr>
          <p:nvPr>
            <p:ph idx="1"/>
          </p:nvPr>
        </p:nvSpPr>
        <p:spPr/>
        <p:txBody>
          <a:bodyPr>
            <a:normAutofit fontScale="77500" lnSpcReduction="20000"/>
          </a:bodyPr>
          <a:lstStyle/>
          <a:p>
            <a:r>
              <a:rPr lang="id-ID" b="1"/>
              <a:t>Harsoyo</a:t>
            </a:r>
          </a:p>
          <a:p>
            <a:pPr lvl="1"/>
            <a:r>
              <a:rPr lang="id-ID"/>
              <a:t>(a) Akumulasi pengetahuan yang disistematikakan; (b) suatu metode atau pendekatan terhadap seluruh dunia empiris, yaitu dunia yang terikat oleh faktor ruang dan waktu, dan dapat diamati oleh panca indera manusia; dan (c) suatu cara menganalisis yang mengizinkan kepada ahli-ahlinya untuk menyatakan sesuatu proposisi dalam bentuk </a:t>
            </a:r>
            <a:r>
              <a:rPr lang="id-ID" b="1"/>
              <a:t>jika ..., maka … </a:t>
            </a:r>
          </a:p>
          <a:p>
            <a:r>
              <a:rPr lang="id-ID" b="1"/>
              <a:t>Liang Gie</a:t>
            </a:r>
          </a:p>
          <a:p>
            <a:pPr lvl="1"/>
            <a:r>
              <a:rPr lang="id-ID"/>
              <a:t>Ilmu diartikan sebagai proses, prosedur dan produk, maksudnya adalah serangkaian aktivitas manusia yang </a:t>
            </a:r>
            <a:r>
              <a:rPr lang="id-ID" b="1"/>
              <a:t>rasional dan kognitif </a:t>
            </a:r>
            <a:r>
              <a:rPr lang="id-ID"/>
              <a:t>dengan berbagai metode berupa aneka prosedur dan tata langkah, sehingga menghasilkan kumpulan pengetahuan yang sistematik mengenai gejala-gejala alam, kemasyarakatan, atau kemanusiaan untuk tujuan mencapai kebenaran, memperoleh pemahaman, memberikan penjelasan, ataupun melakukan penerapan.</a:t>
            </a:r>
          </a:p>
          <a:p>
            <a:r>
              <a:rPr lang="id-ID" b="1"/>
              <a:t>Jujun S. Suriasumantri</a:t>
            </a:r>
          </a:p>
          <a:p>
            <a:pPr lvl="1"/>
            <a:r>
              <a:rPr lang="id-ID"/>
              <a:t>Kumpulan pengetahuan yang disusun secara konsisten dan kebenarannya telah teruji secara empiris serta bersifat menjelaskan berbagai gejala alam yang memungkinkan manusia melakukan serangkaian tindakan untuk menguasai gejala tersebut berdasarkan penjelasan yang ada.</a:t>
            </a:r>
          </a:p>
        </p:txBody>
      </p:sp>
    </p:spTree>
    <p:extLst>
      <p:ext uri="{BB962C8B-B14F-4D97-AF65-F5344CB8AC3E}">
        <p14:creationId xmlns:p14="http://schemas.microsoft.com/office/powerpoint/2010/main" val="1156458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9F622-E385-4D07-9A14-6CC42FA1A7F3}"/>
              </a:ext>
            </a:extLst>
          </p:cNvPr>
          <p:cNvSpPr>
            <a:spLocks noGrp="1"/>
          </p:cNvSpPr>
          <p:nvPr>
            <p:ph type="title"/>
          </p:nvPr>
        </p:nvSpPr>
        <p:spPr/>
        <p:txBody>
          <a:bodyPr>
            <a:normAutofit fontScale="90000"/>
          </a:bodyPr>
          <a:lstStyle/>
          <a:p>
            <a:r>
              <a:rPr lang="id-ID"/>
              <a:t>Rangkuman Definisi Ilmu Pengetahuan</a:t>
            </a:r>
          </a:p>
        </p:txBody>
      </p:sp>
      <p:sp>
        <p:nvSpPr>
          <p:cNvPr id="3" name="Content Placeholder 2">
            <a:extLst>
              <a:ext uri="{FF2B5EF4-FFF2-40B4-BE49-F238E27FC236}">
                <a16:creationId xmlns:a16="http://schemas.microsoft.com/office/drawing/2014/main" id="{84F99EC1-CA11-489F-B6C5-7A8D5A10EE70}"/>
              </a:ext>
            </a:extLst>
          </p:cNvPr>
          <p:cNvSpPr>
            <a:spLocks noGrp="1"/>
          </p:cNvSpPr>
          <p:nvPr>
            <p:ph idx="1"/>
          </p:nvPr>
        </p:nvSpPr>
        <p:spPr>
          <a:xfrm>
            <a:off x="228600" y="1752600"/>
            <a:ext cx="11582400" cy="2759090"/>
          </a:xfrm>
          <a:solidFill>
            <a:schemeClr val="tx2">
              <a:lumMod val="40000"/>
              <a:lumOff val="60000"/>
            </a:schemeClr>
          </a:solidFill>
        </p:spPr>
        <p:txBody>
          <a:bodyPr/>
          <a:lstStyle/>
          <a:p>
            <a:pPr marL="0" indent="0" algn="ctr">
              <a:buNone/>
            </a:pPr>
            <a:r>
              <a:rPr lang="id-ID"/>
              <a:t>Ilmu pengetahuan (</a:t>
            </a:r>
            <a:r>
              <a:rPr lang="id-ID" i="1"/>
              <a:t>science</a:t>
            </a:r>
            <a:r>
              <a:rPr lang="id-ID"/>
              <a:t>) merupakan </a:t>
            </a:r>
            <a:r>
              <a:rPr lang="id-ID" u="sng"/>
              <a:t>hasil usaha pemahaman manusia sejauh yang dapat dijangkau </a:t>
            </a:r>
            <a:r>
              <a:rPr lang="id-ID"/>
              <a:t>daya pemikiran dan </a:t>
            </a:r>
            <a:r>
              <a:rPr lang="id-ID" u="sng"/>
              <a:t>dapat diindera manusia </a:t>
            </a:r>
            <a:r>
              <a:rPr lang="id-ID"/>
              <a:t>dengan </a:t>
            </a:r>
            <a:r>
              <a:rPr lang="id-ID" u="sng"/>
              <a:t>menggunakan</a:t>
            </a:r>
            <a:r>
              <a:rPr lang="id-ID"/>
              <a:t> </a:t>
            </a:r>
            <a:r>
              <a:rPr lang="id-ID" u="sng"/>
              <a:t>metode ilmiah </a:t>
            </a:r>
            <a:r>
              <a:rPr lang="id-ID"/>
              <a:t>(uji logika empiris), serta </a:t>
            </a:r>
            <a:r>
              <a:rPr lang="id-ID" u="sng"/>
              <a:t>kebenarannya diuji secara rasional empirik</a:t>
            </a:r>
            <a:r>
              <a:rPr lang="id-ID"/>
              <a:t>.</a:t>
            </a:r>
          </a:p>
        </p:txBody>
      </p:sp>
    </p:spTree>
    <p:extLst>
      <p:ext uri="{BB962C8B-B14F-4D97-AF65-F5344CB8AC3E}">
        <p14:creationId xmlns:p14="http://schemas.microsoft.com/office/powerpoint/2010/main" val="1370280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C9CA4-3163-41C4-8E7F-4F96FB2808A3}"/>
              </a:ext>
            </a:extLst>
          </p:cNvPr>
          <p:cNvSpPr>
            <a:spLocks noGrp="1"/>
          </p:cNvSpPr>
          <p:nvPr>
            <p:ph type="title"/>
          </p:nvPr>
        </p:nvSpPr>
        <p:spPr/>
        <p:txBody>
          <a:bodyPr>
            <a:normAutofit fontScale="90000"/>
          </a:bodyPr>
          <a:lstStyle/>
          <a:p>
            <a:r>
              <a:rPr lang="id-ID"/>
              <a:t>Riset</a:t>
            </a:r>
          </a:p>
        </p:txBody>
      </p:sp>
      <p:sp>
        <p:nvSpPr>
          <p:cNvPr id="11" name="Content Placeholder 10">
            <a:extLst>
              <a:ext uri="{FF2B5EF4-FFF2-40B4-BE49-F238E27FC236}">
                <a16:creationId xmlns:a16="http://schemas.microsoft.com/office/drawing/2014/main" id="{D374B092-6435-46FB-9831-F3D1447A9E4B}"/>
              </a:ext>
            </a:extLst>
          </p:cNvPr>
          <p:cNvSpPr>
            <a:spLocks noGrp="1"/>
          </p:cNvSpPr>
          <p:nvPr>
            <p:ph idx="1"/>
          </p:nvPr>
        </p:nvSpPr>
        <p:spPr/>
        <p:txBody>
          <a:bodyPr/>
          <a:lstStyle/>
          <a:p>
            <a:endParaRPr lang="id-ID"/>
          </a:p>
        </p:txBody>
      </p:sp>
      <p:pic>
        <p:nvPicPr>
          <p:cNvPr id="12" name="Picture 11">
            <a:extLst>
              <a:ext uri="{FF2B5EF4-FFF2-40B4-BE49-F238E27FC236}">
                <a16:creationId xmlns:a16="http://schemas.microsoft.com/office/drawing/2014/main" id="{A0520C25-50AC-43AC-AE03-2422AFCF3F8F}"/>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120233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BCB01-7754-4D11-A22B-A24B15CCF055}"/>
              </a:ext>
            </a:extLst>
          </p:cNvPr>
          <p:cNvSpPr>
            <a:spLocks noGrp="1"/>
          </p:cNvSpPr>
          <p:nvPr>
            <p:ph type="title"/>
          </p:nvPr>
        </p:nvSpPr>
        <p:spPr/>
        <p:txBody>
          <a:bodyPr>
            <a:normAutofit fontScale="90000"/>
          </a:bodyPr>
          <a:lstStyle/>
          <a:p>
            <a:r>
              <a:rPr lang="id-ID"/>
              <a:t>Riset (2)</a:t>
            </a:r>
          </a:p>
        </p:txBody>
      </p:sp>
      <p:sp>
        <p:nvSpPr>
          <p:cNvPr id="3" name="Content Placeholder 2">
            <a:extLst>
              <a:ext uri="{FF2B5EF4-FFF2-40B4-BE49-F238E27FC236}">
                <a16:creationId xmlns:a16="http://schemas.microsoft.com/office/drawing/2014/main" id="{6D8B5026-E78A-47DF-9198-640A26287C56}"/>
              </a:ext>
            </a:extLst>
          </p:cNvPr>
          <p:cNvSpPr>
            <a:spLocks noGrp="1"/>
          </p:cNvSpPr>
          <p:nvPr>
            <p:ph idx="1"/>
          </p:nvPr>
        </p:nvSpPr>
        <p:spPr/>
        <p:txBody>
          <a:bodyPr/>
          <a:lstStyle/>
          <a:p>
            <a:r>
              <a:rPr lang="sv-SE"/>
              <a:t>Riset berasal dari kata </a:t>
            </a:r>
            <a:r>
              <a:rPr lang="id-ID"/>
              <a:t>research yang dapat diartikan sebagai  </a:t>
            </a:r>
            <a:r>
              <a:rPr lang="id-ID" i="1"/>
              <a:t>r</a:t>
            </a:r>
            <a:r>
              <a:rPr lang="sv-SE" i="1"/>
              <a:t>e</a:t>
            </a:r>
            <a:r>
              <a:rPr lang="sv-SE"/>
              <a:t>= kembali, dan </a:t>
            </a:r>
            <a:r>
              <a:rPr lang="id-ID" i="1"/>
              <a:t>s</a:t>
            </a:r>
            <a:r>
              <a:rPr lang="sv-SE" i="1"/>
              <a:t>earch</a:t>
            </a:r>
            <a:r>
              <a:rPr lang="sv-SE"/>
              <a:t>= mencari</a:t>
            </a:r>
            <a:r>
              <a:rPr lang="id-ID"/>
              <a:t>. Jadi </a:t>
            </a:r>
            <a:r>
              <a:rPr lang="id-ID" i="1"/>
              <a:t>r</a:t>
            </a:r>
            <a:r>
              <a:rPr lang="sv-SE" i="1"/>
              <a:t>esearch </a:t>
            </a:r>
            <a:r>
              <a:rPr lang="sv-SE"/>
              <a:t>= mencari kembali. </a:t>
            </a:r>
            <a:endParaRPr lang="id-ID"/>
          </a:p>
          <a:p>
            <a:endParaRPr lang="id-ID"/>
          </a:p>
          <a:p>
            <a:r>
              <a:rPr lang="sv-SE"/>
              <a:t>Dari segi asal katanya </a:t>
            </a:r>
            <a:r>
              <a:rPr lang="id-ID" i="1"/>
              <a:t>research</a:t>
            </a:r>
            <a:r>
              <a:rPr lang="id-ID"/>
              <a:t> atau </a:t>
            </a:r>
            <a:r>
              <a:rPr lang="sv-SE"/>
              <a:t>riset merupakan suatu kegiatan pencarian yang berulang-ulang.</a:t>
            </a:r>
            <a:endParaRPr lang="id-ID"/>
          </a:p>
          <a:p>
            <a:endParaRPr lang="id-ID"/>
          </a:p>
          <a:p>
            <a:r>
              <a:rPr lang="id-ID"/>
              <a:t>Menurut istilah dalam khazanah pengetahuan ilmiah, riset didefinisikan sebagai </a:t>
            </a:r>
            <a:r>
              <a:rPr lang="id-ID" b="1"/>
              <a:t>suatu jenis studi yang dilakukan secara hati-hati dan mendalam dengan menggunakan metode ilmiah</a:t>
            </a:r>
          </a:p>
        </p:txBody>
      </p:sp>
    </p:spTree>
    <p:extLst>
      <p:ext uri="{BB962C8B-B14F-4D97-AF65-F5344CB8AC3E}">
        <p14:creationId xmlns:p14="http://schemas.microsoft.com/office/powerpoint/2010/main" val="1811789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699BB-C65D-4458-BD1B-6926E84E1E65}"/>
              </a:ext>
            </a:extLst>
          </p:cNvPr>
          <p:cNvSpPr>
            <a:spLocks noGrp="1"/>
          </p:cNvSpPr>
          <p:nvPr>
            <p:ph type="title"/>
          </p:nvPr>
        </p:nvSpPr>
        <p:spPr/>
        <p:txBody>
          <a:bodyPr>
            <a:normAutofit fontScale="90000"/>
          </a:bodyPr>
          <a:lstStyle/>
          <a:p>
            <a:r>
              <a:rPr lang="id-ID"/>
              <a:t>Metode dan Metodologi Riset</a:t>
            </a:r>
          </a:p>
        </p:txBody>
      </p:sp>
      <p:sp>
        <p:nvSpPr>
          <p:cNvPr id="3" name="Content Placeholder 2">
            <a:extLst>
              <a:ext uri="{FF2B5EF4-FFF2-40B4-BE49-F238E27FC236}">
                <a16:creationId xmlns:a16="http://schemas.microsoft.com/office/drawing/2014/main" id="{89FD37AE-CB2A-4DD4-9662-14DED5C3E341}"/>
              </a:ext>
            </a:extLst>
          </p:cNvPr>
          <p:cNvSpPr>
            <a:spLocks noGrp="1"/>
          </p:cNvSpPr>
          <p:nvPr>
            <p:ph idx="1"/>
          </p:nvPr>
        </p:nvSpPr>
        <p:spPr>
          <a:xfrm>
            <a:off x="304800" y="898510"/>
            <a:ext cx="11582400" cy="5502290"/>
          </a:xfrm>
        </p:spPr>
        <p:txBody>
          <a:bodyPr>
            <a:normAutofit fontScale="85000" lnSpcReduction="20000"/>
          </a:bodyPr>
          <a:lstStyle/>
          <a:p>
            <a:r>
              <a:rPr lang="id-ID" b="1"/>
              <a:t>Metode Riset</a:t>
            </a:r>
          </a:p>
          <a:p>
            <a:pPr lvl="1"/>
            <a:r>
              <a:rPr lang="id-ID" b="1"/>
              <a:t>Metode</a:t>
            </a:r>
          </a:p>
          <a:p>
            <a:pPr marL="914400" lvl="2" indent="0">
              <a:buNone/>
            </a:pPr>
            <a:r>
              <a:rPr lang="id-ID"/>
              <a:t>Prosedur (tahapan kerja) baku yang dipandang paling efektif untuk memecahkan masalah dalam suatu bidang tertentu. Metode memiliki tahapan langkah, rukun yang relatif baku sebagai suatu pola.</a:t>
            </a:r>
          </a:p>
          <a:p>
            <a:pPr lvl="1"/>
            <a:r>
              <a:rPr lang="id-ID"/>
              <a:t>Tahapan kerja baku yang dipandang paling efektif (teruji kehandalannya) untuk riset ilmiah; disebut juga sebagai pola umum penelitian yang didasarkan pada kaidah ilmiah</a:t>
            </a:r>
          </a:p>
          <a:p>
            <a:pPr lvl="2"/>
            <a:endParaRPr lang="id-ID"/>
          </a:p>
          <a:p>
            <a:pPr lvl="2"/>
            <a:endParaRPr lang="id-ID"/>
          </a:p>
          <a:p>
            <a:r>
              <a:rPr lang="id-ID" b="1"/>
              <a:t>Metodologi Riset</a:t>
            </a:r>
          </a:p>
          <a:p>
            <a:pPr lvl="1"/>
            <a:r>
              <a:rPr lang="id-ID" b="1"/>
              <a:t>Metodologi</a:t>
            </a:r>
          </a:p>
          <a:p>
            <a:pPr marL="914400" lvl="2" indent="0">
              <a:buNone/>
            </a:pPr>
            <a:r>
              <a:rPr lang="id-ID"/>
              <a:t>ilmu yang membahas berbagai macam metode;</a:t>
            </a:r>
          </a:p>
          <a:p>
            <a:pPr lvl="1"/>
            <a:r>
              <a:rPr lang="id-ID" b="1"/>
              <a:t>ilmu </a:t>
            </a:r>
            <a:r>
              <a:rPr lang="id-ID"/>
              <a:t>yang membahas berbagai macam metode untuk riset, baik pola umum maupun pola khusus untuk tiap jenis metode. Contohnya: Pola khusus untuk Penelitian Experiment berbeda dengan pola khusus untuk penelitian Deskriptif, berbeda pula dengan pola untuk penelitian Historis</a:t>
            </a:r>
          </a:p>
        </p:txBody>
      </p:sp>
    </p:spTree>
    <p:extLst>
      <p:ext uri="{BB962C8B-B14F-4D97-AF65-F5344CB8AC3E}">
        <p14:creationId xmlns:p14="http://schemas.microsoft.com/office/powerpoint/2010/main" val="2539422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D6155-F1F4-4F9B-94C4-AE94852032C0}"/>
              </a:ext>
            </a:extLst>
          </p:cNvPr>
          <p:cNvSpPr>
            <a:spLocks noGrp="1"/>
          </p:cNvSpPr>
          <p:nvPr>
            <p:ph type="title"/>
          </p:nvPr>
        </p:nvSpPr>
        <p:spPr/>
        <p:txBody>
          <a:bodyPr>
            <a:normAutofit fontScale="90000"/>
          </a:bodyPr>
          <a:lstStyle/>
          <a:p>
            <a:r>
              <a:rPr lang="id-ID"/>
              <a:t>Fungsi Riset dan Sains</a:t>
            </a:r>
          </a:p>
        </p:txBody>
      </p:sp>
      <p:sp>
        <p:nvSpPr>
          <p:cNvPr id="3" name="Content Placeholder 2">
            <a:extLst>
              <a:ext uri="{FF2B5EF4-FFF2-40B4-BE49-F238E27FC236}">
                <a16:creationId xmlns:a16="http://schemas.microsoft.com/office/drawing/2014/main" id="{388C0AD0-4C66-4597-8584-536CE801EB9D}"/>
              </a:ext>
            </a:extLst>
          </p:cNvPr>
          <p:cNvSpPr>
            <a:spLocks noGrp="1"/>
          </p:cNvSpPr>
          <p:nvPr>
            <p:ph idx="1"/>
          </p:nvPr>
        </p:nvSpPr>
        <p:spPr>
          <a:xfrm>
            <a:off x="304800" y="898510"/>
            <a:ext cx="11582400" cy="5654690"/>
          </a:xfrm>
        </p:spPr>
        <p:txBody>
          <a:bodyPr>
            <a:normAutofit fontScale="92500" lnSpcReduction="10000"/>
          </a:bodyPr>
          <a:lstStyle/>
          <a:p>
            <a:r>
              <a:rPr lang="id-ID"/>
              <a:t>Fungsi riset adalah untuk uji empirik proposisi secara rasional (logika), atau lebih singkatnya untuk </a:t>
            </a:r>
            <a:r>
              <a:rPr lang="id-ID" b="1"/>
              <a:t>verifikasi empirik</a:t>
            </a:r>
          </a:p>
          <a:p>
            <a:endParaRPr lang="id-ID"/>
          </a:p>
          <a:p>
            <a:r>
              <a:rPr lang="nb-NO"/>
              <a:t>Fungsi sains dalam riset adalah:</a:t>
            </a:r>
            <a:endParaRPr lang="id-ID"/>
          </a:p>
          <a:p>
            <a:pPr marL="971550" lvl="1" indent="-514350">
              <a:buFont typeface="+mj-lt"/>
              <a:buAutoNum type="arabicPeriod"/>
            </a:pPr>
            <a:r>
              <a:rPr lang="id-ID"/>
              <a:t>Sebagai kacamata dalam  melihat suatu fakta menjadi sebuah fenomena (pada latar belakang masalah)</a:t>
            </a:r>
          </a:p>
          <a:p>
            <a:pPr marL="971550" lvl="1" indent="-514350">
              <a:buFont typeface="+mj-lt"/>
              <a:buAutoNum type="arabicPeriod"/>
            </a:pPr>
            <a:r>
              <a:rPr lang="id-ID"/>
              <a:t>Sebagai alat standar ukuran guna menemukan masalah/penyimpangan</a:t>
            </a:r>
          </a:p>
          <a:p>
            <a:pPr marL="971550" lvl="1" indent="-514350">
              <a:buFont typeface="+mj-lt"/>
              <a:buAutoNum type="arabicPeriod"/>
            </a:pPr>
            <a:r>
              <a:rPr lang="id-ID"/>
              <a:t>Untuk memandu mensistemasikan rumusan masalah atau pembatasan masalah</a:t>
            </a:r>
          </a:p>
          <a:p>
            <a:pPr marL="971550" lvl="1" indent="-514350">
              <a:buFont typeface="+mj-lt"/>
              <a:buAutoNum type="arabicPeriod"/>
            </a:pPr>
            <a:r>
              <a:rPr lang="id-ID"/>
              <a:t>Untuk membuat proposisi pada kerangka pemikiran dan atau hipotesis</a:t>
            </a:r>
          </a:p>
          <a:p>
            <a:pPr marL="971550" lvl="1" indent="-514350">
              <a:buFont typeface="+mj-lt"/>
              <a:buAutoNum type="arabicPeriod"/>
            </a:pPr>
            <a:r>
              <a:rPr lang="id-ID"/>
              <a:t>Untuk membingkai fakta menjadi sebuah data</a:t>
            </a:r>
          </a:p>
          <a:p>
            <a:pPr marL="971550" lvl="1" indent="-514350">
              <a:buFont typeface="+mj-lt"/>
              <a:buAutoNum type="arabicPeriod"/>
            </a:pPr>
            <a:r>
              <a:rPr lang="id-ID"/>
              <a:t>Untuk menganalisis banding secara kritis antara temuan data dengan temuan sebelumnya</a:t>
            </a:r>
          </a:p>
        </p:txBody>
      </p:sp>
    </p:spTree>
    <p:extLst>
      <p:ext uri="{BB962C8B-B14F-4D97-AF65-F5344CB8AC3E}">
        <p14:creationId xmlns:p14="http://schemas.microsoft.com/office/powerpoint/2010/main" val="2423106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BC2BA-162E-4EA7-8CA1-396C049F56AC}"/>
              </a:ext>
            </a:extLst>
          </p:cNvPr>
          <p:cNvSpPr>
            <a:spLocks noGrp="1"/>
          </p:cNvSpPr>
          <p:nvPr>
            <p:ph type="title"/>
          </p:nvPr>
        </p:nvSpPr>
        <p:spPr/>
        <p:txBody>
          <a:bodyPr>
            <a:normAutofit fontScale="90000"/>
          </a:bodyPr>
          <a:lstStyle/>
          <a:p>
            <a:r>
              <a:rPr lang="id-ID"/>
              <a:t>Jenis Riset</a:t>
            </a:r>
          </a:p>
        </p:txBody>
      </p:sp>
      <p:sp>
        <p:nvSpPr>
          <p:cNvPr id="3" name="Content Placeholder 2">
            <a:extLst>
              <a:ext uri="{FF2B5EF4-FFF2-40B4-BE49-F238E27FC236}">
                <a16:creationId xmlns:a16="http://schemas.microsoft.com/office/drawing/2014/main" id="{28DE4601-E27E-4E45-BF4E-B38DCDBA9E31}"/>
              </a:ext>
            </a:extLst>
          </p:cNvPr>
          <p:cNvSpPr>
            <a:spLocks noGrp="1"/>
          </p:cNvSpPr>
          <p:nvPr>
            <p:ph idx="1"/>
          </p:nvPr>
        </p:nvSpPr>
        <p:spPr>
          <a:xfrm>
            <a:off x="304800" y="898510"/>
            <a:ext cx="4876800" cy="5945186"/>
          </a:xfrm>
        </p:spPr>
        <p:txBody>
          <a:bodyPr>
            <a:normAutofit fontScale="62500" lnSpcReduction="20000"/>
          </a:bodyPr>
          <a:lstStyle/>
          <a:p>
            <a:pPr>
              <a:buFont typeface="Wingdings" panose="05000000000000000000" pitchFamily="2" charset="2"/>
              <a:buChar char="Ø"/>
            </a:pPr>
            <a:r>
              <a:rPr lang="id-ID" sz="4000" b="1"/>
              <a:t>Berdasarkan bidang ilmu</a:t>
            </a:r>
          </a:p>
          <a:p>
            <a:pPr lvl="1"/>
            <a:r>
              <a:rPr lang="id-ID" sz="3500"/>
              <a:t>sebanyak bidang ilmu yang dikaji</a:t>
            </a:r>
          </a:p>
          <a:p>
            <a:pPr>
              <a:buFont typeface="Wingdings" panose="05000000000000000000" pitchFamily="2" charset="2"/>
              <a:buChar char="Ø"/>
            </a:pPr>
            <a:r>
              <a:rPr lang="id-ID" sz="4000" b="1"/>
              <a:t>Berdasarkan Tempat</a:t>
            </a:r>
          </a:p>
          <a:p>
            <a:pPr marL="971550" lvl="1" indent="-514350">
              <a:buFont typeface="+mj-lt"/>
              <a:buAutoNum type="arabicPeriod"/>
            </a:pPr>
            <a:r>
              <a:rPr lang="en-US" sz="3100" i="1"/>
              <a:t>Library Research </a:t>
            </a:r>
            <a:r>
              <a:rPr lang="en-US" sz="3100"/>
              <a:t>(perpustakaan)</a:t>
            </a:r>
            <a:endParaRPr lang="id-ID" sz="3100"/>
          </a:p>
          <a:p>
            <a:pPr marL="971550" lvl="1" indent="-514350">
              <a:buFont typeface="+mj-lt"/>
              <a:buAutoNum type="arabicPeriod"/>
            </a:pPr>
            <a:r>
              <a:rPr lang="en-US" sz="3100" i="1"/>
              <a:t>Field Research</a:t>
            </a:r>
            <a:r>
              <a:rPr lang="en-US" sz="3100"/>
              <a:t>(Lapangan/ kancah)</a:t>
            </a:r>
            <a:endParaRPr lang="id-ID" sz="3100"/>
          </a:p>
          <a:p>
            <a:pPr marL="971550" lvl="1" indent="-514350">
              <a:buFont typeface="+mj-lt"/>
              <a:buAutoNum type="arabicPeriod"/>
            </a:pPr>
            <a:r>
              <a:rPr lang="en-US" sz="3100"/>
              <a:t>Laboratorium </a:t>
            </a:r>
            <a:r>
              <a:rPr lang="en-US" sz="3100" i="1"/>
              <a:t>Researc</a:t>
            </a:r>
            <a:r>
              <a:rPr lang="id-ID" sz="3100" i="1"/>
              <a:t>h</a:t>
            </a:r>
          </a:p>
          <a:p>
            <a:pPr>
              <a:buFont typeface="Wingdings" panose="05000000000000000000" pitchFamily="2" charset="2"/>
              <a:buChar char="Ø"/>
            </a:pPr>
            <a:r>
              <a:rPr lang="id-ID" sz="4000" b="1"/>
              <a:t>Berdasarkan Tempat</a:t>
            </a:r>
          </a:p>
          <a:p>
            <a:pPr marL="914400" lvl="1" indent="-514350">
              <a:buFont typeface="+mj-lt"/>
              <a:buAutoNum type="arabicPeriod"/>
            </a:pPr>
            <a:r>
              <a:rPr lang="id-ID" sz="3500"/>
              <a:t>Deskriptif</a:t>
            </a:r>
          </a:p>
          <a:p>
            <a:pPr marL="914400" lvl="1" indent="-514350">
              <a:buFont typeface="+mj-lt"/>
              <a:buAutoNum type="arabicPeriod"/>
            </a:pPr>
            <a:r>
              <a:rPr lang="id-ID" sz="3500"/>
              <a:t>Historis</a:t>
            </a:r>
          </a:p>
          <a:p>
            <a:pPr marL="914400" lvl="1" indent="-514350">
              <a:buFont typeface="+mj-lt"/>
              <a:buAutoNum type="arabicPeriod"/>
            </a:pPr>
            <a:r>
              <a:rPr lang="id-ID" sz="3500"/>
              <a:t>Eksperimental</a:t>
            </a:r>
          </a:p>
          <a:p>
            <a:pPr>
              <a:buFont typeface="Wingdings" panose="05000000000000000000" pitchFamily="2" charset="2"/>
              <a:buChar char="Ø"/>
            </a:pPr>
            <a:r>
              <a:rPr lang="id-ID" sz="4000" b="1"/>
              <a:t>Berdasarkan</a:t>
            </a:r>
            <a:r>
              <a:rPr lang="id-ID" sz="3100" b="1"/>
              <a:t> </a:t>
            </a:r>
            <a:r>
              <a:rPr lang="id-ID" sz="4000" b="1"/>
              <a:t>Waktu</a:t>
            </a:r>
          </a:p>
          <a:p>
            <a:pPr marL="914400" lvl="1" indent="-514350">
              <a:buFont typeface="+mj-lt"/>
              <a:buAutoNum type="arabicPeriod"/>
            </a:pPr>
            <a:r>
              <a:rPr lang="id-ID" sz="3500"/>
              <a:t>Historis (lampau)</a:t>
            </a:r>
          </a:p>
          <a:p>
            <a:pPr marL="914400" lvl="1" indent="-514350">
              <a:buFont typeface="+mj-lt"/>
              <a:buAutoNum type="arabicPeriod"/>
            </a:pPr>
            <a:r>
              <a:rPr lang="id-ID" sz="3500"/>
              <a:t>Deskriptif (sekarang)</a:t>
            </a:r>
          </a:p>
          <a:p>
            <a:pPr marL="914400" lvl="1" indent="-514350">
              <a:buFont typeface="+mj-lt"/>
              <a:buAutoNum type="arabicPeriod"/>
            </a:pPr>
            <a:r>
              <a:rPr lang="id-ID" sz="3500"/>
              <a:t>Eksperimental (sekarang, kedepan)</a:t>
            </a:r>
          </a:p>
          <a:p>
            <a:pPr marL="57150" indent="0">
              <a:buNone/>
            </a:pPr>
            <a:br>
              <a:rPr lang="id-ID"/>
            </a:br>
            <a:endParaRPr lang="id-ID"/>
          </a:p>
        </p:txBody>
      </p:sp>
      <p:sp>
        <p:nvSpPr>
          <p:cNvPr id="4" name="Content Placeholder 2">
            <a:extLst>
              <a:ext uri="{FF2B5EF4-FFF2-40B4-BE49-F238E27FC236}">
                <a16:creationId xmlns:a16="http://schemas.microsoft.com/office/drawing/2014/main" id="{02969625-5180-4F08-9D94-E52DC964D45F}"/>
              </a:ext>
            </a:extLst>
          </p:cNvPr>
          <p:cNvSpPr txBox="1">
            <a:spLocks/>
          </p:cNvSpPr>
          <p:nvPr/>
        </p:nvSpPr>
        <p:spPr>
          <a:xfrm>
            <a:off x="5562600" y="898510"/>
            <a:ext cx="6705600" cy="5426090"/>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pPr>
            <a:r>
              <a:rPr lang="id-ID" b="1"/>
              <a:t>Berdasarkan Tujuan Umum</a:t>
            </a:r>
          </a:p>
          <a:p>
            <a:pPr marL="914400" lvl="1" indent="-514350">
              <a:buFont typeface="+mj-lt"/>
              <a:buAutoNum type="arabicPeriod"/>
            </a:pPr>
            <a:r>
              <a:rPr lang="id-ID"/>
              <a:t>Exploratif (penemuan awal)</a:t>
            </a:r>
          </a:p>
          <a:p>
            <a:pPr marL="914400" lvl="1" indent="-514350">
              <a:buFont typeface="+mj-lt"/>
              <a:buAutoNum type="arabicPeriod"/>
            </a:pPr>
            <a:r>
              <a:rPr lang="id-ID"/>
              <a:t>Verifikatif (menguji kehandalan teori)</a:t>
            </a:r>
          </a:p>
          <a:p>
            <a:pPr marL="914400" lvl="1" indent="-514350">
              <a:buFont typeface="+mj-lt"/>
              <a:buAutoNum type="arabicPeriod"/>
            </a:pPr>
            <a:r>
              <a:rPr lang="id-ID"/>
              <a:t>Developmental (pengembangan teori)</a:t>
            </a:r>
          </a:p>
          <a:p>
            <a:pPr>
              <a:buFont typeface="Wingdings" panose="05000000000000000000" pitchFamily="2" charset="2"/>
              <a:buChar char="Ø"/>
            </a:pPr>
            <a:r>
              <a:rPr lang="id-ID" b="1"/>
              <a:t>Berdasarkan jenis tingkatan teori yang dicari</a:t>
            </a:r>
          </a:p>
          <a:p>
            <a:pPr marL="914400" lvl="1" indent="-514350">
              <a:buFont typeface="+mj-lt"/>
              <a:buAutoNum type="arabicPeriod"/>
            </a:pPr>
            <a:r>
              <a:rPr lang="id-ID"/>
              <a:t>Dasar/</a:t>
            </a:r>
            <a:r>
              <a:rPr lang="id-ID" i="1"/>
              <a:t>Basic</a:t>
            </a:r>
            <a:r>
              <a:rPr lang="id-ID"/>
              <a:t>/</a:t>
            </a:r>
            <a:r>
              <a:rPr lang="id-ID" i="1"/>
              <a:t>Pure Research</a:t>
            </a:r>
            <a:r>
              <a:rPr lang="id-ID"/>
              <a:t>:untuk mencari ilmu murni</a:t>
            </a:r>
          </a:p>
          <a:p>
            <a:pPr marL="914400" lvl="1" indent="-514350">
              <a:buFont typeface="+mj-lt"/>
              <a:buAutoNum type="arabicPeriod"/>
            </a:pPr>
            <a:r>
              <a:rPr lang="id-ID"/>
              <a:t>Terapan/</a:t>
            </a:r>
            <a:r>
              <a:rPr lang="id-ID" i="1"/>
              <a:t>Applied Research</a:t>
            </a:r>
            <a:r>
              <a:rPr lang="id-ID"/>
              <a:t>: untuk mencari ilmu terapan dan teknologi</a:t>
            </a:r>
          </a:p>
          <a:p>
            <a:pPr>
              <a:buFont typeface="Wingdings" panose="05000000000000000000" pitchFamily="2" charset="2"/>
              <a:buChar char="Ø"/>
            </a:pPr>
            <a:r>
              <a:rPr lang="id-ID" b="1"/>
              <a:t>Berdasarkan paradigma dasar yang dianut dan atau  segi jenis data/ analisis datanya</a:t>
            </a:r>
          </a:p>
          <a:p>
            <a:pPr marL="971550" lvl="1" indent="-514350">
              <a:buFont typeface="+mj-lt"/>
              <a:buAutoNum type="arabicPeriod"/>
            </a:pPr>
            <a:r>
              <a:rPr lang="id-ID"/>
              <a:t>Penelitian Kuantitatif (Paradigma positivisme)</a:t>
            </a:r>
          </a:p>
          <a:p>
            <a:pPr marL="971550" lvl="1" indent="-514350">
              <a:buFont typeface="+mj-lt"/>
              <a:buAutoNum type="arabicPeriod"/>
            </a:pPr>
            <a:r>
              <a:rPr lang="id-ID"/>
              <a:t>Penelitian Kualitatif (Paradigma naturalisme)</a:t>
            </a:r>
          </a:p>
          <a:p>
            <a:pPr marL="762000" lvl="1" indent="-361950"/>
            <a:endParaRPr lang="id-ID"/>
          </a:p>
          <a:p>
            <a:pPr marL="57150" indent="0">
              <a:buFont typeface="Arial" pitchFamily="34" charset="0"/>
              <a:buNone/>
            </a:pPr>
            <a:br>
              <a:rPr lang="id-ID"/>
            </a:br>
            <a:endParaRPr lang="id-ID"/>
          </a:p>
        </p:txBody>
      </p:sp>
    </p:spTree>
    <p:extLst>
      <p:ext uri="{BB962C8B-B14F-4D97-AF65-F5344CB8AC3E}">
        <p14:creationId xmlns:p14="http://schemas.microsoft.com/office/powerpoint/2010/main" val="1427359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91E1D-2F81-4181-81E7-5E222F25339A}"/>
              </a:ext>
            </a:extLst>
          </p:cNvPr>
          <p:cNvSpPr>
            <a:spLocks noGrp="1"/>
          </p:cNvSpPr>
          <p:nvPr>
            <p:ph type="title"/>
          </p:nvPr>
        </p:nvSpPr>
        <p:spPr/>
        <p:txBody>
          <a:bodyPr>
            <a:normAutofit fontScale="90000"/>
          </a:bodyPr>
          <a:lstStyle/>
          <a:p>
            <a:r>
              <a:rPr lang="id-ID"/>
              <a:t>Perbedaan Riset dengan Jenis Studi lainnya</a:t>
            </a:r>
          </a:p>
        </p:txBody>
      </p:sp>
      <p:sp>
        <p:nvSpPr>
          <p:cNvPr id="3" name="Content Placeholder 2">
            <a:extLst>
              <a:ext uri="{FF2B5EF4-FFF2-40B4-BE49-F238E27FC236}">
                <a16:creationId xmlns:a16="http://schemas.microsoft.com/office/drawing/2014/main" id="{35330E35-43D3-4C65-A940-3342DC7FB9D9}"/>
              </a:ext>
            </a:extLst>
          </p:cNvPr>
          <p:cNvSpPr>
            <a:spLocks noGrp="1"/>
          </p:cNvSpPr>
          <p:nvPr>
            <p:ph idx="1"/>
          </p:nvPr>
        </p:nvSpPr>
        <p:spPr/>
        <p:txBody>
          <a:bodyPr>
            <a:normAutofit fontScale="92500" lnSpcReduction="10000"/>
          </a:bodyPr>
          <a:lstStyle/>
          <a:p>
            <a:pPr marL="0" indent="0">
              <a:buNone/>
            </a:pPr>
            <a:r>
              <a:rPr lang="id-ID"/>
              <a:t>Riset merupakan studi untuk mencari pengetahuan. Namun  masih ada </a:t>
            </a:r>
            <a:r>
              <a:rPr lang="id-ID" u="sng"/>
              <a:t>studi lain </a:t>
            </a:r>
            <a:r>
              <a:rPr lang="id-ID"/>
              <a:t>yang memiliki cara kerja dan kriteria tertentu yang mirip dengan riset. </a:t>
            </a:r>
          </a:p>
          <a:p>
            <a:pPr marL="0" indent="0">
              <a:buNone/>
            </a:pPr>
            <a:endParaRPr lang="id-ID"/>
          </a:p>
          <a:p>
            <a:pPr>
              <a:buFont typeface="Wingdings" panose="05000000000000000000" pitchFamily="2" charset="2"/>
              <a:buChar char="q"/>
            </a:pPr>
            <a:r>
              <a:rPr lang="id-ID" b="1"/>
              <a:t>Investigasi	</a:t>
            </a:r>
            <a:r>
              <a:rPr lang="id-ID"/>
              <a:t>: penyelidikan</a:t>
            </a:r>
          </a:p>
          <a:p>
            <a:pPr>
              <a:buFont typeface="Wingdings" panose="05000000000000000000" pitchFamily="2" charset="2"/>
              <a:buChar char="q"/>
            </a:pPr>
            <a:r>
              <a:rPr lang="id-ID" b="1"/>
              <a:t>Spionase		</a:t>
            </a:r>
            <a:r>
              <a:rPr lang="id-ID"/>
              <a:t>: memata-matai, inteligen</a:t>
            </a:r>
          </a:p>
          <a:p>
            <a:pPr>
              <a:buFont typeface="Wingdings" panose="05000000000000000000" pitchFamily="2" charset="2"/>
              <a:buChar char="q"/>
            </a:pPr>
            <a:r>
              <a:rPr lang="id-ID" b="1"/>
              <a:t>Opname		</a:t>
            </a:r>
            <a:r>
              <a:rPr lang="id-ID"/>
              <a:t>: pemeriksaan total</a:t>
            </a:r>
          </a:p>
          <a:p>
            <a:pPr>
              <a:buFont typeface="Wingdings" panose="05000000000000000000" pitchFamily="2" charset="2"/>
              <a:buChar char="q"/>
            </a:pPr>
            <a:r>
              <a:rPr lang="id-ID" b="1"/>
              <a:t>Survai		</a:t>
            </a:r>
            <a:r>
              <a:rPr lang="id-ID"/>
              <a:t>: pengumpulan pendapat umum </a:t>
            </a:r>
          </a:p>
          <a:p>
            <a:pPr>
              <a:buFont typeface="Wingdings" panose="05000000000000000000" pitchFamily="2" charset="2"/>
              <a:buChar char="q"/>
            </a:pPr>
            <a:r>
              <a:rPr lang="id-ID" b="1"/>
              <a:t>Observasi	</a:t>
            </a:r>
            <a:r>
              <a:rPr lang="id-ID"/>
              <a:t>: pengamatan; pengamatan langsung dalam riset </a:t>
            </a:r>
          </a:p>
          <a:p>
            <a:pPr>
              <a:buFont typeface="Wingdings" panose="05000000000000000000" pitchFamily="2" charset="2"/>
              <a:buChar char="q"/>
            </a:pPr>
            <a:r>
              <a:rPr lang="id-ID" b="1" i="1"/>
              <a:t>Fact Finding	</a:t>
            </a:r>
            <a:r>
              <a:rPr lang="id-ID"/>
              <a:t>: penemuan/pencarian  fakta</a:t>
            </a:r>
          </a:p>
        </p:txBody>
      </p:sp>
    </p:spTree>
    <p:extLst>
      <p:ext uri="{BB962C8B-B14F-4D97-AF65-F5344CB8AC3E}">
        <p14:creationId xmlns:p14="http://schemas.microsoft.com/office/powerpoint/2010/main" val="2966796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94385-AB5B-4BB6-93A4-9A7A3B2E5235}"/>
              </a:ext>
            </a:extLst>
          </p:cNvPr>
          <p:cNvSpPr>
            <a:spLocks noGrp="1"/>
          </p:cNvSpPr>
          <p:nvPr>
            <p:ph type="title"/>
          </p:nvPr>
        </p:nvSpPr>
        <p:spPr/>
        <p:txBody>
          <a:bodyPr>
            <a:normAutofit fontScale="90000"/>
          </a:bodyPr>
          <a:lstStyle/>
          <a:p>
            <a:r>
              <a:rPr lang="id-ID"/>
              <a:t>Metodologi Penelitian</a:t>
            </a:r>
          </a:p>
        </p:txBody>
      </p:sp>
      <p:sp>
        <p:nvSpPr>
          <p:cNvPr id="3" name="Content Placeholder 2">
            <a:extLst>
              <a:ext uri="{FF2B5EF4-FFF2-40B4-BE49-F238E27FC236}">
                <a16:creationId xmlns:a16="http://schemas.microsoft.com/office/drawing/2014/main" id="{FC1D5AD3-D04E-432E-A64F-31A70626A81A}"/>
              </a:ext>
            </a:extLst>
          </p:cNvPr>
          <p:cNvSpPr>
            <a:spLocks noGrp="1"/>
          </p:cNvSpPr>
          <p:nvPr>
            <p:ph idx="1"/>
          </p:nvPr>
        </p:nvSpPr>
        <p:spPr>
          <a:xfrm>
            <a:off x="304800" y="898510"/>
            <a:ext cx="11887200" cy="5067500"/>
          </a:xfrm>
        </p:spPr>
        <p:txBody>
          <a:bodyPr>
            <a:normAutofit fontScale="92500" lnSpcReduction="10000"/>
          </a:bodyPr>
          <a:lstStyle/>
          <a:p>
            <a:r>
              <a:rPr lang="id-ID"/>
              <a:t>Penelitian merupakan penterapan </a:t>
            </a:r>
            <a:r>
              <a:rPr lang="id-ID" b="1"/>
              <a:t>kemampuan berpikir ilmiah </a:t>
            </a:r>
            <a:r>
              <a:rPr lang="id-ID"/>
              <a:t>melalui pendekatan</a:t>
            </a:r>
          </a:p>
          <a:p>
            <a:pPr lvl="1"/>
            <a:r>
              <a:rPr lang="id-ID"/>
              <a:t>Filosofis                      konsep filsafat ilmu</a:t>
            </a:r>
          </a:p>
          <a:p>
            <a:pPr lvl="1"/>
            <a:r>
              <a:rPr lang="id-ID"/>
              <a:t>Teknis                          bahasa, matematika, statistika,pemrograman dll</a:t>
            </a:r>
          </a:p>
          <a:p>
            <a:pPr lvl="1"/>
            <a:r>
              <a:rPr lang="id-ID"/>
              <a:t>Metodologis              langkah-langkah sistematis dan terstuktur</a:t>
            </a:r>
          </a:p>
          <a:p>
            <a:endParaRPr lang="id-ID"/>
          </a:p>
          <a:p>
            <a:r>
              <a:rPr lang="id-ID"/>
              <a:t>Penelitian di bidang ILMU KOMPUTER atau INFORMATIKA merupakan penelitian interdisiplin yang membutuhkan kemampuan berpikir ilmiah yang penerapannya tidak hanya untuk pengembangan ilmu komputernya sendiri TETAPI juga bisa DITERAPKAN di berbagai bidang ilmu lainnya </a:t>
            </a:r>
          </a:p>
          <a:p>
            <a:pPr marL="457200" lvl="1" indent="0">
              <a:buNone/>
            </a:pPr>
            <a:r>
              <a:rPr lang="id-ID"/>
              <a:t> </a:t>
            </a:r>
          </a:p>
        </p:txBody>
      </p:sp>
      <p:sp>
        <p:nvSpPr>
          <p:cNvPr id="4" name="Arrow: Right 3">
            <a:extLst>
              <a:ext uri="{FF2B5EF4-FFF2-40B4-BE49-F238E27FC236}">
                <a16:creationId xmlns:a16="http://schemas.microsoft.com/office/drawing/2014/main" id="{C0B6F0F3-6205-43D5-8882-C2F6A29CAA8B}"/>
              </a:ext>
            </a:extLst>
          </p:cNvPr>
          <p:cNvSpPr/>
          <p:nvPr/>
        </p:nvSpPr>
        <p:spPr>
          <a:xfrm>
            <a:off x="2876550" y="1904871"/>
            <a:ext cx="838200" cy="2135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Arrow: Right 4">
            <a:extLst>
              <a:ext uri="{FF2B5EF4-FFF2-40B4-BE49-F238E27FC236}">
                <a16:creationId xmlns:a16="http://schemas.microsoft.com/office/drawing/2014/main" id="{EA26D0B0-D159-4770-9CF3-E01651C4A185}"/>
              </a:ext>
            </a:extLst>
          </p:cNvPr>
          <p:cNvSpPr/>
          <p:nvPr/>
        </p:nvSpPr>
        <p:spPr>
          <a:xfrm>
            <a:off x="2876550" y="2341052"/>
            <a:ext cx="838200" cy="2135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Arrow: Right 5">
            <a:extLst>
              <a:ext uri="{FF2B5EF4-FFF2-40B4-BE49-F238E27FC236}">
                <a16:creationId xmlns:a16="http://schemas.microsoft.com/office/drawing/2014/main" id="{F80605BE-0CA8-4725-A90D-8F1190CEB092}"/>
              </a:ext>
            </a:extLst>
          </p:cNvPr>
          <p:cNvSpPr/>
          <p:nvPr/>
        </p:nvSpPr>
        <p:spPr>
          <a:xfrm>
            <a:off x="2876550" y="2777233"/>
            <a:ext cx="838200" cy="2135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629729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0D46C-FBCA-419E-A61F-9755C013203F}"/>
              </a:ext>
            </a:extLst>
          </p:cNvPr>
          <p:cNvSpPr>
            <a:spLocks noGrp="1"/>
          </p:cNvSpPr>
          <p:nvPr>
            <p:ph type="title"/>
          </p:nvPr>
        </p:nvSpPr>
        <p:spPr/>
        <p:txBody>
          <a:bodyPr>
            <a:normAutofit fontScale="90000"/>
          </a:bodyPr>
          <a:lstStyle/>
          <a:p>
            <a:r>
              <a:rPr lang="id-ID"/>
              <a:t>Kelebihan Riset</a:t>
            </a:r>
          </a:p>
        </p:txBody>
      </p:sp>
      <p:sp>
        <p:nvSpPr>
          <p:cNvPr id="3" name="Content Placeholder 2">
            <a:extLst>
              <a:ext uri="{FF2B5EF4-FFF2-40B4-BE49-F238E27FC236}">
                <a16:creationId xmlns:a16="http://schemas.microsoft.com/office/drawing/2014/main" id="{167695A6-9DC5-4134-ADAE-1E51E8ECE9F6}"/>
              </a:ext>
            </a:extLst>
          </p:cNvPr>
          <p:cNvSpPr>
            <a:spLocks noGrp="1"/>
          </p:cNvSpPr>
          <p:nvPr>
            <p:ph idx="1"/>
          </p:nvPr>
        </p:nvSpPr>
        <p:spPr/>
        <p:txBody>
          <a:bodyPr>
            <a:normAutofit/>
          </a:bodyPr>
          <a:lstStyle/>
          <a:p>
            <a:pPr marL="0" indent="0">
              <a:buNone/>
            </a:pPr>
            <a:r>
              <a:rPr lang="id-ID"/>
              <a:t>Memiliki cara dan kriteria khusus yaitu</a:t>
            </a:r>
          </a:p>
          <a:p>
            <a:pPr>
              <a:buFont typeface="Wingdings" panose="05000000000000000000" pitchFamily="2" charset="2"/>
              <a:buChar char="ü"/>
            </a:pPr>
            <a:r>
              <a:rPr lang="id-ID"/>
              <a:t>Menggunakan </a:t>
            </a:r>
            <a:r>
              <a:rPr lang="id-ID" b="1"/>
              <a:t>metode ilmiah</a:t>
            </a:r>
            <a:r>
              <a:rPr lang="id-ID"/>
              <a:t>: Rasional – Empirik – Terukur (Rasional Empirik; atau </a:t>
            </a:r>
            <a:r>
              <a:rPr lang="id-ID" b="1"/>
              <a:t>Logiko – Hipotetiko – Verifikatif</a:t>
            </a:r>
            <a:r>
              <a:rPr lang="id-ID"/>
              <a:t>)</a:t>
            </a:r>
          </a:p>
          <a:p>
            <a:pPr>
              <a:buFont typeface="Wingdings" panose="05000000000000000000" pitchFamily="2" charset="2"/>
              <a:buChar char="ü"/>
            </a:pPr>
            <a:r>
              <a:rPr lang="id-ID"/>
              <a:t>Menggunakan </a:t>
            </a:r>
            <a:r>
              <a:rPr lang="id-ID" b="1"/>
              <a:t>prosedur baku </a:t>
            </a:r>
            <a:r>
              <a:rPr lang="id-ID"/>
              <a:t>konvensional yang disepakati menurut paradigma ilmiah</a:t>
            </a:r>
          </a:p>
          <a:p>
            <a:pPr>
              <a:buFont typeface="Wingdings" panose="05000000000000000000" pitchFamily="2" charset="2"/>
              <a:buChar char="ü"/>
            </a:pPr>
            <a:endParaRPr lang="id-ID"/>
          </a:p>
          <a:p>
            <a:pPr marL="0" indent="0">
              <a:buNone/>
            </a:pPr>
            <a:r>
              <a:rPr lang="id-ID"/>
              <a:t>Perbedaannya dengan jenis studi lain yaitu </a:t>
            </a:r>
          </a:p>
          <a:p>
            <a:pPr lvl="1">
              <a:buFont typeface="Courier New" panose="02070309020205020404" pitchFamily="49" charset="0"/>
              <a:buChar char="o"/>
            </a:pPr>
            <a:r>
              <a:rPr lang="id-ID"/>
              <a:t>cara khusus pada tataran </a:t>
            </a:r>
            <a:r>
              <a:rPr lang="id-ID" b="1"/>
              <a:t>empirik</a:t>
            </a:r>
            <a:r>
              <a:rPr lang="id-ID"/>
              <a:t>, </a:t>
            </a:r>
          </a:p>
          <a:p>
            <a:pPr lvl="1">
              <a:buFont typeface="Courier New" panose="02070309020205020404" pitchFamily="49" charset="0"/>
              <a:buChar char="o"/>
            </a:pPr>
            <a:r>
              <a:rPr lang="id-ID"/>
              <a:t>didasarkan pada proposisi yang bersumber dari </a:t>
            </a:r>
            <a:r>
              <a:rPr lang="id-ID" b="1"/>
              <a:t>logika dan teori ilmiah</a:t>
            </a:r>
            <a:r>
              <a:rPr lang="id-ID"/>
              <a:t>.</a:t>
            </a:r>
          </a:p>
          <a:p>
            <a:endParaRPr lang="id-ID"/>
          </a:p>
        </p:txBody>
      </p:sp>
    </p:spTree>
    <p:extLst>
      <p:ext uri="{BB962C8B-B14F-4D97-AF65-F5344CB8AC3E}">
        <p14:creationId xmlns:p14="http://schemas.microsoft.com/office/powerpoint/2010/main" val="2703257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A5DE8C8-5B7B-4B8D-BC7E-4A350075A64C}"/>
              </a:ext>
            </a:extLst>
          </p:cNvPr>
          <p:cNvSpPr>
            <a:spLocks noGrp="1"/>
          </p:cNvSpPr>
          <p:nvPr>
            <p:ph type="title"/>
          </p:nvPr>
        </p:nvSpPr>
        <p:spPr/>
        <p:txBody>
          <a:bodyPr>
            <a:normAutofit fontScale="90000"/>
          </a:bodyPr>
          <a:lstStyle/>
          <a:p>
            <a:endParaRPr lang="id-ID"/>
          </a:p>
        </p:txBody>
      </p:sp>
      <p:sp>
        <p:nvSpPr>
          <p:cNvPr id="8" name="Rectangle 7">
            <a:extLst>
              <a:ext uri="{FF2B5EF4-FFF2-40B4-BE49-F238E27FC236}">
                <a16:creationId xmlns:a16="http://schemas.microsoft.com/office/drawing/2014/main" id="{529DBC13-95D8-4A64-BC56-880E2F294195}"/>
              </a:ext>
            </a:extLst>
          </p:cNvPr>
          <p:cNvSpPr/>
          <p:nvPr/>
        </p:nvSpPr>
        <p:spPr>
          <a:xfrm>
            <a:off x="7315200" y="1485037"/>
            <a:ext cx="4177284" cy="1754326"/>
          </a:xfrm>
          <a:prstGeom prst="rect">
            <a:avLst/>
          </a:prstGeom>
          <a:noFill/>
        </p:spPr>
        <p:txBody>
          <a:bodyPr wrap="square" lIns="91440" tIns="45720" rIns="91440" bIns="45720">
            <a:spAutoFit/>
          </a:bodyPr>
          <a:lstStyle/>
          <a:p>
            <a:pPr algn="ctr"/>
            <a:r>
              <a:rPr lang="id-ID" sz="5400" b="1"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masis MT Pro Black" panose="02040A04050005020304" pitchFamily="18" charset="0"/>
              </a:rPr>
              <a:t>Research Approach</a:t>
            </a:r>
            <a:endParaRPr lang="en-US" sz="5400" b="1"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masis MT Pro Black" panose="02040A04050005020304" pitchFamily="18" charset="0"/>
            </a:endParaRPr>
          </a:p>
        </p:txBody>
      </p:sp>
      <p:pic>
        <p:nvPicPr>
          <p:cNvPr id="10" name="Picture 9">
            <a:extLst>
              <a:ext uri="{FF2B5EF4-FFF2-40B4-BE49-F238E27FC236}">
                <a16:creationId xmlns:a16="http://schemas.microsoft.com/office/drawing/2014/main" id="{B9CB08A8-0812-4764-81E8-00566AB2AA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4038600"/>
            <a:ext cx="6096000" cy="2857500"/>
          </a:xfrm>
          <a:prstGeom prst="rect">
            <a:avLst/>
          </a:prstGeom>
        </p:spPr>
      </p:pic>
      <p:pic>
        <p:nvPicPr>
          <p:cNvPr id="5" name="Content Placeholder 4" descr="Icon&#10;&#10;Description automatically generated">
            <a:extLst>
              <a:ext uri="{FF2B5EF4-FFF2-40B4-BE49-F238E27FC236}">
                <a16:creationId xmlns:a16="http://schemas.microsoft.com/office/drawing/2014/main" id="{D863B04F-C04D-423A-9E86-6E6FA55ABE0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4304"/>
            <a:ext cx="6096001" cy="6853221"/>
          </a:xfrm>
        </p:spPr>
      </p:pic>
    </p:spTree>
    <p:extLst>
      <p:ext uri="{BB962C8B-B14F-4D97-AF65-F5344CB8AC3E}">
        <p14:creationId xmlns:p14="http://schemas.microsoft.com/office/powerpoint/2010/main" val="3337058719"/>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755B2-C350-4C56-82A9-66D9AEF9165B}"/>
              </a:ext>
            </a:extLst>
          </p:cNvPr>
          <p:cNvSpPr>
            <a:spLocks noGrp="1"/>
          </p:cNvSpPr>
          <p:nvPr>
            <p:ph type="title"/>
          </p:nvPr>
        </p:nvSpPr>
        <p:spPr/>
        <p:txBody>
          <a:bodyPr>
            <a:normAutofit fontScale="90000"/>
          </a:bodyPr>
          <a:lstStyle/>
          <a:p>
            <a:r>
              <a:rPr lang="id-ID"/>
              <a:t>Pendekatan Penelitian (3)</a:t>
            </a:r>
          </a:p>
        </p:txBody>
      </p:sp>
      <p:sp>
        <p:nvSpPr>
          <p:cNvPr id="3" name="Content Placeholder 2">
            <a:extLst>
              <a:ext uri="{FF2B5EF4-FFF2-40B4-BE49-F238E27FC236}">
                <a16:creationId xmlns:a16="http://schemas.microsoft.com/office/drawing/2014/main" id="{A7744D88-6D80-48CE-9B22-EDA395B2546D}"/>
              </a:ext>
            </a:extLst>
          </p:cNvPr>
          <p:cNvSpPr>
            <a:spLocks noGrp="1"/>
          </p:cNvSpPr>
          <p:nvPr>
            <p:ph idx="1"/>
          </p:nvPr>
        </p:nvSpPr>
        <p:spPr/>
        <p:txBody>
          <a:bodyPr/>
          <a:lstStyle/>
          <a:p>
            <a:r>
              <a:rPr lang="id-ID"/>
              <a:t>Metode, pendekatan, dan paradigma penelitian</a:t>
            </a:r>
          </a:p>
          <a:p>
            <a:r>
              <a:rPr lang="id-ID"/>
              <a:t>Pendekatan kuantitatif</a:t>
            </a:r>
          </a:p>
          <a:p>
            <a:r>
              <a:rPr lang="id-ID"/>
              <a:t>Pendekatan kualitatif</a:t>
            </a:r>
          </a:p>
          <a:p>
            <a:r>
              <a:rPr lang="id-ID"/>
              <a:t>Perbedaan pendekatan kuantitatif dan kualitatif</a:t>
            </a:r>
          </a:p>
          <a:p>
            <a:endParaRPr lang="id-ID"/>
          </a:p>
        </p:txBody>
      </p:sp>
    </p:spTree>
    <p:extLst>
      <p:ext uri="{BB962C8B-B14F-4D97-AF65-F5344CB8AC3E}">
        <p14:creationId xmlns:p14="http://schemas.microsoft.com/office/powerpoint/2010/main" val="1019839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1617D-5766-4583-A095-9C716748CF2A}"/>
              </a:ext>
            </a:extLst>
          </p:cNvPr>
          <p:cNvSpPr>
            <a:spLocks noGrp="1"/>
          </p:cNvSpPr>
          <p:nvPr>
            <p:ph type="title"/>
          </p:nvPr>
        </p:nvSpPr>
        <p:spPr/>
        <p:txBody>
          <a:bodyPr>
            <a:normAutofit fontScale="90000"/>
          </a:bodyPr>
          <a:lstStyle/>
          <a:p>
            <a:r>
              <a:rPr lang="id-ID"/>
              <a:t>Metode, pendekatan, dan paradigma penelitian</a:t>
            </a:r>
          </a:p>
        </p:txBody>
      </p:sp>
      <p:sp>
        <p:nvSpPr>
          <p:cNvPr id="3" name="Content Placeholder 2">
            <a:extLst>
              <a:ext uri="{FF2B5EF4-FFF2-40B4-BE49-F238E27FC236}">
                <a16:creationId xmlns:a16="http://schemas.microsoft.com/office/drawing/2014/main" id="{0812B5B7-3A21-42FB-BC0A-D6F57DDA4A45}"/>
              </a:ext>
            </a:extLst>
          </p:cNvPr>
          <p:cNvSpPr>
            <a:spLocks noGrp="1"/>
          </p:cNvSpPr>
          <p:nvPr>
            <p:ph idx="1"/>
          </p:nvPr>
        </p:nvSpPr>
        <p:spPr>
          <a:xfrm>
            <a:off x="1066800" y="666750"/>
            <a:ext cx="11125200" cy="5730890"/>
          </a:xfrm>
        </p:spPr>
        <p:txBody>
          <a:bodyPr>
            <a:normAutofit fontScale="92500"/>
          </a:bodyPr>
          <a:lstStyle/>
          <a:p>
            <a:pPr marL="0" indent="0">
              <a:buNone/>
            </a:pPr>
            <a:r>
              <a:rPr lang="id-ID" sz="2400" b="1"/>
              <a:t>Metode penelitian </a:t>
            </a:r>
            <a:r>
              <a:rPr lang="id-ID" sz="2400"/>
              <a:t> </a:t>
            </a:r>
          </a:p>
          <a:p>
            <a:r>
              <a:rPr lang="id-ID" sz="2400"/>
              <a:t>sebagai cara kerja baku yang tepat untuk menyelesaikan suatu masalah dengan menggunakan paradigma ilmiah</a:t>
            </a:r>
          </a:p>
          <a:p>
            <a:pPr marL="0" indent="0">
              <a:buNone/>
            </a:pPr>
            <a:endParaRPr lang="id-ID" sz="2400"/>
          </a:p>
          <a:p>
            <a:pPr marL="0" indent="0">
              <a:buNone/>
            </a:pPr>
            <a:r>
              <a:rPr lang="id-ID" sz="2400" b="1"/>
              <a:t>Pendekatan penelitian </a:t>
            </a:r>
          </a:p>
          <a:p>
            <a:r>
              <a:rPr lang="id-ID" sz="2400"/>
              <a:t>diartikan sebagai suatu cara pandang terhadap asumsi-asumsi dasar dari suatu penelitian. </a:t>
            </a:r>
          </a:p>
          <a:p>
            <a:r>
              <a:rPr lang="id-ID" sz="2400"/>
              <a:t>pendekatan lebih umum dan lebih teoritis dibanding metode penelitian. </a:t>
            </a:r>
          </a:p>
          <a:p>
            <a:r>
              <a:rPr lang="id-ID" sz="2400"/>
              <a:t>dalam suatu pendekatan terdapat di dalamnya metode-metode penelitian dan teknik penelitian yang beragam. Misalnya, dalam pendekatan kuantitatif, dapat digunakan metode deskriptif, eksperimen, korelasi, atau metode lainnya. Sedangkan dalam pendekatan kualitatif digunakan </a:t>
            </a:r>
            <a:r>
              <a:rPr lang="id-ID" sz="2400" i="1"/>
              <a:t>grounded research</a:t>
            </a:r>
            <a:r>
              <a:rPr lang="id-ID" sz="2400"/>
              <a:t>,  analisis isi (</a:t>
            </a:r>
            <a:r>
              <a:rPr lang="id-ID" sz="2400" i="1"/>
              <a:t>content analysis</a:t>
            </a:r>
            <a:r>
              <a:rPr lang="id-ID" sz="2400"/>
              <a:t>), atau yang lainnya.</a:t>
            </a:r>
          </a:p>
          <a:p>
            <a:pPr lvl="1"/>
            <a:endParaRPr lang="id-ID" sz="2400"/>
          </a:p>
          <a:p>
            <a:pPr marL="0" indent="0">
              <a:buNone/>
            </a:pPr>
            <a:r>
              <a:rPr lang="id-ID" sz="2400" b="1"/>
              <a:t>Paradigma penelitian </a:t>
            </a:r>
          </a:p>
          <a:p>
            <a:r>
              <a:rPr lang="id-ID" sz="2400"/>
              <a:t>suatu cara pandang peneliti terhadap asumsi-asumsi dasar dari suatu penelitian yang diimplementasikan dalam model, metode dan pelaksanaan penelitian. </a:t>
            </a:r>
          </a:p>
        </p:txBody>
      </p:sp>
    </p:spTree>
    <p:extLst>
      <p:ext uri="{BB962C8B-B14F-4D97-AF65-F5344CB8AC3E}">
        <p14:creationId xmlns:p14="http://schemas.microsoft.com/office/powerpoint/2010/main" val="17968142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BBA2B-57E1-4443-9084-E4ADB2EFA322}"/>
              </a:ext>
            </a:extLst>
          </p:cNvPr>
          <p:cNvSpPr>
            <a:spLocks noGrp="1"/>
          </p:cNvSpPr>
          <p:nvPr>
            <p:ph type="title"/>
          </p:nvPr>
        </p:nvSpPr>
        <p:spPr/>
        <p:txBody>
          <a:bodyPr>
            <a:normAutofit fontScale="90000"/>
          </a:bodyPr>
          <a:lstStyle/>
          <a:p>
            <a:r>
              <a:rPr lang="id-ID"/>
              <a:t>Pendekatan Kuantitatif</a:t>
            </a:r>
          </a:p>
        </p:txBody>
      </p:sp>
      <p:sp>
        <p:nvSpPr>
          <p:cNvPr id="3" name="Content Placeholder 2">
            <a:extLst>
              <a:ext uri="{FF2B5EF4-FFF2-40B4-BE49-F238E27FC236}">
                <a16:creationId xmlns:a16="http://schemas.microsoft.com/office/drawing/2014/main" id="{1D8EAF4A-3134-4B3B-9896-55D8D3E78568}"/>
              </a:ext>
            </a:extLst>
          </p:cNvPr>
          <p:cNvSpPr>
            <a:spLocks noGrp="1"/>
          </p:cNvSpPr>
          <p:nvPr>
            <p:ph idx="1"/>
          </p:nvPr>
        </p:nvSpPr>
        <p:spPr/>
        <p:txBody>
          <a:bodyPr>
            <a:normAutofit fontScale="85000" lnSpcReduction="10000"/>
          </a:bodyPr>
          <a:lstStyle/>
          <a:p>
            <a:r>
              <a:rPr lang="id-ID"/>
              <a:t>anak kandung dari </a:t>
            </a:r>
            <a:r>
              <a:rPr lang="id-ID" u="sng"/>
              <a:t>paradigma positivistik </a:t>
            </a:r>
          </a:p>
          <a:p>
            <a:r>
              <a:rPr lang="id-ID"/>
              <a:t>menterapkan paradigma empirisme yang memahami kenyataan sosial sebagai fakta-fakta yang dapat digeneralisasi melalui pengukuran secara obyektif.</a:t>
            </a:r>
          </a:p>
          <a:p>
            <a:r>
              <a:rPr lang="id-ID" b="1"/>
              <a:t>Ciri utama </a:t>
            </a:r>
          </a:p>
          <a:p>
            <a:pPr lvl="1"/>
            <a:r>
              <a:rPr lang="id-ID"/>
              <a:t>penerapan prosedur kerja secara baku dan transfer data ke dalam angka-angka numerikal khususnya yang menyangkut atribut dan kualitas subyek.</a:t>
            </a:r>
          </a:p>
          <a:p>
            <a:pPr lvl="1"/>
            <a:r>
              <a:rPr lang="id-ID"/>
              <a:t>dengan bantuan statistik, angka-angka ini diolah sedemikian rupa sehingga memberi jalan kepada penarikan kesimpulan. </a:t>
            </a:r>
          </a:p>
          <a:p>
            <a:r>
              <a:rPr lang="id-ID" b="1"/>
              <a:t>Prinsip umum </a:t>
            </a:r>
          </a:p>
          <a:p>
            <a:pPr lvl="1"/>
            <a:r>
              <a:rPr lang="id-ID"/>
              <a:t>Logiko-hipotetiko-verifikatif (sebagai ciri utama positivisme)</a:t>
            </a:r>
          </a:p>
          <a:p>
            <a:pPr lvl="1"/>
            <a:r>
              <a:rPr lang="id-ID"/>
              <a:t>sebuah penelitian harus memenuhi kriteria dasar </a:t>
            </a:r>
            <a:r>
              <a:rPr lang="id-ID" b="1"/>
              <a:t>rasional, empirik </a:t>
            </a:r>
            <a:r>
              <a:rPr lang="id-ID"/>
              <a:t>dan</a:t>
            </a:r>
            <a:r>
              <a:rPr lang="id-ID" b="1"/>
              <a:t> terukur.</a:t>
            </a:r>
          </a:p>
        </p:txBody>
      </p:sp>
    </p:spTree>
    <p:extLst>
      <p:ext uri="{BB962C8B-B14F-4D97-AF65-F5344CB8AC3E}">
        <p14:creationId xmlns:p14="http://schemas.microsoft.com/office/powerpoint/2010/main" val="37525463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BBA2B-57E1-4443-9084-E4ADB2EFA322}"/>
              </a:ext>
            </a:extLst>
          </p:cNvPr>
          <p:cNvSpPr>
            <a:spLocks noGrp="1"/>
          </p:cNvSpPr>
          <p:nvPr>
            <p:ph type="title"/>
          </p:nvPr>
        </p:nvSpPr>
        <p:spPr/>
        <p:txBody>
          <a:bodyPr>
            <a:normAutofit fontScale="90000"/>
          </a:bodyPr>
          <a:lstStyle/>
          <a:p>
            <a:r>
              <a:rPr lang="id-ID"/>
              <a:t>Pendekatan Kualitatif</a:t>
            </a:r>
          </a:p>
        </p:txBody>
      </p:sp>
      <p:sp>
        <p:nvSpPr>
          <p:cNvPr id="3" name="Content Placeholder 2">
            <a:extLst>
              <a:ext uri="{FF2B5EF4-FFF2-40B4-BE49-F238E27FC236}">
                <a16:creationId xmlns:a16="http://schemas.microsoft.com/office/drawing/2014/main" id="{1D8EAF4A-3134-4B3B-9896-55D8D3E78568}"/>
              </a:ext>
            </a:extLst>
          </p:cNvPr>
          <p:cNvSpPr>
            <a:spLocks noGrp="1"/>
          </p:cNvSpPr>
          <p:nvPr>
            <p:ph idx="1"/>
          </p:nvPr>
        </p:nvSpPr>
        <p:spPr/>
        <p:txBody>
          <a:bodyPr>
            <a:normAutofit/>
          </a:bodyPr>
          <a:lstStyle/>
          <a:p>
            <a:r>
              <a:rPr lang="id-ID"/>
              <a:t>merupakan suatu pendekatan dalam melakukan penelitian yang berorientasi pada fenomena atau gejala yang bersifat alami.</a:t>
            </a:r>
          </a:p>
          <a:p>
            <a:r>
              <a:rPr lang="id-ID"/>
              <a:t>Sifatnya mendasar dan naturalistis atau bersifat kealamian</a:t>
            </a:r>
          </a:p>
          <a:p>
            <a:r>
              <a:rPr lang="id-ID"/>
              <a:t>Tidak bisa dilakukan di laboratorium, melainkan di lapangan. </a:t>
            </a:r>
          </a:p>
          <a:p>
            <a:r>
              <a:rPr lang="id-ID"/>
              <a:t>Disebut juga </a:t>
            </a:r>
            <a:r>
              <a:rPr lang="id-ID" i="1"/>
              <a:t>naturalistic inquiry</a:t>
            </a:r>
            <a:r>
              <a:rPr lang="id-ID"/>
              <a:t>, atau </a:t>
            </a:r>
            <a:r>
              <a:rPr lang="id-ID" i="1"/>
              <a:t>field study</a:t>
            </a:r>
            <a:r>
              <a:rPr lang="id-ID"/>
              <a:t>.</a:t>
            </a:r>
          </a:p>
          <a:p>
            <a:r>
              <a:rPr lang="id-ID"/>
              <a:t>Menerapkan paradigma empirisme yang memahami kenyataan sosial sebagai fakta-fakta yang dapat digeneralisasi melalui pengukuran secara obyektif.</a:t>
            </a:r>
          </a:p>
        </p:txBody>
      </p:sp>
    </p:spTree>
    <p:extLst>
      <p:ext uri="{BB962C8B-B14F-4D97-AF65-F5344CB8AC3E}">
        <p14:creationId xmlns:p14="http://schemas.microsoft.com/office/powerpoint/2010/main" val="2213253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BBA2B-57E1-4443-9084-E4ADB2EFA322}"/>
              </a:ext>
            </a:extLst>
          </p:cNvPr>
          <p:cNvSpPr>
            <a:spLocks noGrp="1"/>
          </p:cNvSpPr>
          <p:nvPr>
            <p:ph type="title"/>
          </p:nvPr>
        </p:nvSpPr>
        <p:spPr/>
        <p:txBody>
          <a:bodyPr>
            <a:normAutofit fontScale="90000"/>
          </a:bodyPr>
          <a:lstStyle/>
          <a:p>
            <a:r>
              <a:rPr lang="id-ID"/>
              <a:t>Pendekatan Kualitatif</a:t>
            </a:r>
          </a:p>
        </p:txBody>
      </p:sp>
      <p:sp>
        <p:nvSpPr>
          <p:cNvPr id="3" name="Content Placeholder 2">
            <a:extLst>
              <a:ext uri="{FF2B5EF4-FFF2-40B4-BE49-F238E27FC236}">
                <a16:creationId xmlns:a16="http://schemas.microsoft.com/office/drawing/2014/main" id="{1D8EAF4A-3134-4B3B-9896-55D8D3E78568}"/>
              </a:ext>
            </a:extLst>
          </p:cNvPr>
          <p:cNvSpPr>
            <a:spLocks noGrp="1"/>
          </p:cNvSpPr>
          <p:nvPr>
            <p:ph idx="1"/>
          </p:nvPr>
        </p:nvSpPr>
        <p:spPr/>
        <p:txBody>
          <a:bodyPr>
            <a:normAutofit fontScale="85000" lnSpcReduction="20000"/>
          </a:bodyPr>
          <a:lstStyle/>
          <a:p>
            <a:pPr marL="0" indent="0">
              <a:buNone/>
            </a:pPr>
            <a:r>
              <a:rPr lang="id-ID" b="1"/>
              <a:t>Ciri-ciri</a:t>
            </a:r>
          </a:p>
          <a:p>
            <a:pPr marL="514350" indent="-514350">
              <a:buFont typeface="+mj-lt"/>
              <a:buAutoNum type="arabicPeriod"/>
            </a:pPr>
            <a:r>
              <a:rPr lang="id-ID"/>
              <a:t>Latar belakang alamiah</a:t>
            </a:r>
          </a:p>
          <a:p>
            <a:pPr marL="514350" indent="-514350">
              <a:buFont typeface="+mj-lt"/>
              <a:buAutoNum type="arabicPeriod"/>
            </a:pPr>
            <a:r>
              <a:rPr lang="id-ID"/>
              <a:t>Manusia sebagal alat</a:t>
            </a:r>
          </a:p>
          <a:p>
            <a:pPr marL="514350" indent="-514350">
              <a:buFont typeface="+mj-lt"/>
              <a:buAutoNum type="arabicPeriod"/>
            </a:pPr>
            <a:r>
              <a:rPr lang="id-ID"/>
              <a:t>Metode Kualitatif</a:t>
            </a:r>
          </a:p>
          <a:p>
            <a:pPr marL="514350" indent="-514350">
              <a:buFont typeface="+mj-lt"/>
              <a:buAutoNum type="arabicPeriod"/>
            </a:pPr>
            <a:r>
              <a:rPr lang="id-ID"/>
              <a:t>Analisis data secara induktif</a:t>
            </a:r>
          </a:p>
          <a:p>
            <a:pPr marL="514350" indent="-514350">
              <a:buFont typeface="+mj-lt"/>
              <a:buAutoNum type="arabicPeriod"/>
            </a:pPr>
            <a:r>
              <a:rPr lang="id-ID"/>
              <a:t>Teori dari dasar (</a:t>
            </a:r>
            <a:r>
              <a:rPr lang="id-ID" i="1"/>
              <a:t>grounded theory</a:t>
            </a:r>
            <a:r>
              <a:rPr lang="id-ID"/>
              <a:t>)</a:t>
            </a:r>
          </a:p>
          <a:p>
            <a:pPr marL="514350" indent="-514350">
              <a:buFont typeface="+mj-lt"/>
              <a:buAutoNum type="arabicPeriod"/>
            </a:pPr>
            <a:r>
              <a:rPr lang="id-ID"/>
              <a:t>Deskriptif</a:t>
            </a:r>
          </a:p>
          <a:p>
            <a:pPr marL="514350" indent="-514350">
              <a:buFont typeface="+mj-lt"/>
              <a:buAutoNum type="arabicPeriod"/>
            </a:pPr>
            <a:r>
              <a:rPr lang="id-ID"/>
              <a:t>Lebih mementingkan proses daripada hasil</a:t>
            </a:r>
          </a:p>
          <a:p>
            <a:pPr marL="514350" indent="-514350">
              <a:buFont typeface="+mj-lt"/>
              <a:buAutoNum type="arabicPeriod"/>
            </a:pPr>
            <a:r>
              <a:rPr lang="id-ID"/>
              <a:t>Adanya “batas” yang ditentukan oleh “fokus”</a:t>
            </a:r>
          </a:p>
          <a:p>
            <a:pPr marL="514350" indent="-514350">
              <a:buFont typeface="+mj-lt"/>
              <a:buAutoNum type="arabicPeriod"/>
            </a:pPr>
            <a:r>
              <a:rPr lang="id-ID"/>
              <a:t>Adanya kriteria khusus untuk keabsahan data</a:t>
            </a:r>
          </a:p>
          <a:p>
            <a:pPr marL="514350" indent="-514350">
              <a:buFont typeface="+mj-lt"/>
              <a:buAutoNum type="arabicPeriod"/>
            </a:pPr>
            <a:r>
              <a:rPr lang="id-ID"/>
              <a:t>Desain yang bersifat sementara</a:t>
            </a:r>
          </a:p>
          <a:p>
            <a:pPr marL="514350" indent="-514350">
              <a:buFont typeface="+mj-lt"/>
              <a:buAutoNum type="arabicPeriod"/>
            </a:pPr>
            <a:r>
              <a:rPr lang="id-ID"/>
              <a:t>Hasil penelitian dirundingkan dan disepakati bersama</a:t>
            </a:r>
          </a:p>
        </p:txBody>
      </p:sp>
    </p:spTree>
    <p:extLst>
      <p:ext uri="{BB962C8B-B14F-4D97-AF65-F5344CB8AC3E}">
        <p14:creationId xmlns:p14="http://schemas.microsoft.com/office/powerpoint/2010/main" val="15753973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BBA2B-57E1-4443-9084-E4ADB2EFA322}"/>
              </a:ext>
            </a:extLst>
          </p:cNvPr>
          <p:cNvSpPr>
            <a:spLocks noGrp="1"/>
          </p:cNvSpPr>
          <p:nvPr>
            <p:ph type="title"/>
          </p:nvPr>
        </p:nvSpPr>
        <p:spPr/>
        <p:txBody>
          <a:bodyPr>
            <a:normAutofit fontScale="90000"/>
          </a:bodyPr>
          <a:lstStyle/>
          <a:p>
            <a:r>
              <a:rPr lang="id-ID"/>
              <a:t>Pendekatan Kualitatif</a:t>
            </a:r>
          </a:p>
        </p:txBody>
      </p:sp>
      <p:sp>
        <p:nvSpPr>
          <p:cNvPr id="3" name="Content Placeholder 2">
            <a:extLst>
              <a:ext uri="{FF2B5EF4-FFF2-40B4-BE49-F238E27FC236}">
                <a16:creationId xmlns:a16="http://schemas.microsoft.com/office/drawing/2014/main" id="{1D8EAF4A-3134-4B3B-9896-55D8D3E78568}"/>
              </a:ext>
            </a:extLst>
          </p:cNvPr>
          <p:cNvSpPr>
            <a:spLocks noGrp="1"/>
          </p:cNvSpPr>
          <p:nvPr>
            <p:ph idx="1"/>
          </p:nvPr>
        </p:nvSpPr>
        <p:spPr/>
        <p:txBody>
          <a:bodyPr>
            <a:normAutofit fontScale="85000" lnSpcReduction="20000"/>
          </a:bodyPr>
          <a:lstStyle/>
          <a:p>
            <a:pPr marL="0" indent="0">
              <a:buNone/>
            </a:pPr>
            <a:r>
              <a:rPr lang="id-ID" b="1"/>
              <a:t>Ciri-ciri</a:t>
            </a:r>
          </a:p>
          <a:p>
            <a:pPr marL="514350" indent="-514350">
              <a:buFont typeface="+mj-lt"/>
              <a:buAutoNum type="arabicPeriod"/>
            </a:pPr>
            <a:r>
              <a:rPr lang="id-ID"/>
              <a:t>Latar alamiah</a:t>
            </a:r>
          </a:p>
          <a:p>
            <a:pPr marL="514350" indent="-514350">
              <a:buFont typeface="+mj-lt"/>
              <a:buAutoNum type="arabicPeriod"/>
            </a:pPr>
            <a:r>
              <a:rPr lang="id-ID"/>
              <a:t>Manusia sebagal alat</a:t>
            </a:r>
          </a:p>
          <a:p>
            <a:pPr marL="514350" indent="-514350">
              <a:buFont typeface="+mj-lt"/>
              <a:buAutoNum type="arabicPeriod"/>
            </a:pPr>
            <a:r>
              <a:rPr lang="id-ID"/>
              <a:t>Metode Kualitatif</a:t>
            </a:r>
          </a:p>
          <a:p>
            <a:pPr marL="514350" indent="-514350">
              <a:buFont typeface="+mj-lt"/>
              <a:buAutoNum type="arabicPeriod"/>
            </a:pPr>
            <a:r>
              <a:rPr lang="id-ID"/>
              <a:t>Analisis data secara induktif</a:t>
            </a:r>
          </a:p>
          <a:p>
            <a:pPr marL="514350" indent="-514350">
              <a:buFont typeface="+mj-lt"/>
              <a:buAutoNum type="arabicPeriod"/>
            </a:pPr>
            <a:r>
              <a:rPr lang="id-ID"/>
              <a:t>Teori dari dasar (</a:t>
            </a:r>
            <a:r>
              <a:rPr lang="id-ID" i="1"/>
              <a:t>grounded theory</a:t>
            </a:r>
            <a:r>
              <a:rPr lang="id-ID"/>
              <a:t>)</a:t>
            </a:r>
          </a:p>
          <a:p>
            <a:pPr marL="514350" indent="-514350">
              <a:buFont typeface="+mj-lt"/>
              <a:buAutoNum type="arabicPeriod"/>
            </a:pPr>
            <a:r>
              <a:rPr lang="id-ID"/>
              <a:t>Deskriptif</a:t>
            </a:r>
          </a:p>
          <a:p>
            <a:pPr marL="514350" indent="-514350">
              <a:buFont typeface="+mj-lt"/>
              <a:buAutoNum type="arabicPeriod"/>
            </a:pPr>
            <a:r>
              <a:rPr lang="id-ID"/>
              <a:t>Lebih mementingkan proses daripada hasil</a:t>
            </a:r>
          </a:p>
          <a:p>
            <a:pPr marL="514350" indent="-514350">
              <a:buFont typeface="+mj-lt"/>
              <a:buAutoNum type="arabicPeriod"/>
            </a:pPr>
            <a:r>
              <a:rPr lang="id-ID"/>
              <a:t>Adanya “batas” yang ditentukan oleh “fokus”</a:t>
            </a:r>
          </a:p>
          <a:p>
            <a:pPr marL="514350" indent="-514350">
              <a:buFont typeface="+mj-lt"/>
              <a:buAutoNum type="arabicPeriod"/>
            </a:pPr>
            <a:r>
              <a:rPr lang="id-ID"/>
              <a:t>Adanya kriteria khusus untuk keabsahan data</a:t>
            </a:r>
          </a:p>
          <a:p>
            <a:pPr marL="514350" indent="-514350">
              <a:buFont typeface="+mj-lt"/>
              <a:buAutoNum type="arabicPeriod"/>
            </a:pPr>
            <a:r>
              <a:rPr lang="id-ID"/>
              <a:t>Desain yang bersifat sementara</a:t>
            </a:r>
          </a:p>
          <a:p>
            <a:pPr marL="514350" indent="-514350">
              <a:buFont typeface="+mj-lt"/>
              <a:buAutoNum type="arabicPeriod"/>
            </a:pPr>
            <a:r>
              <a:rPr lang="id-ID"/>
              <a:t>Hasil penelitian dirundingkan dan disepakati bersama</a:t>
            </a:r>
          </a:p>
        </p:txBody>
      </p:sp>
    </p:spTree>
    <p:extLst>
      <p:ext uri="{BB962C8B-B14F-4D97-AF65-F5344CB8AC3E}">
        <p14:creationId xmlns:p14="http://schemas.microsoft.com/office/powerpoint/2010/main" val="38189995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DE0F3-2DFB-4695-8937-9ED40B2C0C58}"/>
              </a:ext>
            </a:extLst>
          </p:cNvPr>
          <p:cNvSpPr>
            <a:spLocks noGrp="1"/>
          </p:cNvSpPr>
          <p:nvPr>
            <p:ph type="title"/>
          </p:nvPr>
        </p:nvSpPr>
        <p:spPr/>
        <p:txBody>
          <a:bodyPr>
            <a:normAutofit fontScale="90000"/>
          </a:bodyPr>
          <a:lstStyle/>
          <a:p>
            <a:r>
              <a:rPr lang="id-ID"/>
              <a:t>Perbedaan Penelitian Kuantitatif dan Kualitatif </a:t>
            </a:r>
          </a:p>
        </p:txBody>
      </p:sp>
      <p:sp>
        <p:nvSpPr>
          <p:cNvPr id="5" name="Content Placeholder 4">
            <a:extLst>
              <a:ext uri="{FF2B5EF4-FFF2-40B4-BE49-F238E27FC236}">
                <a16:creationId xmlns:a16="http://schemas.microsoft.com/office/drawing/2014/main" id="{2E3EEA6E-33E0-4662-803C-88255280FF9C}"/>
              </a:ext>
            </a:extLst>
          </p:cNvPr>
          <p:cNvSpPr>
            <a:spLocks noGrp="1"/>
          </p:cNvSpPr>
          <p:nvPr>
            <p:ph idx="1"/>
          </p:nvPr>
        </p:nvSpPr>
        <p:spPr/>
        <p:txBody>
          <a:bodyPr/>
          <a:lstStyle/>
          <a:p>
            <a:endParaRPr lang="id-ID"/>
          </a:p>
        </p:txBody>
      </p:sp>
      <p:pic>
        <p:nvPicPr>
          <p:cNvPr id="6" name="Picture 5">
            <a:extLst>
              <a:ext uri="{FF2B5EF4-FFF2-40B4-BE49-F238E27FC236}">
                <a16:creationId xmlns:a16="http://schemas.microsoft.com/office/drawing/2014/main" id="{92D8F4D1-B119-4181-AD4B-125B4689E047}"/>
              </a:ext>
            </a:extLst>
          </p:cNvPr>
          <p:cNvPicPr>
            <a:picLocks noChangeAspect="1"/>
          </p:cNvPicPr>
          <p:nvPr/>
        </p:nvPicPr>
        <p:blipFill>
          <a:blip r:embed="rId2"/>
          <a:stretch>
            <a:fillRect/>
          </a:stretch>
        </p:blipFill>
        <p:spPr>
          <a:xfrm>
            <a:off x="1328737" y="685800"/>
            <a:ext cx="9534525" cy="5848683"/>
          </a:xfrm>
          <a:prstGeom prst="rect">
            <a:avLst/>
          </a:prstGeom>
        </p:spPr>
      </p:pic>
    </p:spTree>
    <p:extLst>
      <p:ext uri="{BB962C8B-B14F-4D97-AF65-F5344CB8AC3E}">
        <p14:creationId xmlns:p14="http://schemas.microsoft.com/office/powerpoint/2010/main" val="36308169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7CF4C-E15F-4145-B35D-49A3E044A2A6}"/>
              </a:ext>
            </a:extLst>
          </p:cNvPr>
          <p:cNvSpPr>
            <a:spLocks noGrp="1"/>
          </p:cNvSpPr>
          <p:nvPr>
            <p:ph type="title"/>
          </p:nvPr>
        </p:nvSpPr>
        <p:spPr/>
        <p:txBody>
          <a:bodyPr>
            <a:noAutofit/>
          </a:bodyPr>
          <a:lstStyle/>
          <a:p>
            <a:r>
              <a:rPr lang="id-ID" sz="3600"/>
              <a:t>Metode Ilmiah dan Konsep Dasar Ilmu Pengetahuan (4,5)</a:t>
            </a:r>
          </a:p>
        </p:txBody>
      </p:sp>
      <p:sp>
        <p:nvSpPr>
          <p:cNvPr id="3" name="Content Placeholder 2">
            <a:extLst>
              <a:ext uri="{FF2B5EF4-FFF2-40B4-BE49-F238E27FC236}">
                <a16:creationId xmlns:a16="http://schemas.microsoft.com/office/drawing/2014/main" id="{B25C00BF-CF6A-4E34-A7ED-399D1AC029AD}"/>
              </a:ext>
            </a:extLst>
          </p:cNvPr>
          <p:cNvSpPr>
            <a:spLocks noGrp="1"/>
          </p:cNvSpPr>
          <p:nvPr>
            <p:ph idx="1"/>
          </p:nvPr>
        </p:nvSpPr>
        <p:spPr>
          <a:xfrm>
            <a:off x="304800" y="898510"/>
            <a:ext cx="5638800" cy="5067500"/>
          </a:xfrm>
        </p:spPr>
        <p:txBody>
          <a:bodyPr/>
          <a:lstStyle/>
          <a:p>
            <a:r>
              <a:rPr lang="id-ID"/>
              <a:t>Metode Ilmiah</a:t>
            </a:r>
          </a:p>
          <a:p>
            <a:r>
              <a:rPr lang="id-ID"/>
              <a:t>Konsep Dasar Ilmu Pengetahuan</a:t>
            </a:r>
          </a:p>
          <a:p>
            <a:pPr lvl="1"/>
            <a:r>
              <a:rPr lang="id-ID"/>
              <a:t>Logiko Hipotetiko Verificatif</a:t>
            </a:r>
          </a:p>
        </p:txBody>
      </p:sp>
      <p:pic>
        <p:nvPicPr>
          <p:cNvPr id="5" name="Picture 4" descr="Diagram&#10;&#10;Description automatically generated">
            <a:extLst>
              <a:ext uri="{FF2B5EF4-FFF2-40B4-BE49-F238E27FC236}">
                <a16:creationId xmlns:a16="http://schemas.microsoft.com/office/drawing/2014/main" id="{C580E1C0-F5BD-4BBF-8CDF-471282832C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685800"/>
            <a:ext cx="5867400" cy="5867400"/>
          </a:xfrm>
          <a:prstGeom prst="rect">
            <a:avLst/>
          </a:prstGeom>
        </p:spPr>
      </p:pic>
    </p:spTree>
    <p:extLst>
      <p:ext uri="{BB962C8B-B14F-4D97-AF65-F5344CB8AC3E}">
        <p14:creationId xmlns:p14="http://schemas.microsoft.com/office/powerpoint/2010/main" val="3602647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F3548-1672-4822-955F-D7E45B43DA46}"/>
              </a:ext>
            </a:extLst>
          </p:cNvPr>
          <p:cNvSpPr>
            <a:spLocks noGrp="1"/>
          </p:cNvSpPr>
          <p:nvPr>
            <p:ph type="title"/>
          </p:nvPr>
        </p:nvSpPr>
        <p:spPr/>
        <p:txBody>
          <a:bodyPr>
            <a:normAutofit fontScale="90000"/>
          </a:bodyPr>
          <a:lstStyle/>
          <a:p>
            <a:r>
              <a:rPr lang="id-ID"/>
              <a:t>Ilmu Pengetahuan dan Riset (1,2)</a:t>
            </a:r>
          </a:p>
        </p:txBody>
      </p:sp>
      <p:sp>
        <p:nvSpPr>
          <p:cNvPr id="3" name="Content Placeholder 2">
            <a:extLst>
              <a:ext uri="{FF2B5EF4-FFF2-40B4-BE49-F238E27FC236}">
                <a16:creationId xmlns:a16="http://schemas.microsoft.com/office/drawing/2014/main" id="{65AA888E-F59F-4340-80BD-CD7764E6E938}"/>
              </a:ext>
            </a:extLst>
          </p:cNvPr>
          <p:cNvSpPr>
            <a:spLocks noGrp="1"/>
          </p:cNvSpPr>
          <p:nvPr>
            <p:ph idx="1"/>
          </p:nvPr>
        </p:nvSpPr>
        <p:spPr/>
        <p:txBody>
          <a:bodyPr>
            <a:normAutofit fontScale="85000" lnSpcReduction="20000"/>
          </a:bodyPr>
          <a:lstStyle/>
          <a:p>
            <a:r>
              <a:rPr lang="id-ID" b="1"/>
              <a:t>Ilmu Pengetahuan</a:t>
            </a:r>
          </a:p>
          <a:p>
            <a:pPr lvl="1"/>
            <a:r>
              <a:rPr lang="id-ID"/>
              <a:t>Tahu dan Pengetahuan</a:t>
            </a:r>
          </a:p>
          <a:p>
            <a:pPr lvl="1"/>
            <a:r>
              <a:rPr lang="id-ID"/>
              <a:t>Cara mendapatkan pengetahuan</a:t>
            </a:r>
          </a:p>
          <a:p>
            <a:pPr lvl="1"/>
            <a:r>
              <a:rPr lang="id-ID"/>
              <a:t>Ragam pengetahuan</a:t>
            </a:r>
          </a:p>
          <a:p>
            <a:pPr lvl="1"/>
            <a:r>
              <a:rPr lang="id-ID"/>
              <a:t>Ilmu Pengetahuan</a:t>
            </a:r>
          </a:p>
          <a:p>
            <a:r>
              <a:rPr lang="id-ID" b="1"/>
              <a:t>Riset</a:t>
            </a:r>
          </a:p>
          <a:p>
            <a:pPr lvl="1"/>
            <a:r>
              <a:rPr lang="id-ID"/>
              <a:t>Asal kata dan definisi riset</a:t>
            </a:r>
          </a:p>
          <a:p>
            <a:pPr lvl="1"/>
            <a:r>
              <a:rPr lang="id-ID"/>
              <a:t>Metode dan metodologi riset</a:t>
            </a:r>
          </a:p>
          <a:p>
            <a:pPr lvl="1"/>
            <a:r>
              <a:rPr lang="id-ID"/>
              <a:t>Fungsi riset</a:t>
            </a:r>
          </a:p>
          <a:p>
            <a:pPr lvl="1"/>
            <a:r>
              <a:rPr lang="id-ID"/>
              <a:t>Jenis riset</a:t>
            </a:r>
          </a:p>
          <a:p>
            <a:pPr lvl="1"/>
            <a:r>
              <a:rPr lang="id-ID"/>
              <a:t>Kekhususan Riset</a:t>
            </a:r>
          </a:p>
          <a:p>
            <a:pPr lvl="1"/>
            <a:r>
              <a:rPr lang="id-ID"/>
              <a:t>Kelebihan RIset</a:t>
            </a:r>
            <a:br>
              <a:rPr lang="id-ID"/>
            </a:br>
            <a:endParaRPr lang="id-ID"/>
          </a:p>
        </p:txBody>
      </p:sp>
    </p:spTree>
    <p:extLst>
      <p:ext uri="{BB962C8B-B14F-4D97-AF65-F5344CB8AC3E}">
        <p14:creationId xmlns:p14="http://schemas.microsoft.com/office/powerpoint/2010/main" val="17453650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3BD97-211E-4353-9A3A-4907AFE60165}"/>
              </a:ext>
            </a:extLst>
          </p:cNvPr>
          <p:cNvSpPr>
            <a:spLocks noGrp="1"/>
          </p:cNvSpPr>
          <p:nvPr>
            <p:ph type="title"/>
          </p:nvPr>
        </p:nvSpPr>
        <p:spPr/>
        <p:txBody>
          <a:bodyPr>
            <a:normAutofit fontScale="90000"/>
          </a:bodyPr>
          <a:lstStyle/>
          <a:p>
            <a:r>
              <a:rPr lang="id-ID"/>
              <a:t>Metode Ilmiah</a:t>
            </a:r>
          </a:p>
        </p:txBody>
      </p:sp>
      <p:sp>
        <p:nvSpPr>
          <p:cNvPr id="3" name="Content Placeholder 2">
            <a:extLst>
              <a:ext uri="{FF2B5EF4-FFF2-40B4-BE49-F238E27FC236}">
                <a16:creationId xmlns:a16="http://schemas.microsoft.com/office/drawing/2014/main" id="{D05D5377-179B-4D2D-89F9-CDC9FD11F0B2}"/>
              </a:ext>
            </a:extLst>
          </p:cNvPr>
          <p:cNvSpPr>
            <a:spLocks noGrp="1"/>
          </p:cNvSpPr>
          <p:nvPr>
            <p:ph idx="1"/>
          </p:nvPr>
        </p:nvSpPr>
        <p:spPr/>
        <p:txBody>
          <a:bodyPr>
            <a:normAutofit/>
          </a:bodyPr>
          <a:lstStyle/>
          <a:p>
            <a:pPr marL="0" indent="0">
              <a:buNone/>
            </a:pPr>
            <a:r>
              <a:rPr lang="id-ID"/>
              <a:t>Metode ilmiah adalah prosedur pengembangan ilmu yang mempunyai </a:t>
            </a:r>
            <a:r>
              <a:rPr lang="id-ID" b="1"/>
              <a:t>kriteria</a:t>
            </a:r>
            <a:r>
              <a:rPr lang="id-ID"/>
              <a:t> dan </a:t>
            </a:r>
            <a:r>
              <a:rPr lang="id-ID" b="1"/>
              <a:t>tahapan pokok </a:t>
            </a:r>
            <a:r>
              <a:rPr lang="id-ID"/>
              <a:t>berikut:</a:t>
            </a:r>
          </a:p>
          <a:p>
            <a:pPr>
              <a:buFont typeface="Wingdings" panose="05000000000000000000" pitchFamily="2" charset="2"/>
              <a:buChar char="Ø"/>
            </a:pPr>
            <a:r>
              <a:rPr lang="id-ID" b="1"/>
              <a:t>Kriteria</a:t>
            </a:r>
          </a:p>
          <a:p>
            <a:pPr marL="914400" lvl="1" indent="-514350">
              <a:buFont typeface="+mj-lt"/>
              <a:buAutoNum type="arabicPeriod"/>
            </a:pPr>
            <a:r>
              <a:rPr lang="id-ID"/>
              <a:t>Berdasarkan fakta</a:t>
            </a:r>
          </a:p>
          <a:p>
            <a:pPr marL="914400" lvl="1" indent="-514350">
              <a:buFont typeface="+mj-lt"/>
              <a:buAutoNum type="arabicPeriod"/>
            </a:pPr>
            <a:r>
              <a:rPr lang="id-ID"/>
              <a:t>Bebas dari prasangka (bias)</a:t>
            </a:r>
          </a:p>
          <a:p>
            <a:pPr marL="914400" lvl="1" indent="-514350">
              <a:buFont typeface="+mj-lt"/>
              <a:buAutoNum type="arabicPeriod"/>
            </a:pPr>
            <a:r>
              <a:rPr lang="id-ID"/>
              <a:t>Menggunakan prinsip-prinsip analisis</a:t>
            </a:r>
          </a:p>
          <a:p>
            <a:pPr marL="914400" lvl="1" indent="-514350">
              <a:buFont typeface="+mj-lt"/>
              <a:buAutoNum type="arabicPeriod"/>
            </a:pPr>
            <a:r>
              <a:rPr lang="id-ID"/>
              <a:t>Menggunakan hipotesis</a:t>
            </a:r>
          </a:p>
          <a:p>
            <a:pPr marL="914400" lvl="1" indent="-514350">
              <a:buFont typeface="+mj-lt"/>
              <a:buAutoNum type="arabicPeriod"/>
            </a:pPr>
            <a:r>
              <a:rPr lang="id-ID"/>
              <a:t>Menggunakan ukuran objektif</a:t>
            </a:r>
          </a:p>
          <a:p>
            <a:pPr marL="914400" lvl="1" indent="-514350">
              <a:buFont typeface="+mj-lt"/>
              <a:buAutoNum type="arabicPeriod"/>
            </a:pPr>
            <a:r>
              <a:rPr lang="id-ID"/>
              <a:t>Menggunakan teknik kuantifikasi.</a:t>
            </a:r>
          </a:p>
        </p:txBody>
      </p:sp>
    </p:spTree>
    <p:extLst>
      <p:ext uri="{BB962C8B-B14F-4D97-AF65-F5344CB8AC3E}">
        <p14:creationId xmlns:p14="http://schemas.microsoft.com/office/powerpoint/2010/main" val="1388568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3BD97-211E-4353-9A3A-4907AFE60165}"/>
              </a:ext>
            </a:extLst>
          </p:cNvPr>
          <p:cNvSpPr>
            <a:spLocks noGrp="1"/>
          </p:cNvSpPr>
          <p:nvPr>
            <p:ph type="title"/>
          </p:nvPr>
        </p:nvSpPr>
        <p:spPr/>
        <p:txBody>
          <a:bodyPr>
            <a:normAutofit fontScale="90000"/>
          </a:bodyPr>
          <a:lstStyle/>
          <a:p>
            <a:r>
              <a:rPr lang="id-ID"/>
              <a:t>Metode Ilmiah</a:t>
            </a:r>
          </a:p>
        </p:txBody>
      </p:sp>
      <p:sp>
        <p:nvSpPr>
          <p:cNvPr id="3" name="Content Placeholder 2">
            <a:extLst>
              <a:ext uri="{FF2B5EF4-FFF2-40B4-BE49-F238E27FC236}">
                <a16:creationId xmlns:a16="http://schemas.microsoft.com/office/drawing/2014/main" id="{D05D5377-179B-4D2D-89F9-CDC9FD11F0B2}"/>
              </a:ext>
            </a:extLst>
          </p:cNvPr>
          <p:cNvSpPr>
            <a:spLocks noGrp="1"/>
          </p:cNvSpPr>
          <p:nvPr>
            <p:ph idx="1"/>
          </p:nvPr>
        </p:nvSpPr>
        <p:spPr>
          <a:xfrm>
            <a:off x="304800" y="898510"/>
            <a:ext cx="11582400" cy="2835290"/>
          </a:xfrm>
        </p:spPr>
        <p:txBody>
          <a:bodyPr>
            <a:normAutofit fontScale="92500" lnSpcReduction="20000"/>
          </a:bodyPr>
          <a:lstStyle/>
          <a:p>
            <a:pPr marL="0" indent="0">
              <a:buNone/>
            </a:pPr>
            <a:r>
              <a:rPr lang="id-ID"/>
              <a:t>Metode ilmiah adalah prosedur pengembangan ilmu yang mempunyai </a:t>
            </a:r>
            <a:r>
              <a:rPr lang="id-ID" b="1"/>
              <a:t>kriteria</a:t>
            </a:r>
            <a:r>
              <a:rPr lang="id-ID"/>
              <a:t> dan </a:t>
            </a:r>
            <a:r>
              <a:rPr lang="id-ID" b="1"/>
              <a:t>tahapan pokok </a:t>
            </a:r>
            <a:r>
              <a:rPr lang="id-ID"/>
              <a:t>berikut:</a:t>
            </a:r>
          </a:p>
          <a:p>
            <a:pPr>
              <a:buFont typeface="Wingdings" panose="05000000000000000000" pitchFamily="2" charset="2"/>
              <a:buChar char="Ø"/>
            </a:pPr>
            <a:r>
              <a:rPr lang="id-ID" b="1"/>
              <a:t>Tahapan Pokok</a:t>
            </a:r>
          </a:p>
          <a:p>
            <a:pPr marL="914400" lvl="1" indent="-514350">
              <a:buFont typeface="+mj-lt"/>
              <a:buAutoNum type="arabicPeriod"/>
            </a:pPr>
            <a:r>
              <a:rPr lang="id-ID"/>
              <a:t>Masalah dan perumusannya</a:t>
            </a:r>
          </a:p>
          <a:p>
            <a:pPr marL="914400" lvl="1" indent="-514350">
              <a:buFont typeface="+mj-lt"/>
              <a:buAutoNum type="arabicPeriod"/>
            </a:pPr>
            <a:r>
              <a:rPr lang="id-ID"/>
              <a:t>Rasionalisasi/logico: ada proposisi deduktif yang didasarkan pada logika, asumsi, postulat atau teori dan diakhiri oleh hipotesis</a:t>
            </a:r>
          </a:p>
          <a:p>
            <a:pPr marL="914400" lvl="1" indent="-514350">
              <a:buFont typeface="+mj-lt"/>
              <a:buAutoNum type="arabicPeriod"/>
            </a:pPr>
            <a:r>
              <a:rPr lang="id-ID"/>
              <a:t>Pembuktian empirik/verifikasi (pada sains positivistik menggunakan statistik). </a:t>
            </a:r>
          </a:p>
          <a:p>
            <a:pPr marL="914400" lvl="1" indent="-514350">
              <a:buFont typeface="+mj-lt"/>
              <a:buAutoNum type="arabicPeriod"/>
            </a:pPr>
            <a:endParaRPr lang="id-ID"/>
          </a:p>
        </p:txBody>
      </p:sp>
      <p:sp>
        <p:nvSpPr>
          <p:cNvPr id="4" name="TextBox 3">
            <a:extLst>
              <a:ext uri="{FF2B5EF4-FFF2-40B4-BE49-F238E27FC236}">
                <a16:creationId xmlns:a16="http://schemas.microsoft.com/office/drawing/2014/main" id="{5A568D25-6421-40EC-8664-9C2A6E46ED36}"/>
              </a:ext>
            </a:extLst>
          </p:cNvPr>
          <p:cNvSpPr txBox="1"/>
          <p:nvPr/>
        </p:nvSpPr>
        <p:spPr>
          <a:xfrm>
            <a:off x="3200400" y="4114800"/>
            <a:ext cx="8534400" cy="2246769"/>
          </a:xfrm>
          <a:prstGeom prst="rect">
            <a:avLst/>
          </a:prstGeom>
          <a:solidFill>
            <a:schemeClr val="accent6">
              <a:lumMod val="60000"/>
              <a:lumOff val="40000"/>
            </a:schemeClr>
          </a:solidFill>
        </p:spPr>
        <p:txBody>
          <a:bodyPr wrap="square" rtlCol="0">
            <a:spAutoFit/>
          </a:bodyPr>
          <a:lstStyle/>
          <a:p>
            <a:r>
              <a:rPr lang="id-ID" sz="2800"/>
              <a:t>Metode ilmiah sering dideskripsikan dengan istilah:</a:t>
            </a:r>
          </a:p>
          <a:p>
            <a:pPr marL="457200" indent="-457200">
              <a:buFont typeface="Arial" panose="020B0604020202020204" pitchFamily="34" charset="0"/>
              <a:buChar char="•"/>
            </a:pPr>
            <a:r>
              <a:rPr lang="id-ID" sz="2800" b="1"/>
              <a:t>Logico - Hypotetico – Verifikatif</a:t>
            </a:r>
            <a:r>
              <a:rPr lang="id-ID" sz="2800"/>
              <a:t>; </a:t>
            </a:r>
          </a:p>
          <a:p>
            <a:pPr marL="457200" indent="-457200">
              <a:buFont typeface="Arial" panose="020B0604020202020204" pitchFamily="34" charset="0"/>
              <a:buChar char="•"/>
            </a:pPr>
            <a:r>
              <a:rPr lang="id-ID" sz="2800" b="1"/>
              <a:t>Rasional – Empirik – Terukur</a:t>
            </a:r>
          </a:p>
          <a:p>
            <a:pPr marL="457200" indent="-457200">
              <a:buFont typeface="Arial" panose="020B0604020202020204" pitchFamily="34" charset="0"/>
              <a:buChar char="•"/>
            </a:pPr>
            <a:r>
              <a:rPr lang="id-ID" sz="2800" b="1"/>
              <a:t>Rasional dan Empirik</a:t>
            </a:r>
            <a:r>
              <a:rPr lang="id-ID" sz="2800"/>
              <a:t>. </a:t>
            </a:r>
          </a:p>
          <a:p>
            <a:r>
              <a:rPr lang="id-ID" sz="2800"/>
              <a:t>Uji rasional - empirik itulah yang disebut dengan Riset </a:t>
            </a:r>
          </a:p>
        </p:txBody>
      </p:sp>
    </p:spTree>
    <p:extLst>
      <p:ext uri="{BB962C8B-B14F-4D97-AF65-F5344CB8AC3E}">
        <p14:creationId xmlns:p14="http://schemas.microsoft.com/office/powerpoint/2010/main" val="36751827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BF451-E73B-4CD4-B7FF-92D3770F0BAA}"/>
              </a:ext>
            </a:extLst>
          </p:cNvPr>
          <p:cNvSpPr>
            <a:spLocks noGrp="1"/>
          </p:cNvSpPr>
          <p:nvPr>
            <p:ph type="title"/>
          </p:nvPr>
        </p:nvSpPr>
        <p:spPr/>
        <p:txBody>
          <a:bodyPr>
            <a:normAutofit fontScale="90000"/>
          </a:bodyPr>
          <a:lstStyle/>
          <a:p>
            <a:r>
              <a:rPr lang="id-ID"/>
              <a:t>Prinsip Logico Hypotetico Verifikatif</a:t>
            </a:r>
          </a:p>
        </p:txBody>
      </p:sp>
      <p:pic>
        <p:nvPicPr>
          <p:cNvPr id="17" name="Picture 16" descr="Diagram&#10;&#10;Description automatically generated">
            <a:extLst>
              <a:ext uri="{FF2B5EF4-FFF2-40B4-BE49-F238E27FC236}">
                <a16:creationId xmlns:a16="http://schemas.microsoft.com/office/drawing/2014/main" id="{2C91AEC4-0D5B-41F4-AE61-8323554EF3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647700"/>
            <a:ext cx="9678772" cy="5884308"/>
          </a:xfrm>
          <a:prstGeom prst="rect">
            <a:avLst/>
          </a:prstGeom>
        </p:spPr>
      </p:pic>
    </p:spTree>
    <p:extLst>
      <p:ext uri="{BB962C8B-B14F-4D97-AF65-F5344CB8AC3E}">
        <p14:creationId xmlns:p14="http://schemas.microsoft.com/office/powerpoint/2010/main" val="15258268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6B2C8-6906-459A-A389-F6296E7048C2}"/>
              </a:ext>
            </a:extLst>
          </p:cNvPr>
          <p:cNvSpPr>
            <a:spLocks noGrp="1"/>
          </p:cNvSpPr>
          <p:nvPr>
            <p:ph type="title"/>
          </p:nvPr>
        </p:nvSpPr>
        <p:spPr/>
        <p:txBody>
          <a:bodyPr>
            <a:normAutofit fontScale="90000"/>
          </a:bodyPr>
          <a:lstStyle/>
          <a:p>
            <a:r>
              <a:rPr lang="id-ID"/>
              <a:t>Pola Umum Penelitian (6)</a:t>
            </a:r>
          </a:p>
        </p:txBody>
      </p:sp>
      <p:sp>
        <p:nvSpPr>
          <p:cNvPr id="3" name="Content Placeholder 2">
            <a:extLst>
              <a:ext uri="{FF2B5EF4-FFF2-40B4-BE49-F238E27FC236}">
                <a16:creationId xmlns:a16="http://schemas.microsoft.com/office/drawing/2014/main" id="{19CEE023-8B0C-42F6-A151-463B4C8E585F}"/>
              </a:ext>
            </a:extLst>
          </p:cNvPr>
          <p:cNvSpPr>
            <a:spLocks noGrp="1"/>
          </p:cNvSpPr>
          <p:nvPr>
            <p:ph idx="1"/>
          </p:nvPr>
        </p:nvSpPr>
        <p:spPr/>
        <p:txBody>
          <a:bodyPr/>
          <a:lstStyle/>
          <a:p>
            <a:r>
              <a:rPr lang="id-ID"/>
              <a:t>Pola Umum Penelitian</a:t>
            </a:r>
          </a:p>
          <a:p>
            <a:r>
              <a:rPr lang="id-ID"/>
              <a:t>Konsep dan konstruks</a:t>
            </a:r>
          </a:p>
          <a:p>
            <a:r>
              <a:rPr lang="id-ID"/>
              <a:t>Fakta dan fenomena</a:t>
            </a:r>
          </a:p>
          <a:p>
            <a:r>
              <a:rPr lang="id-ID"/>
              <a:t>Data dan variabel</a:t>
            </a:r>
          </a:p>
          <a:p>
            <a:r>
              <a:rPr lang="id-ID"/>
              <a:t>Proposisi, asumsi, postulat, hipotesis</a:t>
            </a:r>
          </a:p>
          <a:p>
            <a:r>
              <a:rPr lang="id-ID"/>
              <a:t>Ragam proposisi</a:t>
            </a:r>
          </a:p>
          <a:p>
            <a:r>
              <a:rPr lang="id-ID"/>
              <a:t>Fungsi teori dalam sains dan riset</a:t>
            </a:r>
          </a:p>
        </p:txBody>
      </p:sp>
    </p:spTree>
    <p:extLst>
      <p:ext uri="{BB962C8B-B14F-4D97-AF65-F5344CB8AC3E}">
        <p14:creationId xmlns:p14="http://schemas.microsoft.com/office/powerpoint/2010/main" val="10240429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Timeline&#10;&#10;Description automatically generated">
            <a:extLst>
              <a:ext uri="{FF2B5EF4-FFF2-40B4-BE49-F238E27FC236}">
                <a16:creationId xmlns:a16="http://schemas.microsoft.com/office/drawing/2014/main" id="{0D38D375-2DB7-4F97-BA28-B3EDD28800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7300" y="76200"/>
            <a:ext cx="10706100" cy="6457923"/>
          </a:xfrm>
        </p:spPr>
      </p:pic>
      <p:sp>
        <p:nvSpPr>
          <p:cNvPr id="2" name="Title 1">
            <a:extLst>
              <a:ext uri="{FF2B5EF4-FFF2-40B4-BE49-F238E27FC236}">
                <a16:creationId xmlns:a16="http://schemas.microsoft.com/office/drawing/2014/main" id="{7400914D-F8C4-4A61-8E2E-37DF84BC4930}"/>
              </a:ext>
            </a:extLst>
          </p:cNvPr>
          <p:cNvSpPr>
            <a:spLocks noGrp="1"/>
          </p:cNvSpPr>
          <p:nvPr>
            <p:ph type="title"/>
          </p:nvPr>
        </p:nvSpPr>
        <p:spPr>
          <a:xfrm>
            <a:off x="-76200" y="95250"/>
            <a:ext cx="3200400" cy="990600"/>
          </a:xfrm>
        </p:spPr>
        <p:txBody>
          <a:bodyPr>
            <a:noAutofit/>
          </a:bodyPr>
          <a:lstStyle/>
          <a:p>
            <a:r>
              <a:rPr lang="id-ID" sz="2800"/>
              <a:t>Pola Umum Kegiatan Penelitian</a:t>
            </a:r>
          </a:p>
        </p:txBody>
      </p:sp>
    </p:spTree>
    <p:extLst>
      <p:ext uri="{BB962C8B-B14F-4D97-AF65-F5344CB8AC3E}">
        <p14:creationId xmlns:p14="http://schemas.microsoft.com/office/powerpoint/2010/main" val="12361558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7829C-ACB0-419C-8050-592161A1539C}"/>
              </a:ext>
            </a:extLst>
          </p:cNvPr>
          <p:cNvSpPr>
            <a:spLocks noGrp="1"/>
          </p:cNvSpPr>
          <p:nvPr>
            <p:ph type="title"/>
          </p:nvPr>
        </p:nvSpPr>
        <p:spPr/>
        <p:txBody>
          <a:bodyPr>
            <a:normAutofit fontScale="90000"/>
          </a:bodyPr>
          <a:lstStyle/>
          <a:p>
            <a:endParaRPr lang="id-ID"/>
          </a:p>
        </p:txBody>
      </p:sp>
      <p:pic>
        <p:nvPicPr>
          <p:cNvPr id="5" name="Content Placeholder 4" descr="A picture containing text, clipart&#10;&#10;Description automatically generated">
            <a:extLst>
              <a:ext uri="{FF2B5EF4-FFF2-40B4-BE49-F238E27FC236}">
                <a16:creationId xmlns:a16="http://schemas.microsoft.com/office/drawing/2014/main" id="{6D89C56E-84A3-485C-8CBE-4174591BDC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175"/>
            <a:ext cx="12191999" cy="6858000"/>
          </a:xfrm>
        </p:spPr>
      </p:pic>
    </p:spTree>
    <p:extLst>
      <p:ext uri="{BB962C8B-B14F-4D97-AF65-F5344CB8AC3E}">
        <p14:creationId xmlns:p14="http://schemas.microsoft.com/office/powerpoint/2010/main" val="4832608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62C98-3B15-4123-9329-8DB84D99E9FD}"/>
              </a:ext>
            </a:extLst>
          </p:cNvPr>
          <p:cNvSpPr>
            <a:spLocks noGrp="1"/>
          </p:cNvSpPr>
          <p:nvPr>
            <p:ph type="title"/>
          </p:nvPr>
        </p:nvSpPr>
        <p:spPr/>
        <p:txBody>
          <a:bodyPr>
            <a:normAutofit fontScale="90000"/>
          </a:bodyPr>
          <a:lstStyle/>
          <a:p>
            <a:r>
              <a:rPr lang="id-ID"/>
              <a:t>Konsep and Construct</a:t>
            </a:r>
          </a:p>
        </p:txBody>
      </p:sp>
      <p:sp>
        <p:nvSpPr>
          <p:cNvPr id="3" name="Content Placeholder 2">
            <a:extLst>
              <a:ext uri="{FF2B5EF4-FFF2-40B4-BE49-F238E27FC236}">
                <a16:creationId xmlns:a16="http://schemas.microsoft.com/office/drawing/2014/main" id="{57566D3E-E26C-41DA-A836-29E75C7C846D}"/>
              </a:ext>
            </a:extLst>
          </p:cNvPr>
          <p:cNvSpPr>
            <a:spLocks noGrp="1"/>
          </p:cNvSpPr>
          <p:nvPr>
            <p:ph idx="1"/>
          </p:nvPr>
        </p:nvSpPr>
        <p:spPr>
          <a:xfrm>
            <a:off x="228600" y="1524000"/>
            <a:ext cx="5791200" cy="5067500"/>
          </a:xfrm>
        </p:spPr>
        <p:txBody>
          <a:bodyPr>
            <a:normAutofit/>
          </a:bodyPr>
          <a:lstStyle/>
          <a:p>
            <a:r>
              <a:rPr lang="id-ID" b="1"/>
              <a:t>Concept</a:t>
            </a:r>
          </a:p>
          <a:p>
            <a:pPr lvl="1"/>
            <a:r>
              <a:rPr lang="id-ID"/>
              <a:t>Abstract ideas</a:t>
            </a:r>
          </a:p>
          <a:p>
            <a:pPr lvl="1"/>
            <a:r>
              <a:rPr lang="id-ID"/>
              <a:t>Defined according to particular characteristics or</a:t>
            </a:r>
          </a:p>
          <a:p>
            <a:pPr lvl="1"/>
            <a:r>
              <a:rPr lang="id-ID"/>
              <a:t>Generalization of about them (particular characteristics) </a:t>
            </a:r>
          </a:p>
          <a:p>
            <a:endParaRPr lang="id-ID"/>
          </a:p>
        </p:txBody>
      </p:sp>
      <p:sp>
        <p:nvSpPr>
          <p:cNvPr id="4" name="Content Placeholder 2">
            <a:extLst>
              <a:ext uri="{FF2B5EF4-FFF2-40B4-BE49-F238E27FC236}">
                <a16:creationId xmlns:a16="http://schemas.microsoft.com/office/drawing/2014/main" id="{F7D0E89F-5C3A-4580-93DE-74FBF71ED55B}"/>
              </a:ext>
            </a:extLst>
          </p:cNvPr>
          <p:cNvSpPr txBox="1">
            <a:spLocks/>
          </p:cNvSpPr>
          <p:nvPr/>
        </p:nvSpPr>
        <p:spPr>
          <a:xfrm>
            <a:off x="5791200" y="1524000"/>
            <a:ext cx="6267450" cy="50675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id-ID" b="1"/>
              <a:t>Construct</a:t>
            </a:r>
          </a:p>
          <a:p>
            <a:pPr lvl="1"/>
            <a:r>
              <a:rPr lang="id-ID"/>
              <a:t>Based on concepts</a:t>
            </a:r>
          </a:p>
          <a:p>
            <a:pPr lvl="1"/>
            <a:r>
              <a:rPr lang="id-ID"/>
              <a:t>Conceptual model that has measurable aspects</a:t>
            </a:r>
          </a:p>
          <a:p>
            <a:pPr lvl="1"/>
            <a:r>
              <a:rPr lang="id-ID"/>
              <a:t>Conctructs allow the researcher to measure the concept using acceptable platform when other researches do a similar research</a:t>
            </a:r>
          </a:p>
          <a:p>
            <a:pPr lvl="1"/>
            <a:endParaRPr lang="id-ID"/>
          </a:p>
          <a:p>
            <a:endParaRPr lang="id-ID"/>
          </a:p>
        </p:txBody>
      </p:sp>
    </p:spTree>
    <p:extLst>
      <p:ext uri="{BB962C8B-B14F-4D97-AF65-F5344CB8AC3E}">
        <p14:creationId xmlns:p14="http://schemas.microsoft.com/office/powerpoint/2010/main" val="10124122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62C98-3B15-4123-9329-8DB84D99E9FD}"/>
              </a:ext>
            </a:extLst>
          </p:cNvPr>
          <p:cNvSpPr>
            <a:spLocks noGrp="1"/>
          </p:cNvSpPr>
          <p:nvPr>
            <p:ph type="title"/>
          </p:nvPr>
        </p:nvSpPr>
        <p:spPr/>
        <p:txBody>
          <a:bodyPr>
            <a:normAutofit fontScale="90000"/>
          </a:bodyPr>
          <a:lstStyle/>
          <a:p>
            <a:r>
              <a:rPr lang="id-ID"/>
              <a:t>Konsep</a:t>
            </a:r>
          </a:p>
        </p:txBody>
      </p:sp>
      <p:sp>
        <p:nvSpPr>
          <p:cNvPr id="3" name="Content Placeholder 2">
            <a:extLst>
              <a:ext uri="{FF2B5EF4-FFF2-40B4-BE49-F238E27FC236}">
                <a16:creationId xmlns:a16="http://schemas.microsoft.com/office/drawing/2014/main" id="{57566D3E-E26C-41DA-A836-29E75C7C846D}"/>
              </a:ext>
            </a:extLst>
          </p:cNvPr>
          <p:cNvSpPr>
            <a:spLocks noGrp="1"/>
          </p:cNvSpPr>
          <p:nvPr>
            <p:ph idx="1"/>
          </p:nvPr>
        </p:nvSpPr>
        <p:spPr>
          <a:xfrm>
            <a:off x="304800" y="898510"/>
            <a:ext cx="11582400" cy="5578490"/>
          </a:xfrm>
        </p:spPr>
        <p:txBody>
          <a:bodyPr>
            <a:normAutofit fontScale="85000" lnSpcReduction="20000"/>
          </a:bodyPr>
          <a:lstStyle/>
          <a:p>
            <a:pPr marL="0" indent="0">
              <a:buNone/>
            </a:pPr>
            <a:r>
              <a:rPr lang="id-ID"/>
              <a:t>Deskripsi/rumusan ringkas suatu fakta/data berikut definisinya; Biasanya satu kata atau lebih; Konsep = nama suatu fakta/data</a:t>
            </a:r>
          </a:p>
          <a:p>
            <a:r>
              <a:rPr lang="id-ID" b="1"/>
              <a:t>Karakteristik</a:t>
            </a:r>
          </a:p>
          <a:p>
            <a:pPr lvl="1"/>
            <a:r>
              <a:rPr lang="id-ID"/>
              <a:t>Konsep bisa berlaku universal ataupun menurut subyektif pembuat/pengguna konsep secara lokal atau individu. </a:t>
            </a:r>
          </a:p>
          <a:p>
            <a:pPr lvl="1"/>
            <a:r>
              <a:rPr lang="id-ID"/>
              <a:t>Konsep ilmiah adalah yang dapat diterima secara konvensional atau universal. </a:t>
            </a:r>
          </a:p>
          <a:p>
            <a:pPr lvl="1"/>
            <a:r>
              <a:rPr lang="id-ID"/>
              <a:t>Konsep bersifat abstrak; kongkritnya secara nyata disebut Fakta</a:t>
            </a:r>
          </a:p>
          <a:p>
            <a:r>
              <a:rPr lang="id-ID" b="1"/>
              <a:t>Aspek-aspek </a:t>
            </a:r>
          </a:p>
          <a:p>
            <a:pPr lvl="1"/>
            <a:r>
              <a:rPr lang="id-ID"/>
              <a:t>Definisi: Uraian Makna Essensial</a:t>
            </a:r>
          </a:p>
          <a:p>
            <a:pPr lvl="1"/>
            <a:r>
              <a:rPr lang="id-ID"/>
              <a:t>Urgensi Dalam Suatu Sistem</a:t>
            </a:r>
          </a:p>
          <a:p>
            <a:pPr lvl="1"/>
            <a:r>
              <a:rPr lang="id-ID"/>
              <a:t>Konstruknya: </a:t>
            </a:r>
          </a:p>
          <a:p>
            <a:pPr lvl="2"/>
            <a:r>
              <a:rPr lang="id-ID"/>
              <a:t>Unsur-unsur (Bagian/ Urai Rinci);</a:t>
            </a:r>
          </a:p>
          <a:p>
            <a:pPr lvl="2"/>
            <a:r>
              <a:rPr lang="id-ID"/>
              <a:t>Kriteria Pokok (Ciri-ciri Terbaik/ Terlengkap)</a:t>
            </a:r>
          </a:p>
          <a:p>
            <a:pPr lvl="1"/>
            <a:r>
              <a:rPr lang="id-ID"/>
              <a:t>Faktor Yang Mempengaruhi</a:t>
            </a:r>
          </a:p>
          <a:p>
            <a:pPr lvl="1"/>
            <a:r>
              <a:rPr lang="id-ID"/>
              <a:t>Dampak Terhadap Hal Lain</a:t>
            </a:r>
          </a:p>
        </p:txBody>
      </p:sp>
    </p:spTree>
    <p:extLst>
      <p:ext uri="{BB962C8B-B14F-4D97-AF65-F5344CB8AC3E}">
        <p14:creationId xmlns:p14="http://schemas.microsoft.com/office/powerpoint/2010/main" val="33150242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6D5AA-4289-48B5-B9E9-A42F1C13F701}"/>
              </a:ext>
            </a:extLst>
          </p:cNvPr>
          <p:cNvSpPr>
            <a:spLocks noGrp="1"/>
          </p:cNvSpPr>
          <p:nvPr>
            <p:ph type="title"/>
          </p:nvPr>
        </p:nvSpPr>
        <p:spPr/>
        <p:txBody>
          <a:bodyPr>
            <a:normAutofit fontScale="90000"/>
          </a:bodyPr>
          <a:lstStyle/>
          <a:p>
            <a:r>
              <a:rPr lang="id-ID"/>
              <a:t>Konstruksi</a:t>
            </a:r>
          </a:p>
        </p:txBody>
      </p:sp>
      <p:sp>
        <p:nvSpPr>
          <p:cNvPr id="3" name="Content Placeholder 2">
            <a:extLst>
              <a:ext uri="{FF2B5EF4-FFF2-40B4-BE49-F238E27FC236}">
                <a16:creationId xmlns:a16="http://schemas.microsoft.com/office/drawing/2014/main" id="{F8AF62D5-366B-4739-BCBD-2DF017C55753}"/>
              </a:ext>
            </a:extLst>
          </p:cNvPr>
          <p:cNvSpPr>
            <a:spLocks noGrp="1"/>
          </p:cNvSpPr>
          <p:nvPr>
            <p:ph idx="1"/>
          </p:nvPr>
        </p:nvSpPr>
        <p:spPr/>
        <p:txBody>
          <a:bodyPr>
            <a:normAutofit fontScale="85000" lnSpcReduction="20000"/>
          </a:bodyPr>
          <a:lstStyle/>
          <a:p>
            <a:r>
              <a:rPr lang="id-ID"/>
              <a:t>Disebut Juga “Definisi Operasional”</a:t>
            </a:r>
          </a:p>
          <a:p>
            <a:r>
              <a:rPr lang="id-ID"/>
              <a:t>Uraian Unsur/ Bagian / Komponen Serta Ciri-ciri Terlengkap/ Terbaik (Indikator) Dari Suatu Konsep</a:t>
            </a:r>
          </a:p>
          <a:p>
            <a:r>
              <a:rPr lang="id-ID" b="1"/>
              <a:t>Contoh Konsep dan Konstruksi</a:t>
            </a:r>
          </a:p>
          <a:p>
            <a:pPr lvl="1"/>
            <a:r>
              <a:rPr lang="id-ID" b="1"/>
              <a:t>Konsep</a:t>
            </a:r>
            <a:r>
              <a:rPr lang="id-ID"/>
              <a:t>: Pendidikan Informatika</a:t>
            </a:r>
          </a:p>
          <a:p>
            <a:pPr lvl="1"/>
            <a:r>
              <a:rPr lang="id-ID" b="1"/>
              <a:t>Konstruksi</a:t>
            </a:r>
            <a:r>
              <a:rPr lang="id-ID"/>
              <a:t>:</a:t>
            </a:r>
          </a:p>
          <a:p>
            <a:pPr lvl="2"/>
            <a:r>
              <a:rPr lang="id-ID"/>
              <a:t>Tujuan; </a:t>
            </a:r>
          </a:p>
          <a:p>
            <a:pPr lvl="2"/>
            <a:r>
              <a:rPr lang="id-ID"/>
              <a:t>Pendidik; </a:t>
            </a:r>
          </a:p>
          <a:p>
            <a:pPr lvl="2"/>
            <a:r>
              <a:rPr lang="id-ID"/>
              <a:t>Peserta Didik; </a:t>
            </a:r>
          </a:p>
          <a:p>
            <a:pPr lvl="2"/>
            <a:r>
              <a:rPr lang="id-ID"/>
              <a:t>Kurikulum;</a:t>
            </a:r>
          </a:p>
          <a:p>
            <a:pPr lvl="2"/>
            <a:r>
              <a:rPr lang="id-ID"/>
              <a:t>Metoda; </a:t>
            </a:r>
          </a:p>
          <a:p>
            <a:pPr lvl="2"/>
            <a:r>
              <a:rPr lang="id-ID"/>
              <a:t>Fasilitas/ Sarana; </a:t>
            </a:r>
          </a:p>
          <a:p>
            <a:pPr lvl="2"/>
            <a:r>
              <a:rPr lang="id-ID"/>
              <a:t>Evaluasi/ Hasil (Out Put);</a:t>
            </a:r>
          </a:p>
          <a:p>
            <a:pPr lvl="2"/>
            <a:r>
              <a:rPr lang="id-ID"/>
              <a:t>Dll</a:t>
            </a:r>
          </a:p>
        </p:txBody>
      </p:sp>
    </p:spTree>
    <p:extLst>
      <p:ext uri="{BB962C8B-B14F-4D97-AF65-F5344CB8AC3E}">
        <p14:creationId xmlns:p14="http://schemas.microsoft.com/office/powerpoint/2010/main" val="27569011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1ECEE-A87E-44DB-AB57-AE4E7C04F805}"/>
              </a:ext>
            </a:extLst>
          </p:cNvPr>
          <p:cNvSpPr>
            <a:spLocks noGrp="1"/>
          </p:cNvSpPr>
          <p:nvPr>
            <p:ph type="title"/>
          </p:nvPr>
        </p:nvSpPr>
        <p:spPr/>
        <p:txBody>
          <a:bodyPr>
            <a:normAutofit fontScale="90000"/>
          </a:bodyPr>
          <a:lstStyle/>
          <a:p>
            <a:r>
              <a:rPr lang="id-ID"/>
              <a:t>Fakta dan Fenomena</a:t>
            </a:r>
          </a:p>
        </p:txBody>
      </p:sp>
      <p:sp>
        <p:nvSpPr>
          <p:cNvPr id="3" name="Content Placeholder 2">
            <a:extLst>
              <a:ext uri="{FF2B5EF4-FFF2-40B4-BE49-F238E27FC236}">
                <a16:creationId xmlns:a16="http://schemas.microsoft.com/office/drawing/2014/main" id="{27B90249-95F7-4811-8715-2CFB82F77EED}"/>
              </a:ext>
            </a:extLst>
          </p:cNvPr>
          <p:cNvSpPr>
            <a:spLocks noGrp="1"/>
          </p:cNvSpPr>
          <p:nvPr>
            <p:ph idx="1"/>
          </p:nvPr>
        </p:nvSpPr>
        <p:spPr>
          <a:xfrm>
            <a:off x="304800" y="898510"/>
            <a:ext cx="6172200" cy="5067500"/>
          </a:xfrm>
        </p:spPr>
        <p:txBody>
          <a:bodyPr>
            <a:normAutofit fontScale="85000" lnSpcReduction="10000"/>
          </a:bodyPr>
          <a:lstStyle/>
          <a:p>
            <a:r>
              <a:rPr lang="id-ID" b="1"/>
              <a:t>Fakta</a:t>
            </a:r>
          </a:p>
          <a:p>
            <a:pPr lvl="1"/>
            <a:r>
              <a:rPr lang="id-ID"/>
              <a:t>segala hal yang bisa ditangkap oleh indra manusia berupa data dari keadaan nyata yang </a:t>
            </a:r>
            <a:r>
              <a:rPr lang="id-ID" b="1"/>
              <a:t>telah terbukti kebenarannya</a:t>
            </a:r>
            <a:endParaRPr lang="id-ID"/>
          </a:p>
          <a:p>
            <a:pPr lvl="1"/>
            <a:r>
              <a:rPr lang="id-ID"/>
              <a:t>Catatan pengumpulan berbagai fakta disebut </a:t>
            </a:r>
            <a:r>
              <a:rPr lang="id-ID" b="1"/>
              <a:t>data</a:t>
            </a:r>
          </a:p>
          <a:p>
            <a:pPr lvl="1"/>
            <a:r>
              <a:rPr lang="id-ID"/>
              <a:t>Fakta dapat berbentuk peristiwa atau informasi berdasarkan kenyataan yang dapat </a:t>
            </a:r>
            <a:r>
              <a:rPr lang="id-ID" b="1"/>
              <a:t>diuji serta didukung bukti, statistik, dan dokumentasi.</a:t>
            </a:r>
          </a:p>
          <a:p>
            <a:pPr lvl="1"/>
            <a:r>
              <a:rPr lang="id-ID"/>
              <a:t>Fakta berupa </a:t>
            </a:r>
          </a:p>
          <a:p>
            <a:pPr lvl="2"/>
            <a:r>
              <a:rPr lang="id-ID"/>
              <a:t>Fenomena</a:t>
            </a:r>
          </a:p>
          <a:p>
            <a:pPr lvl="2"/>
            <a:r>
              <a:rPr lang="id-ID"/>
              <a:t>Data atau Variabel, tergantung Teori/Cara Fikir Yang Membingkainya. </a:t>
            </a:r>
          </a:p>
        </p:txBody>
      </p:sp>
      <p:sp>
        <p:nvSpPr>
          <p:cNvPr id="4" name="Content Placeholder 2">
            <a:extLst>
              <a:ext uri="{FF2B5EF4-FFF2-40B4-BE49-F238E27FC236}">
                <a16:creationId xmlns:a16="http://schemas.microsoft.com/office/drawing/2014/main" id="{5D45B45E-A9C2-47B3-82E5-942BA6E1BEB3}"/>
              </a:ext>
            </a:extLst>
          </p:cNvPr>
          <p:cNvSpPr txBox="1">
            <a:spLocks/>
          </p:cNvSpPr>
          <p:nvPr/>
        </p:nvSpPr>
        <p:spPr>
          <a:xfrm>
            <a:off x="6477000" y="895250"/>
            <a:ext cx="5791200" cy="50675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id-ID" b="1"/>
              <a:t>Fenomena</a:t>
            </a:r>
          </a:p>
          <a:p>
            <a:pPr lvl="1"/>
            <a:r>
              <a:rPr lang="id-ID"/>
              <a:t>Fakta temuan awal</a:t>
            </a:r>
          </a:p>
          <a:p>
            <a:pPr lvl="1"/>
            <a:r>
              <a:rPr lang="id-ID"/>
              <a:t>Fakta yang ditemukan di lapangan</a:t>
            </a:r>
          </a:p>
          <a:p>
            <a:pPr lvl="1"/>
            <a:r>
              <a:rPr lang="id-ID"/>
              <a:t>Sesuatu hal yang bisa disaksikan dengan panca indera serta dapat diterangkan secara ilmiah</a:t>
            </a:r>
          </a:p>
          <a:p>
            <a:pPr lvl="1"/>
            <a:r>
              <a:rPr lang="id-ID"/>
              <a:t>Akan menjadi fakta berikutnya</a:t>
            </a:r>
          </a:p>
        </p:txBody>
      </p:sp>
    </p:spTree>
    <p:extLst>
      <p:ext uri="{BB962C8B-B14F-4D97-AF65-F5344CB8AC3E}">
        <p14:creationId xmlns:p14="http://schemas.microsoft.com/office/powerpoint/2010/main" val="1491722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FA703-06F9-4CBD-A043-881CF3A2514E}"/>
              </a:ext>
            </a:extLst>
          </p:cNvPr>
          <p:cNvSpPr>
            <a:spLocks noGrp="1"/>
          </p:cNvSpPr>
          <p:nvPr>
            <p:ph type="title"/>
          </p:nvPr>
        </p:nvSpPr>
        <p:spPr/>
        <p:txBody>
          <a:bodyPr>
            <a:normAutofit fontScale="90000"/>
          </a:bodyPr>
          <a:lstStyle/>
          <a:p>
            <a:endParaRPr lang="id-ID"/>
          </a:p>
        </p:txBody>
      </p:sp>
      <p:pic>
        <p:nvPicPr>
          <p:cNvPr id="9" name="Content Placeholder 8" descr="A picture containing plant&#10;&#10;Description automatically generated">
            <a:extLst>
              <a:ext uri="{FF2B5EF4-FFF2-40B4-BE49-F238E27FC236}">
                <a16:creationId xmlns:a16="http://schemas.microsoft.com/office/drawing/2014/main" id="{0D5B4D62-0D1F-48E4-9207-7C7F7DD0DE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304"/>
            <a:ext cx="12192000" cy="6838743"/>
          </a:xfrm>
        </p:spPr>
      </p:pic>
      <p:sp>
        <p:nvSpPr>
          <p:cNvPr id="10" name="Rectangle 9">
            <a:extLst>
              <a:ext uri="{FF2B5EF4-FFF2-40B4-BE49-F238E27FC236}">
                <a16:creationId xmlns:a16="http://schemas.microsoft.com/office/drawing/2014/main" id="{CB3BBB08-BCA7-404A-B3A0-DE91558525BE}"/>
              </a:ext>
            </a:extLst>
          </p:cNvPr>
          <p:cNvSpPr/>
          <p:nvPr/>
        </p:nvSpPr>
        <p:spPr>
          <a:xfrm>
            <a:off x="6057900" y="5481621"/>
            <a:ext cx="5937828" cy="923330"/>
          </a:xfrm>
          <a:prstGeom prst="rect">
            <a:avLst/>
          </a:prstGeom>
          <a:noFill/>
        </p:spPr>
        <p:txBody>
          <a:bodyPr wrap="square" lIns="91440" tIns="45720" rIns="91440" bIns="45720">
            <a:spAutoFit/>
          </a:bodyPr>
          <a:lstStyle/>
          <a:p>
            <a:pPr algn="ctr"/>
            <a:r>
              <a:rPr lang="id-ID" sz="5400" b="1" cap="none" spc="0">
                <a:ln w="6600">
                  <a:solidFill>
                    <a:schemeClr val="accent2"/>
                  </a:solidFill>
                  <a:prstDash val="solid"/>
                </a:ln>
                <a:solidFill>
                  <a:srgbClr val="FFFFFF"/>
                </a:solidFill>
                <a:effectLst>
                  <a:outerShdw dist="38100" dir="2700000" algn="tl" rotWithShape="0">
                    <a:schemeClr val="accent2"/>
                  </a:outerShdw>
                </a:effectLst>
              </a:rPr>
              <a:t>Ilmu Pengetahuan </a:t>
            </a:r>
            <a:endParaRPr lang="en-US" sz="5400" b="1" cap="none" spc="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35609306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3BBE7-C95F-46FA-AAF1-59CF92D6760C}"/>
              </a:ext>
            </a:extLst>
          </p:cNvPr>
          <p:cNvSpPr>
            <a:spLocks noGrp="1"/>
          </p:cNvSpPr>
          <p:nvPr>
            <p:ph type="title"/>
          </p:nvPr>
        </p:nvSpPr>
        <p:spPr/>
        <p:txBody>
          <a:bodyPr>
            <a:normAutofit fontScale="90000"/>
          </a:bodyPr>
          <a:lstStyle/>
          <a:p>
            <a:r>
              <a:rPr lang="id-ID"/>
              <a:t>Contoh Fenomena</a:t>
            </a:r>
          </a:p>
        </p:txBody>
      </p:sp>
      <p:pic>
        <p:nvPicPr>
          <p:cNvPr id="4" name="Content Placeholder 3">
            <a:extLst>
              <a:ext uri="{FF2B5EF4-FFF2-40B4-BE49-F238E27FC236}">
                <a16:creationId xmlns:a16="http://schemas.microsoft.com/office/drawing/2014/main" id="{C30C0A63-25D4-491C-97C7-4DF81C0EC6FF}"/>
              </a:ext>
            </a:extLst>
          </p:cNvPr>
          <p:cNvPicPr>
            <a:picLocks noGrp="1" noChangeAspect="1"/>
          </p:cNvPicPr>
          <p:nvPr>
            <p:ph idx="1"/>
          </p:nvPr>
        </p:nvPicPr>
        <p:blipFill>
          <a:blip r:embed="rId2"/>
          <a:stretch>
            <a:fillRect/>
          </a:stretch>
        </p:blipFill>
        <p:spPr>
          <a:xfrm>
            <a:off x="990600" y="1066800"/>
            <a:ext cx="4400550" cy="1428750"/>
          </a:xfrm>
          <a:prstGeom prst="rect">
            <a:avLst/>
          </a:prstGeom>
        </p:spPr>
      </p:pic>
      <p:pic>
        <p:nvPicPr>
          <p:cNvPr id="5" name="Picture 4">
            <a:extLst>
              <a:ext uri="{FF2B5EF4-FFF2-40B4-BE49-F238E27FC236}">
                <a16:creationId xmlns:a16="http://schemas.microsoft.com/office/drawing/2014/main" id="{9B6985C1-7090-4E0E-B5AA-857895BBF1AF}"/>
              </a:ext>
            </a:extLst>
          </p:cNvPr>
          <p:cNvPicPr>
            <a:picLocks noChangeAspect="1"/>
          </p:cNvPicPr>
          <p:nvPr/>
        </p:nvPicPr>
        <p:blipFill>
          <a:blip r:embed="rId3"/>
          <a:stretch>
            <a:fillRect/>
          </a:stretch>
        </p:blipFill>
        <p:spPr>
          <a:xfrm>
            <a:off x="5791200" y="1076325"/>
            <a:ext cx="4324350" cy="1885950"/>
          </a:xfrm>
          <a:prstGeom prst="rect">
            <a:avLst/>
          </a:prstGeom>
        </p:spPr>
      </p:pic>
      <p:sp>
        <p:nvSpPr>
          <p:cNvPr id="6" name="TextBox 5">
            <a:extLst>
              <a:ext uri="{FF2B5EF4-FFF2-40B4-BE49-F238E27FC236}">
                <a16:creationId xmlns:a16="http://schemas.microsoft.com/office/drawing/2014/main" id="{9597ADC4-899A-48C3-9995-4DA83A9985B8}"/>
              </a:ext>
            </a:extLst>
          </p:cNvPr>
          <p:cNvSpPr txBox="1"/>
          <p:nvPr/>
        </p:nvSpPr>
        <p:spPr>
          <a:xfrm>
            <a:off x="838200" y="3352800"/>
            <a:ext cx="6400799" cy="2308324"/>
          </a:xfrm>
          <a:prstGeom prst="rect">
            <a:avLst/>
          </a:prstGeom>
          <a:noFill/>
        </p:spPr>
        <p:txBody>
          <a:bodyPr wrap="square" rtlCol="0">
            <a:spAutoFit/>
          </a:bodyPr>
          <a:lstStyle/>
          <a:p>
            <a:r>
              <a:rPr lang="id-ID"/>
              <a:t>Perkembangan teknologi informasi dan komunikasi semakin pesat di era globalisasi ini, banyak hal dari sektor kehidupan yang telah memanfaatkan kecanggihan dari teknologi itu sendiri. Adanya perkembangan teknologi ini memang banyak memberi dampak yang cukup besar dan memunculkan fenomena-fenomena bagi kehidupan manusia dalam segala bidang. Lalu, apa saja fenomena perkembangan teknologi informasi dan komunikasi yang terjadi di kehidupan masyarakat Indonesia?</a:t>
            </a:r>
          </a:p>
        </p:txBody>
      </p:sp>
      <p:sp>
        <p:nvSpPr>
          <p:cNvPr id="7" name="TextBox 6">
            <a:extLst>
              <a:ext uri="{FF2B5EF4-FFF2-40B4-BE49-F238E27FC236}">
                <a16:creationId xmlns:a16="http://schemas.microsoft.com/office/drawing/2014/main" id="{4704CF9F-85C0-41D4-9BD9-43E5ACA47847}"/>
              </a:ext>
            </a:extLst>
          </p:cNvPr>
          <p:cNvSpPr txBox="1"/>
          <p:nvPr/>
        </p:nvSpPr>
        <p:spPr>
          <a:xfrm>
            <a:off x="7448550" y="3429000"/>
            <a:ext cx="4038600" cy="646331"/>
          </a:xfrm>
          <a:prstGeom prst="rect">
            <a:avLst/>
          </a:prstGeom>
          <a:noFill/>
        </p:spPr>
        <p:txBody>
          <a:bodyPr wrap="square" rtlCol="0">
            <a:spAutoFit/>
          </a:bodyPr>
          <a:lstStyle/>
          <a:p>
            <a:r>
              <a:rPr lang="id-ID" b="1"/>
              <a:t>Fenomena Penggunaan Instagram Sebagai Alat Komunikasi Pembelajaran</a:t>
            </a:r>
            <a:endParaRPr lang="id-ID"/>
          </a:p>
        </p:txBody>
      </p:sp>
      <p:sp>
        <p:nvSpPr>
          <p:cNvPr id="9" name="TextBox 8">
            <a:extLst>
              <a:ext uri="{FF2B5EF4-FFF2-40B4-BE49-F238E27FC236}">
                <a16:creationId xmlns:a16="http://schemas.microsoft.com/office/drawing/2014/main" id="{9C75ABF8-E684-4A43-8661-E357EB6759A6}"/>
              </a:ext>
            </a:extLst>
          </p:cNvPr>
          <p:cNvSpPr txBox="1"/>
          <p:nvPr/>
        </p:nvSpPr>
        <p:spPr>
          <a:xfrm>
            <a:off x="7448550" y="4267200"/>
            <a:ext cx="3721893" cy="646331"/>
          </a:xfrm>
          <a:prstGeom prst="rect">
            <a:avLst/>
          </a:prstGeom>
          <a:noFill/>
        </p:spPr>
        <p:txBody>
          <a:bodyPr wrap="square">
            <a:spAutoFit/>
          </a:bodyPr>
          <a:lstStyle/>
          <a:p>
            <a:r>
              <a:rPr lang="id-ID" b="1"/>
              <a:t>Fenomena Dompet Digital (E-Wallet) Untuk Kemudahan Berbelanja</a:t>
            </a:r>
            <a:endParaRPr lang="id-ID"/>
          </a:p>
        </p:txBody>
      </p:sp>
    </p:spTree>
    <p:extLst>
      <p:ext uri="{BB962C8B-B14F-4D97-AF65-F5344CB8AC3E}">
        <p14:creationId xmlns:p14="http://schemas.microsoft.com/office/powerpoint/2010/main" val="38971809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F15A4-4A4B-4553-8D09-2CF603E0DD24}"/>
              </a:ext>
            </a:extLst>
          </p:cNvPr>
          <p:cNvSpPr>
            <a:spLocks noGrp="1"/>
          </p:cNvSpPr>
          <p:nvPr>
            <p:ph type="title"/>
          </p:nvPr>
        </p:nvSpPr>
        <p:spPr/>
        <p:txBody>
          <a:bodyPr>
            <a:normAutofit fontScale="90000"/>
          </a:bodyPr>
          <a:lstStyle/>
          <a:p>
            <a:r>
              <a:rPr lang="id-ID"/>
              <a:t>Fakta</a:t>
            </a:r>
          </a:p>
        </p:txBody>
      </p:sp>
      <p:sp>
        <p:nvSpPr>
          <p:cNvPr id="3" name="Content Placeholder 2">
            <a:extLst>
              <a:ext uri="{FF2B5EF4-FFF2-40B4-BE49-F238E27FC236}">
                <a16:creationId xmlns:a16="http://schemas.microsoft.com/office/drawing/2014/main" id="{F51DE82D-E57D-48B4-8054-40D931B324FF}"/>
              </a:ext>
            </a:extLst>
          </p:cNvPr>
          <p:cNvSpPr>
            <a:spLocks noGrp="1"/>
          </p:cNvSpPr>
          <p:nvPr>
            <p:ph idx="1"/>
          </p:nvPr>
        </p:nvSpPr>
        <p:spPr/>
        <p:txBody>
          <a:bodyPr>
            <a:normAutofit fontScale="92500" lnSpcReduction="10000"/>
          </a:bodyPr>
          <a:lstStyle/>
          <a:p>
            <a:r>
              <a:rPr lang="id-ID"/>
              <a:t>Fakta adalah pengamatan yang telah diverifikasi secara empiris</a:t>
            </a:r>
          </a:p>
          <a:p>
            <a:r>
              <a:rPr lang="id-ID"/>
              <a:t>Fakta dapat berkembang menjadi ilmu atau bisa juga tidak berarti apa-apa. </a:t>
            </a:r>
          </a:p>
          <a:p>
            <a:r>
              <a:rPr lang="sv-SE"/>
              <a:t>Fakta Ilmiah adalah </a:t>
            </a:r>
            <a:r>
              <a:rPr lang="sv-SE" b="1"/>
              <a:t>produk dari pengamatan </a:t>
            </a:r>
            <a:r>
              <a:rPr lang="sv-SE"/>
              <a:t>yang bukan random dan </a:t>
            </a:r>
            <a:r>
              <a:rPr lang="sv-SE" b="1"/>
              <a:t>mempunyai arti </a:t>
            </a:r>
            <a:r>
              <a:rPr lang="sv-SE"/>
              <a:t>karena </a:t>
            </a:r>
            <a:r>
              <a:rPr lang="sv-SE" b="1"/>
              <a:t>dilandasi oleh teori</a:t>
            </a:r>
            <a:r>
              <a:rPr lang="sv-SE"/>
              <a:t>.</a:t>
            </a:r>
            <a:endParaRPr lang="id-ID"/>
          </a:p>
          <a:p>
            <a:r>
              <a:rPr lang="id-ID"/>
              <a:t>Fakta berperan dan mempunyai interaksi yang tetap dengan teori, diantaranya:</a:t>
            </a:r>
          </a:p>
          <a:p>
            <a:pPr lvl="1"/>
            <a:r>
              <a:rPr lang="id-ID"/>
              <a:t>Fakta menolong </a:t>
            </a:r>
            <a:r>
              <a:rPr lang="id-ID" b="1"/>
              <a:t>memprakarsai teori</a:t>
            </a:r>
          </a:p>
          <a:p>
            <a:pPr lvl="1"/>
            <a:r>
              <a:rPr lang="id-ID"/>
              <a:t>Fakta memberi jalan dalam </a:t>
            </a:r>
            <a:r>
              <a:rPr lang="id-ID" b="1"/>
              <a:t>mengubah atau memformulasikan </a:t>
            </a:r>
            <a:r>
              <a:rPr lang="id-ID"/>
              <a:t>teori baru</a:t>
            </a:r>
          </a:p>
          <a:p>
            <a:pPr lvl="1"/>
            <a:r>
              <a:rPr lang="id-ID"/>
              <a:t>Fakta dapat membuat </a:t>
            </a:r>
            <a:r>
              <a:rPr lang="id-ID" b="1"/>
              <a:t>penolakan</a:t>
            </a:r>
            <a:r>
              <a:rPr lang="id-ID"/>
              <a:t> teori</a:t>
            </a:r>
          </a:p>
          <a:p>
            <a:pPr lvl="1"/>
            <a:r>
              <a:rPr lang="id-ID"/>
              <a:t>Fakta </a:t>
            </a:r>
            <a:r>
              <a:rPr lang="id-ID" b="1"/>
              <a:t>memperjelas</a:t>
            </a:r>
            <a:r>
              <a:rPr lang="id-ID"/>
              <a:t> dan </a:t>
            </a:r>
            <a:r>
              <a:rPr lang="id-ID" b="1"/>
              <a:t>memberi definisi kembali </a:t>
            </a:r>
            <a:r>
              <a:rPr lang="id-ID"/>
              <a:t>(redefinisi) terhadap teori.</a:t>
            </a:r>
          </a:p>
        </p:txBody>
      </p:sp>
    </p:spTree>
    <p:extLst>
      <p:ext uri="{BB962C8B-B14F-4D97-AF65-F5344CB8AC3E}">
        <p14:creationId xmlns:p14="http://schemas.microsoft.com/office/powerpoint/2010/main" val="15385455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C8538-CC6B-4000-95B0-F7288304E74F}"/>
              </a:ext>
            </a:extLst>
          </p:cNvPr>
          <p:cNvSpPr>
            <a:spLocks noGrp="1"/>
          </p:cNvSpPr>
          <p:nvPr>
            <p:ph type="title"/>
          </p:nvPr>
        </p:nvSpPr>
        <p:spPr/>
        <p:txBody>
          <a:bodyPr>
            <a:normAutofit fontScale="90000"/>
          </a:bodyPr>
          <a:lstStyle/>
          <a:p>
            <a:r>
              <a:rPr lang="id-ID"/>
              <a:t>Data dan Variabel</a:t>
            </a:r>
          </a:p>
        </p:txBody>
      </p:sp>
      <p:sp>
        <p:nvSpPr>
          <p:cNvPr id="3" name="Content Placeholder 2">
            <a:extLst>
              <a:ext uri="{FF2B5EF4-FFF2-40B4-BE49-F238E27FC236}">
                <a16:creationId xmlns:a16="http://schemas.microsoft.com/office/drawing/2014/main" id="{CDA68D2F-F1DF-4D44-BF7C-63CC38525095}"/>
              </a:ext>
            </a:extLst>
          </p:cNvPr>
          <p:cNvSpPr>
            <a:spLocks noGrp="1"/>
          </p:cNvSpPr>
          <p:nvPr>
            <p:ph idx="1"/>
          </p:nvPr>
        </p:nvSpPr>
        <p:spPr>
          <a:xfrm>
            <a:off x="304800" y="898510"/>
            <a:ext cx="5181600" cy="5067500"/>
          </a:xfrm>
        </p:spPr>
        <p:txBody>
          <a:bodyPr>
            <a:normAutofit fontScale="92500" lnSpcReduction="20000"/>
          </a:bodyPr>
          <a:lstStyle/>
          <a:p>
            <a:r>
              <a:rPr lang="id-ID" b="1"/>
              <a:t>Data </a:t>
            </a:r>
          </a:p>
          <a:p>
            <a:pPr lvl="1"/>
            <a:r>
              <a:rPr lang="id-ID"/>
              <a:t>fakta yang dibingkai oleh suatu teori dari suatu disiplin ilmu tertentu</a:t>
            </a:r>
          </a:p>
          <a:p>
            <a:pPr lvl="1"/>
            <a:r>
              <a:rPr lang="id-ID"/>
              <a:t>catatan atas kumpulan fakta</a:t>
            </a:r>
          </a:p>
          <a:p>
            <a:pPr lvl="1"/>
            <a:r>
              <a:rPr lang="id-ID"/>
              <a:t>d</a:t>
            </a:r>
            <a:r>
              <a:rPr lang="sv-SE"/>
              <a:t>ata merupakan </a:t>
            </a:r>
            <a:r>
              <a:rPr lang="sv-SE" b="1"/>
              <a:t>bentuk jamak </a:t>
            </a:r>
            <a:r>
              <a:rPr lang="sv-SE"/>
              <a:t>dari </a:t>
            </a:r>
            <a:r>
              <a:rPr lang="sv-SE" i="1"/>
              <a:t>datum</a:t>
            </a:r>
            <a:r>
              <a:rPr lang="sv-SE"/>
              <a:t>, berasal dari </a:t>
            </a:r>
            <a:r>
              <a:rPr lang="sv-SE" b="1"/>
              <a:t>bahasa Latin </a:t>
            </a:r>
            <a:r>
              <a:rPr lang="sv-SE"/>
              <a:t>yang berarti “sesuatu yang diberikan”</a:t>
            </a:r>
            <a:endParaRPr lang="id-ID"/>
          </a:p>
          <a:p>
            <a:pPr lvl="1"/>
            <a:r>
              <a:rPr lang="id-ID"/>
              <a:t>hasil pengukuran atau pengamatan suatu variabel yang bentuknya dapat berupa </a:t>
            </a:r>
            <a:r>
              <a:rPr lang="id-ID" b="1"/>
              <a:t>angka, kata-kata, atau citra</a:t>
            </a:r>
            <a:r>
              <a:rPr lang="id-ID"/>
              <a:t>.</a:t>
            </a:r>
          </a:p>
        </p:txBody>
      </p:sp>
      <p:sp>
        <p:nvSpPr>
          <p:cNvPr id="4" name="Content Placeholder 2">
            <a:extLst>
              <a:ext uri="{FF2B5EF4-FFF2-40B4-BE49-F238E27FC236}">
                <a16:creationId xmlns:a16="http://schemas.microsoft.com/office/drawing/2014/main" id="{903C51BA-A8CA-4D48-85D1-3FE4B846CA05}"/>
              </a:ext>
            </a:extLst>
          </p:cNvPr>
          <p:cNvSpPr txBox="1">
            <a:spLocks/>
          </p:cNvSpPr>
          <p:nvPr/>
        </p:nvSpPr>
        <p:spPr>
          <a:xfrm>
            <a:off x="6019800" y="895250"/>
            <a:ext cx="4495800" cy="50675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id-ID" b="1"/>
              <a:t>Variabel</a:t>
            </a:r>
          </a:p>
          <a:p>
            <a:pPr lvl="1"/>
            <a:r>
              <a:rPr lang="id-ID"/>
              <a:t>besaran yang </a:t>
            </a:r>
            <a:r>
              <a:rPr lang="id-ID" b="1"/>
              <a:t>dapat berubah</a:t>
            </a:r>
            <a:r>
              <a:rPr lang="id-ID"/>
              <a:t> serta berpengaruh pada sebuah peristiwa atau hasil dari penelitian</a:t>
            </a:r>
          </a:p>
          <a:p>
            <a:pPr lvl="1"/>
            <a:r>
              <a:rPr lang="id-ID"/>
              <a:t>Keberadaan variabel sendiri nantinya bisa mempermudah proses analisis dan identifikasi permasalahan yang ada.</a:t>
            </a:r>
          </a:p>
        </p:txBody>
      </p:sp>
    </p:spTree>
    <p:extLst>
      <p:ext uri="{BB962C8B-B14F-4D97-AF65-F5344CB8AC3E}">
        <p14:creationId xmlns:p14="http://schemas.microsoft.com/office/powerpoint/2010/main" val="35978750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FC2B8-0925-4211-B3D8-3832D4825ADF}"/>
              </a:ext>
            </a:extLst>
          </p:cNvPr>
          <p:cNvSpPr>
            <a:spLocks noGrp="1"/>
          </p:cNvSpPr>
          <p:nvPr>
            <p:ph type="title"/>
          </p:nvPr>
        </p:nvSpPr>
        <p:spPr/>
        <p:txBody>
          <a:bodyPr>
            <a:normAutofit fontScale="90000"/>
          </a:bodyPr>
          <a:lstStyle/>
          <a:p>
            <a:r>
              <a:rPr lang="id-ID"/>
              <a:t>Jenis Data</a:t>
            </a:r>
          </a:p>
        </p:txBody>
      </p:sp>
      <p:sp>
        <p:nvSpPr>
          <p:cNvPr id="3" name="Content Placeholder 2">
            <a:extLst>
              <a:ext uri="{FF2B5EF4-FFF2-40B4-BE49-F238E27FC236}">
                <a16:creationId xmlns:a16="http://schemas.microsoft.com/office/drawing/2014/main" id="{DC063CD1-6AD2-4862-BD00-F4A779C673CA}"/>
              </a:ext>
            </a:extLst>
          </p:cNvPr>
          <p:cNvSpPr>
            <a:spLocks noGrp="1"/>
          </p:cNvSpPr>
          <p:nvPr>
            <p:ph idx="1"/>
          </p:nvPr>
        </p:nvSpPr>
        <p:spPr>
          <a:xfrm>
            <a:off x="3505200" y="898510"/>
            <a:ext cx="8382000" cy="5067500"/>
          </a:xfrm>
        </p:spPr>
        <p:txBody>
          <a:bodyPr>
            <a:normAutofit fontScale="70000" lnSpcReduction="20000"/>
          </a:bodyPr>
          <a:lstStyle/>
          <a:p>
            <a:r>
              <a:rPr lang="id-ID" b="1"/>
              <a:t>Berdasarkan Cara Perolehan</a:t>
            </a:r>
          </a:p>
          <a:p>
            <a:pPr lvl="1"/>
            <a:r>
              <a:rPr lang="id-ID"/>
              <a:t>Primer</a:t>
            </a:r>
          </a:p>
          <a:p>
            <a:pPr lvl="1"/>
            <a:r>
              <a:rPr lang="id-ID"/>
              <a:t>Sekunder</a:t>
            </a:r>
          </a:p>
          <a:p>
            <a:r>
              <a:rPr lang="id-ID" b="1"/>
              <a:t>Berdasarkan Sumber Data</a:t>
            </a:r>
          </a:p>
          <a:p>
            <a:pPr lvl="1"/>
            <a:r>
              <a:rPr lang="id-ID"/>
              <a:t>Internal</a:t>
            </a:r>
          </a:p>
          <a:p>
            <a:pPr lvl="1"/>
            <a:r>
              <a:rPr lang="id-ID"/>
              <a:t>Eksternal</a:t>
            </a:r>
          </a:p>
          <a:p>
            <a:r>
              <a:rPr lang="id-ID" b="1"/>
              <a:t>Berdasarkan Jenis Data</a:t>
            </a:r>
          </a:p>
          <a:p>
            <a:pPr lvl="1"/>
            <a:r>
              <a:rPr lang="id-ID"/>
              <a:t>Kuantitatif</a:t>
            </a:r>
          </a:p>
          <a:p>
            <a:pPr lvl="1"/>
            <a:r>
              <a:rPr lang="id-ID"/>
              <a:t>Kualitatif</a:t>
            </a:r>
          </a:p>
          <a:p>
            <a:r>
              <a:rPr lang="id-ID" b="1"/>
              <a:t>Berdasarkan Sifat Data</a:t>
            </a:r>
          </a:p>
          <a:p>
            <a:pPr lvl="1"/>
            <a:r>
              <a:rPr lang="id-ID"/>
              <a:t>Diskrit</a:t>
            </a:r>
          </a:p>
          <a:p>
            <a:pPr lvl="1"/>
            <a:r>
              <a:rPr lang="id-ID"/>
              <a:t>Kontinyu</a:t>
            </a:r>
          </a:p>
          <a:p>
            <a:r>
              <a:rPr lang="id-ID" b="1"/>
              <a:t>Berdasarkan Waktu Pengumpulan</a:t>
            </a:r>
          </a:p>
          <a:p>
            <a:pPr lvl="1"/>
            <a:r>
              <a:rPr lang="id-ID"/>
              <a:t>Cross Section</a:t>
            </a:r>
          </a:p>
          <a:p>
            <a:pPr lvl="1"/>
            <a:r>
              <a:rPr lang="id-ID"/>
              <a:t>Time Series/Berkala</a:t>
            </a:r>
          </a:p>
          <a:p>
            <a:pPr lvl="1"/>
            <a:endParaRPr lang="id-ID" i="1"/>
          </a:p>
          <a:p>
            <a:endParaRPr lang="id-ID" i="1"/>
          </a:p>
          <a:p>
            <a:endParaRPr lang="id-ID" i="1"/>
          </a:p>
          <a:p>
            <a:endParaRPr lang="id-ID" i="1"/>
          </a:p>
          <a:p>
            <a:endParaRPr lang="id-ID" i="1"/>
          </a:p>
          <a:p>
            <a:endParaRPr lang="id-ID"/>
          </a:p>
        </p:txBody>
      </p:sp>
    </p:spTree>
    <p:extLst>
      <p:ext uri="{BB962C8B-B14F-4D97-AF65-F5344CB8AC3E}">
        <p14:creationId xmlns:p14="http://schemas.microsoft.com/office/powerpoint/2010/main" val="24656728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40FF2-BAFA-4834-83E5-1449D80DC4E8}"/>
              </a:ext>
            </a:extLst>
          </p:cNvPr>
          <p:cNvSpPr>
            <a:spLocks noGrp="1"/>
          </p:cNvSpPr>
          <p:nvPr>
            <p:ph type="title"/>
          </p:nvPr>
        </p:nvSpPr>
        <p:spPr/>
        <p:txBody>
          <a:bodyPr>
            <a:normAutofit fontScale="90000"/>
          </a:bodyPr>
          <a:lstStyle/>
          <a:p>
            <a:r>
              <a:rPr lang="id-ID"/>
              <a:t>Jenis Data</a:t>
            </a:r>
          </a:p>
        </p:txBody>
      </p:sp>
      <p:sp>
        <p:nvSpPr>
          <p:cNvPr id="3" name="Content Placeholder 2">
            <a:extLst>
              <a:ext uri="{FF2B5EF4-FFF2-40B4-BE49-F238E27FC236}">
                <a16:creationId xmlns:a16="http://schemas.microsoft.com/office/drawing/2014/main" id="{4643B6B7-799C-49F2-A3BD-1DD0C2025731}"/>
              </a:ext>
            </a:extLst>
          </p:cNvPr>
          <p:cNvSpPr>
            <a:spLocks noGrp="1"/>
          </p:cNvSpPr>
          <p:nvPr>
            <p:ph idx="1"/>
          </p:nvPr>
        </p:nvSpPr>
        <p:spPr/>
        <p:txBody>
          <a:bodyPr>
            <a:normAutofit fontScale="92500" lnSpcReduction="10000"/>
          </a:bodyPr>
          <a:lstStyle/>
          <a:p>
            <a:pPr marL="0" indent="0">
              <a:buNone/>
            </a:pPr>
            <a:r>
              <a:rPr lang="id-ID" i="1"/>
              <a:t>Berdasarkan cara memperolehnya</a:t>
            </a:r>
          </a:p>
          <a:p>
            <a:r>
              <a:rPr lang="id-ID" b="1"/>
              <a:t>Data Primer</a:t>
            </a:r>
            <a:r>
              <a:rPr lang="id-ID"/>
              <a:t>: data yang diambil  secara langsung diambil dari objek / obyek penelitian oleh peneliti perorangan maupun organisasi. Contoh : Mewawancarai langsung penonton bioskop 21 untuk meneliti preferensi konsumen bioskop.</a:t>
            </a:r>
          </a:p>
          <a:p>
            <a:r>
              <a:rPr lang="id-ID" b="1"/>
              <a:t>Data Sekunder</a:t>
            </a:r>
            <a:r>
              <a:rPr lang="id-ID"/>
              <a:t>: data yang didapat tidak secara langsung dari objek penelitian. Peneliti mendapatkan data yang sudah jadi yang dikumpulkan oleh pihak lain dengan berbagai cara atau metode baik secara komersial maupun non komersial. Contohnya adalah pada peneliti yang menggunakan data statistik hasil riset dari surat kabar atau majalah.</a:t>
            </a:r>
          </a:p>
        </p:txBody>
      </p:sp>
    </p:spTree>
    <p:extLst>
      <p:ext uri="{BB962C8B-B14F-4D97-AF65-F5344CB8AC3E}">
        <p14:creationId xmlns:p14="http://schemas.microsoft.com/office/powerpoint/2010/main" val="27194867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497C7-4878-49C4-BA82-96D50EDD80B7}"/>
              </a:ext>
            </a:extLst>
          </p:cNvPr>
          <p:cNvSpPr>
            <a:spLocks noGrp="1"/>
          </p:cNvSpPr>
          <p:nvPr>
            <p:ph type="title"/>
          </p:nvPr>
        </p:nvSpPr>
        <p:spPr/>
        <p:txBody>
          <a:bodyPr>
            <a:normAutofit fontScale="90000"/>
          </a:bodyPr>
          <a:lstStyle/>
          <a:p>
            <a:r>
              <a:rPr lang="id-ID"/>
              <a:t>Jenis Data</a:t>
            </a:r>
          </a:p>
        </p:txBody>
      </p:sp>
      <p:sp>
        <p:nvSpPr>
          <p:cNvPr id="3" name="Content Placeholder 2">
            <a:extLst>
              <a:ext uri="{FF2B5EF4-FFF2-40B4-BE49-F238E27FC236}">
                <a16:creationId xmlns:a16="http://schemas.microsoft.com/office/drawing/2014/main" id="{868248F3-0DA7-4191-9899-EFC526000880}"/>
              </a:ext>
            </a:extLst>
          </p:cNvPr>
          <p:cNvSpPr>
            <a:spLocks noGrp="1"/>
          </p:cNvSpPr>
          <p:nvPr>
            <p:ph idx="1"/>
          </p:nvPr>
        </p:nvSpPr>
        <p:spPr/>
        <p:txBody>
          <a:bodyPr>
            <a:normAutofit/>
          </a:bodyPr>
          <a:lstStyle/>
          <a:p>
            <a:pPr marL="0" indent="0">
              <a:buNone/>
            </a:pPr>
            <a:r>
              <a:rPr lang="id-ID" i="1"/>
              <a:t>Berdasarkan Sumber Data</a:t>
            </a:r>
          </a:p>
          <a:p>
            <a:r>
              <a:rPr lang="id-ID" b="1"/>
              <a:t>Data Internal</a:t>
            </a:r>
            <a:r>
              <a:rPr lang="id-ID"/>
              <a:t>: data yang menggambarkan situasi dan kondisi pada suatu organisasi secara internal. Misal : data keuangan, data pegawai, data produksi, dsb.</a:t>
            </a:r>
          </a:p>
          <a:p>
            <a:r>
              <a:rPr lang="id-ID" b="1"/>
              <a:t>Data Eksternal</a:t>
            </a:r>
            <a:r>
              <a:rPr lang="id-ID"/>
              <a:t>: data yang menggambarkan situasi serta kondisi yang ada di luar organisasi. Contohnya adalah data jumlah penggunaan suatu produk pada konsumen, tingkat preferensi pelanggan, persebaran penduduk, dan lain sebagainya.</a:t>
            </a:r>
          </a:p>
        </p:txBody>
      </p:sp>
    </p:spTree>
    <p:extLst>
      <p:ext uri="{BB962C8B-B14F-4D97-AF65-F5344CB8AC3E}">
        <p14:creationId xmlns:p14="http://schemas.microsoft.com/office/powerpoint/2010/main" val="22183695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5AE33-E84E-4CBD-A0C3-718EF8F08FD3}"/>
              </a:ext>
            </a:extLst>
          </p:cNvPr>
          <p:cNvSpPr>
            <a:spLocks noGrp="1"/>
          </p:cNvSpPr>
          <p:nvPr>
            <p:ph type="title"/>
          </p:nvPr>
        </p:nvSpPr>
        <p:spPr/>
        <p:txBody>
          <a:bodyPr>
            <a:normAutofit fontScale="90000"/>
          </a:bodyPr>
          <a:lstStyle/>
          <a:p>
            <a:r>
              <a:rPr lang="id-ID"/>
              <a:t>Jenis Data</a:t>
            </a:r>
          </a:p>
        </p:txBody>
      </p:sp>
      <p:sp>
        <p:nvSpPr>
          <p:cNvPr id="3" name="Content Placeholder 2">
            <a:extLst>
              <a:ext uri="{FF2B5EF4-FFF2-40B4-BE49-F238E27FC236}">
                <a16:creationId xmlns:a16="http://schemas.microsoft.com/office/drawing/2014/main" id="{0DF3385C-C703-477E-B0D7-C8D790A15107}"/>
              </a:ext>
            </a:extLst>
          </p:cNvPr>
          <p:cNvSpPr>
            <a:spLocks noGrp="1"/>
          </p:cNvSpPr>
          <p:nvPr>
            <p:ph idx="1"/>
          </p:nvPr>
        </p:nvSpPr>
        <p:spPr/>
        <p:txBody>
          <a:bodyPr>
            <a:normAutofit/>
          </a:bodyPr>
          <a:lstStyle/>
          <a:p>
            <a:pPr marL="0" indent="0">
              <a:buNone/>
            </a:pPr>
            <a:r>
              <a:rPr lang="id-ID" i="1"/>
              <a:t>Berdasarkan Jenis Data</a:t>
            </a:r>
          </a:p>
          <a:p>
            <a:r>
              <a:rPr lang="id-ID" b="1"/>
              <a:t>Data Kuantitatif</a:t>
            </a:r>
            <a:r>
              <a:rPr lang="id-ID"/>
              <a:t>: data yang dipaparkan dalam bentuk angka-angka. Misalnya adalah jumlah pembeli saat </a:t>
            </a:r>
            <a:r>
              <a:rPr lang="id-ID" i="1"/>
              <a:t>weekend</a:t>
            </a:r>
            <a:r>
              <a:rPr lang="id-ID"/>
              <a:t>, tinggi badan siswa SMA kelas A, dan lain-lain.</a:t>
            </a:r>
          </a:p>
          <a:p>
            <a:r>
              <a:rPr lang="id-ID" b="1"/>
              <a:t>Data Kualitatif: </a:t>
            </a:r>
            <a:r>
              <a:rPr lang="id-ID"/>
              <a:t>data yang disajikan dalam bentuk kata-kata yang </a:t>
            </a:r>
            <a:r>
              <a:rPr lang="id-ID" b="1"/>
              <a:t>mengandung makna</a:t>
            </a:r>
            <a:r>
              <a:rPr lang="id-ID"/>
              <a:t>. Contohnya seperti persepsi konsumen terhadap botol air minum dalam kemasan, anggapan para ahli terhadap fenomena Covid-19 dan lain-lain.</a:t>
            </a:r>
          </a:p>
        </p:txBody>
      </p:sp>
    </p:spTree>
    <p:extLst>
      <p:ext uri="{BB962C8B-B14F-4D97-AF65-F5344CB8AC3E}">
        <p14:creationId xmlns:p14="http://schemas.microsoft.com/office/powerpoint/2010/main" val="16417499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5AE33-E84E-4CBD-A0C3-718EF8F08FD3}"/>
              </a:ext>
            </a:extLst>
          </p:cNvPr>
          <p:cNvSpPr>
            <a:spLocks noGrp="1"/>
          </p:cNvSpPr>
          <p:nvPr>
            <p:ph type="title"/>
          </p:nvPr>
        </p:nvSpPr>
        <p:spPr/>
        <p:txBody>
          <a:bodyPr>
            <a:normAutofit fontScale="90000"/>
          </a:bodyPr>
          <a:lstStyle/>
          <a:p>
            <a:r>
              <a:rPr lang="id-ID"/>
              <a:t>Jenis Data</a:t>
            </a:r>
          </a:p>
        </p:txBody>
      </p:sp>
      <p:sp>
        <p:nvSpPr>
          <p:cNvPr id="3" name="Content Placeholder 2">
            <a:extLst>
              <a:ext uri="{FF2B5EF4-FFF2-40B4-BE49-F238E27FC236}">
                <a16:creationId xmlns:a16="http://schemas.microsoft.com/office/drawing/2014/main" id="{0DF3385C-C703-477E-B0D7-C8D790A15107}"/>
              </a:ext>
            </a:extLst>
          </p:cNvPr>
          <p:cNvSpPr>
            <a:spLocks noGrp="1"/>
          </p:cNvSpPr>
          <p:nvPr>
            <p:ph idx="1"/>
          </p:nvPr>
        </p:nvSpPr>
        <p:spPr/>
        <p:txBody>
          <a:bodyPr>
            <a:normAutofit/>
          </a:bodyPr>
          <a:lstStyle/>
          <a:p>
            <a:pPr marL="0" indent="0">
              <a:buNone/>
            </a:pPr>
            <a:r>
              <a:rPr lang="id-ID" i="1"/>
              <a:t>Berdasarkan Sifat Data</a:t>
            </a:r>
          </a:p>
          <a:p>
            <a:r>
              <a:rPr lang="id-ID" b="1"/>
              <a:t>Data Diskrit: </a:t>
            </a:r>
            <a:r>
              <a:rPr lang="id-ID"/>
              <a:t>data yang nilainya adalah bilangan asli. Contohnya adalah berat badan rata-rata mahasiswa TI Unpad, nilai rupiah terhadap US$ dari waktu ke waktu, dan lain-sebagainya.</a:t>
            </a:r>
          </a:p>
          <a:p>
            <a:r>
              <a:rPr lang="id-ID" b="1"/>
              <a:t>Data Kontinyu: </a:t>
            </a:r>
            <a:r>
              <a:rPr lang="id-ID"/>
              <a:t>data yang nilainya ada pada suatu interval tertentu atau berada pada nilai yang satu ke nilai yang lainnya. Contohnya penggunaan kata </a:t>
            </a:r>
            <a:r>
              <a:rPr lang="id-ID" b="1"/>
              <a:t>sekitar, kurang lebih, kira-kira</a:t>
            </a:r>
            <a:r>
              <a:rPr lang="id-ID"/>
              <a:t>, dan sebagainya. </a:t>
            </a:r>
            <a:r>
              <a:rPr lang="id-ID" i="1"/>
              <a:t>Dinas pertanian daerah mengimpor bahan baku pabrik pupuk kurang lebih 850 ton.</a:t>
            </a:r>
          </a:p>
        </p:txBody>
      </p:sp>
    </p:spTree>
    <p:extLst>
      <p:ext uri="{BB962C8B-B14F-4D97-AF65-F5344CB8AC3E}">
        <p14:creationId xmlns:p14="http://schemas.microsoft.com/office/powerpoint/2010/main" val="39731022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5AE33-E84E-4CBD-A0C3-718EF8F08FD3}"/>
              </a:ext>
            </a:extLst>
          </p:cNvPr>
          <p:cNvSpPr>
            <a:spLocks noGrp="1"/>
          </p:cNvSpPr>
          <p:nvPr>
            <p:ph type="title"/>
          </p:nvPr>
        </p:nvSpPr>
        <p:spPr/>
        <p:txBody>
          <a:bodyPr>
            <a:normAutofit fontScale="90000"/>
          </a:bodyPr>
          <a:lstStyle/>
          <a:p>
            <a:r>
              <a:rPr lang="id-ID"/>
              <a:t>Jenis Data</a:t>
            </a:r>
          </a:p>
        </p:txBody>
      </p:sp>
      <p:sp>
        <p:nvSpPr>
          <p:cNvPr id="3" name="Content Placeholder 2">
            <a:extLst>
              <a:ext uri="{FF2B5EF4-FFF2-40B4-BE49-F238E27FC236}">
                <a16:creationId xmlns:a16="http://schemas.microsoft.com/office/drawing/2014/main" id="{0DF3385C-C703-477E-B0D7-C8D790A15107}"/>
              </a:ext>
            </a:extLst>
          </p:cNvPr>
          <p:cNvSpPr>
            <a:spLocks noGrp="1"/>
          </p:cNvSpPr>
          <p:nvPr>
            <p:ph idx="1"/>
          </p:nvPr>
        </p:nvSpPr>
        <p:spPr/>
        <p:txBody>
          <a:bodyPr>
            <a:normAutofit/>
          </a:bodyPr>
          <a:lstStyle/>
          <a:p>
            <a:pPr marL="0" indent="0">
              <a:buNone/>
            </a:pPr>
            <a:r>
              <a:rPr lang="id-ID" i="1"/>
              <a:t>Berdasarkan Waktu Pengumpulan</a:t>
            </a:r>
          </a:p>
          <a:p>
            <a:r>
              <a:rPr lang="id-ID" b="1"/>
              <a:t>Data Cross Section : </a:t>
            </a:r>
            <a:r>
              <a:rPr lang="id-ID"/>
              <a:t>data yang menunjukkan </a:t>
            </a:r>
            <a:r>
              <a:rPr lang="id-ID" b="1"/>
              <a:t>titik waktu tertentu</a:t>
            </a:r>
            <a:r>
              <a:rPr lang="id-ID"/>
              <a:t>. Contohnya laporan keuangan per 31 Desember 2020, data pelanggan Tokopedia bulan September 2020, dan lain sebagainya.</a:t>
            </a:r>
          </a:p>
          <a:p>
            <a:r>
              <a:rPr lang="id-ID" b="1"/>
              <a:t>Data Time Series/Berkala: </a:t>
            </a:r>
            <a:r>
              <a:rPr lang="id-ID"/>
              <a:t>data yang datanya </a:t>
            </a:r>
            <a:r>
              <a:rPr lang="id-ID" b="1"/>
              <a:t>menggambarkan sesuatu dari waktu ke waktu</a:t>
            </a:r>
            <a:r>
              <a:rPr lang="id-ID"/>
              <a:t> atau </a:t>
            </a:r>
            <a:r>
              <a:rPr lang="id-ID" b="1"/>
              <a:t>periode secara historis</a:t>
            </a:r>
            <a:r>
              <a:rPr lang="id-ID"/>
              <a:t>. Contoh data </a:t>
            </a:r>
            <a:r>
              <a:rPr lang="id-ID" i="1"/>
              <a:t>time series </a:t>
            </a:r>
            <a:r>
              <a:rPr lang="id-ID"/>
              <a:t>adalah </a:t>
            </a:r>
            <a:r>
              <a:rPr lang="id-ID" i="1"/>
              <a:t>data perkembangan nilai tukar dollar amerika terhadap euro eropa dari tahun 2004 sampai 2006</a:t>
            </a:r>
            <a:r>
              <a:rPr lang="id-ID"/>
              <a:t>, </a:t>
            </a:r>
            <a:r>
              <a:rPr lang="id-ID" i="1"/>
              <a:t>data pemakai Tweeter pada bulan Januari sd Juni 2020</a:t>
            </a:r>
          </a:p>
        </p:txBody>
      </p:sp>
    </p:spTree>
    <p:extLst>
      <p:ext uri="{BB962C8B-B14F-4D97-AF65-F5344CB8AC3E}">
        <p14:creationId xmlns:p14="http://schemas.microsoft.com/office/powerpoint/2010/main" val="36919122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CA85B-7AE0-4854-8BC3-930FEE8F2282}"/>
              </a:ext>
            </a:extLst>
          </p:cNvPr>
          <p:cNvSpPr>
            <a:spLocks noGrp="1"/>
          </p:cNvSpPr>
          <p:nvPr>
            <p:ph type="title"/>
          </p:nvPr>
        </p:nvSpPr>
        <p:spPr/>
        <p:txBody>
          <a:bodyPr>
            <a:normAutofit fontScale="90000"/>
          </a:bodyPr>
          <a:lstStyle/>
          <a:p>
            <a:r>
              <a:rPr lang="id-ID"/>
              <a:t>Data dalam Bidang IT</a:t>
            </a:r>
          </a:p>
        </p:txBody>
      </p:sp>
      <p:pic>
        <p:nvPicPr>
          <p:cNvPr id="4" name="Content Placeholder 3">
            <a:extLst>
              <a:ext uri="{FF2B5EF4-FFF2-40B4-BE49-F238E27FC236}">
                <a16:creationId xmlns:a16="http://schemas.microsoft.com/office/drawing/2014/main" id="{E5AA6BEF-A6D9-445C-B852-B6F620DA318D}"/>
              </a:ext>
            </a:extLst>
          </p:cNvPr>
          <p:cNvPicPr>
            <a:picLocks noGrp="1" noChangeAspect="1"/>
          </p:cNvPicPr>
          <p:nvPr>
            <p:ph idx="1"/>
          </p:nvPr>
        </p:nvPicPr>
        <p:blipFill>
          <a:blip r:embed="rId2"/>
          <a:stretch>
            <a:fillRect/>
          </a:stretch>
        </p:blipFill>
        <p:spPr>
          <a:xfrm>
            <a:off x="76200" y="885825"/>
            <a:ext cx="5462740" cy="4829175"/>
          </a:xfrm>
          <a:prstGeom prst="rect">
            <a:avLst/>
          </a:prstGeom>
        </p:spPr>
      </p:pic>
      <p:pic>
        <p:nvPicPr>
          <p:cNvPr id="5" name="Picture 4">
            <a:extLst>
              <a:ext uri="{FF2B5EF4-FFF2-40B4-BE49-F238E27FC236}">
                <a16:creationId xmlns:a16="http://schemas.microsoft.com/office/drawing/2014/main" id="{20F4FFEC-F501-4480-B3DF-8FF000F018AF}"/>
              </a:ext>
            </a:extLst>
          </p:cNvPr>
          <p:cNvPicPr>
            <a:picLocks noChangeAspect="1"/>
          </p:cNvPicPr>
          <p:nvPr/>
        </p:nvPicPr>
        <p:blipFill>
          <a:blip r:embed="rId3"/>
          <a:stretch>
            <a:fillRect/>
          </a:stretch>
        </p:blipFill>
        <p:spPr>
          <a:xfrm>
            <a:off x="5943600" y="914400"/>
            <a:ext cx="5499037" cy="3267075"/>
          </a:xfrm>
          <a:prstGeom prst="rect">
            <a:avLst/>
          </a:prstGeom>
        </p:spPr>
      </p:pic>
      <p:pic>
        <p:nvPicPr>
          <p:cNvPr id="6" name="Picture 5">
            <a:extLst>
              <a:ext uri="{FF2B5EF4-FFF2-40B4-BE49-F238E27FC236}">
                <a16:creationId xmlns:a16="http://schemas.microsoft.com/office/drawing/2014/main" id="{D0A0F95A-BD57-4C90-9DEE-3D6DEA185883}"/>
              </a:ext>
            </a:extLst>
          </p:cNvPr>
          <p:cNvPicPr>
            <a:picLocks noChangeAspect="1"/>
          </p:cNvPicPr>
          <p:nvPr/>
        </p:nvPicPr>
        <p:blipFill>
          <a:blip r:embed="rId4"/>
          <a:stretch>
            <a:fillRect/>
          </a:stretch>
        </p:blipFill>
        <p:spPr>
          <a:xfrm>
            <a:off x="5953125" y="4401266"/>
            <a:ext cx="5732106" cy="1904284"/>
          </a:xfrm>
          <a:prstGeom prst="rect">
            <a:avLst/>
          </a:prstGeom>
        </p:spPr>
      </p:pic>
    </p:spTree>
    <p:extLst>
      <p:ext uri="{BB962C8B-B14F-4D97-AF65-F5344CB8AC3E}">
        <p14:creationId xmlns:p14="http://schemas.microsoft.com/office/powerpoint/2010/main" val="1096770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4DFCD-7292-413D-84EC-3060681994BF}"/>
              </a:ext>
            </a:extLst>
          </p:cNvPr>
          <p:cNvSpPr>
            <a:spLocks noGrp="1"/>
          </p:cNvSpPr>
          <p:nvPr>
            <p:ph type="title"/>
          </p:nvPr>
        </p:nvSpPr>
        <p:spPr/>
        <p:txBody>
          <a:bodyPr>
            <a:normAutofit fontScale="90000"/>
          </a:bodyPr>
          <a:lstStyle/>
          <a:p>
            <a:r>
              <a:rPr lang="id-ID"/>
              <a:t>Tahu dan Pengetahuan</a:t>
            </a:r>
          </a:p>
        </p:txBody>
      </p:sp>
      <p:sp>
        <p:nvSpPr>
          <p:cNvPr id="3" name="Content Placeholder 2">
            <a:extLst>
              <a:ext uri="{FF2B5EF4-FFF2-40B4-BE49-F238E27FC236}">
                <a16:creationId xmlns:a16="http://schemas.microsoft.com/office/drawing/2014/main" id="{C8EF574D-F8BC-4C6E-8120-DA525E7D01BB}"/>
              </a:ext>
            </a:extLst>
          </p:cNvPr>
          <p:cNvSpPr>
            <a:spLocks noGrp="1"/>
          </p:cNvSpPr>
          <p:nvPr>
            <p:ph idx="1"/>
          </p:nvPr>
        </p:nvSpPr>
        <p:spPr>
          <a:xfrm>
            <a:off x="304800" y="898510"/>
            <a:ext cx="11582400" cy="5654690"/>
          </a:xfrm>
        </p:spPr>
        <p:txBody>
          <a:bodyPr>
            <a:normAutofit fontScale="85000" lnSpcReduction="20000"/>
          </a:bodyPr>
          <a:lstStyle/>
          <a:p>
            <a:r>
              <a:rPr lang="id-ID" b="1"/>
              <a:t>Tahu </a:t>
            </a:r>
          </a:p>
          <a:p>
            <a:pPr lvl="1"/>
            <a:r>
              <a:rPr lang="id-ID"/>
              <a:t>keadaan seseorang memiliki arsip informasi dalam memorinya (otak/ hatinya). </a:t>
            </a:r>
          </a:p>
          <a:p>
            <a:pPr lvl="1"/>
            <a:r>
              <a:rPr lang="id-ID"/>
              <a:t>mengenal sesuatu setelah mengamati atau menemukan dalam kenyataan</a:t>
            </a:r>
          </a:p>
          <a:p>
            <a:r>
              <a:rPr lang="id-ID" b="1"/>
              <a:t>Pengetahuan </a:t>
            </a:r>
          </a:p>
          <a:p>
            <a:pPr lvl="1"/>
            <a:r>
              <a:rPr lang="id-ID"/>
              <a:t>diartikan secara luas, mencakup segala hal yang kita ketahui tentang suatu obyek tertentu. </a:t>
            </a:r>
          </a:p>
          <a:p>
            <a:pPr lvl="1"/>
            <a:r>
              <a:rPr lang="id-ID"/>
              <a:t>pengetahuan adalah terminologi generik yang mencakup segenap cabang pengetahuan yang kita miliki.</a:t>
            </a:r>
          </a:p>
          <a:p>
            <a:pPr lvl="1"/>
            <a:r>
              <a:rPr lang="id-ID"/>
              <a:t>manusia mendapatkan pengetahuan tersebut berdasarkan kemampuannya sebagai makhluk yang berfikir, merasa dan mengindera.</a:t>
            </a:r>
          </a:p>
          <a:p>
            <a:pPr lvl="1"/>
            <a:r>
              <a:rPr lang="id-ID" u="sng"/>
              <a:t>disamping itu </a:t>
            </a:r>
            <a:r>
              <a:rPr lang="id-ID"/>
              <a:t>manusia bisa juga mendapatkan pengetahuannya lewat intuisi dan wahyu dari Tuhan yang disampaikan lewat utusan-Nya.</a:t>
            </a:r>
          </a:p>
          <a:p>
            <a:r>
              <a:rPr lang="id-ID" b="1"/>
              <a:t>Definisi Pengetahuan</a:t>
            </a:r>
          </a:p>
          <a:p>
            <a:pPr lvl="1"/>
            <a:r>
              <a:rPr lang="id-ID"/>
              <a:t>Pengetahuan adalah deskripsi arsip informasi konsep dan kenyataan tentang alam semesta, baik yang ada dalam memori perseorangan maupun tertulis.</a:t>
            </a:r>
          </a:p>
        </p:txBody>
      </p:sp>
    </p:spTree>
    <p:extLst>
      <p:ext uri="{BB962C8B-B14F-4D97-AF65-F5344CB8AC3E}">
        <p14:creationId xmlns:p14="http://schemas.microsoft.com/office/powerpoint/2010/main" val="11391390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A434-7D82-41FC-9DE5-E83FC73ECD10}"/>
              </a:ext>
            </a:extLst>
          </p:cNvPr>
          <p:cNvSpPr>
            <a:spLocks noGrp="1"/>
          </p:cNvSpPr>
          <p:nvPr>
            <p:ph type="title"/>
          </p:nvPr>
        </p:nvSpPr>
        <p:spPr/>
        <p:txBody>
          <a:bodyPr>
            <a:normAutofit fontScale="90000"/>
          </a:bodyPr>
          <a:lstStyle/>
          <a:p>
            <a:r>
              <a:rPr lang="id-ID"/>
              <a:t>Variabel</a:t>
            </a:r>
          </a:p>
        </p:txBody>
      </p:sp>
      <p:sp>
        <p:nvSpPr>
          <p:cNvPr id="3" name="Content Placeholder 2">
            <a:extLst>
              <a:ext uri="{FF2B5EF4-FFF2-40B4-BE49-F238E27FC236}">
                <a16:creationId xmlns:a16="http://schemas.microsoft.com/office/drawing/2014/main" id="{EAC63FD7-1967-41D0-895E-5CEE1F6EB853}"/>
              </a:ext>
            </a:extLst>
          </p:cNvPr>
          <p:cNvSpPr>
            <a:spLocks noGrp="1"/>
          </p:cNvSpPr>
          <p:nvPr>
            <p:ph idx="1"/>
          </p:nvPr>
        </p:nvSpPr>
        <p:spPr/>
        <p:txBody>
          <a:bodyPr/>
          <a:lstStyle/>
          <a:p>
            <a:r>
              <a:rPr lang="id-ID"/>
              <a:t>objek penelitian, atau apa yang menjadi titik perhatian suatu penelitian</a:t>
            </a:r>
          </a:p>
          <a:p>
            <a:r>
              <a:rPr lang="id-ID"/>
              <a:t>objek pengamatan atau fenomena yang ditelit</a:t>
            </a:r>
          </a:p>
          <a:p>
            <a:r>
              <a:rPr lang="id-ID"/>
              <a:t>semua keadaan, faktor, kondisi, perlakuan, atau tindakan yang dapat mempengaruhi hasil eksperimen</a:t>
            </a:r>
          </a:p>
          <a:p>
            <a:r>
              <a:rPr lang="id-ID"/>
              <a:t>konsep yang mempunyai bermacam-macam nilai</a:t>
            </a:r>
          </a:p>
          <a:p>
            <a:r>
              <a:rPr lang="id-ID"/>
              <a:t>gejala atau obyek penelitian yang bervariasi, contoh: 1) variabel jenis kelamin (laki-laki dan perempuan), 2) variabel profesi (guru, petani, pedagang)</a:t>
            </a:r>
          </a:p>
        </p:txBody>
      </p:sp>
    </p:spTree>
    <p:extLst>
      <p:ext uri="{BB962C8B-B14F-4D97-AF65-F5344CB8AC3E}">
        <p14:creationId xmlns:p14="http://schemas.microsoft.com/office/powerpoint/2010/main" val="11513663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C7BC6-7776-4C71-9969-031DFE08367D}"/>
              </a:ext>
            </a:extLst>
          </p:cNvPr>
          <p:cNvSpPr>
            <a:spLocks noGrp="1"/>
          </p:cNvSpPr>
          <p:nvPr>
            <p:ph type="title"/>
          </p:nvPr>
        </p:nvSpPr>
        <p:spPr/>
        <p:txBody>
          <a:bodyPr>
            <a:normAutofit fontScale="90000"/>
          </a:bodyPr>
          <a:lstStyle/>
          <a:p>
            <a:r>
              <a:rPr lang="id-ID"/>
              <a:t>Kategorisasi Variabel</a:t>
            </a:r>
          </a:p>
        </p:txBody>
      </p:sp>
      <p:sp>
        <p:nvSpPr>
          <p:cNvPr id="3" name="Content Placeholder 2">
            <a:extLst>
              <a:ext uri="{FF2B5EF4-FFF2-40B4-BE49-F238E27FC236}">
                <a16:creationId xmlns:a16="http://schemas.microsoft.com/office/drawing/2014/main" id="{E63DD7C0-3DCC-45A9-8151-752997A48120}"/>
              </a:ext>
            </a:extLst>
          </p:cNvPr>
          <p:cNvSpPr>
            <a:spLocks noGrp="1"/>
          </p:cNvSpPr>
          <p:nvPr>
            <p:ph idx="1"/>
          </p:nvPr>
        </p:nvSpPr>
        <p:spPr/>
        <p:txBody>
          <a:bodyPr>
            <a:normAutofit/>
          </a:bodyPr>
          <a:lstStyle/>
          <a:p>
            <a:pPr marL="514350" indent="-514350">
              <a:buFont typeface="+mj-lt"/>
              <a:buAutoNum type="arabicPeriod"/>
            </a:pPr>
            <a:r>
              <a:rPr lang="id-ID"/>
              <a:t> Variabel Kuantitatif</a:t>
            </a:r>
          </a:p>
          <a:p>
            <a:pPr marL="571500" indent="-514350">
              <a:buFont typeface="+mj-lt"/>
              <a:buAutoNum type="arabicPeriod"/>
            </a:pPr>
            <a:r>
              <a:rPr lang="id-ID"/>
              <a:t>Variabel Kualitatif</a:t>
            </a:r>
          </a:p>
          <a:p>
            <a:pPr marL="571500" indent="-514350">
              <a:buFont typeface="+mj-lt"/>
              <a:buAutoNum type="arabicPeriod"/>
            </a:pPr>
            <a:r>
              <a:rPr lang="id-ID"/>
              <a:t>Variabel Independen</a:t>
            </a:r>
          </a:p>
          <a:p>
            <a:pPr marL="571500" indent="-514350">
              <a:buFont typeface="+mj-lt"/>
              <a:buAutoNum type="arabicPeriod"/>
            </a:pPr>
            <a:r>
              <a:rPr lang="id-ID"/>
              <a:t>Variabel Dependen</a:t>
            </a:r>
          </a:p>
          <a:p>
            <a:pPr marL="571500" indent="-514350">
              <a:buFont typeface="+mj-lt"/>
              <a:buAutoNum type="arabicPeriod"/>
            </a:pPr>
            <a:r>
              <a:rPr lang="id-ID"/>
              <a:t>Variabel Moderator</a:t>
            </a:r>
          </a:p>
          <a:p>
            <a:pPr marL="571500" indent="-514350">
              <a:buFont typeface="+mj-lt"/>
              <a:buAutoNum type="arabicPeriod"/>
            </a:pPr>
            <a:r>
              <a:rPr lang="id-ID"/>
              <a:t>Variabel Intervening </a:t>
            </a:r>
          </a:p>
          <a:p>
            <a:pPr marL="571500" indent="-514350">
              <a:buFont typeface="+mj-lt"/>
              <a:buAutoNum type="arabicPeriod"/>
            </a:pPr>
            <a:r>
              <a:rPr lang="id-ID"/>
              <a:t>Variabel Kontrol</a:t>
            </a:r>
          </a:p>
          <a:p>
            <a:pPr lvl="1"/>
            <a:endParaRPr lang="id-ID"/>
          </a:p>
        </p:txBody>
      </p:sp>
    </p:spTree>
    <p:extLst>
      <p:ext uri="{BB962C8B-B14F-4D97-AF65-F5344CB8AC3E}">
        <p14:creationId xmlns:p14="http://schemas.microsoft.com/office/powerpoint/2010/main" val="8119943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C7BC6-7776-4C71-9969-031DFE08367D}"/>
              </a:ext>
            </a:extLst>
          </p:cNvPr>
          <p:cNvSpPr>
            <a:spLocks noGrp="1"/>
          </p:cNvSpPr>
          <p:nvPr>
            <p:ph type="title"/>
          </p:nvPr>
        </p:nvSpPr>
        <p:spPr/>
        <p:txBody>
          <a:bodyPr>
            <a:normAutofit fontScale="90000"/>
          </a:bodyPr>
          <a:lstStyle/>
          <a:p>
            <a:r>
              <a:rPr lang="id-ID"/>
              <a:t>Kategorisasi Variabel</a:t>
            </a:r>
          </a:p>
        </p:txBody>
      </p:sp>
      <p:sp>
        <p:nvSpPr>
          <p:cNvPr id="3" name="Content Placeholder 2">
            <a:extLst>
              <a:ext uri="{FF2B5EF4-FFF2-40B4-BE49-F238E27FC236}">
                <a16:creationId xmlns:a16="http://schemas.microsoft.com/office/drawing/2014/main" id="{E63DD7C0-3DCC-45A9-8151-752997A48120}"/>
              </a:ext>
            </a:extLst>
          </p:cNvPr>
          <p:cNvSpPr>
            <a:spLocks noGrp="1"/>
          </p:cNvSpPr>
          <p:nvPr>
            <p:ph idx="1"/>
          </p:nvPr>
        </p:nvSpPr>
        <p:spPr/>
        <p:txBody>
          <a:bodyPr>
            <a:normAutofit/>
          </a:bodyPr>
          <a:lstStyle/>
          <a:p>
            <a:pPr marL="514350" indent="-514350">
              <a:buFont typeface="+mj-lt"/>
              <a:buAutoNum type="arabicPeriod"/>
            </a:pPr>
            <a:r>
              <a:rPr lang="id-ID"/>
              <a:t> Variabel Kuantitatif</a:t>
            </a:r>
          </a:p>
          <a:p>
            <a:pPr marL="895350" lvl="1" indent="-438150">
              <a:buFont typeface="+mj-lt"/>
              <a:buAutoNum type="alphaLcPeriod"/>
            </a:pPr>
            <a:r>
              <a:rPr lang="id-ID">
                <a:solidFill>
                  <a:srgbClr val="0070C0"/>
                </a:solidFill>
              </a:rPr>
              <a:t>Variabel diskrit</a:t>
            </a:r>
            <a:r>
              <a:rPr lang="id-ID"/>
              <a:t>: nominal, kategorik yaitu variabel 2 kutub berlawanan</a:t>
            </a:r>
          </a:p>
          <a:p>
            <a:pPr marL="857250" lvl="2" indent="0">
              <a:buNone/>
            </a:pPr>
            <a:r>
              <a:rPr lang="id-ID"/>
              <a:t>Contoh: variabel kehadiran terdiri dari hadir atau tidak hadir, variabel gender teridir dari pria atau wanita</a:t>
            </a:r>
          </a:p>
          <a:p>
            <a:pPr marL="971550" lvl="1" indent="-514350">
              <a:buFont typeface="+mj-lt"/>
              <a:buAutoNum type="alphaLcPeriod"/>
            </a:pPr>
            <a:r>
              <a:rPr lang="id-ID">
                <a:solidFill>
                  <a:srgbClr val="0070C0"/>
                </a:solidFill>
              </a:rPr>
              <a:t>Variabel kontinyu/kontinum</a:t>
            </a:r>
          </a:p>
          <a:p>
            <a:pPr marL="1371600" lvl="2" indent="-514350">
              <a:buFont typeface="+mj-lt"/>
              <a:buAutoNum type="alphaLcPeriod"/>
            </a:pPr>
            <a:r>
              <a:rPr lang="id-ID"/>
              <a:t>Variabel ordinal: variabel tingkatan, misalnya Satria terpandai, Raka pandai, Yudit tidak pandai.</a:t>
            </a:r>
          </a:p>
          <a:p>
            <a:pPr marL="1371600" lvl="2" indent="-514350">
              <a:buFont typeface="+mj-lt"/>
              <a:buAutoNum type="alphaLcPeriod"/>
            </a:pPr>
            <a:r>
              <a:rPr lang="id-ID"/>
              <a:t>Variabel interval: variabel jarak, misalnya jarak rumah Anto ke sekolah 10 km,sedangkan Yuli 5 km maka variabel intervalnya adalah 5 km.</a:t>
            </a:r>
          </a:p>
          <a:p>
            <a:pPr marL="1371600" lvl="2" indent="-514350">
              <a:buFont typeface="+mj-lt"/>
              <a:buAutoNum type="alphaLcPeriod"/>
            </a:pPr>
            <a:r>
              <a:rPr lang="id-ID"/>
              <a:t>Variabel rasio: variabel perbandingan, misalnya berat badan Heri 80 kg, sedangkan berat badan Upi 40 kg, maka berat badan Heri 2 kali lipat Upi. </a:t>
            </a:r>
          </a:p>
          <a:p>
            <a:pPr lvl="1"/>
            <a:endParaRPr lang="id-ID"/>
          </a:p>
        </p:txBody>
      </p:sp>
    </p:spTree>
    <p:extLst>
      <p:ext uri="{BB962C8B-B14F-4D97-AF65-F5344CB8AC3E}">
        <p14:creationId xmlns:p14="http://schemas.microsoft.com/office/powerpoint/2010/main" val="24520250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C7BC6-7776-4C71-9969-031DFE08367D}"/>
              </a:ext>
            </a:extLst>
          </p:cNvPr>
          <p:cNvSpPr>
            <a:spLocks noGrp="1"/>
          </p:cNvSpPr>
          <p:nvPr>
            <p:ph type="title"/>
          </p:nvPr>
        </p:nvSpPr>
        <p:spPr/>
        <p:txBody>
          <a:bodyPr>
            <a:normAutofit fontScale="90000"/>
          </a:bodyPr>
          <a:lstStyle/>
          <a:p>
            <a:r>
              <a:rPr lang="id-ID"/>
              <a:t>Kategorisasi Variabel</a:t>
            </a:r>
          </a:p>
        </p:txBody>
      </p:sp>
      <p:sp>
        <p:nvSpPr>
          <p:cNvPr id="3" name="Content Placeholder 2">
            <a:extLst>
              <a:ext uri="{FF2B5EF4-FFF2-40B4-BE49-F238E27FC236}">
                <a16:creationId xmlns:a16="http://schemas.microsoft.com/office/drawing/2014/main" id="{E63DD7C0-3DCC-45A9-8151-752997A48120}"/>
              </a:ext>
            </a:extLst>
          </p:cNvPr>
          <p:cNvSpPr>
            <a:spLocks noGrp="1"/>
          </p:cNvSpPr>
          <p:nvPr>
            <p:ph idx="1"/>
          </p:nvPr>
        </p:nvSpPr>
        <p:spPr>
          <a:xfrm>
            <a:off x="304800" y="898510"/>
            <a:ext cx="11582400" cy="5502290"/>
          </a:xfrm>
        </p:spPr>
        <p:txBody>
          <a:bodyPr>
            <a:normAutofit lnSpcReduction="10000"/>
          </a:bodyPr>
          <a:lstStyle/>
          <a:p>
            <a:pPr marL="571500" indent="-514350">
              <a:buFont typeface="+mj-lt"/>
              <a:buAutoNum type="arabicPeriod" startAt="2"/>
            </a:pPr>
            <a:r>
              <a:rPr lang="id-ID">
                <a:solidFill>
                  <a:srgbClr val="0070C0"/>
                </a:solidFill>
              </a:rPr>
              <a:t>Variabel Kualitatif</a:t>
            </a:r>
            <a:r>
              <a:rPr lang="id-ID"/>
              <a:t>: variabel yang menunjukkan suatu intensitas yang sulit diukur dengan angka, misalnya kedisiplinan, kemakmuran dan kepandaian.</a:t>
            </a:r>
          </a:p>
          <a:p>
            <a:pPr marL="571500" indent="-514350">
              <a:buFont typeface="+mj-lt"/>
              <a:buAutoNum type="arabicPeriod" startAt="2"/>
            </a:pPr>
            <a:r>
              <a:rPr lang="id-ID">
                <a:solidFill>
                  <a:srgbClr val="0070C0"/>
                </a:solidFill>
              </a:rPr>
              <a:t>Variabel Independen </a:t>
            </a:r>
            <a:r>
              <a:rPr lang="id-ID"/>
              <a:t>(Pengaruh, Bebas, Stimulus, Prediktor): variabel yang </a:t>
            </a:r>
            <a:r>
              <a:rPr lang="id-ID" u="sng"/>
              <a:t>mempengaruhi</a:t>
            </a:r>
            <a:r>
              <a:rPr lang="id-ID"/>
              <a:t> atau yang </a:t>
            </a:r>
            <a:r>
              <a:rPr lang="id-ID" u="sng"/>
              <a:t>menjadi sebab </a:t>
            </a:r>
            <a:r>
              <a:rPr lang="id-ID"/>
              <a:t>perubahannya atau timbulnya variabel dependen (terikat).</a:t>
            </a:r>
          </a:p>
          <a:p>
            <a:pPr marL="571500" indent="-514350">
              <a:buFont typeface="+mj-lt"/>
              <a:buAutoNum type="arabicPeriod" startAt="2"/>
            </a:pPr>
            <a:r>
              <a:rPr lang="id-ID">
                <a:solidFill>
                  <a:srgbClr val="0070C0"/>
                </a:solidFill>
              </a:rPr>
              <a:t>Variabel Dependen </a:t>
            </a:r>
            <a:r>
              <a:rPr lang="id-ID"/>
              <a:t>(Dipengaruhi, Terikat, Output, Kriteria, Konsekuen)</a:t>
            </a:r>
            <a:r>
              <a:rPr lang="id-ID">
                <a:solidFill>
                  <a:srgbClr val="0070C0"/>
                </a:solidFill>
              </a:rPr>
              <a:t>: </a:t>
            </a:r>
            <a:r>
              <a:rPr lang="id-ID"/>
              <a:t>variabel yang dipengaruhi atau akibat, karena adanya variabel bebas, misalnya </a:t>
            </a:r>
            <a:r>
              <a:rPr lang="id-ID" i="1"/>
              <a:t>Pengaruh Iklan Terhadap Motivasi Pembelian. Iklan = Variabel Independen, Motivasi Pembelian = Variabel Dependen</a:t>
            </a:r>
            <a:r>
              <a:rPr lang="id-ID"/>
              <a:t>.</a:t>
            </a:r>
          </a:p>
        </p:txBody>
      </p:sp>
    </p:spTree>
    <p:extLst>
      <p:ext uri="{BB962C8B-B14F-4D97-AF65-F5344CB8AC3E}">
        <p14:creationId xmlns:p14="http://schemas.microsoft.com/office/powerpoint/2010/main" val="9577682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C7BC6-7776-4C71-9969-031DFE08367D}"/>
              </a:ext>
            </a:extLst>
          </p:cNvPr>
          <p:cNvSpPr>
            <a:spLocks noGrp="1"/>
          </p:cNvSpPr>
          <p:nvPr>
            <p:ph type="title"/>
          </p:nvPr>
        </p:nvSpPr>
        <p:spPr/>
        <p:txBody>
          <a:bodyPr>
            <a:normAutofit fontScale="90000"/>
          </a:bodyPr>
          <a:lstStyle/>
          <a:p>
            <a:r>
              <a:rPr lang="id-ID"/>
              <a:t>Kategorisasi Variabel</a:t>
            </a:r>
          </a:p>
        </p:txBody>
      </p:sp>
      <p:sp>
        <p:nvSpPr>
          <p:cNvPr id="3" name="Content Placeholder 2">
            <a:extLst>
              <a:ext uri="{FF2B5EF4-FFF2-40B4-BE49-F238E27FC236}">
                <a16:creationId xmlns:a16="http://schemas.microsoft.com/office/drawing/2014/main" id="{E63DD7C0-3DCC-45A9-8151-752997A48120}"/>
              </a:ext>
            </a:extLst>
          </p:cNvPr>
          <p:cNvSpPr>
            <a:spLocks noGrp="1"/>
          </p:cNvSpPr>
          <p:nvPr>
            <p:ph idx="1"/>
          </p:nvPr>
        </p:nvSpPr>
        <p:spPr>
          <a:xfrm>
            <a:off x="304800" y="898510"/>
            <a:ext cx="11582400" cy="5502290"/>
          </a:xfrm>
        </p:spPr>
        <p:txBody>
          <a:bodyPr>
            <a:normAutofit fontScale="85000" lnSpcReduction="20000"/>
          </a:bodyPr>
          <a:lstStyle/>
          <a:p>
            <a:pPr marL="571500" indent="-514350">
              <a:buFont typeface="+mj-lt"/>
              <a:buAutoNum type="arabicPeriod" startAt="6"/>
            </a:pPr>
            <a:r>
              <a:rPr lang="id-ID">
                <a:solidFill>
                  <a:srgbClr val="0070C0"/>
                </a:solidFill>
              </a:rPr>
              <a:t>Variabel Moderator</a:t>
            </a:r>
            <a:r>
              <a:rPr lang="id-ID"/>
              <a:t>: variabel yang mepengaruhi (memperkuat atau memperlemah) hubungan antara variabel independen dengan dependen. Variabel ini sering disebut sebagai variabel independen kedua. </a:t>
            </a:r>
          </a:p>
          <a:p>
            <a:pPr marL="571500" indent="-514350">
              <a:buFont typeface="+mj-lt"/>
              <a:buAutoNum type="arabicPeriod" startAt="6"/>
            </a:pPr>
            <a:r>
              <a:rPr lang="id-ID">
                <a:solidFill>
                  <a:srgbClr val="0070C0"/>
                </a:solidFill>
              </a:rPr>
              <a:t>Variabel Intervening </a:t>
            </a:r>
            <a:r>
              <a:rPr lang="id-ID"/>
              <a:t>(antara) : variabel yang menghubungkan antara variabel independen dengan variabel dependen yang dapat memperkuat atau memperlemah hubungan namun tidak dapat diamati atau diukur, misalnya Hubungan antara Kualitas Pelayanan (</a:t>
            </a:r>
            <a:r>
              <a:rPr lang="id-ID" i="1"/>
              <a:t>Independent</a:t>
            </a:r>
            <a:r>
              <a:rPr lang="id-ID"/>
              <a:t>) dengan Kepuasan Konsumen (</a:t>
            </a:r>
            <a:r>
              <a:rPr lang="id-ID" i="1"/>
              <a:t>Intervening</a:t>
            </a:r>
            <a:r>
              <a:rPr lang="id-ID"/>
              <a:t>) dan Loyalitas (</a:t>
            </a:r>
            <a:r>
              <a:rPr lang="id-ID" i="1"/>
              <a:t>Dependen</a:t>
            </a:r>
            <a:r>
              <a:rPr lang="id-ID"/>
              <a:t>).</a:t>
            </a:r>
          </a:p>
          <a:p>
            <a:pPr marL="571500" indent="-514350">
              <a:buFont typeface="+mj-lt"/>
              <a:buAutoNum type="arabicPeriod" startAt="6"/>
            </a:pPr>
            <a:r>
              <a:rPr lang="id-ID">
                <a:solidFill>
                  <a:srgbClr val="0070C0"/>
                </a:solidFill>
              </a:rPr>
              <a:t>Variabel Kontrol: </a:t>
            </a:r>
            <a:r>
              <a:rPr lang="id-ID"/>
              <a:t>variabel yang dikendalikan atau dibuat konstan sehingga pengaruh variabel independen terhadap dependen tidak dipengaruhi oleh faktor luar yang tidak diteliti</a:t>
            </a:r>
          </a:p>
          <a:p>
            <a:pPr marL="628650" lvl="1" indent="0">
              <a:buNone/>
            </a:pPr>
            <a:r>
              <a:rPr lang="id-ID"/>
              <a:t>Misalnya Apakah ada perbedaan antara tenaga penjual (</a:t>
            </a:r>
            <a:r>
              <a:rPr lang="id-ID" i="1"/>
              <a:t>sales force</a:t>
            </a:r>
            <a:r>
              <a:rPr lang="id-ID"/>
              <a:t>) yang lulus D3 dan S1. Maka harus ditetapkan </a:t>
            </a:r>
            <a:r>
              <a:rPr lang="id-ID" i="1"/>
              <a:t>variabel kontrol </a:t>
            </a:r>
            <a:r>
              <a:rPr lang="id-ID"/>
              <a:t>berupa gaji yang sama, peralatan yang sama, iklim kerja yang sama, dan lain-lain. </a:t>
            </a:r>
            <a:r>
              <a:rPr lang="id-ID" b="1">
                <a:solidFill>
                  <a:srgbClr val="FF0000"/>
                </a:solidFill>
              </a:rPr>
              <a:t>Tanpa adanya variabel kontrol maka sulit ditemukan apakah perbedaan penampilan karyawan karena faktor pendidikan.</a:t>
            </a:r>
          </a:p>
          <a:p>
            <a:pPr marL="457200" lvl="1" indent="0">
              <a:buNone/>
            </a:pPr>
            <a:endParaRPr lang="id-ID"/>
          </a:p>
        </p:txBody>
      </p:sp>
    </p:spTree>
    <p:extLst>
      <p:ext uri="{BB962C8B-B14F-4D97-AF65-F5344CB8AC3E}">
        <p14:creationId xmlns:p14="http://schemas.microsoft.com/office/powerpoint/2010/main" val="6674237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A135A-BBEF-47A9-9382-6F8648E87E50}"/>
              </a:ext>
            </a:extLst>
          </p:cNvPr>
          <p:cNvSpPr>
            <a:spLocks noGrp="1"/>
          </p:cNvSpPr>
          <p:nvPr>
            <p:ph type="title"/>
          </p:nvPr>
        </p:nvSpPr>
        <p:spPr/>
        <p:txBody>
          <a:bodyPr>
            <a:normAutofit fontScale="90000"/>
          </a:bodyPr>
          <a:lstStyle/>
          <a:p>
            <a:r>
              <a:rPr lang="id-ID"/>
              <a:t>Istilah-istilah Lain dalam Penelitian</a:t>
            </a:r>
          </a:p>
        </p:txBody>
      </p:sp>
      <p:sp>
        <p:nvSpPr>
          <p:cNvPr id="3" name="Content Placeholder 2">
            <a:extLst>
              <a:ext uri="{FF2B5EF4-FFF2-40B4-BE49-F238E27FC236}">
                <a16:creationId xmlns:a16="http://schemas.microsoft.com/office/drawing/2014/main" id="{4E912628-8264-462F-941C-0695EBF232AF}"/>
              </a:ext>
            </a:extLst>
          </p:cNvPr>
          <p:cNvSpPr>
            <a:spLocks noGrp="1"/>
          </p:cNvSpPr>
          <p:nvPr>
            <p:ph idx="1"/>
          </p:nvPr>
        </p:nvSpPr>
        <p:spPr>
          <a:xfrm>
            <a:off x="304800" y="898510"/>
            <a:ext cx="11887200" cy="5730890"/>
          </a:xfrm>
        </p:spPr>
        <p:txBody>
          <a:bodyPr>
            <a:normAutofit fontScale="92500" lnSpcReduction="10000"/>
          </a:bodyPr>
          <a:lstStyle/>
          <a:p>
            <a:r>
              <a:rPr lang="id-ID" b="1"/>
              <a:t>Proposisi</a:t>
            </a:r>
          </a:p>
          <a:p>
            <a:pPr lvl="1"/>
            <a:r>
              <a:rPr lang="id-ID"/>
              <a:t>Suatu pernyataan mengenai hubungan antara dua atau lebih, hubungan antar variabel. </a:t>
            </a:r>
          </a:p>
          <a:p>
            <a:pPr lvl="1"/>
            <a:r>
              <a:rPr lang="id-ID"/>
              <a:t>proposisi dapat dimaknai sebagai suatu pernyataan yang terdiri dari satu konsep atau lebih yang dapat </a:t>
            </a:r>
            <a:r>
              <a:rPr lang="id-ID" u="sng"/>
              <a:t>dibenarkan atau disangkal</a:t>
            </a:r>
            <a:r>
              <a:rPr lang="id-ID"/>
              <a:t>.</a:t>
            </a:r>
          </a:p>
          <a:p>
            <a:pPr lvl="1"/>
            <a:r>
              <a:rPr lang="id-ID" u="sng"/>
              <a:t>Pernyataan</a:t>
            </a:r>
            <a:r>
              <a:rPr lang="id-ID"/>
              <a:t> yang bisa memiliki nilai benar atau salah</a:t>
            </a:r>
          </a:p>
          <a:p>
            <a:r>
              <a:rPr lang="id-ID" b="1"/>
              <a:t>Asumsi</a:t>
            </a:r>
          </a:p>
          <a:p>
            <a:pPr lvl="1"/>
            <a:r>
              <a:rPr lang="id-ID" u="sng"/>
              <a:t>Anggapan dasar </a:t>
            </a:r>
            <a:r>
              <a:rPr lang="id-ID"/>
              <a:t>yang ditetapkan seseorang (peneliti ilmu) yang kebenarannya (harus) dapat diuji secara empiris.</a:t>
            </a:r>
          </a:p>
          <a:p>
            <a:r>
              <a:rPr lang="id-ID" b="1"/>
              <a:t>Hipotesis</a:t>
            </a:r>
          </a:p>
          <a:p>
            <a:pPr lvl="1"/>
            <a:r>
              <a:rPr lang="id-ID"/>
              <a:t>Pernyataan sementara tentang </a:t>
            </a:r>
            <a:r>
              <a:rPr lang="id-ID" u="sng"/>
              <a:t>hubungan suatu konsep dengan konsep lain</a:t>
            </a:r>
            <a:r>
              <a:rPr lang="id-ID"/>
              <a:t>. D</a:t>
            </a:r>
          </a:p>
          <a:p>
            <a:pPr lvl="1"/>
            <a:r>
              <a:rPr lang="id-ID"/>
              <a:t>Dapat juga diartikan sebagai  </a:t>
            </a:r>
            <a:r>
              <a:rPr lang="id-ID" u="sng"/>
              <a:t>proposisi yang bersifat dugaan sementara </a:t>
            </a:r>
            <a:r>
              <a:rPr lang="id-ID"/>
              <a:t>yang harus diuji kebenarannya secara empiris.</a:t>
            </a:r>
          </a:p>
        </p:txBody>
      </p:sp>
    </p:spTree>
    <p:extLst>
      <p:ext uri="{BB962C8B-B14F-4D97-AF65-F5344CB8AC3E}">
        <p14:creationId xmlns:p14="http://schemas.microsoft.com/office/powerpoint/2010/main" val="26099842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A135A-BBEF-47A9-9382-6F8648E87E50}"/>
              </a:ext>
            </a:extLst>
          </p:cNvPr>
          <p:cNvSpPr>
            <a:spLocks noGrp="1"/>
          </p:cNvSpPr>
          <p:nvPr>
            <p:ph type="title"/>
          </p:nvPr>
        </p:nvSpPr>
        <p:spPr/>
        <p:txBody>
          <a:bodyPr>
            <a:normAutofit fontScale="90000"/>
          </a:bodyPr>
          <a:lstStyle/>
          <a:p>
            <a:r>
              <a:rPr lang="id-ID"/>
              <a:t>Istilah-istilah Lain dalam Penelitian</a:t>
            </a:r>
          </a:p>
        </p:txBody>
      </p:sp>
      <p:sp>
        <p:nvSpPr>
          <p:cNvPr id="3" name="Content Placeholder 2">
            <a:extLst>
              <a:ext uri="{FF2B5EF4-FFF2-40B4-BE49-F238E27FC236}">
                <a16:creationId xmlns:a16="http://schemas.microsoft.com/office/drawing/2014/main" id="{4E912628-8264-462F-941C-0695EBF232AF}"/>
              </a:ext>
            </a:extLst>
          </p:cNvPr>
          <p:cNvSpPr>
            <a:spLocks noGrp="1"/>
          </p:cNvSpPr>
          <p:nvPr>
            <p:ph idx="1"/>
          </p:nvPr>
        </p:nvSpPr>
        <p:spPr>
          <a:xfrm>
            <a:off x="304800" y="898510"/>
            <a:ext cx="11887200" cy="5730890"/>
          </a:xfrm>
        </p:spPr>
        <p:txBody>
          <a:bodyPr>
            <a:normAutofit/>
          </a:bodyPr>
          <a:lstStyle/>
          <a:p>
            <a:r>
              <a:rPr lang="id-ID" b="1"/>
              <a:t>Postulat</a:t>
            </a:r>
          </a:p>
          <a:p>
            <a:pPr lvl="1"/>
            <a:r>
              <a:rPr lang="id-ID"/>
              <a:t>Asumsi dasar yang kebenarannya diterima </a:t>
            </a:r>
            <a:r>
              <a:rPr lang="id-ID" u="sng"/>
              <a:t>tanpa perlu pembuktian empiris</a:t>
            </a:r>
            <a:r>
              <a:rPr lang="id-ID"/>
              <a:t>.</a:t>
            </a:r>
          </a:p>
          <a:p>
            <a:r>
              <a:rPr lang="id-ID" b="1"/>
              <a:t>Aksioma</a:t>
            </a:r>
          </a:p>
          <a:p>
            <a:pPr lvl="1"/>
            <a:r>
              <a:rPr lang="id-ID"/>
              <a:t>pernyataan yang kita terima sebagai suatu </a:t>
            </a:r>
            <a:r>
              <a:rPr lang="id-ID" u="sng"/>
              <a:t>kebenaran umum</a:t>
            </a:r>
            <a:r>
              <a:rPr lang="id-ID"/>
              <a:t>, serta </a:t>
            </a:r>
            <a:r>
              <a:rPr lang="id-ID" u="sng"/>
              <a:t>tanpa perlu adanya sebuah pembuktian</a:t>
            </a:r>
            <a:r>
              <a:rPr lang="id-ID"/>
              <a:t>. </a:t>
            </a:r>
          </a:p>
          <a:p>
            <a:pPr lvl="1"/>
            <a:r>
              <a:rPr lang="id-ID"/>
              <a:t>bisa juga dikatakan ialah sebuah ketentuan yang pasti atau mutlak akan kebenarannya.</a:t>
            </a:r>
          </a:p>
          <a:p>
            <a:pPr lvl="1"/>
            <a:r>
              <a:rPr lang="id-ID"/>
              <a:t>Contoh</a:t>
            </a:r>
          </a:p>
          <a:p>
            <a:pPr lvl="2"/>
            <a:r>
              <a:rPr lang="id-ID"/>
              <a:t>“Garis ialah himpunan titik-titik yang memuat paling sedikit dua titik”, </a:t>
            </a:r>
          </a:p>
          <a:p>
            <a:pPr lvl="2"/>
            <a:r>
              <a:rPr lang="id-ID"/>
              <a:t>“Dua titik yang berlainan termuat ke dalam tepat satu garis”.</a:t>
            </a:r>
          </a:p>
        </p:txBody>
      </p:sp>
    </p:spTree>
    <p:extLst>
      <p:ext uri="{BB962C8B-B14F-4D97-AF65-F5344CB8AC3E}">
        <p14:creationId xmlns:p14="http://schemas.microsoft.com/office/powerpoint/2010/main" val="1743539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50D8D-DB57-4F26-B839-1F4CB896F439}"/>
              </a:ext>
            </a:extLst>
          </p:cNvPr>
          <p:cNvSpPr>
            <a:spLocks noGrp="1"/>
          </p:cNvSpPr>
          <p:nvPr>
            <p:ph type="title"/>
          </p:nvPr>
        </p:nvSpPr>
        <p:spPr/>
        <p:txBody>
          <a:bodyPr>
            <a:normAutofit fontScale="90000"/>
          </a:bodyPr>
          <a:lstStyle/>
          <a:p>
            <a:r>
              <a:rPr lang="id-ID"/>
              <a:t>Cara Mendapatkan Pengetahuan Secara Umum</a:t>
            </a:r>
          </a:p>
        </p:txBody>
      </p:sp>
      <p:sp>
        <p:nvSpPr>
          <p:cNvPr id="3" name="Content Placeholder 2">
            <a:extLst>
              <a:ext uri="{FF2B5EF4-FFF2-40B4-BE49-F238E27FC236}">
                <a16:creationId xmlns:a16="http://schemas.microsoft.com/office/drawing/2014/main" id="{1E98DB51-AB79-449C-A3C4-2CC537DC9C02}"/>
              </a:ext>
            </a:extLst>
          </p:cNvPr>
          <p:cNvSpPr>
            <a:spLocks noGrp="1"/>
          </p:cNvSpPr>
          <p:nvPr>
            <p:ph idx="1"/>
          </p:nvPr>
        </p:nvSpPr>
        <p:spPr>
          <a:xfrm>
            <a:off x="304800" y="898510"/>
            <a:ext cx="11582400" cy="5502290"/>
          </a:xfrm>
        </p:spPr>
        <p:txBody>
          <a:bodyPr>
            <a:normAutofit fontScale="85000" lnSpcReduction="20000"/>
          </a:bodyPr>
          <a:lstStyle/>
          <a:p>
            <a:r>
              <a:rPr lang="id-ID" b="1" i="1"/>
              <a:t>Magic</a:t>
            </a:r>
          </a:p>
          <a:p>
            <a:pPr lvl="1"/>
            <a:r>
              <a:rPr lang="id-ID"/>
              <a:t>Menghubungkannya dengan hal-hal yang gaib (takhayul dan animisme).</a:t>
            </a:r>
          </a:p>
          <a:p>
            <a:r>
              <a:rPr lang="id-ID" b="1" i="1"/>
              <a:t>Authority a Tradition</a:t>
            </a:r>
          </a:p>
          <a:p>
            <a:pPr lvl="1"/>
            <a:r>
              <a:rPr lang="id-ID"/>
              <a:t>Menghubungkannya dengan sesuatu yang telah dilakukan oleh pemimpinnya. Demikian selanjutnya menjadi suatu tradisi.</a:t>
            </a:r>
          </a:p>
          <a:p>
            <a:r>
              <a:rPr lang="id-ID" b="1" i="1"/>
              <a:t>Generalization by Experience</a:t>
            </a:r>
          </a:p>
          <a:p>
            <a:pPr lvl="1"/>
            <a:r>
              <a:rPr lang="id-ID"/>
              <a:t>Menggunakan pengalaman untuk menarik suatu kesimpulan yang sifatnya umum dalam memecahkan masalah yang dihadapinya. </a:t>
            </a:r>
          </a:p>
          <a:p>
            <a:r>
              <a:rPr lang="id-ID" b="1" i="1"/>
              <a:t>Trial and error </a:t>
            </a:r>
            <a:r>
              <a:rPr lang="id-ID" b="1"/>
              <a:t>atau </a:t>
            </a:r>
            <a:r>
              <a:rPr lang="id-ID" b="1" i="1"/>
              <a:t>approximation and correction</a:t>
            </a:r>
          </a:p>
          <a:p>
            <a:pPr lvl="1"/>
            <a:r>
              <a:rPr lang="id-ID"/>
              <a:t>Mencoba-coba, sampai (secara tiba-tiba) menemukan cara pemecahannya yang dianggap memuaskan.</a:t>
            </a:r>
          </a:p>
          <a:p>
            <a:r>
              <a:rPr lang="id-ID" b="1" i="1"/>
              <a:t>Speculation and Argumentation</a:t>
            </a:r>
          </a:p>
          <a:p>
            <a:pPr lvl="1"/>
            <a:r>
              <a:rPr lang="id-ID"/>
              <a:t>Mengajukan kemungkinan-kemungkinan, lalu diambilnya satu kemungkinan dengan harapan berhasil dan benar kiranya</a:t>
            </a:r>
          </a:p>
        </p:txBody>
      </p:sp>
    </p:spTree>
    <p:extLst>
      <p:ext uri="{BB962C8B-B14F-4D97-AF65-F5344CB8AC3E}">
        <p14:creationId xmlns:p14="http://schemas.microsoft.com/office/powerpoint/2010/main" val="3875094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50D8D-DB57-4F26-B839-1F4CB896F439}"/>
              </a:ext>
            </a:extLst>
          </p:cNvPr>
          <p:cNvSpPr>
            <a:spLocks noGrp="1"/>
          </p:cNvSpPr>
          <p:nvPr>
            <p:ph type="title"/>
          </p:nvPr>
        </p:nvSpPr>
        <p:spPr/>
        <p:txBody>
          <a:bodyPr>
            <a:normAutofit fontScale="90000"/>
          </a:bodyPr>
          <a:lstStyle/>
          <a:p>
            <a:r>
              <a:rPr lang="id-ID"/>
              <a:t>Cara Mendapatkan Pengetahuan Berdasarkan Metode</a:t>
            </a:r>
          </a:p>
        </p:txBody>
      </p:sp>
      <p:sp>
        <p:nvSpPr>
          <p:cNvPr id="3" name="Content Placeholder 2">
            <a:extLst>
              <a:ext uri="{FF2B5EF4-FFF2-40B4-BE49-F238E27FC236}">
                <a16:creationId xmlns:a16="http://schemas.microsoft.com/office/drawing/2014/main" id="{1E98DB51-AB79-449C-A3C4-2CC537DC9C02}"/>
              </a:ext>
            </a:extLst>
          </p:cNvPr>
          <p:cNvSpPr>
            <a:spLocks noGrp="1"/>
          </p:cNvSpPr>
          <p:nvPr>
            <p:ph idx="1"/>
          </p:nvPr>
        </p:nvSpPr>
        <p:spPr>
          <a:xfrm>
            <a:off x="304800" y="898510"/>
            <a:ext cx="11582400" cy="5502290"/>
          </a:xfrm>
        </p:spPr>
        <p:txBody>
          <a:bodyPr>
            <a:normAutofit fontScale="92500"/>
          </a:bodyPr>
          <a:lstStyle/>
          <a:p>
            <a:r>
              <a:rPr lang="id-ID" b="1"/>
              <a:t>Metode Deduksi</a:t>
            </a:r>
          </a:p>
          <a:p>
            <a:pPr lvl="1"/>
            <a:r>
              <a:rPr lang="id-ID"/>
              <a:t>Secara deduksi orang berpijak dari hal-hal yang bersifat </a:t>
            </a:r>
            <a:r>
              <a:rPr lang="id-ID" b="1"/>
              <a:t>umum</a:t>
            </a:r>
            <a:r>
              <a:rPr lang="id-ID"/>
              <a:t> untuk memecahkan masalah yang bersifat </a:t>
            </a:r>
            <a:r>
              <a:rPr lang="id-ID" b="1"/>
              <a:t>khusus</a:t>
            </a:r>
            <a:r>
              <a:rPr lang="id-ID"/>
              <a:t> (Aristoteles)</a:t>
            </a:r>
          </a:p>
          <a:p>
            <a:r>
              <a:rPr lang="id-ID" b="1"/>
              <a:t>Metode Induksi</a:t>
            </a:r>
          </a:p>
          <a:p>
            <a:pPr lvl="1"/>
            <a:r>
              <a:rPr lang="id-ID"/>
              <a:t>mencari fakta yang nyata dan murni dari pengalaman dalam masyarakat. Dari fakta-fakta itulah </a:t>
            </a:r>
            <a:r>
              <a:rPr lang="id-ID" b="1"/>
              <a:t>ditarik kesimpulan yang bersifat umum </a:t>
            </a:r>
            <a:r>
              <a:rPr lang="id-ID"/>
              <a:t>(Francis Bacon). Metode ini merupakan salah satu ciri </a:t>
            </a:r>
            <a:r>
              <a:rPr lang="id-ID" i="1"/>
              <a:t>research</a:t>
            </a:r>
            <a:r>
              <a:rPr lang="id-ID"/>
              <a:t> modern dan dari sinilah bermula </a:t>
            </a:r>
            <a:r>
              <a:rPr lang="id-ID" b="1"/>
              <a:t>metode penelitian ilmiah</a:t>
            </a:r>
            <a:r>
              <a:rPr lang="id-ID"/>
              <a:t>.</a:t>
            </a:r>
          </a:p>
          <a:p>
            <a:r>
              <a:rPr lang="id-ID" b="1" i="1"/>
              <a:t>Hipotesis dan eksperimen</a:t>
            </a:r>
          </a:p>
          <a:p>
            <a:pPr lvl="1"/>
            <a:r>
              <a:rPr lang="id-ID"/>
              <a:t>Penjelasan dari fakta dan belum diuji. Prediksi. Biasanya melalui pernyataan jika...maka. Jika hipotesis diuji melalui eksperiman, bisa menjadi pengetahuan baru, atau mematahkan/menyangkal pernyataan sebelumnya</a:t>
            </a:r>
          </a:p>
        </p:txBody>
      </p:sp>
    </p:spTree>
    <p:extLst>
      <p:ext uri="{BB962C8B-B14F-4D97-AF65-F5344CB8AC3E}">
        <p14:creationId xmlns:p14="http://schemas.microsoft.com/office/powerpoint/2010/main" val="2822016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09C23-61FA-4B68-84C0-B98699DA54CD}"/>
              </a:ext>
            </a:extLst>
          </p:cNvPr>
          <p:cNvSpPr>
            <a:spLocks noGrp="1"/>
          </p:cNvSpPr>
          <p:nvPr>
            <p:ph type="title"/>
          </p:nvPr>
        </p:nvSpPr>
        <p:spPr/>
        <p:txBody>
          <a:bodyPr>
            <a:normAutofit fontScale="90000"/>
          </a:bodyPr>
          <a:lstStyle/>
          <a:p>
            <a:r>
              <a:rPr lang="id-ID"/>
              <a:t>Pendekatan Induktif dan deduktif</a:t>
            </a:r>
          </a:p>
        </p:txBody>
      </p:sp>
      <p:graphicFrame>
        <p:nvGraphicFramePr>
          <p:cNvPr id="6" name="Diagram 5">
            <a:extLst>
              <a:ext uri="{FF2B5EF4-FFF2-40B4-BE49-F238E27FC236}">
                <a16:creationId xmlns:a16="http://schemas.microsoft.com/office/drawing/2014/main" id="{70B4F597-3A9C-462D-9DA9-D39073D1B6E0}"/>
              </a:ext>
            </a:extLst>
          </p:cNvPr>
          <p:cNvGraphicFramePr/>
          <p:nvPr>
            <p:extLst>
              <p:ext uri="{D42A27DB-BD31-4B8C-83A1-F6EECF244321}">
                <p14:modId xmlns:p14="http://schemas.microsoft.com/office/powerpoint/2010/main" val="2977628379"/>
              </p:ext>
            </p:extLst>
          </p:nvPr>
        </p:nvGraphicFramePr>
        <p:xfrm>
          <a:off x="1905000" y="1066800"/>
          <a:ext cx="8128000" cy="2238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Diagram 10">
            <a:extLst>
              <a:ext uri="{FF2B5EF4-FFF2-40B4-BE49-F238E27FC236}">
                <a16:creationId xmlns:a16="http://schemas.microsoft.com/office/drawing/2014/main" id="{111D4689-751E-4B85-A70D-87892368D83E}"/>
              </a:ext>
            </a:extLst>
          </p:cNvPr>
          <p:cNvGraphicFramePr/>
          <p:nvPr>
            <p:extLst>
              <p:ext uri="{D42A27DB-BD31-4B8C-83A1-F6EECF244321}">
                <p14:modId xmlns:p14="http://schemas.microsoft.com/office/powerpoint/2010/main" val="2263117744"/>
              </p:ext>
            </p:extLst>
          </p:nvPr>
        </p:nvGraphicFramePr>
        <p:xfrm>
          <a:off x="2032000" y="4343400"/>
          <a:ext cx="8128000" cy="223837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TextBox 6">
            <a:extLst>
              <a:ext uri="{FF2B5EF4-FFF2-40B4-BE49-F238E27FC236}">
                <a16:creationId xmlns:a16="http://schemas.microsoft.com/office/drawing/2014/main" id="{615F7B46-5AA0-4584-92C9-C09E2730B3FA}"/>
              </a:ext>
            </a:extLst>
          </p:cNvPr>
          <p:cNvSpPr txBox="1"/>
          <p:nvPr/>
        </p:nvSpPr>
        <p:spPr>
          <a:xfrm>
            <a:off x="2894807" y="2947125"/>
            <a:ext cx="6148386" cy="1754326"/>
          </a:xfrm>
          <a:prstGeom prst="rect">
            <a:avLst/>
          </a:prstGeom>
          <a:noFill/>
        </p:spPr>
        <p:txBody>
          <a:bodyPr wrap="square">
            <a:spAutoFit/>
          </a:bodyPr>
          <a:lstStyle/>
          <a:p>
            <a:r>
              <a:rPr lang="id-ID" b="1"/>
              <a:t>An </a:t>
            </a:r>
            <a:r>
              <a:rPr lang="en-US" b="1"/>
              <a:t>inductive approach</a:t>
            </a:r>
            <a:r>
              <a:rPr lang="id-ID" b="1"/>
              <a:t> </a:t>
            </a:r>
            <a:r>
              <a:rPr lang="en-US"/>
              <a:t>starts with examples and asks learners to find rules, and hence is more </a:t>
            </a:r>
            <a:r>
              <a:rPr lang="en-US" b="1"/>
              <a:t>learner-cent</a:t>
            </a:r>
            <a:r>
              <a:rPr lang="id-ID" b="1"/>
              <a:t>e</a:t>
            </a:r>
            <a:r>
              <a:rPr lang="en-US" b="1"/>
              <a:t>red.</a:t>
            </a:r>
            <a:endParaRPr lang="id-ID" b="1"/>
          </a:p>
          <a:p>
            <a:endParaRPr lang="id-ID" b="1"/>
          </a:p>
          <a:p>
            <a:r>
              <a:rPr lang="en-US" b="1"/>
              <a:t>A deductive approach </a:t>
            </a:r>
            <a:r>
              <a:rPr lang="id-ID"/>
              <a:t>in education </a:t>
            </a:r>
            <a:r>
              <a:rPr lang="en-US"/>
              <a:t>starts by giving learners rules, then examples, then practice. It is a </a:t>
            </a:r>
            <a:r>
              <a:rPr lang="en-US" b="1"/>
              <a:t>teacher-cent</a:t>
            </a:r>
            <a:r>
              <a:rPr lang="id-ID" b="1"/>
              <a:t>e</a:t>
            </a:r>
            <a:r>
              <a:rPr lang="en-US" b="1"/>
              <a:t>red </a:t>
            </a:r>
            <a:r>
              <a:rPr lang="en-US"/>
              <a:t>approach to presenting new content. </a:t>
            </a:r>
            <a:endParaRPr lang="id-ID"/>
          </a:p>
        </p:txBody>
      </p:sp>
    </p:spTree>
    <p:extLst>
      <p:ext uri="{BB962C8B-B14F-4D97-AF65-F5344CB8AC3E}">
        <p14:creationId xmlns:p14="http://schemas.microsoft.com/office/powerpoint/2010/main" val="2317634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50D8D-DB57-4F26-B839-1F4CB896F439}"/>
              </a:ext>
            </a:extLst>
          </p:cNvPr>
          <p:cNvSpPr>
            <a:spLocks noGrp="1"/>
          </p:cNvSpPr>
          <p:nvPr>
            <p:ph type="title"/>
          </p:nvPr>
        </p:nvSpPr>
        <p:spPr/>
        <p:txBody>
          <a:bodyPr>
            <a:noAutofit/>
          </a:bodyPr>
          <a:lstStyle/>
          <a:p>
            <a:r>
              <a:rPr lang="id-ID" sz="3600"/>
              <a:t>Cara Mendapatkan Pengetahuan Berdasarkan Cara Belajar </a:t>
            </a:r>
          </a:p>
        </p:txBody>
      </p:sp>
      <p:sp>
        <p:nvSpPr>
          <p:cNvPr id="3" name="Content Placeholder 2">
            <a:extLst>
              <a:ext uri="{FF2B5EF4-FFF2-40B4-BE49-F238E27FC236}">
                <a16:creationId xmlns:a16="http://schemas.microsoft.com/office/drawing/2014/main" id="{1E98DB51-AB79-449C-A3C4-2CC537DC9C02}"/>
              </a:ext>
            </a:extLst>
          </p:cNvPr>
          <p:cNvSpPr>
            <a:spLocks noGrp="1"/>
          </p:cNvSpPr>
          <p:nvPr>
            <p:ph idx="1"/>
          </p:nvPr>
        </p:nvSpPr>
        <p:spPr>
          <a:xfrm>
            <a:off x="304800" y="898510"/>
            <a:ext cx="11582400" cy="5502290"/>
          </a:xfrm>
        </p:spPr>
        <p:txBody>
          <a:bodyPr>
            <a:normAutofit fontScale="92500"/>
          </a:bodyPr>
          <a:lstStyle/>
          <a:p>
            <a:pPr marL="0" indent="0">
              <a:buNone/>
            </a:pPr>
            <a:r>
              <a:rPr lang="id-ID"/>
              <a:t>Pada dasarnya orang memperoleh tahu dan pengetahuan melalui </a:t>
            </a:r>
            <a:r>
              <a:rPr lang="id-ID" b="1"/>
              <a:t>belajar</a:t>
            </a:r>
            <a:r>
              <a:rPr lang="id-ID"/>
              <a:t> (studi), yang secara spesifik jenisnya antara lain adalah</a:t>
            </a:r>
          </a:p>
          <a:p>
            <a:r>
              <a:rPr lang="id-ID" b="1"/>
              <a:t>Studi Mistik</a:t>
            </a:r>
          </a:p>
          <a:p>
            <a:pPr lvl="1"/>
            <a:r>
              <a:rPr lang="id-ID"/>
              <a:t>Semedi, retreat (</a:t>
            </a:r>
            <a:r>
              <a:rPr lang="id-ID" i="1"/>
              <a:t>khalwat</a:t>
            </a:r>
            <a:r>
              <a:rPr lang="id-ID"/>
              <a:t>), ritual khusus,  </a:t>
            </a:r>
            <a:r>
              <a:rPr lang="id-ID" i="1"/>
              <a:t>istikharah</a:t>
            </a:r>
            <a:r>
              <a:rPr lang="id-ID"/>
              <a:t>,  merenung, berdoa dll</a:t>
            </a:r>
          </a:p>
          <a:p>
            <a:r>
              <a:rPr lang="id-ID" b="1"/>
              <a:t>Studi Filsafat</a:t>
            </a:r>
          </a:p>
          <a:p>
            <a:pPr lvl="1"/>
            <a:r>
              <a:rPr lang="id-ID"/>
              <a:t>diskusi, merenung (berfikir),  tukar/ alih informasi lisan atau tulisan pemikiran, dan lain-lain</a:t>
            </a:r>
          </a:p>
          <a:p>
            <a:r>
              <a:rPr lang="id-ID" b="1"/>
              <a:t>Studi Sains</a:t>
            </a:r>
          </a:p>
          <a:p>
            <a:pPr lvl="1"/>
            <a:r>
              <a:rPr lang="id-ID"/>
              <a:t>“</a:t>
            </a:r>
            <a:r>
              <a:rPr lang="id-ID" i="1"/>
              <a:t>trial and error</a:t>
            </a:r>
            <a:r>
              <a:rPr lang="id-ID"/>
              <a:t>”,  bertanya pada yang dianggap tahu,  kursus,  sekolah,  membaca buku sains,  diskusi sains dan sejenisnya, opname,  spionase, investigasi,  survei,  observasi,  fact finding, dan Riset</a:t>
            </a:r>
          </a:p>
        </p:txBody>
      </p:sp>
    </p:spTree>
    <p:extLst>
      <p:ext uri="{BB962C8B-B14F-4D97-AF65-F5344CB8AC3E}">
        <p14:creationId xmlns:p14="http://schemas.microsoft.com/office/powerpoint/2010/main" val="836127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12967</TotalTime>
  <Words>3701</Words>
  <Application>Microsoft Office PowerPoint</Application>
  <PresentationFormat>Widescreen</PresentationFormat>
  <Paragraphs>459</Paragraphs>
  <Slides>56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Amasis MT Pro Black</vt:lpstr>
      <vt:lpstr>Arial</vt:lpstr>
      <vt:lpstr>Calibri</vt:lpstr>
      <vt:lpstr>Courier New</vt:lpstr>
      <vt:lpstr>Wingdings</vt:lpstr>
      <vt:lpstr>Office Theme</vt:lpstr>
      <vt:lpstr> METODOLOGI PENELITIAN Semester Ganjil 2023-2024  MP01: Pengantar Metodologi Penelitian  </vt:lpstr>
      <vt:lpstr>Metodologi Penelitian</vt:lpstr>
      <vt:lpstr>Ilmu Pengetahuan dan Riset (1,2)</vt:lpstr>
      <vt:lpstr>PowerPoint Presentation</vt:lpstr>
      <vt:lpstr>Tahu dan Pengetahuan</vt:lpstr>
      <vt:lpstr>Cara Mendapatkan Pengetahuan Secara Umum</vt:lpstr>
      <vt:lpstr>Cara Mendapatkan Pengetahuan Berdasarkan Metode</vt:lpstr>
      <vt:lpstr>Pendekatan Induktif dan deduktif</vt:lpstr>
      <vt:lpstr>Cara Mendapatkan Pengetahuan Berdasarkan Cara Belajar </vt:lpstr>
      <vt:lpstr>Matriks Ragam Pengetahuan</vt:lpstr>
      <vt:lpstr>Ilmu Pengetahuan</vt:lpstr>
      <vt:lpstr>Berbagai Definisi Ilmu Pengetahuan</vt:lpstr>
      <vt:lpstr>Rangkuman Definisi Ilmu Pengetahuan</vt:lpstr>
      <vt:lpstr>Riset</vt:lpstr>
      <vt:lpstr>Riset (2)</vt:lpstr>
      <vt:lpstr>Metode dan Metodologi Riset</vt:lpstr>
      <vt:lpstr>Fungsi Riset dan Sains</vt:lpstr>
      <vt:lpstr>Jenis Riset</vt:lpstr>
      <vt:lpstr>Perbedaan Riset dengan Jenis Studi lainnya</vt:lpstr>
      <vt:lpstr>Kelebihan Riset</vt:lpstr>
      <vt:lpstr>PowerPoint Presentation</vt:lpstr>
      <vt:lpstr>Pendekatan Penelitian (3)</vt:lpstr>
      <vt:lpstr>Metode, pendekatan, dan paradigma penelitian</vt:lpstr>
      <vt:lpstr>Pendekatan Kuantitatif</vt:lpstr>
      <vt:lpstr>Pendekatan Kualitatif</vt:lpstr>
      <vt:lpstr>Pendekatan Kualitatif</vt:lpstr>
      <vt:lpstr>Pendekatan Kualitatif</vt:lpstr>
      <vt:lpstr>Perbedaan Penelitian Kuantitatif dan Kualitatif </vt:lpstr>
      <vt:lpstr>Metode Ilmiah dan Konsep Dasar Ilmu Pengetahuan (4,5)</vt:lpstr>
      <vt:lpstr>Metode Ilmiah</vt:lpstr>
      <vt:lpstr>Metode Ilmiah</vt:lpstr>
      <vt:lpstr>Prinsip Logico Hypotetico Verifikatif</vt:lpstr>
      <vt:lpstr>Pola Umum Penelitian (6)</vt:lpstr>
      <vt:lpstr>Pola Umum Kegiatan Penelitian</vt:lpstr>
      <vt:lpstr>PowerPoint Presentation</vt:lpstr>
      <vt:lpstr>Konsep and Construct</vt:lpstr>
      <vt:lpstr>Konsep</vt:lpstr>
      <vt:lpstr>Konstruksi</vt:lpstr>
      <vt:lpstr>Fakta dan Fenomena</vt:lpstr>
      <vt:lpstr>Contoh Fenomena</vt:lpstr>
      <vt:lpstr>Fakta</vt:lpstr>
      <vt:lpstr>Data dan Variabel</vt:lpstr>
      <vt:lpstr>Jenis Data</vt:lpstr>
      <vt:lpstr>Jenis Data</vt:lpstr>
      <vt:lpstr>Jenis Data</vt:lpstr>
      <vt:lpstr>Jenis Data</vt:lpstr>
      <vt:lpstr>Jenis Data</vt:lpstr>
      <vt:lpstr>Jenis Data</vt:lpstr>
      <vt:lpstr>Data dalam Bidang IT</vt:lpstr>
      <vt:lpstr>Variabel</vt:lpstr>
      <vt:lpstr>Kategorisasi Variabel</vt:lpstr>
      <vt:lpstr>Kategorisasi Variabel</vt:lpstr>
      <vt:lpstr>Kategorisasi Variabel</vt:lpstr>
      <vt:lpstr>Kategorisasi Variabel</vt:lpstr>
      <vt:lpstr>Istilah-istilah Lain dalam Penelitian</vt:lpstr>
      <vt:lpstr>Istilah-istilah Lain dalam Penelitian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RAPAT PROGRAM STUDI</dc:title>
  <dc:creator>setiawanhadi</dc:creator>
  <cp:lastModifiedBy>Setiawan Hadi</cp:lastModifiedBy>
  <cp:revision>1736</cp:revision>
  <cp:lastPrinted>2015-05-04T03:26:55Z</cp:lastPrinted>
  <dcterms:created xsi:type="dcterms:W3CDTF">2014-08-26T20:55:24Z</dcterms:created>
  <dcterms:modified xsi:type="dcterms:W3CDTF">2023-08-31T12:47:01Z</dcterms:modified>
</cp:coreProperties>
</file>