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93" r:id="rId3"/>
    <p:sldId id="284" r:id="rId4"/>
    <p:sldId id="273" r:id="rId5"/>
    <p:sldId id="274" r:id="rId6"/>
    <p:sldId id="275" r:id="rId7"/>
    <p:sldId id="276" r:id="rId8"/>
    <p:sldId id="277" r:id="rId9"/>
    <p:sldId id="278" r:id="rId10"/>
    <p:sldId id="315" r:id="rId11"/>
    <p:sldId id="316" r:id="rId12"/>
    <p:sldId id="317" r:id="rId13"/>
    <p:sldId id="300" r:id="rId14"/>
    <p:sldId id="302" r:id="rId15"/>
    <p:sldId id="304" r:id="rId16"/>
    <p:sldId id="305" r:id="rId17"/>
    <p:sldId id="306" r:id="rId18"/>
    <p:sldId id="308" r:id="rId19"/>
    <p:sldId id="318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66" d="100"/>
          <a:sy n="66" d="100"/>
        </p:scale>
        <p:origin x="15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253F7-C1C4-4C07-80E1-12C3E042658B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4A18BA-2EF3-4B5A-84BC-62EA683A570D}">
      <dgm:prSet phldrT="[Text]"/>
      <dgm:spPr/>
      <dgm:t>
        <a:bodyPr/>
        <a:lstStyle/>
        <a:p>
          <a:r>
            <a:rPr lang="en-US"/>
            <a:t>Korelasional</a:t>
          </a:r>
        </a:p>
      </dgm:t>
    </dgm:pt>
    <dgm:pt modelId="{B3B108DF-0A4D-46CC-B187-55E1E1DC48F2}" type="parTrans" cxnId="{39F5096E-2E52-4208-A535-89AF6C433D22}">
      <dgm:prSet/>
      <dgm:spPr/>
      <dgm:t>
        <a:bodyPr/>
        <a:lstStyle/>
        <a:p>
          <a:endParaRPr lang="en-US"/>
        </a:p>
      </dgm:t>
    </dgm:pt>
    <dgm:pt modelId="{2AAE8FD4-7501-4B05-B879-24E27BB1FAC1}" type="sibTrans" cxnId="{39F5096E-2E52-4208-A535-89AF6C433D22}">
      <dgm:prSet/>
      <dgm:spPr/>
      <dgm:t>
        <a:bodyPr/>
        <a:lstStyle/>
        <a:p>
          <a:endParaRPr lang="en-US"/>
        </a:p>
      </dgm:t>
    </dgm:pt>
    <dgm:pt modelId="{22DC4376-6ED7-4DC4-ABA6-96088DAE75C0}">
      <dgm:prSet phldrT="[Text]"/>
      <dgm:spPr/>
      <dgm:t>
        <a:bodyPr/>
        <a:lstStyle/>
        <a:p>
          <a:r>
            <a:rPr lang="en-US"/>
            <a:t>Mencari pengaruh variabel bebas terhadap variabel terikat </a:t>
          </a:r>
        </a:p>
      </dgm:t>
    </dgm:pt>
    <dgm:pt modelId="{5EC44F07-B6F9-4507-B2EC-DF59C9CD219F}" type="parTrans" cxnId="{19AD788A-788A-4EDC-941E-A645FCE5B585}">
      <dgm:prSet/>
      <dgm:spPr/>
      <dgm:t>
        <a:bodyPr/>
        <a:lstStyle/>
        <a:p>
          <a:endParaRPr lang="en-US"/>
        </a:p>
      </dgm:t>
    </dgm:pt>
    <dgm:pt modelId="{5DB143ED-609C-49A2-A8D1-37E6982AB476}" type="sibTrans" cxnId="{19AD788A-788A-4EDC-941E-A645FCE5B585}">
      <dgm:prSet/>
      <dgm:spPr/>
      <dgm:t>
        <a:bodyPr/>
        <a:lstStyle/>
        <a:p>
          <a:endParaRPr lang="en-US"/>
        </a:p>
      </dgm:t>
    </dgm:pt>
    <dgm:pt modelId="{F93E2446-0777-4F90-8F78-CED1108B2380}">
      <dgm:prSet phldrT="[Text]"/>
      <dgm:spPr/>
      <dgm:t>
        <a:bodyPr/>
        <a:lstStyle/>
        <a:p>
          <a:r>
            <a:rPr lang="en-US"/>
            <a:t>Eksperimental</a:t>
          </a:r>
        </a:p>
      </dgm:t>
    </dgm:pt>
    <dgm:pt modelId="{BB409B28-57FC-4D97-9B55-64A61F723DAC}" type="parTrans" cxnId="{63DF3C85-4CC2-4417-9898-ABCB9F5AFA34}">
      <dgm:prSet/>
      <dgm:spPr/>
      <dgm:t>
        <a:bodyPr/>
        <a:lstStyle/>
        <a:p>
          <a:endParaRPr lang="en-US"/>
        </a:p>
      </dgm:t>
    </dgm:pt>
    <dgm:pt modelId="{C061AA02-8B9B-4490-B784-6BBCBD6CA433}" type="sibTrans" cxnId="{63DF3C85-4CC2-4417-9898-ABCB9F5AFA34}">
      <dgm:prSet/>
      <dgm:spPr/>
      <dgm:t>
        <a:bodyPr/>
        <a:lstStyle/>
        <a:p>
          <a:endParaRPr lang="en-US"/>
        </a:p>
      </dgm:t>
    </dgm:pt>
    <dgm:pt modelId="{8FFCDF43-CB05-4BB3-9C9D-580DC3060FC9}">
      <dgm:prSet phldrT="[Text]"/>
      <dgm:spPr/>
      <dgm:t>
        <a:bodyPr/>
        <a:lstStyle/>
        <a:p>
          <a:r>
            <a:rPr lang="en-US"/>
            <a:t>Penerapan suatu metode untuk mendapatkan hasil tertentu</a:t>
          </a:r>
        </a:p>
      </dgm:t>
    </dgm:pt>
    <dgm:pt modelId="{7A2911AF-3E28-4EA5-904A-04AE45A1830F}" type="parTrans" cxnId="{7C4A3E0F-58F2-47F1-B180-9CAD625C3443}">
      <dgm:prSet/>
      <dgm:spPr/>
      <dgm:t>
        <a:bodyPr/>
        <a:lstStyle/>
        <a:p>
          <a:endParaRPr lang="en-US"/>
        </a:p>
      </dgm:t>
    </dgm:pt>
    <dgm:pt modelId="{D2746D83-3035-4B93-A694-D1513AFC57EA}" type="sibTrans" cxnId="{7C4A3E0F-58F2-47F1-B180-9CAD625C3443}">
      <dgm:prSet/>
      <dgm:spPr/>
      <dgm:t>
        <a:bodyPr/>
        <a:lstStyle/>
        <a:p>
          <a:endParaRPr lang="en-US"/>
        </a:p>
      </dgm:t>
    </dgm:pt>
    <dgm:pt modelId="{B5DD6FA6-A024-405F-8B0E-08B59579300D}">
      <dgm:prSet phldrT="[Text]"/>
      <dgm:spPr/>
      <dgm:t>
        <a:bodyPr/>
        <a:lstStyle/>
        <a:p>
          <a:r>
            <a:rPr lang="en-US"/>
            <a:t>Mencari cara yang lebih baik dari yang sebelumnya</a:t>
          </a:r>
        </a:p>
      </dgm:t>
    </dgm:pt>
    <dgm:pt modelId="{8A511AF9-0F6F-4435-B112-5FD63EFDE404}" type="parTrans" cxnId="{356AFC58-8591-48E4-B173-DD077BC45DCD}">
      <dgm:prSet/>
      <dgm:spPr/>
      <dgm:t>
        <a:bodyPr/>
        <a:lstStyle/>
        <a:p>
          <a:endParaRPr lang="en-US"/>
        </a:p>
      </dgm:t>
    </dgm:pt>
    <dgm:pt modelId="{4C529202-50E7-474E-9EDC-24D305DE152A}" type="sibTrans" cxnId="{356AFC58-8591-48E4-B173-DD077BC45DCD}">
      <dgm:prSet/>
      <dgm:spPr/>
      <dgm:t>
        <a:bodyPr/>
        <a:lstStyle/>
        <a:p>
          <a:endParaRPr lang="en-US"/>
        </a:p>
      </dgm:t>
    </dgm:pt>
    <dgm:pt modelId="{534832ED-CCF5-4023-B601-BCA8E6DE9C48}">
      <dgm:prSet phldrT="[Text]"/>
      <dgm:spPr/>
      <dgm:t>
        <a:bodyPr/>
        <a:lstStyle/>
        <a:p>
          <a:r>
            <a:rPr lang="en-US"/>
            <a:t>Deskriptif</a:t>
          </a:r>
        </a:p>
      </dgm:t>
    </dgm:pt>
    <dgm:pt modelId="{E99524FB-AB19-4305-A4C6-4F3C69F194DF}" type="parTrans" cxnId="{734035B3-3F3D-4D8B-B3B3-2DB941BC7D7D}">
      <dgm:prSet/>
      <dgm:spPr/>
      <dgm:t>
        <a:bodyPr/>
        <a:lstStyle/>
        <a:p>
          <a:endParaRPr lang="en-US"/>
        </a:p>
      </dgm:t>
    </dgm:pt>
    <dgm:pt modelId="{A1766837-10F1-4028-8E1B-E8B8729B47E5}" type="sibTrans" cxnId="{734035B3-3F3D-4D8B-B3B3-2DB941BC7D7D}">
      <dgm:prSet/>
      <dgm:spPr/>
      <dgm:t>
        <a:bodyPr/>
        <a:lstStyle/>
        <a:p>
          <a:endParaRPr lang="en-US"/>
        </a:p>
      </dgm:t>
    </dgm:pt>
    <dgm:pt modelId="{9A7BC839-3D0C-4507-9C0F-261966F0A695}">
      <dgm:prSet phldrT="[Text]"/>
      <dgm:spPr/>
      <dgm:t>
        <a:bodyPr/>
        <a:lstStyle/>
        <a:p>
          <a:r>
            <a:rPr lang="en-US"/>
            <a:t>Penerapan penelitian eksperimental</a:t>
          </a:r>
        </a:p>
      </dgm:t>
    </dgm:pt>
    <dgm:pt modelId="{D6D4F5EC-E1EA-4CAC-AC52-2E7B6028FA61}" type="parTrans" cxnId="{39BBC86D-5CBD-45BB-8037-9F3951A4CBCE}">
      <dgm:prSet/>
      <dgm:spPr/>
      <dgm:t>
        <a:bodyPr/>
        <a:lstStyle/>
        <a:p>
          <a:endParaRPr lang="en-US"/>
        </a:p>
      </dgm:t>
    </dgm:pt>
    <dgm:pt modelId="{0454D162-676B-415B-B697-A60DEE752DC0}" type="sibTrans" cxnId="{39BBC86D-5CBD-45BB-8037-9F3951A4CBCE}">
      <dgm:prSet/>
      <dgm:spPr/>
      <dgm:t>
        <a:bodyPr/>
        <a:lstStyle/>
        <a:p>
          <a:endParaRPr lang="en-US"/>
        </a:p>
      </dgm:t>
    </dgm:pt>
    <dgm:pt modelId="{829895D4-3298-4A5A-9192-551595C28F58}">
      <dgm:prSet phldrT="[Text]"/>
      <dgm:spPr/>
      <dgm:t>
        <a:bodyPr/>
        <a:lstStyle/>
        <a:p>
          <a:r>
            <a:rPr lang="en-US"/>
            <a:t>Pengembangan perangkat lunak/sistem</a:t>
          </a:r>
        </a:p>
      </dgm:t>
    </dgm:pt>
    <dgm:pt modelId="{7D892A11-8A63-4639-AB34-DA0833FFA095}" type="parTrans" cxnId="{0468784F-18AF-415B-8C95-61DC908572A0}">
      <dgm:prSet/>
      <dgm:spPr/>
      <dgm:t>
        <a:bodyPr/>
        <a:lstStyle/>
        <a:p>
          <a:endParaRPr lang="en-US"/>
        </a:p>
      </dgm:t>
    </dgm:pt>
    <dgm:pt modelId="{84132520-D094-4E4D-8600-D8B82787B7BC}" type="sibTrans" cxnId="{0468784F-18AF-415B-8C95-61DC908572A0}">
      <dgm:prSet/>
      <dgm:spPr/>
      <dgm:t>
        <a:bodyPr/>
        <a:lstStyle/>
        <a:p>
          <a:endParaRPr lang="en-US"/>
        </a:p>
      </dgm:t>
    </dgm:pt>
    <dgm:pt modelId="{4972D382-164B-47D1-A9D7-F5B93C81868E}">
      <dgm:prSet phldrT="[Text]"/>
      <dgm:spPr/>
      <dgm:t>
        <a:bodyPr/>
        <a:lstStyle/>
        <a:p>
          <a:r>
            <a:rPr lang="en-US"/>
            <a:t>Metode yang digunakan sudah jelas</a:t>
          </a:r>
        </a:p>
      </dgm:t>
    </dgm:pt>
    <dgm:pt modelId="{4E981CA6-303C-447E-A776-38FC268D538D}" type="parTrans" cxnId="{35B1CA50-34B0-4AB1-B5F7-1D079A50DED4}">
      <dgm:prSet/>
      <dgm:spPr/>
    </dgm:pt>
    <dgm:pt modelId="{3A183528-6FFE-43AB-96CC-8D5A823A8A4E}" type="sibTrans" cxnId="{35B1CA50-34B0-4AB1-B5F7-1D079A50DED4}">
      <dgm:prSet/>
      <dgm:spPr/>
    </dgm:pt>
    <dgm:pt modelId="{F2778503-DE1B-4D85-888B-931F903C4072}" type="pres">
      <dgm:prSet presAssocID="{B1A253F7-C1C4-4C07-80E1-12C3E042658B}" presName="Name0" presStyleCnt="0">
        <dgm:presLayoutVars>
          <dgm:dir/>
          <dgm:resizeHandles val="exact"/>
        </dgm:presLayoutVars>
      </dgm:prSet>
      <dgm:spPr/>
    </dgm:pt>
    <dgm:pt modelId="{6B4B43DC-FEC0-41FA-B8CD-FBAD2E43417D}" type="pres">
      <dgm:prSet presAssocID="{B74A18BA-2EF3-4B5A-84BC-62EA683A570D}" presName="node" presStyleLbl="node1" presStyleIdx="0" presStyleCnt="3">
        <dgm:presLayoutVars>
          <dgm:bulletEnabled val="1"/>
        </dgm:presLayoutVars>
      </dgm:prSet>
      <dgm:spPr/>
    </dgm:pt>
    <dgm:pt modelId="{4B729414-51AB-4030-B298-46C6B7D9858C}" type="pres">
      <dgm:prSet presAssocID="{2AAE8FD4-7501-4B05-B879-24E27BB1FAC1}" presName="sibTrans" presStyleCnt="0"/>
      <dgm:spPr/>
    </dgm:pt>
    <dgm:pt modelId="{3C04554E-0E18-4C70-882D-EE697A1031D9}" type="pres">
      <dgm:prSet presAssocID="{F93E2446-0777-4F90-8F78-CED1108B2380}" presName="node" presStyleLbl="node1" presStyleIdx="1" presStyleCnt="3">
        <dgm:presLayoutVars>
          <dgm:bulletEnabled val="1"/>
        </dgm:presLayoutVars>
      </dgm:prSet>
      <dgm:spPr/>
    </dgm:pt>
    <dgm:pt modelId="{2C2AFEFF-AC9F-44C7-B52F-069D9F0869DA}" type="pres">
      <dgm:prSet presAssocID="{C061AA02-8B9B-4490-B784-6BBCBD6CA433}" presName="sibTrans" presStyleCnt="0"/>
      <dgm:spPr/>
    </dgm:pt>
    <dgm:pt modelId="{D073ED93-0ADD-4683-B0C3-4327ECD13D52}" type="pres">
      <dgm:prSet presAssocID="{534832ED-CCF5-4023-B601-BCA8E6DE9C48}" presName="node" presStyleLbl="node1" presStyleIdx="2" presStyleCnt="3">
        <dgm:presLayoutVars>
          <dgm:bulletEnabled val="1"/>
        </dgm:presLayoutVars>
      </dgm:prSet>
      <dgm:spPr/>
    </dgm:pt>
  </dgm:ptLst>
  <dgm:cxnLst>
    <dgm:cxn modelId="{7C4A3E0F-58F2-47F1-B180-9CAD625C3443}" srcId="{F93E2446-0777-4F90-8F78-CED1108B2380}" destId="{8FFCDF43-CB05-4BB3-9C9D-580DC3060FC9}" srcOrd="0" destOrd="0" parTransId="{7A2911AF-3E28-4EA5-904A-04AE45A1830F}" sibTransId="{D2746D83-3035-4B93-A694-D1513AFC57EA}"/>
    <dgm:cxn modelId="{12087524-3AE3-4C36-B91C-4384E7226E8E}" type="presOf" srcId="{22DC4376-6ED7-4DC4-ABA6-96088DAE75C0}" destId="{6B4B43DC-FEC0-41FA-B8CD-FBAD2E43417D}" srcOrd="0" destOrd="2" presId="urn:microsoft.com/office/officeart/2005/8/layout/hList6"/>
    <dgm:cxn modelId="{6409993B-C258-4AFC-B9F8-FAF45A720B13}" type="presOf" srcId="{B5DD6FA6-A024-405F-8B0E-08B59579300D}" destId="{3C04554E-0E18-4C70-882D-EE697A1031D9}" srcOrd="0" destOrd="2" presId="urn:microsoft.com/office/officeart/2005/8/layout/hList6"/>
    <dgm:cxn modelId="{BF38DD64-6477-41AC-B1FB-62375A8DFB75}" type="presOf" srcId="{9A7BC839-3D0C-4507-9C0F-261966F0A695}" destId="{D073ED93-0ADD-4683-B0C3-4327ECD13D52}" srcOrd="0" destOrd="1" presId="urn:microsoft.com/office/officeart/2005/8/layout/hList6"/>
    <dgm:cxn modelId="{C7A9F948-11F0-449D-935C-1C50CFB0BB4E}" type="presOf" srcId="{B74A18BA-2EF3-4B5A-84BC-62EA683A570D}" destId="{6B4B43DC-FEC0-41FA-B8CD-FBAD2E43417D}" srcOrd="0" destOrd="0" presId="urn:microsoft.com/office/officeart/2005/8/layout/hList6"/>
    <dgm:cxn modelId="{39BBC86D-5CBD-45BB-8037-9F3951A4CBCE}" srcId="{534832ED-CCF5-4023-B601-BCA8E6DE9C48}" destId="{9A7BC839-3D0C-4507-9C0F-261966F0A695}" srcOrd="0" destOrd="0" parTransId="{D6D4F5EC-E1EA-4CAC-AC52-2E7B6028FA61}" sibTransId="{0454D162-676B-415B-B697-A60DEE752DC0}"/>
    <dgm:cxn modelId="{39F5096E-2E52-4208-A535-89AF6C433D22}" srcId="{B1A253F7-C1C4-4C07-80E1-12C3E042658B}" destId="{B74A18BA-2EF3-4B5A-84BC-62EA683A570D}" srcOrd="0" destOrd="0" parTransId="{B3B108DF-0A4D-46CC-B187-55E1E1DC48F2}" sibTransId="{2AAE8FD4-7501-4B05-B879-24E27BB1FAC1}"/>
    <dgm:cxn modelId="{0468784F-18AF-415B-8C95-61DC908572A0}" srcId="{534832ED-CCF5-4023-B601-BCA8E6DE9C48}" destId="{829895D4-3298-4A5A-9192-551595C28F58}" srcOrd="1" destOrd="0" parTransId="{7D892A11-8A63-4639-AB34-DA0833FFA095}" sibTransId="{84132520-D094-4E4D-8600-D8B82787B7BC}"/>
    <dgm:cxn modelId="{35B1CA50-34B0-4AB1-B5F7-1D079A50DED4}" srcId="{B74A18BA-2EF3-4B5A-84BC-62EA683A570D}" destId="{4972D382-164B-47D1-A9D7-F5B93C81868E}" srcOrd="0" destOrd="0" parTransId="{4E981CA6-303C-447E-A776-38FC268D538D}" sibTransId="{3A183528-6FFE-43AB-96CC-8D5A823A8A4E}"/>
    <dgm:cxn modelId="{356AFC58-8591-48E4-B173-DD077BC45DCD}" srcId="{F93E2446-0777-4F90-8F78-CED1108B2380}" destId="{B5DD6FA6-A024-405F-8B0E-08B59579300D}" srcOrd="1" destOrd="0" parTransId="{8A511AF9-0F6F-4435-B112-5FD63EFDE404}" sibTransId="{4C529202-50E7-474E-9EDC-24D305DE152A}"/>
    <dgm:cxn modelId="{F225F082-8510-4399-9067-47C05E593E10}" type="presOf" srcId="{4972D382-164B-47D1-A9D7-F5B93C81868E}" destId="{6B4B43DC-FEC0-41FA-B8CD-FBAD2E43417D}" srcOrd="0" destOrd="1" presId="urn:microsoft.com/office/officeart/2005/8/layout/hList6"/>
    <dgm:cxn modelId="{63DF3C85-4CC2-4417-9898-ABCB9F5AFA34}" srcId="{B1A253F7-C1C4-4C07-80E1-12C3E042658B}" destId="{F93E2446-0777-4F90-8F78-CED1108B2380}" srcOrd="1" destOrd="0" parTransId="{BB409B28-57FC-4D97-9B55-64A61F723DAC}" sibTransId="{C061AA02-8B9B-4490-B784-6BBCBD6CA433}"/>
    <dgm:cxn modelId="{19AD788A-788A-4EDC-941E-A645FCE5B585}" srcId="{B74A18BA-2EF3-4B5A-84BC-62EA683A570D}" destId="{22DC4376-6ED7-4DC4-ABA6-96088DAE75C0}" srcOrd="1" destOrd="0" parTransId="{5EC44F07-B6F9-4507-B2EC-DF59C9CD219F}" sibTransId="{5DB143ED-609C-49A2-A8D1-37E6982AB476}"/>
    <dgm:cxn modelId="{FF855A98-DA9D-41AD-A622-A12AE64A5291}" type="presOf" srcId="{829895D4-3298-4A5A-9192-551595C28F58}" destId="{D073ED93-0ADD-4683-B0C3-4327ECD13D52}" srcOrd="0" destOrd="2" presId="urn:microsoft.com/office/officeart/2005/8/layout/hList6"/>
    <dgm:cxn modelId="{36A9CE9D-430A-447C-BE60-3CBB8F2B99C6}" type="presOf" srcId="{8FFCDF43-CB05-4BB3-9C9D-580DC3060FC9}" destId="{3C04554E-0E18-4C70-882D-EE697A1031D9}" srcOrd="0" destOrd="1" presId="urn:microsoft.com/office/officeart/2005/8/layout/hList6"/>
    <dgm:cxn modelId="{57B5EDAC-0448-4223-B020-83F68F438377}" type="presOf" srcId="{534832ED-CCF5-4023-B601-BCA8E6DE9C48}" destId="{D073ED93-0ADD-4683-B0C3-4327ECD13D52}" srcOrd="0" destOrd="0" presId="urn:microsoft.com/office/officeart/2005/8/layout/hList6"/>
    <dgm:cxn modelId="{4719A5AE-6E44-40B7-A885-13D39D66ABDB}" type="presOf" srcId="{F93E2446-0777-4F90-8F78-CED1108B2380}" destId="{3C04554E-0E18-4C70-882D-EE697A1031D9}" srcOrd="0" destOrd="0" presId="urn:microsoft.com/office/officeart/2005/8/layout/hList6"/>
    <dgm:cxn modelId="{734035B3-3F3D-4D8B-B3B3-2DB941BC7D7D}" srcId="{B1A253F7-C1C4-4C07-80E1-12C3E042658B}" destId="{534832ED-CCF5-4023-B601-BCA8E6DE9C48}" srcOrd="2" destOrd="0" parTransId="{E99524FB-AB19-4305-A4C6-4F3C69F194DF}" sibTransId="{A1766837-10F1-4028-8E1B-E8B8729B47E5}"/>
    <dgm:cxn modelId="{53C527DD-AD10-4EA0-BD08-732894B88BB5}" type="presOf" srcId="{B1A253F7-C1C4-4C07-80E1-12C3E042658B}" destId="{F2778503-DE1B-4D85-888B-931F903C4072}" srcOrd="0" destOrd="0" presId="urn:microsoft.com/office/officeart/2005/8/layout/hList6"/>
    <dgm:cxn modelId="{2E005C64-DD91-4AB0-938F-87915291D66C}" type="presParOf" srcId="{F2778503-DE1B-4D85-888B-931F903C4072}" destId="{6B4B43DC-FEC0-41FA-B8CD-FBAD2E43417D}" srcOrd="0" destOrd="0" presId="urn:microsoft.com/office/officeart/2005/8/layout/hList6"/>
    <dgm:cxn modelId="{5A9A6EA5-D8F2-4675-AF1B-A63FB25D7615}" type="presParOf" srcId="{F2778503-DE1B-4D85-888B-931F903C4072}" destId="{4B729414-51AB-4030-B298-46C6B7D9858C}" srcOrd="1" destOrd="0" presId="urn:microsoft.com/office/officeart/2005/8/layout/hList6"/>
    <dgm:cxn modelId="{BDBE566A-9697-4A01-94CD-FCB81F7DC133}" type="presParOf" srcId="{F2778503-DE1B-4D85-888B-931F903C4072}" destId="{3C04554E-0E18-4C70-882D-EE697A1031D9}" srcOrd="2" destOrd="0" presId="urn:microsoft.com/office/officeart/2005/8/layout/hList6"/>
    <dgm:cxn modelId="{CC7FB623-9ABE-4652-937C-CFFA749E12E9}" type="presParOf" srcId="{F2778503-DE1B-4D85-888B-931F903C4072}" destId="{2C2AFEFF-AC9F-44C7-B52F-069D9F0869DA}" srcOrd="3" destOrd="0" presId="urn:microsoft.com/office/officeart/2005/8/layout/hList6"/>
    <dgm:cxn modelId="{90208459-6684-4EBF-9D42-50BE57535B37}" type="presParOf" srcId="{F2778503-DE1B-4D85-888B-931F903C4072}" destId="{D073ED93-0ADD-4683-B0C3-4327ECD13D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B43DC-FEC0-41FA-B8CD-FBAD2E43417D}">
      <dsp:nvSpPr>
        <dsp:cNvPr id="0" name=""/>
        <dsp:cNvSpPr/>
      </dsp:nvSpPr>
      <dsp:spPr>
        <a:xfrm rot="16200000">
          <a:off x="-1154069" y="1155129"/>
          <a:ext cx="5067300" cy="275704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986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Korelasional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Metode yang digunakan sudah jelas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Mencari pengaruh variabel bebas terhadap variabel terikat </a:t>
          </a:r>
        </a:p>
      </dsp:txBody>
      <dsp:txXfrm rot="5400000">
        <a:off x="1060" y="1013460"/>
        <a:ext cx="2757041" cy="3040380"/>
      </dsp:txXfrm>
    </dsp:sp>
    <dsp:sp modelId="{3C04554E-0E18-4C70-882D-EE697A1031D9}">
      <dsp:nvSpPr>
        <dsp:cNvPr id="0" name=""/>
        <dsp:cNvSpPr/>
      </dsp:nvSpPr>
      <dsp:spPr>
        <a:xfrm rot="16200000">
          <a:off x="1809750" y="1155129"/>
          <a:ext cx="5067300" cy="275704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986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Eksperimental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Penerapan suatu metode untuk mendapatkan hasil tertentu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Mencari cara yang lebih baik dari yang sebelumnya</a:t>
          </a:r>
        </a:p>
      </dsp:txBody>
      <dsp:txXfrm rot="5400000">
        <a:off x="2964879" y="1013460"/>
        <a:ext cx="2757041" cy="3040380"/>
      </dsp:txXfrm>
    </dsp:sp>
    <dsp:sp modelId="{D073ED93-0ADD-4683-B0C3-4327ECD13D52}">
      <dsp:nvSpPr>
        <dsp:cNvPr id="0" name=""/>
        <dsp:cNvSpPr/>
      </dsp:nvSpPr>
      <dsp:spPr>
        <a:xfrm rot="16200000">
          <a:off x="4773569" y="1155129"/>
          <a:ext cx="5067300" cy="2757041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986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Deskriptif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Penerapan penelitian eksperimental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Pengembangan perangkat lunak/sistem</a:t>
          </a:r>
        </a:p>
      </dsp:txBody>
      <dsp:txXfrm rot="5400000">
        <a:off x="5928698" y="1013460"/>
        <a:ext cx="2757041" cy="304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A73E-D403-4C63-BF38-835FD8C2449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76D7-33A0-4F38-94A5-78AFBE392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12192000" cy="67149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582400" cy="506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69060"/>
            <a:ext cx="12192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Metodologi Penelitian Semester </a:t>
            </a:r>
            <a:r>
              <a:rPr lang="en-US" sz="1400" b="1"/>
              <a:t>Ganjil 20</a:t>
            </a:r>
            <a:r>
              <a:rPr lang="id-ID" sz="1400" b="1"/>
              <a:t>2</a:t>
            </a:r>
            <a:r>
              <a:rPr lang="en-US" sz="1400" b="1"/>
              <a:t>3-2024</a:t>
            </a:r>
            <a:endParaRPr lang="en-US" sz="1400" b="1" baseline="0" dirty="0"/>
          </a:p>
        </p:txBody>
      </p: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-101599" y="5867400"/>
            <a:ext cx="1409993" cy="1052781"/>
            <a:chOff x="0" y="0"/>
            <a:chExt cx="35687" cy="30873"/>
          </a:xfrm>
        </p:grpSpPr>
        <p:sp>
          <p:nvSpPr>
            <p:cNvPr id="9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565-DB02-4946-ADB2-35E8D167E4B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12192000" cy="35052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METODOLOGI PENELITIAN</a:t>
            </a:r>
            <a:br>
              <a:rPr lang="en-US" sz="4000" dirty="0"/>
            </a:br>
            <a:r>
              <a:rPr lang="en-US" sz="4000" dirty="0"/>
              <a:t>Semester </a:t>
            </a:r>
            <a:r>
              <a:rPr lang="en-US" sz="4000"/>
              <a:t>Ganjil 20</a:t>
            </a:r>
            <a:r>
              <a:rPr lang="id-ID" sz="4000"/>
              <a:t>2</a:t>
            </a:r>
            <a:r>
              <a:rPr lang="en-US" sz="4000"/>
              <a:t>3-2024</a:t>
            </a:r>
            <a:br>
              <a:rPr lang="en-US" sz="3600" dirty="0"/>
            </a:br>
            <a:br>
              <a:rPr lang="en-US" sz="3600"/>
            </a:br>
            <a:r>
              <a:rPr lang="en-US"/>
              <a:t>MP-0</a:t>
            </a:r>
            <a:r>
              <a:rPr lang="id-ID"/>
              <a:t>2</a:t>
            </a:r>
            <a:r>
              <a:rPr lang="en-US"/>
              <a:t>-Ilmu Komputer dan Penelitiannya</a:t>
            </a:r>
            <a:br>
              <a:rPr lang="id-ID"/>
            </a:b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8408" y="5334000"/>
            <a:ext cx="777240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03634" y="3657600"/>
            <a:ext cx="1661949" cy="1388042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2192002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Jenis Penelitian Ilmu Komputer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898525"/>
          <a:ext cx="8686800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4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Data, Informasi, dan Pengetahuan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13509"/>
            <a:ext cx="10591800" cy="5807090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entitas yang tidak memiliki arti</a:t>
            </a:r>
          </a:p>
          <a:p>
            <a:pPr lvl="1"/>
            <a:r>
              <a:rPr lang="en-US"/>
              <a:t>mungkin memiliki nilai</a:t>
            </a:r>
          </a:p>
          <a:p>
            <a:pPr lvl="1"/>
            <a:r>
              <a:rPr lang="en-US"/>
              <a:t>Kumpulan/rekaman/catatan dari fakta, transaksi, objek</a:t>
            </a:r>
          </a:p>
          <a:p>
            <a:pPr lvl="1"/>
            <a:r>
              <a:rPr lang="en-US"/>
              <a:t>Rekaman terstruktur</a:t>
            </a:r>
          </a:p>
          <a:p>
            <a:r>
              <a:rPr lang="en-US"/>
              <a:t>Informasi</a:t>
            </a:r>
          </a:p>
          <a:p>
            <a:pPr lvl="1"/>
            <a:r>
              <a:rPr lang="en-US"/>
              <a:t>Data yang telah diolah sehingga memiliki nilai</a:t>
            </a:r>
          </a:p>
          <a:p>
            <a:pPr lvl="1"/>
            <a:r>
              <a:rPr lang="en-US"/>
              <a:t>Dibentuk dari data</a:t>
            </a:r>
          </a:p>
          <a:p>
            <a:r>
              <a:rPr lang="en-US"/>
              <a:t>Pengetahuan</a:t>
            </a:r>
            <a:r>
              <a:rPr lang="id-ID"/>
              <a:t> (Knowledge)</a:t>
            </a:r>
            <a:endParaRPr lang="en-US"/>
          </a:p>
          <a:p>
            <a:pPr lvl="1"/>
            <a:r>
              <a:rPr lang="en-US"/>
              <a:t>Gabungan informasi </a:t>
            </a:r>
            <a:r>
              <a:rPr lang="id-ID"/>
              <a:t>untuk</a:t>
            </a:r>
            <a:r>
              <a:rPr lang="en-US"/>
              <a:t> mendapatkan informasi baru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7" y="914400"/>
            <a:ext cx="5654553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80" y="4419600"/>
            <a:ext cx="5781675" cy="1924050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E78DE831-127F-409E-A861-9C617B4CD81B}"/>
              </a:ext>
            </a:extLst>
          </p:cNvPr>
          <p:cNvSpPr/>
          <p:nvPr/>
        </p:nvSpPr>
        <p:spPr>
          <a:xfrm flipV="1">
            <a:off x="6400800" y="2133600"/>
            <a:ext cx="3048000" cy="192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5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887200" cy="5067500"/>
          </a:xfrm>
        </p:spPr>
        <p:txBody>
          <a:bodyPr/>
          <a:lstStyle/>
          <a:p>
            <a:r>
              <a:rPr lang="en-US" err="1"/>
              <a:t>Teori</a:t>
            </a:r>
            <a:r>
              <a:rPr lang="en-US"/>
              <a:t>, model, </a:t>
            </a:r>
            <a:r>
              <a:rPr lang="en-US" err="1"/>
              <a:t>metode</a:t>
            </a:r>
            <a:r>
              <a:rPr lang="en-US"/>
              <a:t>,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pendekatan</a:t>
            </a:r>
            <a:r>
              <a:rPr lang="en-US"/>
              <a:t> yang </a:t>
            </a:r>
            <a:r>
              <a:rPr lang="en-US" err="1"/>
              <a:t>terdapat</a:t>
            </a:r>
            <a:r>
              <a:rPr lang="en-US"/>
              <a:t> dalam bidang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  <a:p>
            <a:r>
              <a:rPr lang="en-US" err="1"/>
              <a:t>Pendekatan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</a:t>
            </a:r>
          </a:p>
          <a:p>
            <a:pPr lvl="1"/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tahapan</a:t>
            </a:r>
            <a:r>
              <a:rPr lang="en-US"/>
              <a:t>/</a:t>
            </a:r>
            <a:r>
              <a:rPr lang="en-US" err="1"/>
              <a:t>urutan</a:t>
            </a:r>
            <a:r>
              <a:rPr lang="en-US"/>
              <a:t> </a:t>
            </a:r>
            <a:r>
              <a:rPr lang="en-US" err="1"/>
              <a:t>sistematis</a:t>
            </a:r>
            <a:r>
              <a:rPr lang="en-US"/>
              <a:t> untuk menyelesaikan </a:t>
            </a:r>
            <a:r>
              <a:rPr lang="en-US" err="1"/>
              <a:t>masalah</a:t>
            </a:r>
            <a:r>
              <a:rPr lang="en-US"/>
              <a:t> (</a:t>
            </a:r>
            <a:r>
              <a:rPr lang="en-US" err="1"/>
              <a:t>algoritmik</a:t>
            </a:r>
            <a:r>
              <a:rPr lang="en-US"/>
              <a:t>)</a:t>
            </a:r>
          </a:p>
          <a:p>
            <a:pPr lvl="1"/>
            <a:r>
              <a:rPr lang="en-US" err="1"/>
              <a:t>Intinya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algoritma</a:t>
            </a:r>
            <a:endParaRPr lang="en-US"/>
          </a:p>
          <a:p>
            <a:r>
              <a:rPr lang="en-US" err="1"/>
              <a:t>Penelitian</a:t>
            </a:r>
            <a:r>
              <a:rPr lang="en-US"/>
              <a:t> dalam bidang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 Keliru</a:t>
            </a:r>
            <a:r>
              <a:rPr lang="id-ID"/>
              <a:t> (Pada slide berikutnya)</a:t>
            </a:r>
            <a:endParaRPr lang="en-US"/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461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err="1"/>
              <a:t>Contoh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914400"/>
          <a:ext cx="8686800" cy="513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83050625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901446620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  <a:p>
                      <a:pPr algn="ctr"/>
                      <a:r>
                        <a:rPr lang="id-ID"/>
                        <a:t>☹️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  <a:p>
                      <a:pPr algn="ctr"/>
                      <a:r>
                        <a:rPr lang="id-ID"/>
                        <a:t>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476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Kepegawaian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Client Server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Kepegawaian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Client Server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ZZZ </a:t>
                      </a:r>
                      <a:r>
                        <a:rPr lang="en-US" err="1"/>
                        <a:t>Menggunakan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15774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Penunjang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Keputusan</a:t>
                      </a:r>
                      <a:r>
                        <a:rPr lang="en-US"/>
                        <a:t> Target </a:t>
                      </a:r>
                      <a:r>
                        <a:rPr lang="en-US" err="1"/>
                        <a:t>Penjualan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PT 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SPK Target </a:t>
                      </a:r>
                      <a:r>
                        <a:rPr lang="en-US" err="1"/>
                        <a:t>Penjualan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PT ZZZ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49855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Rancang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Bangun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Pakar</a:t>
                      </a:r>
                      <a:r>
                        <a:rPr lang="en-US"/>
                        <a:t> untuk Diagnose </a:t>
                      </a:r>
                      <a:r>
                        <a:rPr lang="en-US" err="1"/>
                        <a:t>Penyakit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Kanker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Pakar</a:t>
                      </a:r>
                      <a:r>
                        <a:rPr lang="en-US"/>
                        <a:t> untuk Diagnose </a:t>
                      </a:r>
                      <a:r>
                        <a:rPr lang="en-US" err="1"/>
                        <a:t>Penyakit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Kanker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6395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/>
                        <a:t>Multimedia </a:t>
                      </a:r>
                      <a:r>
                        <a:rPr lang="en-US" err="1"/>
                        <a:t>Pembelajaran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SLTA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Multimedia </a:t>
                      </a:r>
                      <a:r>
                        <a:rPr lang="en-US" err="1"/>
                        <a:t>Pembelajaran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SLTA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3116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ZZZ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Website ZZ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Berbasis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0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Penerapan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Metode</a:t>
                      </a:r>
                      <a:r>
                        <a:rPr lang="en-US"/>
                        <a:t> CDE Untuk ……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ym typeface="Wingdings" panose="05000000000000000000" pitchFamily="2" charset="2"/>
                        </a:rPr>
                        <a:t>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3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Metode</a:t>
            </a:r>
            <a:r>
              <a:rPr lang="id-ID"/>
              <a:t> </a:t>
            </a:r>
            <a:r>
              <a:rPr lang="en-US"/>
              <a:t>komputasi yang </a:t>
            </a:r>
            <a:r>
              <a:rPr lang="en-US" err="1"/>
              <a:t>dimaksud</a:t>
            </a:r>
            <a:r>
              <a:rPr lang="en-US"/>
              <a:t> </a:t>
            </a:r>
            <a:r>
              <a:rPr lang="en-US" u="sng"/>
              <a:t>BUKAN</a:t>
            </a:r>
            <a:r>
              <a:rPr lang="en-US"/>
              <a:t>:</a:t>
            </a:r>
          </a:p>
          <a:p>
            <a:pPr lvl="1"/>
            <a:r>
              <a:rPr lang="en-US"/>
              <a:t>Bahasa </a:t>
            </a:r>
            <a:r>
              <a:rPr lang="en-US" err="1"/>
              <a:t>pemrograman</a:t>
            </a:r>
            <a:endParaRPr lang="en-US"/>
          </a:p>
          <a:p>
            <a:pPr lvl="1"/>
            <a:r>
              <a:rPr lang="en-US"/>
              <a:t>Tools </a:t>
            </a:r>
            <a:r>
              <a:rPr lang="en-US" err="1"/>
              <a:t>komputer</a:t>
            </a:r>
            <a:endParaRPr lang="en-US"/>
          </a:p>
          <a:p>
            <a:pPr lvl="1"/>
            <a:r>
              <a:rPr lang="en-US"/>
              <a:t>Nama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  <a:p>
            <a:pPr lvl="1"/>
            <a:r>
              <a:rPr lang="en-US" err="1"/>
              <a:t>Jenis</a:t>
            </a:r>
            <a:r>
              <a:rPr lang="en-US"/>
              <a:t> database</a:t>
            </a:r>
          </a:p>
          <a:p>
            <a:pPr lvl="1"/>
            <a:r>
              <a:rPr lang="en-US" err="1"/>
              <a:t>Jenis</a:t>
            </a:r>
            <a:r>
              <a:rPr lang="en-US"/>
              <a:t> </a:t>
            </a:r>
            <a:r>
              <a:rPr lang="en-US" err="1"/>
              <a:t>jaringan</a:t>
            </a:r>
            <a:endParaRPr lang="en-US"/>
          </a:p>
          <a:p>
            <a:pPr lvl="1"/>
            <a:r>
              <a:rPr lang="en-US" err="1"/>
              <a:t>Terminologi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yang umum</a:t>
            </a:r>
            <a:endParaRPr lang="id-ID"/>
          </a:p>
          <a:p>
            <a:pPr lvl="1"/>
            <a:r>
              <a:rPr lang="id-ID"/>
              <a:t>...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Contoh </a:t>
            </a:r>
            <a:r>
              <a:rPr lang="en-US"/>
              <a:t>Metode Komputasi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898510"/>
            <a:ext cx="9677400" cy="557849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Software Engineering, Software development</a:t>
            </a:r>
          </a:p>
          <a:p>
            <a:r>
              <a:rPr lang="en-US"/>
              <a:t>Algorithm Complexity</a:t>
            </a:r>
          </a:p>
          <a:p>
            <a:r>
              <a:rPr lang="en-US"/>
              <a:t>Cryptographic, Network Security</a:t>
            </a:r>
          </a:p>
          <a:p>
            <a:r>
              <a:rPr lang="en-US"/>
              <a:t>Multi Criteria Decision Making</a:t>
            </a:r>
          </a:p>
          <a:p>
            <a:r>
              <a:rPr lang="en-US"/>
              <a:t>Operational Research</a:t>
            </a:r>
          </a:p>
          <a:p>
            <a:r>
              <a:rPr lang="en-US"/>
              <a:t>Artificial Intelligence</a:t>
            </a:r>
          </a:p>
          <a:p>
            <a:r>
              <a:rPr lang="en-US"/>
              <a:t>Probabilistic Optimization, Reasoning</a:t>
            </a:r>
          </a:p>
          <a:p>
            <a:r>
              <a:rPr lang="en-US"/>
              <a:t>Soft Computing</a:t>
            </a:r>
          </a:p>
          <a:p>
            <a:r>
              <a:rPr lang="en-US"/>
              <a:t>Data Mining </a:t>
            </a:r>
          </a:p>
          <a:p>
            <a:r>
              <a:rPr lang="en-US"/>
              <a:t>Machine Learning </a:t>
            </a:r>
          </a:p>
          <a:p>
            <a:r>
              <a:rPr lang="en-US"/>
              <a:t>Statistic, Evaluation, Validation, Testing</a:t>
            </a:r>
          </a:p>
          <a:p>
            <a:r>
              <a:rPr lang="en-US"/>
              <a:t>Computer Graphics, Image Processing, Computer Vision</a:t>
            </a:r>
          </a:p>
          <a:p>
            <a:r>
              <a:rPr lang="en-US"/>
              <a:t>Pattern Recognition</a:t>
            </a:r>
          </a:p>
          <a:p>
            <a:r>
              <a:rPr lang="en-US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17154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Objek</a:t>
            </a:r>
            <a:r>
              <a:rPr lang="en-US"/>
              <a:t>, </a:t>
            </a:r>
            <a:r>
              <a:rPr lang="en-US" err="1"/>
              <a:t>Subjek</a:t>
            </a:r>
            <a:r>
              <a:rPr lang="en-US"/>
              <a:t>, dan </a:t>
            </a:r>
            <a:r>
              <a:rPr lang="en-US" err="1"/>
              <a:t>Lokasi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0"/>
            <a:ext cx="11658600" cy="5578490"/>
          </a:xfrm>
        </p:spPr>
        <p:txBody>
          <a:bodyPr>
            <a:normAutofit fontScale="85000" lnSpcReduction="10000"/>
          </a:bodyPr>
          <a:lstStyle/>
          <a:p>
            <a:r>
              <a:rPr lang="en-US" err="1"/>
              <a:t>Objek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/>
              <a:t>Hal, </a:t>
            </a:r>
            <a:r>
              <a:rPr lang="en-US" err="1"/>
              <a:t>perkara</a:t>
            </a:r>
            <a:r>
              <a:rPr lang="en-US"/>
              <a:t>, </a:t>
            </a:r>
            <a:r>
              <a:rPr lang="en-US" err="1"/>
              <a:t>benda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lainnya</a:t>
            </a:r>
            <a:r>
              <a:rPr lang="en-US"/>
              <a:t> yang </a:t>
            </a:r>
            <a:r>
              <a:rPr lang="en-US" err="1"/>
              <a:t>dijadikan</a:t>
            </a:r>
            <a:r>
              <a:rPr lang="en-US"/>
              <a:t> </a:t>
            </a:r>
            <a:r>
              <a:rPr lang="en-US" err="1"/>
              <a:t>sasaran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/>
              <a:t>Bidang </a:t>
            </a:r>
            <a:r>
              <a:rPr lang="en-US" err="1"/>
              <a:t>kajian</a:t>
            </a:r>
            <a:r>
              <a:rPr lang="en-US"/>
              <a:t>,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i="1"/>
              <a:t>research field </a:t>
            </a:r>
            <a:r>
              <a:rPr lang="en-US"/>
              <a:t>dalam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  <a:p>
            <a:r>
              <a:rPr lang="en-US" err="1"/>
              <a:t>Lokasi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ada</a:t>
            </a:r>
            <a:endParaRPr lang="en-US"/>
          </a:p>
          <a:p>
            <a:pPr lvl="1"/>
            <a:r>
              <a:rPr lang="en-US" err="1"/>
              <a:t>Laboratorium</a:t>
            </a:r>
            <a:endParaRPr lang="en-US"/>
          </a:p>
          <a:p>
            <a:r>
              <a:rPr lang="en-US" err="1"/>
              <a:t>Sebuah</a:t>
            </a:r>
            <a:r>
              <a:rPr lang="en-US"/>
              <a:t> </a:t>
            </a:r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r>
              <a:rPr lang="en-US"/>
              <a:t> bisa </a:t>
            </a:r>
            <a:r>
              <a:rPr lang="en-US" err="1"/>
              <a:t>saja</a:t>
            </a:r>
            <a:r>
              <a:rPr lang="en-US"/>
              <a:t>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beberapa</a:t>
            </a:r>
            <a:r>
              <a:rPr lang="en-US"/>
              <a:t> bidang </a:t>
            </a:r>
            <a:r>
              <a:rPr lang="en-US" err="1"/>
              <a:t>kajian</a:t>
            </a:r>
            <a:r>
              <a:rPr lang="en-US"/>
              <a:t> </a:t>
            </a:r>
            <a:r>
              <a:rPr lang="en-US" err="1"/>
              <a:t>riset</a:t>
            </a:r>
            <a:endParaRPr lang="en-US"/>
          </a:p>
          <a:p>
            <a:pPr lvl="1"/>
            <a:r>
              <a:rPr lang="en-US"/>
              <a:t>Kl</a:t>
            </a:r>
            <a:r>
              <a:rPr lang="id-ID"/>
              <a:t>a</a:t>
            </a:r>
            <a:r>
              <a:rPr lang="en-US"/>
              <a:t>sterisasi dalam bidang information retrieval bisa juga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bidang computer vision,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ekonomi</a:t>
            </a:r>
            <a:r>
              <a:rPr lang="en-US"/>
              <a:t> </a:t>
            </a:r>
          </a:p>
          <a:p>
            <a:r>
              <a:rPr lang="en-US" err="1"/>
              <a:t>Topik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bidang </a:t>
            </a:r>
            <a:r>
              <a:rPr lang="en-US" err="1"/>
              <a:t>kajian</a:t>
            </a:r>
            <a:r>
              <a:rPr lang="en-US"/>
              <a:t> bisa </a:t>
            </a:r>
            <a:r>
              <a:rPr lang="en-US" err="1"/>
              <a:t>dianggap</a:t>
            </a:r>
            <a:r>
              <a:rPr lang="en-US"/>
              <a:t> sebagai </a:t>
            </a:r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 : </a:t>
            </a:r>
            <a:r>
              <a:rPr lang="en-US" err="1"/>
              <a:t>Metode</a:t>
            </a:r>
            <a:r>
              <a:rPr lang="en-US"/>
              <a:t> (SVM), </a:t>
            </a:r>
            <a:r>
              <a:rPr lang="en-US" err="1"/>
              <a:t>Subjek</a:t>
            </a:r>
            <a:r>
              <a:rPr lang="en-US"/>
              <a:t> (</a:t>
            </a:r>
            <a:r>
              <a:rPr lang="en-US" err="1"/>
              <a:t>Prediksi</a:t>
            </a:r>
            <a:r>
              <a:rPr lang="en-US"/>
              <a:t>), </a:t>
            </a:r>
            <a:r>
              <a:rPr lang="en-US" err="1"/>
              <a:t>Objek</a:t>
            </a:r>
            <a:r>
              <a:rPr lang="en-US"/>
              <a:t> (</a:t>
            </a:r>
            <a:r>
              <a:rPr lang="en-US" err="1"/>
              <a:t>Nasabah</a:t>
            </a:r>
            <a:r>
              <a:rPr lang="en-US"/>
              <a:t> </a:t>
            </a:r>
            <a:r>
              <a:rPr lang="en-US" err="1"/>
              <a:t>Potensial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Bank)</a:t>
            </a:r>
          </a:p>
        </p:txBody>
      </p:sp>
    </p:spTree>
    <p:extLst>
      <p:ext uri="{BB962C8B-B14F-4D97-AF65-F5344CB8AC3E}">
        <p14:creationId xmlns:p14="http://schemas.microsoft.com/office/powerpoint/2010/main" val="368743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Gaya </a:t>
            </a:r>
            <a:r>
              <a:rPr lang="en-US" err="1"/>
              <a:t>Penelitian</a:t>
            </a:r>
            <a:r>
              <a:rPr lang="en-US"/>
              <a:t>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898510"/>
            <a:ext cx="10134600" cy="5578490"/>
          </a:xfrm>
        </p:spPr>
        <p:txBody>
          <a:bodyPr>
            <a:normAutofit fontScale="77500" lnSpcReduction="20000"/>
          </a:bodyPr>
          <a:lstStyle/>
          <a:p>
            <a:r>
              <a:rPr lang="id-ID"/>
              <a:t>Bisa berupa:</a:t>
            </a:r>
          </a:p>
          <a:p>
            <a:pPr lvl="1"/>
            <a:r>
              <a:rPr lang="en-US"/>
              <a:t>Penelitian vs </a:t>
            </a:r>
            <a:r>
              <a:rPr lang="en-US" err="1"/>
              <a:t>produk</a:t>
            </a:r>
            <a:r>
              <a:rPr lang="en-US"/>
              <a:t>/</a:t>
            </a:r>
            <a:r>
              <a:rPr lang="en-US" err="1"/>
              <a:t>aplikasi</a:t>
            </a:r>
            <a:endParaRPr lang="en-US"/>
          </a:p>
          <a:p>
            <a:pPr lvl="1"/>
            <a:r>
              <a:rPr lang="en-US" err="1"/>
              <a:t>Mengacu</a:t>
            </a:r>
            <a:r>
              <a:rPr lang="en-US"/>
              <a:t> </a:t>
            </a:r>
            <a:r>
              <a:rPr lang="en-US" err="1"/>
              <a:t>kepada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</a:t>
            </a:r>
            <a:r>
              <a:rPr lang="en-US" err="1"/>
              <a:t>tertentu</a:t>
            </a:r>
            <a:endParaRPr lang="en-US"/>
          </a:p>
          <a:p>
            <a:pPr lvl="1"/>
            <a:r>
              <a:rPr lang="en-US" err="1"/>
              <a:t>Eksperimen</a:t>
            </a:r>
            <a:r>
              <a:rPr lang="en-US"/>
              <a:t> di </a:t>
            </a:r>
            <a:r>
              <a:rPr lang="en-US" err="1"/>
              <a:t>laboratorium</a:t>
            </a:r>
            <a:r>
              <a:rPr lang="en-US"/>
              <a:t> (</a:t>
            </a:r>
            <a:r>
              <a:rPr lang="en-US" err="1"/>
              <a:t>komputer</a:t>
            </a:r>
            <a:r>
              <a:rPr lang="en-US"/>
              <a:t>)</a:t>
            </a:r>
          </a:p>
          <a:p>
            <a:r>
              <a:rPr lang="id-ID"/>
              <a:t>Karakteristik Penelitian:</a:t>
            </a:r>
          </a:p>
          <a:p>
            <a:pPr lvl="1"/>
            <a:r>
              <a:rPr lang="id-ID"/>
              <a:t>p</a:t>
            </a:r>
            <a:r>
              <a:rPr lang="en-US"/>
              <a:t>erbaikan dan </a:t>
            </a:r>
            <a:r>
              <a:rPr lang="en-US" err="1"/>
              <a:t>evaluasi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yang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sebelumnya</a:t>
            </a:r>
            <a:endParaRPr lang="id-ID"/>
          </a:p>
          <a:p>
            <a:pPr lvl="1"/>
            <a:r>
              <a:rPr lang="id-ID"/>
              <a:t>Cek ke KKNI Level 6</a:t>
            </a:r>
            <a:endParaRPr lang="en-US"/>
          </a:p>
          <a:p>
            <a:r>
              <a:rPr lang="en-US" err="1"/>
              <a:t>Bacalah</a:t>
            </a:r>
            <a:r>
              <a:rPr lang="en-US"/>
              <a:t> </a:t>
            </a:r>
            <a:r>
              <a:rPr lang="en-US" err="1"/>
              <a:t>artikel-artikel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jurnal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yang </a:t>
            </a:r>
            <a:r>
              <a:rPr lang="en-US" err="1"/>
              <a:t>bereputasi</a:t>
            </a:r>
            <a:endParaRPr lang="en-US"/>
          </a:p>
          <a:p>
            <a:r>
              <a:rPr lang="en-US" err="1"/>
              <a:t>Cek</a:t>
            </a:r>
            <a:r>
              <a:rPr lang="en-US"/>
              <a:t> di </a:t>
            </a:r>
          </a:p>
          <a:p>
            <a:pPr lvl="1"/>
            <a:r>
              <a:rPr lang="en-US" err="1"/>
              <a:t>Scimago</a:t>
            </a:r>
            <a:endParaRPr lang="en-US"/>
          </a:p>
          <a:p>
            <a:pPr lvl="1"/>
            <a:r>
              <a:rPr lang="en-US" err="1"/>
              <a:t>Sinta</a:t>
            </a:r>
            <a:endParaRPr lang="en-US"/>
          </a:p>
          <a:p>
            <a:pPr lvl="1"/>
            <a:r>
              <a:rPr lang="en-US"/>
              <a:t>List of predator</a:t>
            </a:r>
            <a:endParaRPr lang="id-ID"/>
          </a:p>
          <a:p>
            <a:r>
              <a:rPr lang="id-ID">
                <a:solidFill>
                  <a:schemeClr val="bg1">
                    <a:lumMod val="50000"/>
                  </a:schemeClr>
                </a:solidFill>
              </a:rPr>
              <a:t>Research Visualization</a:t>
            </a:r>
          </a:p>
          <a:p>
            <a:pPr lvl="1"/>
            <a:r>
              <a:rPr lang="id-ID">
                <a:solidFill>
                  <a:schemeClr val="bg1">
                    <a:lumMod val="50000"/>
                  </a:schemeClr>
                </a:solidFill>
              </a:rPr>
              <a:t>VOSviewer</a:t>
            </a:r>
          </a:p>
          <a:p>
            <a:pPr lvl="1"/>
            <a:r>
              <a:rPr lang="id-ID">
                <a:solidFill>
                  <a:schemeClr val="bg1">
                    <a:lumMod val="50000"/>
                  </a:schemeClr>
                </a:solidFill>
              </a:rPr>
              <a:t>Open Knowledge Visualization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F8C1-2D08-4DBB-8FB9-3BCE663D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Alumni yang Studi Lanjut di DN/LN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699B-6D5B-4D33-A340-CD3C1004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4143"/>
            <a:ext cx="4419600" cy="5067500"/>
          </a:xfrm>
        </p:spPr>
        <p:txBody>
          <a:bodyPr>
            <a:normAutofit/>
          </a:bodyPr>
          <a:lstStyle/>
          <a:p>
            <a:r>
              <a:rPr lang="id-ID" sz="2000" b="1"/>
              <a:t>Dalam Negeri</a:t>
            </a:r>
          </a:p>
          <a:p>
            <a:pPr lvl="1"/>
            <a:r>
              <a:rPr lang="id-ID" sz="1800"/>
              <a:t>Jordy Saragih, ITB</a:t>
            </a:r>
            <a:r>
              <a:rPr lang="en-US" sz="1800"/>
              <a:t> </a:t>
            </a:r>
            <a:r>
              <a:rPr lang="id-ID" sz="1800"/>
              <a:t>MBA, S2</a:t>
            </a:r>
            <a:endParaRPr lang="en-US" sz="1800"/>
          </a:p>
          <a:p>
            <a:pPr lvl="1"/>
            <a:r>
              <a:rPr lang="en-US" sz="1800"/>
              <a:t>Muhammad Fadillah Arsa, Telkom U</a:t>
            </a:r>
          </a:p>
          <a:p>
            <a:pPr lvl="1"/>
            <a:r>
              <a:rPr lang="en-US" sz="1800"/>
              <a:t>Hasna Kharimah, S2 ITB</a:t>
            </a:r>
          </a:p>
          <a:p>
            <a:pPr lvl="1"/>
            <a:r>
              <a:rPr lang="en-US" sz="1800"/>
              <a:t>Nazmi, S2 TI UGM</a:t>
            </a:r>
          </a:p>
          <a:p>
            <a:pPr lvl="1"/>
            <a:r>
              <a:rPr lang="en-US" sz="1800"/>
              <a:t>R</a:t>
            </a:r>
            <a:r>
              <a:rPr lang="id-ID" sz="1800"/>
              <a:t>afidgadah </a:t>
            </a:r>
            <a:r>
              <a:rPr lang="en-US" sz="1800"/>
              <a:t>D</a:t>
            </a:r>
            <a:r>
              <a:rPr lang="id-ID" sz="1800"/>
              <a:t>amarta</a:t>
            </a:r>
            <a:r>
              <a:rPr lang="en-US" sz="1800"/>
              <a:t>, S2 ITB</a:t>
            </a:r>
          </a:p>
          <a:p>
            <a:pPr lvl="1"/>
            <a:r>
              <a:rPr lang="en-US" sz="1800"/>
              <a:t>Yoshe Zaneta, UGM</a:t>
            </a:r>
            <a:endParaRPr lang="id-ID" sz="1800"/>
          </a:p>
          <a:p>
            <a:pPr marL="914400" lvl="1" indent="-457200"/>
            <a:endParaRPr lang="id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BBB894-C2C8-88FE-794C-203C6B827699}"/>
              </a:ext>
            </a:extLst>
          </p:cNvPr>
          <p:cNvSpPr txBox="1">
            <a:spLocks/>
          </p:cNvSpPr>
          <p:nvPr/>
        </p:nvSpPr>
        <p:spPr>
          <a:xfrm>
            <a:off x="6096000" y="1066800"/>
            <a:ext cx="4419600" cy="506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id-ID" b="1"/>
              <a:t>Luar Negeri</a:t>
            </a:r>
          </a:p>
          <a:p>
            <a:pPr marL="914400" lvl="1" indent="-457200"/>
            <a:r>
              <a:rPr lang="id-ID"/>
              <a:t>Faishal, University Central Florida USA, CS, S2</a:t>
            </a:r>
            <a:r>
              <a:rPr lang="en-US"/>
              <a:t> (Lulus)</a:t>
            </a:r>
            <a:endParaRPr lang="id-ID"/>
          </a:p>
          <a:p>
            <a:pPr marL="914400" lvl="1" indent="-457200"/>
            <a:r>
              <a:rPr lang="id-ID"/>
              <a:t>Albertus, Auckland University of Technology NZ, Master of Analytics, S2</a:t>
            </a:r>
          </a:p>
          <a:p>
            <a:pPr marL="914400" lvl="1" indent="-457200"/>
            <a:r>
              <a:rPr lang="id-ID"/>
              <a:t>Syifa, Istanbul University, Informatics, S2</a:t>
            </a:r>
            <a:endParaRPr lang="en-US"/>
          </a:p>
          <a:p>
            <a:pPr marL="914400" lvl="1" indent="-457200"/>
            <a:r>
              <a:rPr lang="en-US"/>
              <a:t>Deisna Rahmaningtyas, S2, Bisnis, Inggris</a:t>
            </a:r>
          </a:p>
          <a:p>
            <a:pPr marL="914400" lvl="1" indent="-457200"/>
            <a:r>
              <a:rPr lang="en-US"/>
              <a:t>Muhammad Iqbal Pandailing Widodo, Gametech UK</a:t>
            </a:r>
          </a:p>
          <a:p>
            <a:pPr marL="914400" lvl="1" indent="-457200"/>
            <a:r>
              <a:rPr lang="en-US"/>
              <a:t>Kevin Akbar, S2, CS, Australia</a:t>
            </a:r>
          </a:p>
          <a:p>
            <a:pPr marL="914400" lvl="1" indent="-457200"/>
            <a:r>
              <a:rPr lang="en-US"/>
              <a:t>Rifqi Aditya Riadhi, CS Columbia University USA</a:t>
            </a:r>
          </a:p>
          <a:p>
            <a:pPr marL="914400" lvl="1" indent="-457200"/>
            <a:r>
              <a:rPr lang="en-US"/>
              <a:t>Shofiyyah Nadhiroh, European Master’s Programme in BIG DATA MANAGEMENT and ANALYTICS</a:t>
            </a:r>
          </a:p>
          <a:p>
            <a:pPr marL="914400" lvl="1" indent="-457200"/>
            <a:r>
              <a:rPr lang="en-US"/>
              <a:t>Nurul Ilma,</a:t>
            </a:r>
          </a:p>
          <a:p>
            <a:pPr marL="914400" lvl="1" indent="-45720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11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0CE-3337-45EA-97B4-570F1F00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 Apa itu ilmu komputer dan penelitiannya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B1D-8E20-463E-957C-DE613422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/>
              <a:t>1.1 Apa itu ilmu komputer</a:t>
            </a:r>
          </a:p>
          <a:p>
            <a:pPr marL="0" indent="0">
              <a:buNone/>
            </a:pPr>
            <a:r>
              <a:rPr lang="id-ID"/>
              <a:t>1.2 Konsep ilmu, pemikiran dan kebenaran</a:t>
            </a:r>
          </a:p>
          <a:p>
            <a:pPr marL="0" indent="0">
              <a:buNone/>
            </a:pPr>
            <a:r>
              <a:rPr lang="id-ID"/>
              <a:t>1.3 Apa itu penelitian</a:t>
            </a:r>
          </a:p>
        </p:txBody>
      </p:sp>
    </p:spTree>
    <p:extLst>
      <p:ext uri="{BB962C8B-B14F-4D97-AF65-F5344CB8AC3E}">
        <p14:creationId xmlns:p14="http://schemas.microsoft.com/office/powerpoint/2010/main" val="375498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43000"/>
          </a:xfrm>
        </p:spPr>
        <p:txBody>
          <a:bodyPr/>
          <a:lstStyle/>
          <a:p>
            <a:r>
              <a:rPr lang="id-ID"/>
              <a:t>1.1 </a:t>
            </a:r>
            <a:r>
              <a:rPr lang="en-US"/>
              <a:t>Apa </a:t>
            </a:r>
            <a:r>
              <a:rPr lang="en-US" dirty="0"/>
              <a:t>itu </a:t>
            </a:r>
            <a:r>
              <a:rPr lang="en-US"/>
              <a:t>ilmu komputer</a:t>
            </a:r>
            <a:r>
              <a:rPr lang="id-ID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66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Ilmu baru yang berkembang sangat cepat</a:t>
            </a:r>
          </a:p>
          <a:p>
            <a:r>
              <a:rPr lang="en-US" dirty="0"/>
              <a:t>Perpaduan matematika (science) dan teknik (engineering)</a:t>
            </a:r>
          </a:p>
          <a:p>
            <a:pPr lvl="1"/>
            <a:r>
              <a:rPr lang="en-US" dirty="0"/>
              <a:t>Matematika: memberikan dasar pada metode dan analisis </a:t>
            </a:r>
          </a:p>
          <a:p>
            <a:pPr lvl="1"/>
            <a:r>
              <a:rPr lang="en-US" dirty="0"/>
              <a:t>Teknik: memberikan dasar pada metode disain</a:t>
            </a:r>
          </a:p>
          <a:p>
            <a:r>
              <a:rPr lang="en-US" dirty="0"/>
              <a:t>Informatika</a:t>
            </a:r>
          </a:p>
          <a:p>
            <a:pPr lvl="1"/>
            <a:r>
              <a:rPr lang="en-US" dirty="0"/>
              <a:t>Informatique (Perancis)</a:t>
            </a:r>
          </a:p>
          <a:p>
            <a:pPr lvl="1"/>
            <a:r>
              <a:rPr lang="en-US" dirty="0"/>
              <a:t>Informatik (Jerman)</a:t>
            </a:r>
          </a:p>
          <a:p>
            <a:pPr lvl="1"/>
            <a:r>
              <a:rPr lang="en-US" dirty="0"/>
              <a:t>Computer science (Amerika)</a:t>
            </a:r>
          </a:p>
          <a:p>
            <a:pPr lvl="1"/>
            <a:r>
              <a:rPr lang="en-US" dirty="0"/>
              <a:t>Computing science (Inggris)</a:t>
            </a:r>
          </a:p>
          <a:p>
            <a:pPr lvl="1"/>
            <a:r>
              <a:rPr lang="en-US" dirty="0"/>
              <a:t>Ilmu komputer, teknik informatika (Indonesia)</a:t>
            </a:r>
          </a:p>
          <a:p>
            <a:r>
              <a:rPr lang="en-US" dirty="0"/>
              <a:t>Awal perkembangan: tahun 1940</a:t>
            </a:r>
          </a:p>
          <a:p>
            <a:pPr lvl="1"/>
            <a:r>
              <a:rPr lang="en-US"/>
              <a:t>Teknologi </a:t>
            </a:r>
            <a:r>
              <a:rPr lang="id-ID"/>
              <a:t>k</a:t>
            </a:r>
            <a:r>
              <a:rPr lang="en-US"/>
              <a:t>omputer </a:t>
            </a:r>
            <a:r>
              <a:rPr lang="en-US" dirty="0"/>
              <a:t>elektronik pertama</a:t>
            </a:r>
          </a:p>
          <a:p>
            <a:r>
              <a:rPr lang="en-US" dirty="0"/>
              <a:t>Saat ini terus berkembang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9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Sampai tahun 1920-an: orang yang melakukan perhitungan, atau mesin yang membantu perhitungan (</a:t>
            </a:r>
            <a:r>
              <a:rPr lang="en-US" i="1" dirty="0"/>
              <a:t>computing machine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Perspektif kurang tepat tentang ilmu komputer</a:t>
            </a:r>
          </a:p>
          <a:p>
            <a:pPr lvl="1"/>
            <a:r>
              <a:rPr lang="en-US" dirty="0"/>
              <a:t>Ilmu yang mempelajari komputer</a:t>
            </a:r>
          </a:p>
          <a:p>
            <a:pPr lvl="1"/>
            <a:r>
              <a:rPr lang="en-US" dirty="0"/>
              <a:t>Ilmu yang mempelajari pembuatan program komputer</a:t>
            </a:r>
          </a:p>
          <a:p>
            <a:pPr lvl="1"/>
            <a:r>
              <a:rPr lang="en-US" dirty="0"/>
              <a:t>Ilmu yang mempelajari penggunaan aplikasi komputer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2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Definisi ilmu komputer (a)</a:t>
            </a:r>
          </a:p>
          <a:p>
            <a:pPr lvl="1"/>
            <a:r>
              <a:rPr lang="en-US" dirty="0"/>
              <a:t>Ilmu pengetahuan yang berhubungan dengan komputer dan komputasi yang meliputi </a:t>
            </a:r>
          </a:p>
          <a:p>
            <a:pPr lvl="2"/>
            <a:r>
              <a:rPr lang="en-US" b="1" u="sng" dirty="0"/>
              <a:t>Teori</a:t>
            </a:r>
            <a:r>
              <a:rPr lang="en-US" dirty="0"/>
              <a:t> untuk memahami peralatan komputer, program, dan sistem</a:t>
            </a:r>
          </a:p>
          <a:p>
            <a:pPr lvl="2"/>
            <a:r>
              <a:rPr lang="en-US" b="1" u="sng" dirty="0"/>
              <a:t>Eksperimen </a:t>
            </a:r>
            <a:r>
              <a:rPr lang="en-US" dirty="0"/>
              <a:t>untuk pengembangan dan pengujian konsep serta metodologi disain algoritma dan alat untuk merealisasikannya</a:t>
            </a:r>
          </a:p>
          <a:p>
            <a:pPr lvl="2"/>
            <a:r>
              <a:rPr lang="en-US" b="1" u="sng" dirty="0"/>
              <a:t>Disain komponen </a:t>
            </a:r>
            <a:r>
              <a:rPr lang="en-US" dirty="0"/>
              <a:t>meliputi metode analisis untuk melakukan pembuktian bahwa realisasi sudah sesuai dengan kebutuhan yang diminta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00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 itu ilmu komputer (4)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Definisi ilmu komputer (b)</a:t>
            </a:r>
          </a:p>
          <a:p>
            <a:pPr lvl="1"/>
            <a:r>
              <a:rPr lang="en-US" dirty="0"/>
              <a:t>Merupakan bagian dari disiplin ilmu yang berkaitan dengan studi empirik suatu fenomena, bagian dari disiplin matematika dan bagian dari teknologi</a:t>
            </a:r>
          </a:p>
          <a:p>
            <a:r>
              <a:rPr lang="en-US" dirty="0"/>
              <a:t>Definisi ilmu komputer (c, Dijkstra )</a:t>
            </a:r>
          </a:p>
          <a:p>
            <a:pPr lvl="1"/>
            <a:r>
              <a:rPr lang="en-US" dirty="0"/>
              <a:t>Ilmu komputer bukan tentang komputer sebagaimana astronomi bukan tentang teleskop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4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Spektrum ilmu komputer</a:t>
            </a:r>
          </a:p>
          <a:p>
            <a:pPr lvl="1"/>
            <a:r>
              <a:rPr lang="en-US" dirty="0"/>
              <a:t>Teori pengembangan algoritma sebagai </a:t>
            </a:r>
            <a:r>
              <a:rPr lang="en-US" b="1" u="sng" dirty="0"/>
              <a:t>dasar pembuatan program aplikasi / perangkat lunak</a:t>
            </a:r>
          </a:p>
          <a:p>
            <a:pPr lvl="1"/>
            <a:r>
              <a:rPr lang="en-US" dirty="0"/>
              <a:t>Teori dan algoritma untuk </a:t>
            </a:r>
            <a:r>
              <a:rPr lang="en-US" b="1" u="sng" dirty="0"/>
              <a:t>penggerak komponen perangkat keras</a:t>
            </a:r>
            <a:r>
              <a:rPr lang="en-US" dirty="0"/>
              <a:t> dalam sistem komputasi</a:t>
            </a:r>
          </a:p>
          <a:p>
            <a:pPr lvl="1"/>
            <a:r>
              <a:rPr lang="en-US" dirty="0"/>
              <a:t>Teori dan algoritma </a:t>
            </a:r>
            <a:r>
              <a:rPr lang="en-US" b="1" u="sng" dirty="0"/>
              <a:t>pengembangan model matematika</a:t>
            </a:r>
            <a:r>
              <a:rPr lang="en-US" dirty="0"/>
              <a:t> untuk menyelesaikan permasalahan komputasi tertentu (Ilmu komputasi)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57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582400" cy="542609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id-ID"/>
              <a:t>7</a:t>
            </a:r>
            <a:r>
              <a:rPr lang="en-US"/>
              <a:t> disiplin ilmu</a:t>
            </a:r>
            <a:r>
              <a:rPr lang="id-ID"/>
              <a:t> dalam bidang komputer (2020)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Ilmu komputer atau teknik informatika (</a:t>
            </a:r>
            <a:r>
              <a:rPr lang="en-US" i="1"/>
              <a:t>computer science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Sistem informasi (</a:t>
            </a:r>
            <a:r>
              <a:rPr lang="en-US" i="1"/>
              <a:t>information system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Teknologi informasi (</a:t>
            </a:r>
            <a:r>
              <a:rPr lang="en-US" i="1"/>
              <a:t>information technology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>
                <a:solidFill>
                  <a:srgbClr val="0070C0"/>
                </a:solidFill>
              </a:rPr>
              <a:t>Cybersecurity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>
                <a:solidFill>
                  <a:srgbClr val="00B050"/>
                </a:solidFill>
              </a:rPr>
              <a:t>Data science</a:t>
            </a:r>
            <a:endParaRPr lang="id-ID"/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Rekayasa </a:t>
            </a:r>
            <a:r>
              <a:rPr lang="en-US" dirty="0"/>
              <a:t>perangkat lunak (</a:t>
            </a:r>
            <a:r>
              <a:rPr lang="en-US" i="1" dirty="0"/>
              <a:t>software </a:t>
            </a:r>
            <a:r>
              <a:rPr lang="en-US" i="1"/>
              <a:t>engineering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/>
              <a:t>Rekayasa </a:t>
            </a:r>
            <a:r>
              <a:rPr lang="en-US"/>
              <a:t>komputer (</a:t>
            </a:r>
            <a:r>
              <a:rPr lang="en-US" i="1"/>
              <a:t>computer enginee</a:t>
            </a:r>
            <a:r>
              <a:rPr lang="en-US"/>
              <a:t>ring)</a:t>
            </a:r>
            <a:endParaRPr lang="id-ID"/>
          </a:p>
          <a:p>
            <a:pPr marL="857250" lvl="2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id-ID" b="1"/>
              <a:t>Rujukan http://www.cc2020.net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tabLst>
                <a:tab pos="357188" algn="l"/>
              </a:tabLst>
            </a:pPr>
            <a:r>
              <a:rPr lang="en-US" dirty="0"/>
              <a:t>2 kategori berdasarkan aspek </a:t>
            </a:r>
            <a:r>
              <a:rPr lang="en-US" u="sng" dirty="0"/>
              <a:t>teoritis</a:t>
            </a:r>
            <a:r>
              <a:rPr lang="en-US" dirty="0"/>
              <a:t> dan aspek </a:t>
            </a:r>
            <a:r>
              <a:rPr lang="en-US" u="sng" dirty="0"/>
              <a:t>praktis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u="sng" dirty="0"/>
              <a:t>Ilmu komputer</a:t>
            </a:r>
            <a:r>
              <a:rPr lang="en-US" dirty="0"/>
              <a:t>: gabungan dari ilmu komputer, sistem komputer, dan rekayasa perangkat lunak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u="sng" dirty="0"/>
              <a:t>Sistem informasi</a:t>
            </a:r>
            <a:r>
              <a:rPr lang="en-US" dirty="0"/>
              <a:t>: gabungan dari sistem informasi, teknologi informasi, dan merupakan aplikasi ilmu komputer</a:t>
            </a:r>
          </a:p>
          <a:p>
            <a:pPr marL="514350" indent="-514350">
              <a:buFont typeface="+mj-lt"/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5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1022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 METODOLOGI PENELITIAN Semester Ganjil 2023-2024  MP-02-Ilmu Komputer dan Penelitiannya   </vt:lpstr>
      <vt:lpstr>1. Apa itu ilmu komputer dan penelitiannya</vt:lpstr>
      <vt:lpstr>1.1 Apa itu ilmu komputer?</vt:lpstr>
      <vt:lpstr>1.1 Apa itu ilmu komputer?</vt:lpstr>
      <vt:lpstr>1.1 Apa itu ilmu komputer?</vt:lpstr>
      <vt:lpstr>1.1 Apa itu ilmu komputer?</vt:lpstr>
      <vt:lpstr>Apa itu ilmu komputer (4)</vt:lpstr>
      <vt:lpstr>1.1 Apa itu ilmu komputer?</vt:lpstr>
      <vt:lpstr>1.1 Apa itu ilmu komputer?</vt:lpstr>
      <vt:lpstr>Jenis Penelitian Ilmu Komputer</vt:lpstr>
      <vt:lpstr>Data, Informasi, dan Pengetahuan</vt:lpstr>
      <vt:lpstr>Contoh</vt:lpstr>
      <vt:lpstr>Metode Komputasi</vt:lpstr>
      <vt:lpstr>Contoh</vt:lpstr>
      <vt:lpstr>Metode Komputasi</vt:lpstr>
      <vt:lpstr>Contoh Metode Komputasi</vt:lpstr>
      <vt:lpstr>Objek, Subjek, dan Lokasi</vt:lpstr>
      <vt:lpstr>Gaya Penelitian Ilmu Komputer</vt:lpstr>
      <vt:lpstr>Alumni yang Studi Lanjut di DN/LN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PROGRAM STUDI</dc:title>
  <dc:creator>setiawanhadi</dc:creator>
  <cp:lastModifiedBy>Setiawan Hadi</cp:lastModifiedBy>
  <cp:revision>1687</cp:revision>
  <cp:lastPrinted>2015-05-04T03:26:55Z</cp:lastPrinted>
  <dcterms:created xsi:type="dcterms:W3CDTF">2014-08-26T20:55:24Z</dcterms:created>
  <dcterms:modified xsi:type="dcterms:W3CDTF">2023-08-31T13:02:32Z</dcterms:modified>
</cp:coreProperties>
</file>