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9" r:id="rId2"/>
    <p:sldId id="273" r:id="rId3"/>
    <p:sldId id="274" r:id="rId4"/>
    <p:sldId id="275" r:id="rId5"/>
    <p:sldId id="277" r:id="rId6"/>
    <p:sldId id="276" r:id="rId7"/>
    <p:sldId id="278" r:id="rId8"/>
    <p:sldId id="279" r:id="rId9"/>
    <p:sldId id="280" r:id="rId10"/>
    <p:sldId id="289" r:id="rId11"/>
    <p:sldId id="290" r:id="rId12"/>
    <p:sldId id="291" r:id="rId13"/>
    <p:sldId id="292" r:id="rId14"/>
    <p:sldId id="285" r:id="rId15"/>
    <p:sldId id="281" r:id="rId16"/>
    <p:sldId id="282" r:id="rId17"/>
    <p:sldId id="299" r:id="rId18"/>
    <p:sldId id="297" r:id="rId19"/>
    <p:sldId id="284" r:id="rId20"/>
    <p:sldId id="300" r:id="rId21"/>
    <p:sldId id="301" r:id="rId2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70D427-B00B-4887-980C-5E8B4D104531}">
          <p14:sldIdLst>
            <p14:sldId id="269"/>
            <p14:sldId id="273"/>
            <p14:sldId id="274"/>
            <p14:sldId id="275"/>
            <p14:sldId id="277"/>
            <p14:sldId id="276"/>
            <p14:sldId id="278"/>
            <p14:sldId id="279"/>
            <p14:sldId id="280"/>
            <p14:sldId id="289"/>
            <p14:sldId id="290"/>
            <p14:sldId id="291"/>
            <p14:sldId id="292"/>
            <p14:sldId id="285"/>
            <p14:sldId id="281"/>
            <p14:sldId id="282"/>
            <p14:sldId id="299"/>
            <p14:sldId id="297"/>
            <p14:sldId id="284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>
      <p:cViewPr varScale="1">
        <p:scale>
          <a:sx n="66" d="100"/>
          <a:sy n="66" d="100"/>
        </p:scale>
        <p:origin x="213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4A73E-D403-4C63-BF38-835FD8C24492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B76D7-33A0-4F38-94A5-78AFBE39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5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9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4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1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304"/>
            <a:ext cx="9144000" cy="671496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8510"/>
            <a:ext cx="8686800" cy="5067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69059"/>
            <a:ext cx="914400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Metodologi Penelitian Semester Ganjil </a:t>
            </a:r>
            <a:r>
              <a:rPr lang="id-ID" sz="1400" b="1"/>
              <a:t>202</a:t>
            </a:r>
            <a:r>
              <a:rPr lang="en-US" sz="1400" b="1"/>
              <a:t>3</a:t>
            </a:r>
            <a:r>
              <a:rPr lang="id-ID" sz="1400" b="1"/>
              <a:t>-202</a:t>
            </a:r>
            <a:r>
              <a:rPr lang="en-US" sz="1400" b="1"/>
              <a:t>4</a:t>
            </a:r>
            <a:endParaRPr lang="en-US" sz="1400" b="1" baseline="0"/>
          </a:p>
        </p:txBody>
      </p:sp>
      <p:grpSp>
        <p:nvGrpSpPr>
          <p:cNvPr id="8" name="Group 11"/>
          <p:cNvGrpSpPr>
            <a:grpSpLocks/>
          </p:cNvGrpSpPr>
          <p:nvPr userDrawn="1"/>
        </p:nvGrpSpPr>
        <p:grpSpPr bwMode="auto">
          <a:xfrm>
            <a:off x="-76200" y="6014301"/>
            <a:ext cx="1057495" cy="905879"/>
            <a:chOff x="0" y="0"/>
            <a:chExt cx="35687" cy="30873"/>
          </a:xfrm>
        </p:grpSpPr>
        <p:sp>
          <p:nvSpPr>
            <p:cNvPr id="9" name="Regular Pentagon 10"/>
            <p:cNvSpPr>
              <a:spLocks noChangeArrowheads="1"/>
            </p:cNvSpPr>
            <p:nvPr/>
          </p:nvSpPr>
          <p:spPr bwMode="auto">
            <a:xfrm>
              <a:off x="5209" y="3189"/>
              <a:ext cx="24987" cy="24561"/>
            </a:xfrm>
            <a:prstGeom prst="pentagon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5687" cy="30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699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5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4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4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0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0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565-DB02-4946-ADB2-35E8D167E4B5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3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16565-DB02-4946-ADB2-35E8D167E4B5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594A5-FF63-4702-A406-105A5610D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4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informatika.unpad.ac.id/new/kbk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withcode.com/sot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magojr.com/" TargetMode="External"/><Relationship Id="rId2" Type="http://schemas.openxmlformats.org/officeDocument/2006/relationships/hyperlink" Target="http://sinta2.ristekdikti.go.i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876" y="609600"/>
            <a:ext cx="9144002" cy="3505200"/>
          </a:xfrm>
        </p:spPr>
        <p:txBody>
          <a:bodyPr>
            <a:normAutofit fontScale="90000"/>
          </a:bodyPr>
          <a:lstStyle/>
          <a:p>
            <a:br>
              <a:rPr lang="en-US" sz="4000" b="1"/>
            </a:br>
            <a:r>
              <a:rPr lang="en-US" sz="4000"/>
              <a:t>METODOLOGI PENELITIAN</a:t>
            </a:r>
            <a:br>
              <a:rPr lang="en-US" sz="4000"/>
            </a:br>
            <a:r>
              <a:rPr lang="en-US" sz="4000"/>
              <a:t>Semester Ganjil </a:t>
            </a:r>
            <a:r>
              <a:rPr lang="id-ID" sz="4000"/>
              <a:t>202</a:t>
            </a:r>
            <a:r>
              <a:rPr lang="en-US" sz="4000"/>
              <a:t>3</a:t>
            </a:r>
            <a:r>
              <a:rPr lang="id-ID" sz="4000"/>
              <a:t>-202</a:t>
            </a:r>
            <a:r>
              <a:rPr lang="en-US" sz="4000"/>
              <a:t>4</a:t>
            </a:r>
            <a:br>
              <a:rPr lang="en-US" sz="3600" b="1"/>
            </a:br>
            <a:br>
              <a:rPr lang="en-US" sz="3600"/>
            </a:br>
            <a:r>
              <a:rPr lang="en-US"/>
              <a:t>MP-04-SKRIPSI</a:t>
            </a:r>
            <a:r>
              <a:rPr lang="id-ID"/>
              <a:t> UNPAD</a:t>
            </a:r>
            <a:br>
              <a:rPr lang="en-US" sz="3600"/>
            </a:br>
            <a:br>
              <a:rPr lang="en-US" sz="3600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4408" y="5334000"/>
            <a:ext cx="7772400" cy="990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b="1">
                <a:solidFill>
                  <a:schemeClr val="tx1"/>
                </a:solidFill>
              </a:rPr>
              <a:t>Program Studi S-1 Teknik Informatika</a:t>
            </a:r>
          </a:p>
          <a:p>
            <a:pPr>
              <a:spcBef>
                <a:spcPts val="0"/>
              </a:spcBef>
            </a:pPr>
            <a:r>
              <a:rPr lang="en-US" sz="2800" b="1">
                <a:solidFill>
                  <a:schemeClr val="tx1"/>
                </a:solidFill>
              </a:rPr>
              <a:t>FMIPA Universitas Padjadjaran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879633" y="3657600"/>
            <a:ext cx="1661949" cy="1388042"/>
            <a:chOff x="0" y="0"/>
            <a:chExt cx="35687" cy="30873"/>
          </a:xfrm>
        </p:grpSpPr>
        <p:sp>
          <p:nvSpPr>
            <p:cNvPr id="5" name="Regular Pentagon 10"/>
            <p:cNvSpPr>
              <a:spLocks noChangeArrowheads="1"/>
            </p:cNvSpPr>
            <p:nvPr/>
          </p:nvSpPr>
          <p:spPr bwMode="auto">
            <a:xfrm>
              <a:off x="5209" y="3189"/>
              <a:ext cx="24987" cy="24561"/>
            </a:xfrm>
            <a:prstGeom prst="pentagon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6" name="Picture 9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5687" cy="30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9144002" y="3124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011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BAB I PENDAHULUAN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Latar Belakang</a:t>
            </a:r>
          </a:p>
          <a:p>
            <a:r>
              <a:rPr lang="en-US"/>
              <a:t>Identifikasi Masalah</a:t>
            </a:r>
          </a:p>
          <a:p>
            <a:r>
              <a:rPr lang="en-US"/>
              <a:t>Maksud dan/atau Tujuan Penelitian</a:t>
            </a:r>
          </a:p>
          <a:p>
            <a:r>
              <a:rPr lang="en-US"/>
              <a:t>Kegunaan Penelitian</a:t>
            </a:r>
          </a:p>
          <a:p>
            <a:r>
              <a:rPr lang="en-US"/>
              <a:t>Kerangka Pemikiran</a:t>
            </a:r>
          </a:p>
          <a:p>
            <a:r>
              <a:rPr lang="en-US"/>
              <a:t>Metodologi Penelitian</a:t>
            </a:r>
          </a:p>
          <a:p>
            <a:r>
              <a:rPr lang="en-US"/>
              <a:t>Waktu dan Lokasi Penelitian</a:t>
            </a:r>
          </a:p>
        </p:txBody>
      </p:sp>
    </p:spTree>
    <p:extLst>
      <p:ext uri="{BB962C8B-B14F-4D97-AF65-F5344CB8AC3E}">
        <p14:creationId xmlns:p14="http://schemas.microsoft.com/office/powerpoint/2010/main" val="4263650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BAB II 	TINJAUAN PUSTAKA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Teori yang relevan</a:t>
            </a:r>
          </a:p>
          <a:p>
            <a:r>
              <a:rPr lang="en-US"/>
              <a:t>Penelitian sebelumnya</a:t>
            </a:r>
          </a:p>
          <a:p>
            <a:r>
              <a:rPr lang="en-US"/>
              <a:t>Bukti pendukung penelitian</a:t>
            </a:r>
          </a:p>
          <a:p>
            <a:r>
              <a:rPr lang="en-US"/>
              <a:t>State-of-the-art</a:t>
            </a:r>
          </a:p>
        </p:txBody>
      </p:sp>
    </p:spTree>
    <p:extLst>
      <p:ext uri="{BB962C8B-B14F-4D97-AF65-F5344CB8AC3E}">
        <p14:creationId xmlns:p14="http://schemas.microsoft.com/office/powerpoint/2010/main" val="2726911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BAB III METODOLOGI PENELITIAN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8510"/>
            <a:ext cx="8686800" cy="5578490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Asas penelitian</a:t>
            </a:r>
          </a:p>
          <a:p>
            <a:pPr lvl="1"/>
            <a:r>
              <a:rPr lang="en-US" i="1"/>
              <a:t>Repeatable</a:t>
            </a:r>
          </a:p>
          <a:p>
            <a:pPr lvl="1"/>
            <a:r>
              <a:rPr lang="en-US" i="1"/>
              <a:t>Reproducible</a:t>
            </a:r>
            <a:endParaRPr lang="id-ID" i="1"/>
          </a:p>
          <a:p>
            <a:r>
              <a:rPr lang="id-ID"/>
              <a:t>Rancangan Metode</a:t>
            </a:r>
          </a:p>
          <a:p>
            <a:pPr lvl="1"/>
            <a:r>
              <a:rPr lang="id-ID"/>
              <a:t>Langkah-langkah Umum Metode yang Digunakan </a:t>
            </a:r>
          </a:p>
          <a:p>
            <a:pPr lvl="2"/>
            <a:r>
              <a:rPr lang="id-ID"/>
              <a:t>Bukan langkah penelitian</a:t>
            </a:r>
          </a:p>
          <a:p>
            <a:pPr lvl="2"/>
            <a:r>
              <a:rPr lang="id-ID"/>
              <a:t>Upayakan tidak mengulang yang sudah dijelaskan pada tinjauan pustaka (BAB 2)</a:t>
            </a:r>
          </a:p>
          <a:p>
            <a:pPr lvl="1"/>
            <a:r>
              <a:rPr lang="id-ID"/>
              <a:t>Penjelasan setiap langkah </a:t>
            </a:r>
            <a:endParaRPr lang="en-US"/>
          </a:p>
          <a:p>
            <a:r>
              <a:rPr lang="id-ID"/>
              <a:t>Rancangan Data Yang Akan Digunakan </a:t>
            </a:r>
          </a:p>
          <a:p>
            <a:pPr lvl="1"/>
            <a:r>
              <a:rPr lang="nn-NO"/>
              <a:t>sumber data</a:t>
            </a:r>
            <a:endParaRPr lang="id-ID"/>
          </a:p>
          <a:p>
            <a:pPr lvl="1"/>
            <a:r>
              <a:rPr lang="nn-NO"/>
              <a:t>cara pengumpulan data</a:t>
            </a:r>
            <a:endParaRPr lang="id-ID"/>
          </a:p>
          <a:p>
            <a:pPr lvl="1"/>
            <a:r>
              <a:rPr lang="nn-NO"/>
              <a:t>prosedur dan teknik pengolahan data </a:t>
            </a:r>
            <a:endParaRPr lang="id-ID"/>
          </a:p>
          <a:p>
            <a:r>
              <a:rPr lang="id-ID"/>
              <a:t>Pengukuran Akurasi atau Keberhasilan Penelitian</a:t>
            </a:r>
          </a:p>
          <a:p>
            <a:pPr lvl="1"/>
            <a:r>
              <a:rPr lang="id-ID"/>
              <a:t>Metode yang digunakan</a:t>
            </a:r>
          </a:p>
          <a:p>
            <a:pPr lvl="1"/>
            <a:r>
              <a:rPr lang="id-ID"/>
              <a:t>Kriteria keberhasilan</a:t>
            </a:r>
          </a:p>
          <a:p>
            <a:pPr lvl="1"/>
            <a:r>
              <a:rPr lang="id-ID"/>
              <a:t>Penanganan masalah dalam penelitian</a:t>
            </a:r>
          </a:p>
          <a:p>
            <a:r>
              <a:rPr lang="id-ID"/>
              <a:t>Kebutuhan Peralatan </a:t>
            </a:r>
          </a:p>
          <a:p>
            <a:pPr lvl="1"/>
            <a:r>
              <a:rPr lang="id-ID"/>
              <a:t>Perangkat Keras</a:t>
            </a:r>
          </a:p>
          <a:p>
            <a:pPr lvl="1"/>
            <a:r>
              <a:rPr lang="id-ID"/>
              <a:t>Perangkat lunak</a:t>
            </a:r>
            <a:endParaRPr lang="nn-NO"/>
          </a:p>
          <a:p>
            <a:pPr lvl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364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BAB IV HASIL PENELITIAN DAN PEMBAHASAN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8510"/>
            <a:ext cx="8686800" cy="5349890"/>
          </a:xfrm>
        </p:spPr>
        <p:txBody>
          <a:bodyPr>
            <a:normAutofit fontScale="62500" lnSpcReduction="20000"/>
          </a:bodyPr>
          <a:lstStyle/>
          <a:p>
            <a:r>
              <a:rPr lang="id-ID"/>
              <a:t>Ketentuan</a:t>
            </a:r>
          </a:p>
          <a:p>
            <a:pPr lvl="1"/>
            <a:r>
              <a:rPr lang="en-US"/>
              <a:t>Jika bentuk visual harus bersifat </a:t>
            </a:r>
            <a:r>
              <a:rPr lang="en-US" i="1"/>
              <a:t>self-explanatory</a:t>
            </a:r>
          </a:p>
          <a:p>
            <a:pPr lvl="1"/>
            <a:r>
              <a:rPr lang="en-US"/>
              <a:t>Jangan mengulang tulisan dalam Gambar/tabel tetapi lebih kepada menjelaskan dan mengartikan makna yang terkandung</a:t>
            </a:r>
          </a:p>
          <a:p>
            <a:pPr lvl="1"/>
            <a:r>
              <a:rPr lang="en-US"/>
              <a:t>Kaitkan hasil penelitian dengan tujuan penelitian</a:t>
            </a:r>
          </a:p>
          <a:p>
            <a:pPr lvl="1"/>
            <a:r>
              <a:rPr lang="en-US"/>
              <a:t>Tunjukkan kelemahan dan keterbatasan</a:t>
            </a:r>
          </a:p>
          <a:p>
            <a:pPr lvl="1"/>
            <a:r>
              <a:rPr lang="en-US"/>
              <a:t>Jangan duplikasi, menyajikan hasil penelitian dengan Gambar dan tabel sekaligus (sama)</a:t>
            </a:r>
            <a:endParaRPr lang="id-ID"/>
          </a:p>
          <a:p>
            <a:pPr lvl="1"/>
            <a:r>
              <a:rPr lang="en-US"/>
              <a:t>Hasil penelitian dalam bentuk data dan ilustrasi (Gambar, tabel, diagram …)</a:t>
            </a:r>
          </a:p>
          <a:p>
            <a:r>
              <a:rPr lang="id-ID"/>
              <a:t>Hasil pengambilan data</a:t>
            </a:r>
          </a:p>
          <a:p>
            <a:pPr lvl="1"/>
            <a:r>
              <a:rPr lang="id-ID"/>
              <a:t>Gambaran data yang diperoleh</a:t>
            </a:r>
          </a:p>
          <a:p>
            <a:pPr lvl="1"/>
            <a:r>
              <a:rPr lang="id-ID"/>
              <a:t>Ukuran, volumen, variasi serta karakteristik data yang digunakan</a:t>
            </a:r>
          </a:p>
          <a:p>
            <a:r>
              <a:rPr lang="id-ID"/>
              <a:t>Hasil Pemrosesan Metode</a:t>
            </a:r>
          </a:p>
          <a:p>
            <a:pPr lvl="1"/>
            <a:r>
              <a:rPr lang="id-ID"/>
              <a:t>Hasil eksperimen</a:t>
            </a:r>
          </a:p>
          <a:p>
            <a:r>
              <a:rPr lang="id-ID"/>
              <a:t>Analisisi Hasil Penelitian/Pembahasan</a:t>
            </a:r>
          </a:p>
          <a:p>
            <a:pPr lvl="1"/>
            <a:r>
              <a:rPr lang="id-ID"/>
              <a:t>Akurasi</a:t>
            </a:r>
          </a:p>
          <a:p>
            <a:pPr lvl="1"/>
            <a:r>
              <a:rPr lang="id-ID"/>
              <a:t>Masalah yang dihadapi</a:t>
            </a:r>
          </a:p>
          <a:p>
            <a:pPr lvl="1"/>
            <a:r>
              <a:rPr lang="id-ID"/>
              <a:t>Solusi yang bisa diterapkan</a:t>
            </a:r>
          </a:p>
          <a:p>
            <a:pPr lvl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53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BAB V SIMPULAN DAN SARAN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Simpulan: </a:t>
            </a:r>
          </a:p>
          <a:p>
            <a:pPr lvl="1"/>
            <a:r>
              <a:rPr lang="en-US"/>
              <a:t>Kristalisasi hasil analisis dan interpretasi</a:t>
            </a:r>
          </a:p>
          <a:p>
            <a:pPr lvl="1"/>
            <a:r>
              <a:rPr lang="en-US"/>
              <a:t>Berkaitan dengan pembahasan (BAB IV)</a:t>
            </a:r>
          </a:p>
          <a:p>
            <a:r>
              <a:rPr lang="en-US"/>
              <a:t>Saran</a:t>
            </a:r>
          </a:p>
          <a:p>
            <a:pPr lvl="1"/>
            <a:r>
              <a:rPr lang="en-US"/>
              <a:t>Lanjutan dari kesimpulan</a:t>
            </a:r>
          </a:p>
          <a:p>
            <a:pPr lvl="1"/>
            <a:r>
              <a:rPr lang="en-US"/>
              <a:t>Hal-hal yang direncanakan namun belum dapat dilaksanakan</a:t>
            </a:r>
          </a:p>
          <a:p>
            <a:pPr lvl="1"/>
            <a:r>
              <a:rPr lang="en-US"/>
              <a:t>Harus konkrit dan jelas</a:t>
            </a:r>
          </a:p>
        </p:txBody>
      </p:sp>
    </p:spTree>
    <p:extLst>
      <p:ext uri="{BB962C8B-B14F-4D97-AF65-F5344CB8AC3E}">
        <p14:creationId xmlns:p14="http://schemas.microsoft.com/office/powerpoint/2010/main" val="315191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Bagian Akhir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8510"/>
            <a:ext cx="8686800" cy="5349890"/>
          </a:xfrm>
        </p:spPr>
        <p:txBody>
          <a:bodyPr>
            <a:normAutofit fontScale="85000" lnSpcReduction="10000"/>
          </a:bodyPr>
          <a:lstStyle/>
          <a:p>
            <a:pPr marL="3140075" indent="-3140075">
              <a:buNone/>
            </a:pPr>
            <a:r>
              <a:rPr lang="en-US" b="1"/>
              <a:t>Daftar Pustaka</a:t>
            </a:r>
            <a:r>
              <a:rPr lang="en-US"/>
              <a:t> 	Tata cara penulisan daftar pustaka dapat berbeda-beda, tetapi biasanya mengikuti kaidah yang berlaku di bidang ilmunya masing-masing. </a:t>
            </a:r>
            <a:r>
              <a:rPr lang="en-US" u="sng"/>
              <a:t>Untuk ilmu komputer/ informatika menggunakan “Author-Year method” yang disebut  Harvard Style.</a:t>
            </a:r>
          </a:p>
          <a:p>
            <a:pPr marL="3140075" indent="-3140075">
              <a:buNone/>
            </a:pPr>
            <a:r>
              <a:rPr lang="en-US" b="1"/>
              <a:t>Lampiran-lampiran</a:t>
            </a:r>
            <a:r>
              <a:rPr lang="en-US"/>
              <a:t> 	berisi tabel, perhitungan statistik, peraturan-peraturan, contoh kuesioner atau instrumen tertulis yang digunakan, dsb..</a:t>
            </a:r>
          </a:p>
          <a:p>
            <a:pPr marL="3140075" indent="-3140075">
              <a:buNone/>
            </a:pPr>
            <a:r>
              <a:rPr lang="en-US" b="1"/>
              <a:t>Riwayat Hidup 	</a:t>
            </a:r>
            <a:r>
              <a:rPr lang="en-US"/>
              <a:t>apabila perlu. </a:t>
            </a:r>
            <a:r>
              <a:rPr lang="en-US" u="sng"/>
              <a:t>Untuk ilmu komputer/ informatika harus ada</a:t>
            </a:r>
          </a:p>
        </p:txBody>
      </p:sp>
    </p:spTree>
    <p:extLst>
      <p:ext uri="{BB962C8B-B14F-4D97-AF65-F5344CB8AC3E}">
        <p14:creationId xmlns:p14="http://schemas.microsoft.com/office/powerpoint/2010/main" val="1316006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Proposal Pengajuan Skripsi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8510"/>
            <a:ext cx="8686800" cy="5883290"/>
          </a:xfrm>
        </p:spPr>
        <p:txBody>
          <a:bodyPr>
            <a:normAutofit lnSpcReduction="10000"/>
          </a:bodyPr>
          <a:lstStyle/>
          <a:p>
            <a:r>
              <a:rPr lang="en-US" sz="2200"/>
              <a:t>Diajukan setelah memenuhi syarat administrasi</a:t>
            </a:r>
          </a:p>
          <a:p>
            <a:r>
              <a:rPr lang="en-US" sz="2200"/>
              <a:t>Isi</a:t>
            </a:r>
          </a:p>
          <a:p>
            <a:pPr lvl="1"/>
            <a:r>
              <a:rPr lang="en-US" sz="2200"/>
              <a:t>Judul Skripsi (cek ke </a:t>
            </a:r>
            <a:r>
              <a:rPr lang="en-US" sz="2200" b="1"/>
              <a:t>https://informatika.unpad.ac.id/lulusan/, </a:t>
            </a:r>
            <a:r>
              <a:rPr lang="en-US" sz="2200"/>
              <a:t>untuk menghindari kesamaan judul)</a:t>
            </a:r>
          </a:p>
          <a:p>
            <a:pPr lvl="1"/>
            <a:r>
              <a:rPr lang="en-US" sz="2200"/>
              <a:t>Uraian secara umum tentang apa yang akan dilakukan, umumnya mengacu format Bab I, II dan III secara ringkas</a:t>
            </a:r>
          </a:p>
          <a:p>
            <a:r>
              <a:rPr lang="en-US" sz="2200"/>
              <a:t>Gunakan rujukan Jurnal, Buku, dan Artikel Konferensi yang up-to-date, hindarkan rujukan web (maks 20%)</a:t>
            </a:r>
          </a:p>
          <a:p>
            <a:r>
              <a:rPr lang="en-US" sz="2200"/>
              <a:t>Diskusikan dengan dosen lain (tidak harus menjadi dosen pembimbing)</a:t>
            </a:r>
          </a:p>
          <a:p>
            <a:r>
              <a:rPr lang="en-US" sz="2200"/>
              <a:t>Proposal yang diajukan akan didiskusikan dalam Forum Dosen, jika disetujui akan dilanjutkan dengan penentuan Pembimbing dan persetujuan</a:t>
            </a:r>
          </a:p>
          <a:p>
            <a:r>
              <a:rPr lang="en-US" sz="2200"/>
              <a:t>Waktu Pelaksanaan Skripsi </a:t>
            </a:r>
            <a:r>
              <a:rPr lang="id-ID" sz="2200"/>
              <a:t>6 bulan – 1 tahun (setelah itu </a:t>
            </a:r>
            <a:r>
              <a:rPr lang="id-ID" sz="2200">
                <a:solidFill>
                  <a:srgbClr val="FF0000"/>
                </a:solidFill>
              </a:rPr>
              <a:t>ganti judul</a:t>
            </a:r>
            <a:r>
              <a:rPr lang="id-ID" sz="2200"/>
              <a:t>)</a:t>
            </a:r>
            <a:endParaRPr lang="en-US" sz="2200"/>
          </a:p>
          <a:p>
            <a:r>
              <a:rPr lang="en-US" sz="2200"/>
              <a:t>Harus diupayakan tidak dilakukan penggantian metode dan atau penggantian judul</a:t>
            </a:r>
          </a:p>
          <a:p>
            <a:r>
              <a:rPr lang="en-US" sz="2200"/>
              <a:t>Hal-hal lain akan ditambahkan sesuai dengan kebutuhan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529D5-20C7-4C80-9884-44269EA2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3600"/>
              <a:t>SKRIPSI PRODI TEKNIK INFORMATIKA UNPAD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3F6C5-DEF4-4983-92CF-102F88FCC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/>
              <a:t>Mengacu kepada penelitian di KBK (Kelompok Bidang Keahlian)</a:t>
            </a:r>
          </a:p>
          <a:p>
            <a:pPr lvl="1"/>
            <a:r>
              <a:rPr lang="id-ID">
                <a:hlinkClick r:id="rId2"/>
              </a:rPr>
              <a:t>https://informatika.unpad.ac.id/new/kbk/</a:t>
            </a:r>
            <a:endParaRPr lang="id-ID"/>
          </a:p>
          <a:p>
            <a:r>
              <a:rPr lang="id-ID"/>
              <a:t>KBK di Program Studi Teknik Informatika Unpad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>
                <a:solidFill>
                  <a:srgbClr val="FF0000"/>
                </a:solidFill>
              </a:rPr>
              <a:t>Ilmu Komputasi dan Metode Numerik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/>
              <a:t>Sistem Informasi dan Sistem Multimedia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/>
              <a:t>Sistem Cerdas dan Sistem Grafika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/>
              <a:t>Jaringan Komputer dan Komunikasi Data</a:t>
            </a:r>
          </a:p>
          <a:p>
            <a:endParaRPr lang="id-ID"/>
          </a:p>
          <a:p>
            <a:pPr lvl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1019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884A-046C-475C-B744-58DA30F1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537F0-5962-4719-9DBC-1AC192227C47}"/>
              </a:ext>
            </a:extLst>
          </p:cNvPr>
          <p:cNvSpPr/>
          <p:nvPr/>
        </p:nvSpPr>
        <p:spPr>
          <a:xfrm>
            <a:off x="1143000" y="1295400"/>
            <a:ext cx="1905000" cy="2133600"/>
          </a:xfrm>
          <a:prstGeom prst="rect">
            <a:avLst/>
          </a:prstGeom>
          <a:solidFill>
            <a:srgbClr val="ED1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Content Placeholder 7" descr="A person with a tablet and a computer&#10;&#10;Description automatically generated with medium confidence">
            <a:extLst>
              <a:ext uri="{FF2B5EF4-FFF2-40B4-BE49-F238E27FC236}">
                <a16:creationId xmlns:a16="http://schemas.microsoft.com/office/drawing/2014/main" id="{C1DFEE48-5FD9-BDDD-C425-745A8ACAA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77" y="898525"/>
            <a:ext cx="7795846" cy="5067300"/>
          </a:xfrm>
        </p:spPr>
      </p:pic>
    </p:spTree>
    <p:extLst>
      <p:ext uri="{BB962C8B-B14F-4D97-AF65-F5344CB8AC3E}">
        <p14:creationId xmlns:p14="http://schemas.microsoft.com/office/powerpoint/2010/main" val="39966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304"/>
            <a:ext cx="9144000" cy="1738296"/>
          </a:xfrm>
        </p:spPr>
        <p:txBody>
          <a:bodyPr>
            <a:normAutofit/>
          </a:bodyPr>
          <a:lstStyle/>
          <a:p>
            <a:r>
              <a:rPr lang="en-US" sz="3600"/>
              <a:t>Trends in Computer Science Research</a:t>
            </a:r>
            <a:r>
              <a:rPr lang="id-ID" sz="3600"/>
              <a:t> </a:t>
            </a:r>
            <a:r>
              <a:rPr lang="en-US" sz="2200"/>
              <a:t>https://www.create-learn.us/blog/top-computer-science-trends/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36581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Artificial Intelligence /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Big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Bioinformatics / Medical Technology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Cloud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Computer Vision / Natural Language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Cybersecurity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Internet of Things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Quantum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Robotics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Virtual Reality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4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Rujukan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8510"/>
            <a:ext cx="8839200" cy="1844690"/>
          </a:xfrm>
        </p:spPr>
        <p:txBody>
          <a:bodyPr>
            <a:normAutofit/>
          </a:bodyPr>
          <a:lstStyle/>
          <a:p>
            <a:r>
              <a:rPr lang="en-US"/>
              <a:t>KEPUTUSAN REKTOR UNIVERSITAS PADJADJARAN Nomor : 391/H6.1/KEP/PP/2011</a:t>
            </a:r>
          </a:p>
          <a:p>
            <a:pPr marL="1438275" indent="-1438275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33600"/>
            <a:ext cx="3048000" cy="4097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19600" y="2955910"/>
            <a:ext cx="472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4738" indent="-1074738">
              <a:buNone/>
            </a:pPr>
            <a:r>
              <a:rPr lang="en-US"/>
              <a:t>BAB I 	PENDAHULUAN </a:t>
            </a:r>
          </a:p>
          <a:p>
            <a:pPr marL="1074738" indent="-1074738">
              <a:buNone/>
            </a:pPr>
            <a:r>
              <a:rPr lang="en-US"/>
              <a:t>BAB II 	PERSYARATAN AKADEMIK, ADMINISTRATIF, DAN PEMBIMBING</a:t>
            </a:r>
          </a:p>
          <a:p>
            <a:pPr marL="1074738" indent="-1074738">
              <a:buNone/>
            </a:pPr>
            <a:r>
              <a:rPr lang="en-US"/>
              <a:t>BAB III	PROSEDUR PENYUSUNAN SKRIPSI </a:t>
            </a:r>
          </a:p>
          <a:p>
            <a:pPr marL="1074738" indent="-1074738">
              <a:buNone/>
            </a:pPr>
            <a:r>
              <a:rPr lang="en-US"/>
              <a:t>BAB IV	SISTEMATIKA PENULISAN SKRIPSI </a:t>
            </a:r>
          </a:p>
          <a:p>
            <a:pPr marL="1074738" indent="-1074738">
              <a:buNone/>
            </a:pPr>
            <a:r>
              <a:rPr lang="en-US"/>
              <a:t>BAB V 	EVALUASI SKRIPSI </a:t>
            </a:r>
          </a:p>
          <a:p>
            <a:pPr marL="1074738" indent="-1074738">
              <a:buNone/>
            </a:pPr>
            <a:r>
              <a:rPr lang="en-US"/>
              <a:t>BAB VI 	DOKUMENTASI</a:t>
            </a:r>
          </a:p>
          <a:p>
            <a:pPr marL="1074738" indent="-1074738">
              <a:buNone/>
            </a:pPr>
            <a:r>
              <a:rPr lang="en-US"/>
              <a:t>BAB VII 	SANKSI </a:t>
            </a:r>
          </a:p>
          <a:p>
            <a:pPr marL="1074738" indent="-1074738">
              <a:buNone/>
            </a:pPr>
            <a:r>
              <a:rPr lang="en-US"/>
              <a:t>BAB VIII 	CARA PENULISAN SKRIPSI</a:t>
            </a:r>
            <a:endParaRPr lang="id-ID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07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91E0-F7E4-3BE3-12B5-C98D9F9C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1752600"/>
          </a:xfrm>
        </p:spPr>
        <p:txBody>
          <a:bodyPr>
            <a:normAutofit fontScale="90000"/>
          </a:bodyPr>
          <a:lstStyle/>
          <a:p>
            <a:r>
              <a:rPr lang="en-US"/>
              <a:t>Topik Skripsi dalam Mata Kuliah Metodologi Penelitian Kelas A Semester Ganjil 2023-2024 diambil dari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3A78-AE64-7C8D-27A7-3EBA419B3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971800"/>
            <a:ext cx="8686800" cy="2994210"/>
          </a:xfrm>
        </p:spPr>
        <p:txBody>
          <a:bodyPr/>
          <a:lstStyle/>
          <a:p>
            <a:pPr marL="0" indent="0" algn="ctr">
              <a:buNone/>
            </a:pPr>
            <a:r>
              <a:rPr lang="en-US" sz="9600">
                <a:solidFill>
                  <a:srgbClr val="00B050"/>
                </a:solidFill>
                <a:latin typeface="Bebas Neue Bold" panose="020B0606020202050201" pitchFamily="34" charset="0"/>
              </a:rPr>
              <a:t>Paper With Code  </a:t>
            </a:r>
          </a:p>
          <a:p>
            <a:pPr marL="0" indent="0" algn="ctr">
              <a:buNone/>
            </a:pPr>
            <a:r>
              <a:rPr lang="en-US">
                <a:hlinkClick r:id="rId2"/>
              </a:rPr>
              <a:t>https://paperswithcode.com/sota</a:t>
            </a:r>
            <a:endParaRPr lang="en-US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7322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AB3D-E872-8FC9-AD1C-297C04A2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Tugas 3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0854A-535B-6B2F-A3F7-66509088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Dari situs Paperwithcode, silakan pilih satu topik</a:t>
            </a:r>
          </a:p>
          <a:p>
            <a:r>
              <a:rPr lang="en-US"/>
              <a:t>Buat Presentasi singkat dari topik yang anda pilih dan berisi penjelasan tentang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Judul yang anda pilih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Jurnal penunjang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Data yang akan digunakan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Data atau informasi lain yang mendukung </a:t>
            </a:r>
          </a:p>
          <a:p>
            <a:pPr marL="571500" indent="-514350"/>
            <a:r>
              <a:rPr lang="en-US"/>
              <a:t>Upload ke LIVE! Dalam format PDF </a:t>
            </a:r>
          </a:p>
          <a:p>
            <a:pPr marL="571500" indent="-514350"/>
            <a:r>
              <a:rPr lang="en-US" b="1">
                <a:solidFill>
                  <a:srgbClr val="FF0000"/>
                </a:solidFill>
              </a:rPr>
              <a:t>Batas 5 Oktober 2023 Jam 23:59.</a:t>
            </a:r>
            <a:endParaRPr lang="id-ID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64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Pengertian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793875" indent="-1793875">
              <a:buNone/>
            </a:pPr>
            <a:r>
              <a:rPr lang="en-US" b="1"/>
              <a:t>Skripsi</a:t>
            </a:r>
            <a:r>
              <a:rPr lang="en-US"/>
              <a:t> 	adalah suatu </a:t>
            </a:r>
            <a:r>
              <a:rPr lang="en-US" b="1">
                <a:solidFill>
                  <a:srgbClr val="0070C0"/>
                </a:solidFill>
              </a:rPr>
              <a:t>karya tulis ilmiah</a:t>
            </a:r>
            <a:r>
              <a:rPr lang="en-US"/>
              <a:t>, berupa paparan tulisan hasil penelitian yang membahas suatu masalah dalam bidang ilmu tertentu dengan menggunakan </a:t>
            </a:r>
            <a:r>
              <a:rPr lang="en-US" b="1">
                <a:solidFill>
                  <a:srgbClr val="0070C0"/>
                </a:solidFill>
              </a:rPr>
              <a:t>kaidah-kaidah ilmiah </a:t>
            </a:r>
            <a:r>
              <a:rPr lang="en-US"/>
              <a:t>yang berlaku dalam suatu bidang ilmu tertentu.</a:t>
            </a:r>
          </a:p>
          <a:p>
            <a:pPr marL="1793875" indent="-1793875">
              <a:buNone/>
            </a:pPr>
            <a:r>
              <a:rPr lang="en-US" b="1"/>
              <a:t>Penelitian</a:t>
            </a:r>
            <a:r>
              <a:rPr lang="en-US"/>
              <a:t> 	adalah kegiatan yang </a:t>
            </a:r>
            <a:r>
              <a:rPr lang="en-US" b="1">
                <a:solidFill>
                  <a:srgbClr val="0070C0"/>
                </a:solidFill>
              </a:rPr>
              <a:t>terencana, terarah, sistematis dan terkendali</a:t>
            </a:r>
            <a:r>
              <a:rPr lang="en-US"/>
              <a:t> dalam upaya memperoleh data dan informasi dengan menggunakan metode ilmiah untuk </a:t>
            </a:r>
            <a:r>
              <a:rPr lang="en-US" b="1">
                <a:solidFill>
                  <a:srgbClr val="0070C0"/>
                </a:solidFill>
              </a:rPr>
              <a:t>menjawab pertanyaan atau menguji hipotesis </a:t>
            </a:r>
            <a:r>
              <a:rPr lang="en-US"/>
              <a:t>dalam bidang ilmu tertentu.</a:t>
            </a:r>
          </a:p>
          <a:p>
            <a:pPr marL="1793875" indent="-1793875">
              <a:buNone/>
            </a:pPr>
            <a:r>
              <a:rPr lang="en-US" b="1"/>
              <a:t>Sumber data </a:t>
            </a:r>
            <a:r>
              <a:rPr lang="en-US"/>
              <a:t>	untuk penyusunan skripsi dapat diperoleh melalui </a:t>
            </a:r>
            <a:r>
              <a:rPr lang="en-US" b="1">
                <a:solidFill>
                  <a:srgbClr val="0070C0"/>
                </a:solidFill>
              </a:rPr>
              <a:t>data primer, data sekunder, dan data tersier. </a:t>
            </a:r>
            <a:r>
              <a:rPr lang="en-US" b="1" u="sng">
                <a:solidFill>
                  <a:srgbClr val="0070C0"/>
                </a:solidFill>
              </a:rPr>
              <a:t>Data primer </a:t>
            </a:r>
            <a:r>
              <a:rPr lang="en-US"/>
              <a:t>adalah data yang diperoleh peneliti di lapangan, baik melalui wawancara maupun hasil pengukuran langsung lainnya. </a:t>
            </a:r>
            <a:r>
              <a:rPr lang="en-US" b="1" u="sng">
                <a:solidFill>
                  <a:srgbClr val="0070C0"/>
                </a:solidFill>
              </a:rPr>
              <a:t>Data sekunder </a:t>
            </a:r>
            <a:r>
              <a:rPr lang="en-US"/>
              <a:t>adalah data yang diperoleh dengan memanfaatkan hasil pengumpulan data pihak lain, misalnya profil kelurahan, data Badan Pusat Statistik, dan rekam medik. </a:t>
            </a:r>
            <a:r>
              <a:rPr lang="en-US" b="1" u="sng">
                <a:solidFill>
                  <a:srgbClr val="0070C0"/>
                </a:solidFill>
              </a:rPr>
              <a:t>Data tersier </a:t>
            </a:r>
            <a:r>
              <a:rPr lang="en-US"/>
              <a:t>dapat diperoleh dari tesis, disertasi, jurnal, dan majalah ilmiah.</a:t>
            </a:r>
          </a:p>
        </p:txBody>
      </p:sp>
    </p:spTree>
    <p:extLst>
      <p:ext uri="{BB962C8B-B14F-4D97-AF65-F5344CB8AC3E}">
        <p14:creationId xmlns:p14="http://schemas.microsoft.com/office/powerpoint/2010/main" val="265026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Tujuan Penulisan Skripsi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Mahasiswa mampu </a:t>
            </a:r>
            <a:r>
              <a:rPr lang="en-US" b="1">
                <a:solidFill>
                  <a:srgbClr val="0070C0"/>
                </a:solidFill>
              </a:rPr>
              <a:t>menyusun dan menulis </a:t>
            </a:r>
            <a:r>
              <a:rPr lang="en-US"/>
              <a:t>suatu karya ilmiah, sesuai dengan bidang ilmu yang ditempuh.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Mahasiswa mampu </a:t>
            </a:r>
            <a:r>
              <a:rPr lang="en-US" b="1">
                <a:solidFill>
                  <a:srgbClr val="0070C0"/>
                </a:solidFill>
              </a:rPr>
              <a:t>melakukan penelitian </a:t>
            </a:r>
            <a:r>
              <a:rPr lang="en-US"/>
              <a:t>mulai dari merumuskan masalah, mengumpulkan data, mengolah data, menganalisis data, dan menarik suatu kesimpulan.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Membantu mahasiswa </a:t>
            </a:r>
            <a:r>
              <a:rPr lang="en-US" b="1">
                <a:solidFill>
                  <a:srgbClr val="0070C0"/>
                </a:solidFill>
              </a:rPr>
              <a:t>menyampaikan, menggunakan, mengaplikasikan</a:t>
            </a:r>
            <a:r>
              <a:rPr lang="en-US"/>
              <a:t> ilmu dan pengetahuan yang diperoleh menjadi suatu sistem yang terpadu untuk pengembangan ilmu.</a:t>
            </a:r>
          </a:p>
        </p:txBody>
      </p:sp>
    </p:spTree>
    <p:extLst>
      <p:ext uri="{BB962C8B-B14F-4D97-AF65-F5344CB8AC3E}">
        <p14:creationId xmlns:p14="http://schemas.microsoft.com/office/powerpoint/2010/main" val="29894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Sumber Skripsi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8510"/>
            <a:ext cx="8686800" cy="5654690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Penelitian dosen </a:t>
            </a:r>
          </a:p>
          <a:p>
            <a:r>
              <a:rPr lang="id-ID"/>
              <a:t>Artikel pada </a:t>
            </a:r>
            <a:r>
              <a:rPr lang="id-ID" b="1"/>
              <a:t>Jurnal</a:t>
            </a:r>
            <a:r>
              <a:rPr lang="id-ID"/>
              <a:t> </a:t>
            </a:r>
          </a:p>
          <a:p>
            <a:pPr lvl="1"/>
            <a:r>
              <a:rPr lang="id-ID"/>
              <a:t>Jurnal Nasional Ber-ISSN</a:t>
            </a:r>
          </a:p>
          <a:p>
            <a:pPr lvl="1"/>
            <a:r>
              <a:rPr lang="id-ID"/>
              <a:t>Jurnal Nasional Terakreditasi </a:t>
            </a:r>
          </a:p>
          <a:p>
            <a:pPr lvl="1"/>
            <a:r>
              <a:rPr lang="id-ID"/>
              <a:t>Jurnal Internasional </a:t>
            </a:r>
          </a:p>
          <a:p>
            <a:pPr lvl="1"/>
            <a:r>
              <a:rPr lang="id-ID"/>
              <a:t>Internasional Bereputasi</a:t>
            </a:r>
          </a:p>
          <a:p>
            <a:r>
              <a:rPr lang="id-ID"/>
              <a:t>Artikel pada Konferensi/Seminar</a:t>
            </a:r>
          </a:p>
          <a:p>
            <a:pPr lvl="1"/>
            <a:r>
              <a:rPr lang="id-ID"/>
              <a:t>Konferensi/Seminar Nasional</a:t>
            </a:r>
          </a:p>
          <a:p>
            <a:pPr lvl="1"/>
            <a:r>
              <a:rPr lang="id-ID"/>
              <a:t>Konferensi/Seminar Internasional</a:t>
            </a:r>
          </a:p>
          <a:p>
            <a:pPr lvl="1"/>
            <a:r>
              <a:rPr lang="id-ID"/>
              <a:t>Konferensi/Seminar Internasional Berindeks</a:t>
            </a:r>
          </a:p>
          <a:p>
            <a:r>
              <a:rPr lang="en-US"/>
              <a:t>Hasil Wawancara/Diskusi/Magang dengan masyarakat/institusi lain</a:t>
            </a:r>
          </a:p>
          <a:p>
            <a:r>
              <a:rPr lang="id-ID"/>
              <a:t>Sumber Jurnal</a:t>
            </a:r>
          </a:p>
          <a:p>
            <a:pPr lvl="1"/>
            <a:r>
              <a:rPr lang="en-US">
                <a:hlinkClick r:id="rId2"/>
              </a:rPr>
              <a:t>http://sinta2.ristekdikti.go.id/</a:t>
            </a:r>
            <a:r>
              <a:rPr lang="en-US"/>
              <a:t> </a:t>
            </a:r>
            <a:endParaRPr lang="id-ID"/>
          </a:p>
          <a:p>
            <a:pPr lvl="1"/>
            <a:r>
              <a:rPr lang="en-US">
                <a:hlinkClick r:id="rId3"/>
              </a:rPr>
              <a:t>https://www.scimagojr.com/</a:t>
            </a:r>
            <a:endParaRPr lang="id-ID"/>
          </a:p>
          <a:p>
            <a:r>
              <a:rPr lang="id-ID"/>
              <a:t>Situs Dosen/Peneliti/Institusi</a:t>
            </a:r>
          </a:p>
          <a:p>
            <a:r>
              <a:rPr lang="id-ID"/>
              <a:t>Dan lain-lain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Anatomi Skripsi Secara Umum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8510"/>
            <a:ext cx="8686800" cy="1539890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b="1"/>
              <a:t>Bagian Awal (</a:t>
            </a:r>
            <a:r>
              <a:rPr lang="en-US" sz="4400" b="1" i="1"/>
              <a:t>front matter</a:t>
            </a:r>
            <a:r>
              <a:rPr lang="en-US" sz="4400" b="1"/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792" y="2743200"/>
            <a:ext cx="8686800" cy="153989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/>
              <a:t>Bagian inti (</a:t>
            </a:r>
            <a:r>
              <a:rPr lang="en-US" sz="4400" b="1" i="1"/>
              <a:t>main matte</a:t>
            </a:r>
            <a:r>
              <a:rPr lang="en-US" sz="4400" i="1"/>
              <a:t>r</a:t>
            </a:r>
            <a:r>
              <a:rPr lang="en-US" sz="4400"/>
              <a:t>)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4521679"/>
            <a:ext cx="8686800" cy="153989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/>
              <a:t>Bagian akhir (</a:t>
            </a:r>
            <a:r>
              <a:rPr lang="en-US" sz="4400" b="1" i="1"/>
              <a:t>back matte</a:t>
            </a:r>
            <a:r>
              <a:rPr lang="en-US" sz="4400" i="1"/>
              <a:t>r</a:t>
            </a:r>
            <a:r>
              <a:rPr lang="en-US" sz="440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11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Bagian Awal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Halaman judul (dan subjudul);</a:t>
            </a:r>
          </a:p>
          <a:p>
            <a:r>
              <a:rPr lang="en-US"/>
              <a:t>Halaman persetujuan pembimbing;</a:t>
            </a:r>
          </a:p>
          <a:p>
            <a:r>
              <a:rPr lang="en-US"/>
              <a:t>Halaman kata pengantar;</a:t>
            </a:r>
          </a:p>
          <a:p>
            <a:r>
              <a:rPr lang="en-US"/>
              <a:t>Halaman abstrak (dalam bahasa Indonesia);</a:t>
            </a:r>
          </a:p>
          <a:p>
            <a:r>
              <a:rPr lang="en-US"/>
              <a:t>Halaman </a:t>
            </a:r>
            <a:r>
              <a:rPr lang="en-US" i="1"/>
              <a:t>abstract</a:t>
            </a:r>
            <a:r>
              <a:rPr lang="en-US"/>
              <a:t> (dalam bahasa Inggris);</a:t>
            </a:r>
          </a:p>
          <a:p>
            <a:r>
              <a:rPr lang="en-US"/>
              <a:t>Halaman daftar isi;</a:t>
            </a:r>
          </a:p>
          <a:p>
            <a:r>
              <a:rPr lang="en-US"/>
              <a:t>Halaman daftar tabel</a:t>
            </a:r>
            <a:endParaRPr lang="id-ID"/>
          </a:p>
          <a:p>
            <a:r>
              <a:rPr lang="en-US"/>
              <a:t>Halaman daftar gambar </a:t>
            </a:r>
            <a:endParaRPr lang="id-ID"/>
          </a:p>
          <a:p>
            <a:r>
              <a:rPr lang="en-US"/>
              <a:t>Halaman daftar grafik (kalau ada);</a:t>
            </a:r>
          </a:p>
          <a:p>
            <a:r>
              <a:rPr lang="en-US"/>
              <a:t>Halaman daftar diagram (kalau ada);</a:t>
            </a:r>
          </a:p>
          <a:p>
            <a:r>
              <a:rPr lang="en-US"/>
              <a:t>Halaman daftar lampiran (kalau ada).</a:t>
            </a:r>
          </a:p>
        </p:txBody>
      </p:sp>
    </p:spTree>
    <p:extLst>
      <p:ext uri="{BB962C8B-B14F-4D97-AF65-F5344CB8AC3E}">
        <p14:creationId xmlns:p14="http://schemas.microsoft.com/office/powerpoint/2010/main" val="209410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Abstrak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Abstrak</a:t>
            </a:r>
            <a:r>
              <a:rPr lang="en-US"/>
              <a:t> merupakan sari tulisan, meliputi latar belakang penelitian secara ringkas, tujuan, metode, hasil, dan simpulan penelitian. Perincian perlakuan tidak perlu dicantumkan, kecuali jika dianggap penting. Panjang abstrak maksimum 150-200 kata dan dilengkapi dengan </a:t>
            </a:r>
            <a:r>
              <a:rPr lang="en-US" b="1"/>
              <a:t>kata kunci</a:t>
            </a:r>
            <a:r>
              <a:rPr lang="en-US"/>
              <a:t>.</a:t>
            </a:r>
          </a:p>
          <a:p>
            <a:r>
              <a:rPr lang="en-US" b="1"/>
              <a:t>Abstract</a:t>
            </a:r>
            <a:r>
              <a:rPr lang="en-US"/>
              <a:t> merupakan versi bahasa Inggris dari abstrak, ditulis maksimum 100 kata dan dilengkapi dengan </a:t>
            </a:r>
            <a:r>
              <a:rPr lang="en-US" b="1" i="1"/>
              <a:t>keywords</a:t>
            </a:r>
            <a:r>
              <a:rPr lang="en-US"/>
              <a:t>. Abstract ditulis dalam bentuk past tenses, kecuali untuk bagian justifikasi masalah.</a:t>
            </a:r>
          </a:p>
        </p:txBody>
      </p:sp>
    </p:spTree>
    <p:extLst>
      <p:ext uri="{BB962C8B-B14F-4D97-AF65-F5344CB8AC3E}">
        <p14:creationId xmlns:p14="http://schemas.microsoft.com/office/powerpoint/2010/main" val="247162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Bagian Inti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46200" indent="-1260475">
              <a:buNone/>
            </a:pPr>
            <a:r>
              <a:rPr lang="en-US" b="1"/>
              <a:t>BAB I 	PENDAHULUAN</a:t>
            </a:r>
          </a:p>
          <a:p>
            <a:pPr marL="1346200" indent="-1260475">
              <a:buNone/>
            </a:pPr>
            <a:r>
              <a:rPr lang="en-US" b="1"/>
              <a:t>BAB II 	TINJAUAN PUSTAKA</a:t>
            </a:r>
          </a:p>
          <a:p>
            <a:pPr marL="1346200" indent="-1260475">
              <a:buNone/>
            </a:pPr>
            <a:r>
              <a:rPr lang="en-US" b="1"/>
              <a:t>BAB III 	BAHAN DAN METODE PENELITIAN ATAU OBJEK PENELITIAN</a:t>
            </a:r>
          </a:p>
          <a:p>
            <a:pPr marL="1346200" indent="-1260475">
              <a:buNone/>
            </a:pPr>
            <a:r>
              <a:rPr lang="en-US" b="1"/>
              <a:t>BAB IV 	HASIL PENELITIAN DAN PEMBAHASAN</a:t>
            </a:r>
          </a:p>
          <a:p>
            <a:pPr marL="1346200" indent="-1260475">
              <a:buNone/>
            </a:pPr>
            <a:r>
              <a:rPr lang="nl-NL" b="1"/>
              <a:t>BAB V 	SIMPULAN DAN SARAN</a:t>
            </a:r>
          </a:p>
          <a:p>
            <a:endParaRPr lang="nl-NL" b="1"/>
          </a:p>
          <a:p>
            <a:pPr marL="0" indent="0">
              <a:buNone/>
            </a:pPr>
            <a:r>
              <a:rPr lang="nl-NL" i="1"/>
              <a:t>Penjelasan lengkap silakan baca buku Pedoman yang diberikan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56588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12725</TotalTime>
  <Words>1191</Words>
  <Application>Microsoft Office PowerPoint</Application>
  <PresentationFormat>On-screen Show (4:3)</PresentationFormat>
  <Paragraphs>170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Bebas Neue Bold</vt:lpstr>
      <vt:lpstr>Calibri</vt:lpstr>
      <vt:lpstr>Office Theme</vt:lpstr>
      <vt:lpstr> METODOLOGI PENELITIAN Semester Ganjil 2023-2024  MP-04-SKRIPSI UNPAD  </vt:lpstr>
      <vt:lpstr>Rujukan</vt:lpstr>
      <vt:lpstr>Pengertian</vt:lpstr>
      <vt:lpstr>Tujuan Penulisan Skripsi</vt:lpstr>
      <vt:lpstr>Sumber Skripsi</vt:lpstr>
      <vt:lpstr>Anatomi Skripsi Secara Umum</vt:lpstr>
      <vt:lpstr>Bagian Awal</vt:lpstr>
      <vt:lpstr>Abstrak</vt:lpstr>
      <vt:lpstr>Bagian Inti</vt:lpstr>
      <vt:lpstr>BAB I PENDAHULUAN</vt:lpstr>
      <vt:lpstr>BAB II  TINJAUAN PUSTAKA</vt:lpstr>
      <vt:lpstr>BAB III METODOLOGI PENELITIAN</vt:lpstr>
      <vt:lpstr>BAB IV HASIL PENELITIAN DAN PEMBAHASAN</vt:lpstr>
      <vt:lpstr>BAB V SIMPULAN DAN SARAN</vt:lpstr>
      <vt:lpstr>Bagian Akhir</vt:lpstr>
      <vt:lpstr>Proposal Pengajuan Skripsi</vt:lpstr>
      <vt:lpstr>SKRIPSI PRODI TEKNIK INFORMATIKA UNPAD</vt:lpstr>
      <vt:lpstr>PowerPoint Presentation</vt:lpstr>
      <vt:lpstr>Trends in Computer Science Research https://www.create-learn.us/blog/top-computer-science-trends/ </vt:lpstr>
      <vt:lpstr>Topik Skripsi dalam Mata Kuliah Metodologi Penelitian Kelas A Semester Ganjil 2023-2024 diambil dari</vt:lpstr>
      <vt:lpstr>Tugas 3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RAPAT PROGRAM STUDI</dc:title>
  <dc:creator>setiawanhadi</dc:creator>
  <cp:lastModifiedBy>Setiawan Hadi</cp:lastModifiedBy>
  <cp:revision>1782</cp:revision>
  <cp:lastPrinted>2015-05-04T03:26:55Z</cp:lastPrinted>
  <dcterms:created xsi:type="dcterms:W3CDTF">2014-08-26T20:55:24Z</dcterms:created>
  <dcterms:modified xsi:type="dcterms:W3CDTF">2023-09-28T14:19:34Z</dcterms:modified>
</cp:coreProperties>
</file>