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94" r:id="rId3"/>
    <p:sldId id="295" r:id="rId4"/>
    <p:sldId id="296" r:id="rId5"/>
    <p:sldId id="273" r:id="rId6"/>
    <p:sldId id="297" r:id="rId7"/>
    <p:sldId id="299" r:id="rId8"/>
    <p:sldId id="300" r:id="rId9"/>
    <p:sldId id="302" r:id="rId10"/>
    <p:sldId id="301" r:id="rId11"/>
    <p:sldId id="298" r:id="rId12"/>
    <p:sldId id="303" r:id="rId13"/>
    <p:sldId id="304" r:id="rId1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70D427-B00B-4887-980C-5E8B4D104531}">
          <p14:sldIdLst>
            <p14:sldId id="269"/>
            <p14:sldId id="294"/>
            <p14:sldId id="295"/>
            <p14:sldId id="296"/>
            <p14:sldId id="273"/>
            <p14:sldId id="297"/>
            <p14:sldId id="299"/>
            <p14:sldId id="300"/>
            <p14:sldId id="302"/>
            <p14:sldId id="301"/>
            <p14:sldId id="298"/>
            <p14:sldId id="303"/>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p:cViewPr varScale="1">
        <p:scale>
          <a:sx n="97" d="100"/>
          <a:sy n="97" d="100"/>
        </p:scale>
        <p:origin x="382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204A73E-D403-4C63-BF38-835FD8C24492}" type="datetimeFigureOut">
              <a:rPr lang="en-US" smtClean="0"/>
              <a:t>10/26/2023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64EB76D7-33A0-4F38-94A5-78AFBE39252B}" type="slidenum">
              <a:rPr lang="en-US" smtClean="0"/>
              <a:t>‹#›</a:t>
            </a:fld>
            <a:endParaRPr lang="en-US"/>
          </a:p>
        </p:txBody>
      </p:sp>
    </p:spTree>
    <p:extLst>
      <p:ext uri="{BB962C8B-B14F-4D97-AF65-F5344CB8AC3E}">
        <p14:creationId xmlns:p14="http://schemas.microsoft.com/office/powerpoint/2010/main" val="281905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916565-DB02-4946-ADB2-35E8D167E4B5}"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222929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6834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66181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4304"/>
            <a:ext cx="9144000" cy="67149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228600" y="898510"/>
            <a:ext cx="8686800" cy="5067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916565-DB02-4946-ADB2-35E8D167E4B5}"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
        <p:nvSpPr>
          <p:cNvPr id="7" name="TextBox 6"/>
          <p:cNvSpPr txBox="1"/>
          <p:nvPr userDrawn="1"/>
        </p:nvSpPr>
        <p:spPr>
          <a:xfrm>
            <a:off x="0" y="6569059"/>
            <a:ext cx="9144000" cy="307777"/>
          </a:xfrm>
          <a:prstGeom prst="rect">
            <a:avLst/>
          </a:prstGeom>
          <a:solidFill>
            <a:srgbClr val="FFC000"/>
          </a:solidFill>
        </p:spPr>
        <p:txBody>
          <a:bodyPr wrap="square" rtlCol="0">
            <a:spAutoFit/>
          </a:bodyPr>
          <a:lstStyle/>
          <a:p>
            <a:pPr algn="ctr"/>
            <a:r>
              <a:rPr lang="en-US" sz="1400" b="1"/>
              <a:t>Metodologi Penelitian Semester Ganjil </a:t>
            </a:r>
            <a:r>
              <a:rPr lang="id-ID" sz="1400" b="1"/>
              <a:t>202</a:t>
            </a:r>
            <a:r>
              <a:rPr lang="en-US" sz="1400" b="1"/>
              <a:t>3</a:t>
            </a:r>
            <a:r>
              <a:rPr lang="id-ID" sz="1400" b="1"/>
              <a:t>-202</a:t>
            </a:r>
            <a:r>
              <a:rPr lang="en-US" sz="1400" b="1"/>
              <a:t>4</a:t>
            </a:r>
            <a:endParaRPr lang="en-US" sz="1400" b="1" baseline="0"/>
          </a:p>
        </p:txBody>
      </p:sp>
      <p:grpSp>
        <p:nvGrpSpPr>
          <p:cNvPr id="8" name="Group 11"/>
          <p:cNvGrpSpPr>
            <a:grpSpLocks/>
          </p:cNvGrpSpPr>
          <p:nvPr userDrawn="1"/>
        </p:nvGrpSpPr>
        <p:grpSpPr bwMode="auto">
          <a:xfrm>
            <a:off x="-76200" y="6014301"/>
            <a:ext cx="1057495" cy="905879"/>
            <a:chOff x="0" y="0"/>
            <a:chExt cx="35687" cy="30873"/>
          </a:xfrm>
        </p:grpSpPr>
        <p:sp>
          <p:nvSpPr>
            <p:cNvPr id="9"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pic>
          <p:nvPicPr>
            <p:cNvPr id="10"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69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16565-DB02-4946-ADB2-35E8D167E4B5}"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6785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916565-DB02-4946-ADB2-35E8D167E4B5}"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8587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916565-DB02-4946-ADB2-35E8D167E4B5}"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1624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916565-DB02-4946-ADB2-35E8D167E4B5}"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78014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16565-DB02-4946-ADB2-35E8D167E4B5}"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331260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400040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16565-DB02-4946-ADB2-35E8D167E4B5}"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594A5-FF63-4702-A406-105A5610DC34}" type="slidenum">
              <a:rPr lang="en-US" smtClean="0"/>
              <a:t>‹#›</a:t>
            </a:fld>
            <a:endParaRPr lang="en-US"/>
          </a:p>
        </p:txBody>
      </p:sp>
    </p:spTree>
    <p:extLst>
      <p:ext uri="{BB962C8B-B14F-4D97-AF65-F5344CB8AC3E}">
        <p14:creationId xmlns:p14="http://schemas.microsoft.com/office/powerpoint/2010/main" val="155703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16565-DB02-4946-ADB2-35E8D167E4B5}"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594A5-FF63-4702-A406-105A5610DC34}" type="slidenum">
              <a:rPr lang="en-US" smtClean="0"/>
              <a:t>‹#›</a:t>
            </a:fld>
            <a:endParaRPr lang="en-US"/>
          </a:p>
        </p:txBody>
      </p:sp>
    </p:spTree>
    <p:extLst>
      <p:ext uri="{BB962C8B-B14F-4D97-AF65-F5344CB8AC3E}">
        <p14:creationId xmlns:p14="http://schemas.microsoft.com/office/powerpoint/2010/main" val="418354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76" y="609600"/>
            <a:ext cx="9144002" cy="3505200"/>
          </a:xfrm>
        </p:spPr>
        <p:txBody>
          <a:bodyPr>
            <a:normAutofit fontScale="90000"/>
          </a:bodyPr>
          <a:lstStyle/>
          <a:p>
            <a:br>
              <a:rPr lang="en-US" sz="4000" b="1"/>
            </a:br>
            <a:r>
              <a:rPr lang="en-US" sz="4000"/>
              <a:t>METODOLOGI PENELITIAN</a:t>
            </a:r>
            <a:br>
              <a:rPr lang="en-US" sz="4000"/>
            </a:br>
            <a:r>
              <a:rPr lang="en-US" sz="4000"/>
              <a:t>Semester Ganjil </a:t>
            </a:r>
            <a:r>
              <a:rPr lang="id-ID" sz="4000"/>
              <a:t>202</a:t>
            </a:r>
            <a:r>
              <a:rPr lang="en-US" sz="4000"/>
              <a:t>3</a:t>
            </a:r>
            <a:r>
              <a:rPr lang="id-ID" sz="4000"/>
              <a:t>-202</a:t>
            </a:r>
            <a:r>
              <a:rPr lang="en-US" sz="4000"/>
              <a:t>4</a:t>
            </a:r>
            <a:br>
              <a:rPr lang="en-US" sz="3600" b="1"/>
            </a:br>
            <a:br>
              <a:rPr lang="en-US" sz="3600"/>
            </a:br>
            <a:r>
              <a:rPr lang="en-US"/>
              <a:t>MP-0</a:t>
            </a:r>
            <a:r>
              <a:rPr lang="id-ID"/>
              <a:t>5 Prop</a:t>
            </a:r>
            <a:r>
              <a:rPr lang="en-US"/>
              <a:t>o</a:t>
            </a:r>
            <a:r>
              <a:rPr lang="id-ID"/>
              <a:t>sal Tugas Akhir </a:t>
            </a:r>
            <a:br>
              <a:rPr lang="en-US" sz="3600"/>
            </a:br>
            <a:br>
              <a:rPr lang="en-US" sz="3600"/>
            </a:br>
            <a:endParaRPr lang="en-US"/>
          </a:p>
        </p:txBody>
      </p:sp>
      <p:sp>
        <p:nvSpPr>
          <p:cNvPr id="3" name="Subtitle 2"/>
          <p:cNvSpPr>
            <a:spLocks noGrp="1"/>
          </p:cNvSpPr>
          <p:nvPr>
            <p:ph type="subTitle" idx="1"/>
          </p:nvPr>
        </p:nvSpPr>
        <p:spPr>
          <a:xfrm>
            <a:off x="824408" y="5334000"/>
            <a:ext cx="7772400" cy="990600"/>
          </a:xfrm>
        </p:spPr>
        <p:txBody>
          <a:bodyPr>
            <a:normAutofit/>
          </a:bodyPr>
          <a:lstStyle/>
          <a:p>
            <a:pPr>
              <a:spcBef>
                <a:spcPts val="0"/>
              </a:spcBef>
            </a:pPr>
            <a:r>
              <a:rPr lang="en-US" sz="2800" b="1">
                <a:solidFill>
                  <a:schemeClr val="tx1"/>
                </a:solidFill>
              </a:rPr>
              <a:t>Program Studi S-1 Teknik Informatika</a:t>
            </a:r>
          </a:p>
          <a:p>
            <a:pPr>
              <a:spcBef>
                <a:spcPts val="0"/>
              </a:spcBef>
            </a:pPr>
            <a:r>
              <a:rPr lang="en-US" sz="2800" b="1">
                <a:solidFill>
                  <a:schemeClr val="tx1"/>
                </a:solidFill>
              </a:rPr>
              <a:t>FMIPA Universitas Padjadjaran</a:t>
            </a:r>
          </a:p>
        </p:txBody>
      </p:sp>
      <p:grpSp>
        <p:nvGrpSpPr>
          <p:cNvPr id="4" name="Group 11"/>
          <p:cNvGrpSpPr>
            <a:grpSpLocks/>
          </p:cNvGrpSpPr>
          <p:nvPr/>
        </p:nvGrpSpPr>
        <p:grpSpPr bwMode="auto">
          <a:xfrm>
            <a:off x="3879633" y="3657600"/>
            <a:ext cx="1661949" cy="1388042"/>
            <a:chOff x="0" y="0"/>
            <a:chExt cx="35687" cy="30873"/>
          </a:xfrm>
        </p:grpSpPr>
        <p:sp>
          <p:nvSpPr>
            <p:cNvPr id="5" name="Regular Pentagon 10"/>
            <p:cNvSpPr>
              <a:spLocks noChangeArrowheads="1"/>
            </p:cNvSpPr>
            <p:nvPr/>
          </p:nvSpPr>
          <p:spPr bwMode="auto">
            <a:xfrm>
              <a:off x="5209" y="3189"/>
              <a:ext cx="24987" cy="24561"/>
            </a:xfrm>
            <a:prstGeom prst="pentagon">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fontAlgn="auto" hangingPunct="1">
                <a:spcBef>
                  <a:spcPts val="0"/>
                </a:spcBef>
                <a:spcAft>
                  <a:spcPts val="0"/>
                </a:spcAft>
              </a:pPr>
              <a:endParaRPr lang="en-US">
                <a:solidFill>
                  <a:prstClr val="black"/>
                </a:solidFill>
                <a:latin typeface="Calibri"/>
              </a:endParaRPr>
            </a:p>
          </p:txBody>
        </p:sp>
        <p:pic>
          <p:nvPicPr>
            <p:cNvPr id="6" name="Picture 9"/>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5687" cy="308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9144002" y="3124200"/>
            <a:ext cx="184731" cy="369332"/>
          </a:xfrm>
          <a:prstGeom prst="rect">
            <a:avLst/>
          </a:prstGeom>
          <a:noFill/>
        </p:spPr>
        <p:txBody>
          <a:bodyPr wrap="none" rtlCol="0">
            <a:spAutoFit/>
          </a:bodyPr>
          <a:lstStyle/>
          <a:p>
            <a:pPr algn="l" eaLnBrk="1" fontAlgn="auto" hangingPunct="1">
              <a:spcBef>
                <a:spcPts val="0"/>
              </a:spcBef>
              <a:spcAft>
                <a:spcPts val="0"/>
              </a:spcAft>
            </a:pPr>
            <a:endParaRPr lang="en-US">
              <a:solidFill>
                <a:prstClr val="black"/>
              </a:solidFill>
              <a:latin typeface="Calibri"/>
            </a:endParaRPr>
          </a:p>
        </p:txBody>
      </p:sp>
    </p:spTree>
    <p:extLst>
      <p:ext uri="{BB962C8B-B14F-4D97-AF65-F5344CB8AC3E}">
        <p14:creationId xmlns:p14="http://schemas.microsoft.com/office/powerpoint/2010/main" val="32701145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66CB-6723-49C9-9DD5-B0BD768A13D1}"/>
              </a:ext>
            </a:extLst>
          </p:cNvPr>
          <p:cNvSpPr>
            <a:spLocks noGrp="1"/>
          </p:cNvSpPr>
          <p:nvPr>
            <p:ph type="title"/>
          </p:nvPr>
        </p:nvSpPr>
        <p:spPr/>
        <p:txBody>
          <a:bodyPr>
            <a:normAutofit fontScale="90000"/>
          </a:bodyPr>
          <a:lstStyle/>
          <a:p>
            <a:r>
              <a:rPr lang="id-ID"/>
              <a:t>Prosedur Tugas Akhir : Seminar TA</a:t>
            </a:r>
          </a:p>
        </p:txBody>
      </p:sp>
      <p:sp>
        <p:nvSpPr>
          <p:cNvPr id="3" name="Content Placeholder 2">
            <a:extLst>
              <a:ext uri="{FF2B5EF4-FFF2-40B4-BE49-F238E27FC236}">
                <a16:creationId xmlns:a16="http://schemas.microsoft.com/office/drawing/2014/main" id="{441BF55F-8862-48E3-BECC-54FD56F18DFC}"/>
              </a:ext>
            </a:extLst>
          </p:cNvPr>
          <p:cNvSpPr>
            <a:spLocks noGrp="1"/>
          </p:cNvSpPr>
          <p:nvPr>
            <p:ph idx="1"/>
          </p:nvPr>
        </p:nvSpPr>
        <p:spPr/>
        <p:txBody>
          <a:bodyPr>
            <a:normAutofit fontScale="85000" lnSpcReduction="10000"/>
          </a:bodyPr>
          <a:lstStyle/>
          <a:p>
            <a:pPr marL="514350" indent="-514350">
              <a:buFont typeface="+mj-lt"/>
              <a:buAutoNum type="arabicPeriod"/>
            </a:pPr>
            <a:r>
              <a:rPr lang="id-ID"/>
              <a:t>Telah menyelesaikan bimbingan minimal 8 kali pertemuan untuk setiap pembimbing, dibuktikan dengan lembar bimbingan TA.</a:t>
            </a:r>
          </a:p>
          <a:p>
            <a:pPr marL="514350" indent="-514350">
              <a:buFont typeface="+mj-lt"/>
              <a:buAutoNum type="arabicPeriod"/>
            </a:pPr>
            <a:r>
              <a:rPr lang="id-ID"/>
              <a:t>Mengajukan formulir pelaksanaan seminar TA yang telah disetujui oleh Dosen Pembimbing.</a:t>
            </a:r>
          </a:p>
          <a:p>
            <a:pPr marL="514350" indent="-514350">
              <a:buFont typeface="+mj-lt"/>
              <a:buAutoNum type="arabicPeriod"/>
            </a:pPr>
            <a:r>
              <a:rPr lang="id-ID"/>
              <a:t>Surat Persetujuan dan Jadwal Seminar yang disetujui oleh Kaprodi/Sekprodi Teknik Informatika.</a:t>
            </a:r>
          </a:p>
          <a:p>
            <a:pPr marL="514350" indent="-514350">
              <a:buFont typeface="+mj-lt"/>
              <a:buAutoNum type="arabicPeriod"/>
            </a:pPr>
            <a:r>
              <a:rPr lang="id-ID"/>
              <a:t>Melaksanakan seminar TA, dalam kegiatan seminar terbuka (boleh dihadiri oleh dosen dan mahasiswa)</a:t>
            </a:r>
          </a:p>
          <a:p>
            <a:pPr marL="514350" indent="-514350">
              <a:buFont typeface="+mj-lt"/>
              <a:buAutoNum type="arabicPeriod"/>
            </a:pPr>
            <a:r>
              <a:rPr lang="id-ID"/>
              <a:t>Dosen pembimbing mengisi berita acara seminar dan memberikan nilai seminar serta  catatan/rekomendasi/ saran dll dan harus ditindaklanjuti oleh mahasiswa</a:t>
            </a:r>
          </a:p>
        </p:txBody>
      </p:sp>
    </p:spTree>
    <p:extLst>
      <p:ext uri="{BB962C8B-B14F-4D97-AF65-F5344CB8AC3E}">
        <p14:creationId xmlns:p14="http://schemas.microsoft.com/office/powerpoint/2010/main" val="4133013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2925-7F15-4730-AD2F-BD25CF9A02A2}"/>
              </a:ext>
            </a:extLst>
          </p:cNvPr>
          <p:cNvSpPr>
            <a:spLocks noGrp="1"/>
          </p:cNvSpPr>
          <p:nvPr>
            <p:ph type="title"/>
          </p:nvPr>
        </p:nvSpPr>
        <p:spPr/>
        <p:txBody>
          <a:bodyPr>
            <a:normAutofit fontScale="90000"/>
          </a:bodyPr>
          <a:lstStyle/>
          <a:p>
            <a:r>
              <a:rPr lang="id-ID"/>
              <a:t>Proposal Tugas Akhir</a:t>
            </a:r>
          </a:p>
        </p:txBody>
      </p:sp>
      <p:sp>
        <p:nvSpPr>
          <p:cNvPr id="3" name="Content Placeholder 2">
            <a:extLst>
              <a:ext uri="{FF2B5EF4-FFF2-40B4-BE49-F238E27FC236}">
                <a16:creationId xmlns:a16="http://schemas.microsoft.com/office/drawing/2014/main" id="{2032B315-BE3E-4027-9E72-58F8F873D12B}"/>
              </a:ext>
            </a:extLst>
          </p:cNvPr>
          <p:cNvSpPr>
            <a:spLocks noGrp="1"/>
          </p:cNvSpPr>
          <p:nvPr>
            <p:ph idx="1"/>
          </p:nvPr>
        </p:nvSpPr>
        <p:spPr/>
        <p:txBody>
          <a:bodyPr/>
          <a:lstStyle/>
          <a:p>
            <a:r>
              <a:rPr lang="id-ID"/>
              <a:t>referensi jurnal ilmiah atau proseding nasional/internasional yang diterbitkan 4 tahun terakhir minimal 2 buah </a:t>
            </a:r>
          </a:p>
          <a:p>
            <a:r>
              <a:rPr lang="id-ID"/>
              <a:t>mencantumkan jadwal kegiatan TA dari mulai  pengajuan sampai sidang akhir </a:t>
            </a:r>
          </a:p>
          <a:p>
            <a:r>
              <a:rPr lang="id-ID"/>
              <a:t>disarankan untuk konsultasi dengan calon dosen pembimbing</a:t>
            </a:r>
          </a:p>
          <a:p>
            <a:endParaRPr lang="id-ID"/>
          </a:p>
        </p:txBody>
      </p:sp>
    </p:spTree>
    <p:extLst>
      <p:ext uri="{BB962C8B-B14F-4D97-AF65-F5344CB8AC3E}">
        <p14:creationId xmlns:p14="http://schemas.microsoft.com/office/powerpoint/2010/main" val="354314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5BCC-AFA8-42FB-92CD-5D37D7FAFDBF}"/>
              </a:ext>
            </a:extLst>
          </p:cNvPr>
          <p:cNvSpPr>
            <a:spLocks noGrp="1"/>
          </p:cNvSpPr>
          <p:nvPr>
            <p:ph type="title"/>
          </p:nvPr>
        </p:nvSpPr>
        <p:spPr/>
        <p:txBody>
          <a:bodyPr>
            <a:normAutofit fontScale="90000"/>
          </a:bodyPr>
          <a:lstStyle/>
          <a:p>
            <a:r>
              <a:rPr lang="id-ID"/>
              <a:t>Format Proposal Tugas Akhir</a:t>
            </a:r>
          </a:p>
        </p:txBody>
      </p:sp>
      <p:sp>
        <p:nvSpPr>
          <p:cNvPr id="3" name="Content Placeholder 2">
            <a:extLst>
              <a:ext uri="{FF2B5EF4-FFF2-40B4-BE49-F238E27FC236}">
                <a16:creationId xmlns:a16="http://schemas.microsoft.com/office/drawing/2014/main" id="{4805EE59-0DAE-40FA-A646-76DDCB089423}"/>
              </a:ext>
            </a:extLst>
          </p:cNvPr>
          <p:cNvSpPr>
            <a:spLocks noGrp="1"/>
          </p:cNvSpPr>
          <p:nvPr>
            <p:ph idx="1"/>
          </p:nvPr>
        </p:nvSpPr>
        <p:spPr/>
        <p:txBody>
          <a:bodyPr/>
          <a:lstStyle/>
          <a:p>
            <a:r>
              <a:rPr lang="id-ID"/>
              <a:t>Halaman Judul </a:t>
            </a:r>
          </a:p>
          <a:p>
            <a:r>
              <a:rPr lang="id-ID"/>
              <a:t>Kata Pengantar</a:t>
            </a:r>
          </a:p>
          <a:p>
            <a:r>
              <a:rPr lang="id-ID"/>
              <a:t>Daftar Isi </a:t>
            </a:r>
          </a:p>
          <a:p>
            <a:r>
              <a:rPr lang="id-ID"/>
              <a:t>Bab I Pendahuluan</a:t>
            </a:r>
          </a:p>
          <a:p>
            <a:r>
              <a:rPr lang="id-ID"/>
              <a:t>Bab 2 Tinjauan Pustaka</a:t>
            </a:r>
          </a:p>
          <a:p>
            <a:r>
              <a:rPr lang="id-ID"/>
              <a:t>Bab 3 Metode Penelitian</a:t>
            </a:r>
          </a:p>
          <a:p>
            <a:r>
              <a:rPr lang="id-ID"/>
              <a:t>Bab 4 Jadwal Penelitian</a:t>
            </a:r>
          </a:p>
          <a:p>
            <a:r>
              <a:rPr lang="id-ID"/>
              <a:t>Daftar Pustaka</a:t>
            </a:r>
          </a:p>
          <a:p>
            <a:endParaRPr lang="id-ID"/>
          </a:p>
          <a:p>
            <a:endParaRPr lang="id-ID"/>
          </a:p>
        </p:txBody>
      </p:sp>
      <p:sp>
        <p:nvSpPr>
          <p:cNvPr id="4" name="Arrow: Left 3">
            <a:extLst>
              <a:ext uri="{FF2B5EF4-FFF2-40B4-BE49-F238E27FC236}">
                <a16:creationId xmlns:a16="http://schemas.microsoft.com/office/drawing/2014/main" id="{E6D3FF89-708F-4CC7-A9B6-D9101977DF6B}"/>
              </a:ext>
            </a:extLst>
          </p:cNvPr>
          <p:cNvSpPr/>
          <p:nvPr/>
        </p:nvSpPr>
        <p:spPr>
          <a:xfrm>
            <a:off x="3352800" y="5181600"/>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Wave 5">
            <a:extLst>
              <a:ext uri="{FF2B5EF4-FFF2-40B4-BE49-F238E27FC236}">
                <a16:creationId xmlns:a16="http://schemas.microsoft.com/office/drawing/2014/main" id="{96F2FB94-FA13-45F3-AB26-4DA489426CF8}"/>
              </a:ext>
            </a:extLst>
          </p:cNvPr>
          <p:cNvSpPr/>
          <p:nvPr/>
        </p:nvSpPr>
        <p:spPr>
          <a:xfrm>
            <a:off x="5029200" y="4724400"/>
            <a:ext cx="2286000" cy="12350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t>Gunakan Bibliografi Otomatis </a:t>
            </a:r>
          </a:p>
        </p:txBody>
      </p:sp>
      <p:sp>
        <p:nvSpPr>
          <p:cNvPr id="7" name="Arrow: Left 6">
            <a:extLst>
              <a:ext uri="{FF2B5EF4-FFF2-40B4-BE49-F238E27FC236}">
                <a16:creationId xmlns:a16="http://schemas.microsoft.com/office/drawing/2014/main" id="{C1ADDCF9-1454-481A-9A9D-DD134C20D4D0}"/>
              </a:ext>
            </a:extLst>
          </p:cNvPr>
          <p:cNvSpPr/>
          <p:nvPr/>
        </p:nvSpPr>
        <p:spPr>
          <a:xfrm>
            <a:off x="2590800" y="2209800"/>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Wave 8">
            <a:extLst>
              <a:ext uri="{FF2B5EF4-FFF2-40B4-BE49-F238E27FC236}">
                <a16:creationId xmlns:a16="http://schemas.microsoft.com/office/drawing/2014/main" id="{BDF12C70-FA84-4D82-A41D-D620AD1A4F2F}"/>
              </a:ext>
            </a:extLst>
          </p:cNvPr>
          <p:cNvSpPr/>
          <p:nvPr/>
        </p:nvSpPr>
        <p:spPr>
          <a:xfrm>
            <a:off x="4495800" y="1744655"/>
            <a:ext cx="2286000" cy="12350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t>Gunakan Fasilitas TOC di Word</a:t>
            </a:r>
          </a:p>
        </p:txBody>
      </p:sp>
      <p:sp>
        <p:nvSpPr>
          <p:cNvPr id="10" name="Arrow: Left 9">
            <a:extLst>
              <a:ext uri="{FF2B5EF4-FFF2-40B4-BE49-F238E27FC236}">
                <a16:creationId xmlns:a16="http://schemas.microsoft.com/office/drawing/2014/main" id="{61F0142C-B061-4EBD-93A1-77ACADA74AD7}"/>
              </a:ext>
            </a:extLst>
          </p:cNvPr>
          <p:cNvSpPr/>
          <p:nvPr/>
        </p:nvSpPr>
        <p:spPr>
          <a:xfrm>
            <a:off x="5410200" y="3694325"/>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Wave 10">
            <a:extLst>
              <a:ext uri="{FF2B5EF4-FFF2-40B4-BE49-F238E27FC236}">
                <a16:creationId xmlns:a16="http://schemas.microsoft.com/office/drawing/2014/main" id="{4C5D93D5-E177-41D5-8D23-82FA108D1A30}"/>
              </a:ext>
            </a:extLst>
          </p:cNvPr>
          <p:cNvSpPr/>
          <p:nvPr/>
        </p:nvSpPr>
        <p:spPr>
          <a:xfrm>
            <a:off x="7062952" y="3126673"/>
            <a:ext cx="1676400" cy="12350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a:t>Gunakan STYLE di Word</a:t>
            </a:r>
          </a:p>
        </p:txBody>
      </p:sp>
      <p:sp>
        <p:nvSpPr>
          <p:cNvPr id="12" name="Right Brace 11">
            <a:extLst>
              <a:ext uri="{FF2B5EF4-FFF2-40B4-BE49-F238E27FC236}">
                <a16:creationId xmlns:a16="http://schemas.microsoft.com/office/drawing/2014/main" id="{6E285605-8A09-415B-B721-B46A1FFBEF22}"/>
              </a:ext>
            </a:extLst>
          </p:cNvPr>
          <p:cNvSpPr/>
          <p:nvPr/>
        </p:nvSpPr>
        <p:spPr>
          <a:xfrm>
            <a:off x="4648200" y="2895600"/>
            <a:ext cx="609600" cy="1828800"/>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Tree>
    <p:extLst>
      <p:ext uri="{BB962C8B-B14F-4D97-AF65-F5344CB8AC3E}">
        <p14:creationId xmlns:p14="http://schemas.microsoft.com/office/powerpoint/2010/main" val="372802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1+#ppt_w/2"/>
                                          </p:val>
                                        </p:tav>
                                        <p:tav tm="100000">
                                          <p:val>
                                            <p:strVal val="#ppt_x"/>
                                          </p:val>
                                        </p:tav>
                                      </p:tavLst>
                                    </p:anim>
                                    <p:anim calcmode="lin" valueType="num">
                                      <p:cBhvr additive="base">
                                        <p:cTn id="53" dur="500" fill="hold"/>
                                        <p:tgtEl>
                                          <p:spTgt spid="12"/>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1+#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nodeType="after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additive="base">
                                        <p:cTn id="6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1+#ppt_w/2"/>
                                          </p:val>
                                        </p:tav>
                                        <p:tav tm="100000">
                                          <p:val>
                                            <p:strVal val="#ppt_x"/>
                                          </p:val>
                                        </p:tav>
                                      </p:tavLst>
                                    </p:anim>
                                    <p:anim calcmode="lin" valueType="num">
                                      <p:cBhvr additive="base">
                                        <p:cTn id="73" dur="500" fill="hold"/>
                                        <p:tgtEl>
                                          <p:spTgt spid="4"/>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1+#ppt_w/2"/>
                                          </p:val>
                                        </p:tav>
                                        <p:tav tm="100000">
                                          <p:val>
                                            <p:strVal val="#ppt_x"/>
                                          </p:val>
                                        </p:tav>
                                      </p:tavLst>
                                    </p:anim>
                                    <p:anim calcmode="lin" valueType="num">
                                      <p:cBhvr additive="base">
                                        <p:cTn id="7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7E42-F109-158F-1B32-7484E08AB625}"/>
              </a:ext>
            </a:extLst>
          </p:cNvPr>
          <p:cNvSpPr>
            <a:spLocks noGrp="1"/>
          </p:cNvSpPr>
          <p:nvPr>
            <p:ph type="title"/>
          </p:nvPr>
        </p:nvSpPr>
        <p:spPr/>
        <p:txBody>
          <a:bodyPr>
            <a:normAutofit fontScale="90000"/>
          </a:bodyPr>
          <a:lstStyle/>
          <a:p>
            <a:r>
              <a:rPr lang="en-US"/>
              <a:t>Kuantifikasi Halaman Skripsi</a:t>
            </a:r>
            <a:endParaRPr lang="id-ID"/>
          </a:p>
        </p:txBody>
      </p:sp>
      <p:sp>
        <p:nvSpPr>
          <p:cNvPr id="3" name="Content Placeholder 2">
            <a:extLst>
              <a:ext uri="{FF2B5EF4-FFF2-40B4-BE49-F238E27FC236}">
                <a16:creationId xmlns:a16="http://schemas.microsoft.com/office/drawing/2014/main" id="{45F56377-4A9D-A677-5030-F0ACC232B908}"/>
              </a:ext>
            </a:extLst>
          </p:cNvPr>
          <p:cNvSpPr>
            <a:spLocks noGrp="1"/>
          </p:cNvSpPr>
          <p:nvPr>
            <p:ph idx="1"/>
          </p:nvPr>
        </p:nvSpPr>
        <p:spPr/>
        <p:txBody>
          <a:bodyPr/>
          <a:lstStyle/>
          <a:p>
            <a:r>
              <a:rPr lang="en-US"/>
              <a:t>Jumlah minimal 50 halaman (Bab 1 sd Bab 5)</a:t>
            </a:r>
          </a:p>
          <a:p>
            <a:r>
              <a:rPr lang="en-US"/>
              <a:t>Tiap bab minimal mengandung 2 sub bab</a:t>
            </a:r>
          </a:p>
          <a:p>
            <a:r>
              <a:rPr lang="en-US"/>
              <a:t>Tiap sub bab minimal mengandung 2 paragraph atau 2 sub sub bab yang lain</a:t>
            </a:r>
          </a:p>
          <a:p>
            <a:r>
              <a:rPr lang="en-US"/>
              <a:t>Tiap sub bab minimal mengandung 2 paragraf</a:t>
            </a:r>
          </a:p>
          <a:p>
            <a:r>
              <a:rPr lang="en-US"/>
              <a:t>Setiap paragraf minimal mengandung 2 kalimat</a:t>
            </a:r>
          </a:p>
        </p:txBody>
      </p:sp>
    </p:spTree>
    <p:extLst>
      <p:ext uri="{BB962C8B-B14F-4D97-AF65-F5344CB8AC3E}">
        <p14:creationId xmlns:p14="http://schemas.microsoft.com/office/powerpoint/2010/main" val="4016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25D4-D2E9-41C5-A223-938B797F0390}"/>
              </a:ext>
            </a:extLst>
          </p:cNvPr>
          <p:cNvSpPr>
            <a:spLocks noGrp="1"/>
          </p:cNvSpPr>
          <p:nvPr>
            <p:ph type="title"/>
          </p:nvPr>
        </p:nvSpPr>
        <p:spPr/>
        <p:txBody>
          <a:bodyPr>
            <a:normAutofit fontScale="90000"/>
          </a:bodyPr>
          <a:lstStyle/>
          <a:p>
            <a:r>
              <a:rPr lang="id-ID"/>
              <a:t>Pengantar</a:t>
            </a:r>
          </a:p>
        </p:txBody>
      </p:sp>
      <p:sp>
        <p:nvSpPr>
          <p:cNvPr id="3" name="Content Placeholder 2">
            <a:extLst>
              <a:ext uri="{FF2B5EF4-FFF2-40B4-BE49-F238E27FC236}">
                <a16:creationId xmlns:a16="http://schemas.microsoft.com/office/drawing/2014/main" id="{03651EA5-4F70-4862-BFE1-31B61B1D2CE5}"/>
              </a:ext>
            </a:extLst>
          </p:cNvPr>
          <p:cNvSpPr>
            <a:spLocks noGrp="1"/>
          </p:cNvSpPr>
          <p:nvPr>
            <p:ph idx="1"/>
          </p:nvPr>
        </p:nvSpPr>
        <p:spPr/>
        <p:txBody>
          <a:bodyPr/>
          <a:lstStyle/>
          <a:p>
            <a:r>
              <a:rPr lang="id-ID"/>
              <a:t>Salah satu syarat dalam mekanisme pengajuan skripsi</a:t>
            </a:r>
          </a:p>
          <a:p>
            <a:endParaRPr lang="id-ID"/>
          </a:p>
        </p:txBody>
      </p:sp>
      <p:pic>
        <p:nvPicPr>
          <p:cNvPr id="4" name="Picture 3">
            <a:extLst>
              <a:ext uri="{FF2B5EF4-FFF2-40B4-BE49-F238E27FC236}">
                <a16:creationId xmlns:a16="http://schemas.microsoft.com/office/drawing/2014/main" id="{55A3027A-B662-4EA6-BB5C-EE60B6AC10FD}"/>
              </a:ext>
            </a:extLst>
          </p:cNvPr>
          <p:cNvPicPr>
            <a:picLocks noChangeAspect="1"/>
          </p:cNvPicPr>
          <p:nvPr/>
        </p:nvPicPr>
        <p:blipFill>
          <a:blip r:embed="rId2"/>
          <a:stretch>
            <a:fillRect/>
          </a:stretch>
        </p:blipFill>
        <p:spPr>
          <a:xfrm>
            <a:off x="1981200" y="1524000"/>
            <a:ext cx="6477000" cy="4308994"/>
          </a:xfrm>
          <a:prstGeom prst="rect">
            <a:avLst/>
          </a:prstGeom>
        </p:spPr>
      </p:pic>
      <p:sp>
        <p:nvSpPr>
          <p:cNvPr id="5" name="Arrow: Right 4">
            <a:extLst>
              <a:ext uri="{FF2B5EF4-FFF2-40B4-BE49-F238E27FC236}">
                <a16:creationId xmlns:a16="http://schemas.microsoft.com/office/drawing/2014/main" id="{0A23C2C0-2E87-4EFA-98F8-C847EAB70949}"/>
              </a:ext>
            </a:extLst>
          </p:cNvPr>
          <p:cNvSpPr/>
          <p:nvPr/>
        </p:nvSpPr>
        <p:spPr>
          <a:xfrm>
            <a:off x="1143000" y="18288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a:extLst>
              <a:ext uri="{FF2B5EF4-FFF2-40B4-BE49-F238E27FC236}">
                <a16:creationId xmlns:a16="http://schemas.microsoft.com/office/drawing/2014/main" id="{D738473A-813D-4D5E-BBC3-864227E54807}"/>
              </a:ext>
            </a:extLst>
          </p:cNvPr>
          <p:cNvSpPr/>
          <p:nvPr/>
        </p:nvSpPr>
        <p:spPr>
          <a:xfrm>
            <a:off x="2209800" y="1702849"/>
            <a:ext cx="457200" cy="5902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3253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7E2D-B87F-45C2-8198-FAEAED5FA2DF}"/>
              </a:ext>
            </a:extLst>
          </p:cNvPr>
          <p:cNvSpPr>
            <a:spLocks noGrp="1"/>
          </p:cNvSpPr>
          <p:nvPr>
            <p:ph type="title"/>
          </p:nvPr>
        </p:nvSpPr>
        <p:spPr>
          <a:xfrm>
            <a:off x="0" y="304800"/>
            <a:ext cx="9144000" cy="671496"/>
          </a:xfrm>
        </p:spPr>
        <p:txBody>
          <a:bodyPr>
            <a:normAutofit fontScale="90000"/>
          </a:bodyPr>
          <a:lstStyle/>
          <a:p>
            <a:r>
              <a:rPr lang="id-ID"/>
              <a:t>Tinjauan Ulang Tentang Skripsi</a:t>
            </a:r>
            <a:br>
              <a:rPr lang="id-ID"/>
            </a:br>
            <a:r>
              <a:rPr lang="id-ID" sz="2700"/>
              <a:t>Sumber : Pedoman Akademik Teknik Informatika tahun 2017-2018</a:t>
            </a:r>
            <a:endParaRPr lang="id-ID"/>
          </a:p>
        </p:txBody>
      </p:sp>
      <p:sp>
        <p:nvSpPr>
          <p:cNvPr id="3" name="Content Placeholder 2">
            <a:extLst>
              <a:ext uri="{FF2B5EF4-FFF2-40B4-BE49-F238E27FC236}">
                <a16:creationId xmlns:a16="http://schemas.microsoft.com/office/drawing/2014/main" id="{0996362C-7784-4DB0-8E7B-2AC855B5E5A8}"/>
              </a:ext>
            </a:extLst>
          </p:cNvPr>
          <p:cNvSpPr>
            <a:spLocks noGrp="1"/>
          </p:cNvSpPr>
          <p:nvPr>
            <p:ph idx="1"/>
          </p:nvPr>
        </p:nvSpPr>
        <p:spPr>
          <a:xfrm>
            <a:off x="152400" y="1295400"/>
            <a:ext cx="8991600" cy="5410200"/>
          </a:xfrm>
        </p:spPr>
        <p:txBody>
          <a:bodyPr>
            <a:normAutofit fontScale="70000" lnSpcReduction="20000"/>
          </a:bodyPr>
          <a:lstStyle/>
          <a:p>
            <a:r>
              <a:rPr lang="id-ID"/>
              <a:t>Skripsi merupakan karya tulis ilmiah hasil penelitian dan/atau percobaan yang disusun oleh mahasiswa di bawah bimbingan dosen pembimbing dan dipertanggung-jawabkan dalam suatu Sidang Ujian Akhir Program untuk memenuhi persyaratan memperoleh derajat kesarjanaan strata satu (S1).</a:t>
            </a:r>
          </a:p>
          <a:p>
            <a:r>
              <a:rPr lang="id-ID"/>
              <a:t>Skripsi mahasiswa Program Studi Teknik Informatika memiliki bobot 6 SKS + Seminar TA 1 SKS = 7 SKS.</a:t>
            </a:r>
          </a:p>
          <a:p>
            <a:r>
              <a:rPr lang="id-ID"/>
              <a:t>Bidang ilmu yang dapat dipilih sebagai topik skripsi sesuai dengan peminatan pada Program Studi Teknik Informatika FMIPA Unpad yaitu ilmu komputasi dan metode numerik, sistem informasi dan rekayasa perangkat lunak, sistem cerdas dan sistem grafika dan jaringan komputer dan komunikasi data.</a:t>
            </a:r>
          </a:p>
          <a:p>
            <a:r>
              <a:rPr lang="id-ID"/>
              <a:t>Skripsi untuk S1 tidak perlu ide baru (walau ide baru tidak dilarang, tetapi tidak harus) dan tidak diharuskan ada analisis yang mendalam. Selama ada desain hardware/software, ada prototipe hardware/software, ada pengujian (testing), dan ada kesimpulan.</a:t>
            </a:r>
          </a:p>
          <a:p>
            <a:r>
              <a:rPr lang="id-ID"/>
              <a:t>Skripsi juga dapat berupa implementasi dari suatu kajian peneliti lain yang dituangkan dalam jurnal/proseding ilmiah yang masih dalam bentuk kajian konsep/teori.</a:t>
            </a:r>
          </a:p>
          <a:p>
            <a:endParaRPr lang="id-ID"/>
          </a:p>
        </p:txBody>
      </p:sp>
    </p:spTree>
    <p:extLst>
      <p:ext uri="{BB962C8B-B14F-4D97-AF65-F5344CB8AC3E}">
        <p14:creationId xmlns:p14="http://schemas.microsoft.com/office/powerpoint/2010/main" val="37376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7E2D-B87F-45C2-8198-FAEAED5FA2DF}"/>
              </a:ext>
            </a:extLst>
          </p:cNvPr>
          <p:cNvSpPr>
            <a:spLocks noGrp="1"/>
          </p:cNvSpPr>
          <p:nvPr>
            <p:ph type="title"/>
          </p:nvPr>
        </p:nvSpPr>
        <p:spPr>
          <a:xfrm>
            <a:off x="0" y="304800"/>
            <a:ext cx="9144000" cy="671496"/>
          </a:xfrm>
        </p:spPr>
        <p:txBody>
          <a:bodyPr>
            <a:normAutofit fontScale="90000"/>
          </a:bodyPr>
          <a:lstStyle/>
          <a:p>
            <a:r>
              <a:rPr lang="id-ID"/>
              <a:t>Tinjauan Ulang Tentang Skripsi</a:t>
            </a:r>
            <a:br>
              <a:rPr lang="id-ID"/>
            </a:br>
            <a:r>
              <a:rPr lang="id-ID" sz="2700"/>
              <a:t>Sumber : Pedoman Akademik Teknik Informatika thahun 2017-2018</a:t>
            </a:r>
            <a:endParaRPr lang="id-ID"/>
          </a:p>
        </p:txBody>
      </p:sp>
      <p:sp>
        <p:nvSpPr>
          <p:cNvPr id="3" name="Content Placeholder 2">
            <a:extLst>
              <a:ext uri="{FF2B5EF4-FFF2-40B4-BE49-F238E27FC236}">
                <a16:creationId xmlns:a16="http://schemas.microsoft.com/office/drawing/2014/main" id="{0996362C-7784-4DB0-8E7B-2AC855B5E5A8}"/>
              </a:ext>
            </a:extLst>
          </p:cNvPr>
          <p:cNvSpPr>
            <a:spLocks noGrp="1"/>
          </p:cNvSpPr>
          <p:nvPr>
            <p:ph idx="1"/>
          </p:nvPr>
        </p:nvSpPr>
        <p:spPr>
          <a:xfrm>
            <a:off x="152400" y="1295400"/>
            <a:ext cx="8991600" cy="5410200"/>
          </a:xfrm>
        </p:spPr>
        <p:txBody>
          <a:bodyPr>
            <a:normAutofit fontScale="70000" lnSpcReduction="20000"/>
          </a:bodyPr>
          <a:lstStyle/>
          <a:p>
            <a:r>
              <a:rPr lang="id-ID"/>
              <a:t>Skripsi merupakan karya tulis ilmiah hasil penelitian dan/atau percobaan yang disusun oleh mahasiswa di bawah bimbingan dosen pembimbing dan dipertanggung-jawabkan dalam suatu Sidang Ujian Akhir Program untuk memenuhi persyaratan memperoleh derajat kesarjanaan strata satu (S1).</a:t>
            </a:r>
          </a:p>
          <a:p>
            <a:r>
              <a:rPr lang="id-ID"/>
              <a:t>Skripsi mahasiswa Program Studi Teknik Informatika memiliki bobot 6 SKS + Seminar TA 1 SKS = 7 SKS.</a:t>
            </a:r>
          </a:p>
          <a:p>
            <a:r>
              <a:rPr lang="id-ID"/>
              <a:t>Bidang ilmu yang dapat dipilih sebagai topik skripsi sesuai dengan peminatan pada Program Studi Teknik Informatika FMIPA Unpad yaitu ilmu komputasi dan metode numerik, sistem informasi dan rekayasa perangkat lunak, sistem cerdas dan sistem grafika dan jaringan komputer dan komunikasi data.</a:t>
            </a:r>
          </a:p>
          <a:p>
            <a:r>
              <a:rPr lang="id-ID"/>
              <a:t>Skripsi untuk S1 tidak perlu ide baru (walau ide baru tidak dilarang, tetapi tidak harus) dan tidak diharuskan ada analisis yang mendalam. Selama ada desain hardware/software, ada prototipe hardware/software, ada pengujian (testing), dan ada kesimpulan.</a:t>
            </a:r>
          </a:p>
          <a:p>
            <a:r>
              <a:rPr lang="id-ID"/>
              <a:t>Skripsi juga dapat berupa implementasi dari suatu kajian peneliti lain yang dituangkan dalam jurnal/proseding ilmiah yang masih dalam bentuk kajian konsep/teori.</a:t>
            </a:r>
          </a:p>
          <a:p>
            <a:endParaRPr lang="id-ID"/>
          </a:p>
        </p:txBody>
      </p:sp>
    </p:spTree>
    <p:extLst>
      <p:ext uri="{BB962C8B-B14F-4D97-AF65-F5344CB8AC3E}">
        <p14:creationId xmlns:p14="http://schemas.microsoft.com/office/powerpoint/2010/main" val="13929614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Rujukan</a:t>
            </a:r>
            <a:endParaRPr lang="id-ID"/>
          </a:p>
        </p:txBody>
      </p:sp>
      <p:sp>
        <p:nvSpPr>
          <p:cNvPr id="3" name="Content Placeholder 2"/>
          <p:cNvSpPr>
            <a:spLocks noGrp="1"/>
          </p:cNvSpPr>
          <p:nvPr>
            <p:ph idx="1"/>
          </p:nvPr>
        </p:nvSpPr>
        <p:spPr>
          <a:xfrm>
            <a:off x="228600" y="898510"/>
            <a:ext cx="8839200" cy="1844690"/>
          </a:xfrm>
        </p:spPr>
        <p:txBody>
          <a:bodyPr>
            <a:normAutofit/>
          </a:bodyPr>
          <a:lstStyle/>
          <a:p>
            <a:r>
              <a:rPr lang="en-US"/>
              <a:t>KEPUTUSAN REKTOR UNIVERSITAS PADJADJARAN Nomor : 391/H6.1/KEP/PP/2011</a:t>
            </a:r>
          </a:p>
          <a:p>
            <a:pPr marL="1438275" indent="-1438275">
              <a:buNone/>
            </a:pP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33600"/>
            <a:ext cx="3048000" cy="4097620"/>
          </a:xfrm>
          <a:prstGeom prst="rect">
            <a:avLst/>
          </a:prstGeom>
        </p:spPr>
      </p:pic>
      <p:sp>
        <p:nvSpPr>
          <p:cNvPr id="7" name="TextBox 6"/>
          <p:cNvSpPr txBox="1"/>
          <p:nvPr/>
        </p:nvSpPr>
        <p:spPr>
          <a:xfrm>
            <a:off x="4419600" y="2955910"/>
            <a:ext cx="4724400" cy="2862322"/>
          </a:xfrm>
          <a:prstGeom prst="rect">
            <a:avLst/>
          </a:prstGeom>
          <a:noFill/>
        </p:spPr>
        <p:txBody>
          <a:bodyPr wrap="square" rtlCol="0">
            <a:spAutoFit/>
          </a:bodyPr>
          <a:lstStyle/>
          <a:p>
            <a:pPr marL="1074738" indent="-1074738">
              <a:buNone/>
            </a:pPr>
            <a:r>
              <a:rPr lang="en-US"/>
              <a:t>BAB I 	PENDAHULUAN </a:t>
            </a:r>
          </a:p>
          <a:p>
            <a:pPr marL="1074738" indent="-1074738">
              <a:buNone/>
            </a:pPr>
            <a:r>
              <a:rPr lang="en-US"/>
              <a:t>BAB II 	PERSYARATAN AKADEMIK, ADMINISTRATIF, DAN PEMBIMBING</a:t>
            </a:r>
          </a:p>
          <a:p>
            <a:pPr marL="1074738" indent="-1074738">
              <a:buNone/>
            </a:pPr>
            <a:r>
              <a:rPr lang="en-US"/>
              <a:t>BAB III	PROSEDUR PENYUSUNAN SKRIPSI </a:t>
            </a:r>
          </a:p>
          <a:p>
            <a:pPr marL="1074738" indent="-1074738">
              <a:buNone/>
            </a:pPr>
            <a:r>
              <a:rPr lang="en-US"/>
              <a:t>BAB IV	SISTEMATIKA PENULISAN SKRIPSI </a:t>
            </a:r>
          </a:p>
          <a:p>
            <a:pPr marL="1074738" indent="-1074738">
              <a:buNone/>
            </a:pPr>
            <a:r>
              <a:rPr lang="en-US"/>
              <a:t>BAB V 	EVALUASI SKRIPSI </a:t>
            </a:r>
          </a:p>
          <a:p>
            <a:pPr marL="1074738" indent="-1074738">
              <a:buNone/>
            </a:pPr>
            <a:r>
              <a:rPr lang="en-US"/>
              <a:t>BAB VI 	DOKUMENTASI</a:t>
            </a:r>
          </a:p>
          <a:p>
            <a:pPr marL="1074738" indent="-1074738">
              <a:buNone/>
            </a:pPr>
            <a:r>
              <a:rPr lang="en-US"/>
              <a:t>BAB VII 	SANKSI </a:t>
            </a:r>
          </a:p>
          <a:p>
            <a:pPr marL="1074738" indent="-1074738">
              <a:buNone/>
            </a:pPr>
            <a:r>
              <a:rPr lang="en-US"/>
              <a:t>BAB VIII 	CARA PENULISAN SKRIPSI</a:t>
            </a:r>
            <a:endParaRPr lang="id-ID"/>
          </a:p>
          <a:p>
            <a:endParaRPr lang="en-US"/>
          </a:p>
        </p:txBody>
      </p:sp>
    </p:spTree>
    <p:extLst>
      <p:ext uri="{BB962C8B-B14F-4D97-AF65-F5344CB8AC3E}">
        <p14:creationId xmlns:p14="http://schemas.microsoft.com/office/powerpoint/2010/main" val="17409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FC4F-86AC-4E69-9C35-C05FD74C708E}"/>
              </a:ext>
            </a:extLst>
          </p:cNvPr>
          <p:cNvSpPr>
            <a:spLocks noGrp="1"/>
          </p:cNvSpPr>
          <p:nvPr>
            <p:ph type="title"/>
          </p:nvPr>
        </p:nvSpPr>
        <p:spPr/>
        <p:txBody>
          <a:bodyPr>
            <a:normAutofit fontScale="90000"/>
          </a:bodyPr>
          <a:lstStyle/>
          <a:p>
            <a:r>
              <a:rPr lang="id-ID"/>
              <a:t>Prosedur Tugas Akhir : Persyaratan</a:t>
            </a:r>
          </a:p>
        </p:txBody>
      </p:sp>
      <p:sp>
        <p:nvSpPr>
          <p:cNvPr id="3" name="Content Placeholder 2">
            <a:extLst>
              <a:ext uri="{FF2B5EF4-FFF2-40B4-BE49-F238E27FC236}">
                <a16:creationId xmlns:a16="http://schemas.microsoft.com/office/drawing/2014/main" id="{91EE95BC-FBD7-4413-A357-EEA5ED8BDB11}"/>
              </a:ext>
            </a:extLst>
          </p:cNvPr>
          <p:cNvSpPr>
            <a:spLocks noGrp="1"/>
          </p:cNvSpPr>
          <p:nvPr>
            <p:ph idx="1"/>
          </p:nvPr>
        </p:nvSpPr>
        <p:spPr>
          <a:xfrm>
            <a:off x="228600" y="898510"/>
            <a:ext cx="8686800" cy="5578490"/>
          </a:xfrm>
        </p:spPr>
        <p:txBody>
          <a:bodyPr>
            <a:normAutofit fontScale="77500" lnSpcReduction="20000"/>
          </a:bodyPr>
          <a:lstStyle/>
          <a:p>
            <a:r>
              <a:rPr lang="id-ID"/>
              <a:t>Memiliki kartu mahasiswa yang berlaku untuk semester bersangkutan dan mencantumkan dalam kartu rencana studi mahasiswa.</a:t>
            </a:r>
          </a:p>
          <a:p>
            <a:r>
              <a:rPr lang="id-ID"/>
              <a:t>Telah menyelesaikan 80 % (115 sks) dari beban kumulatif studi 144 sks, dibuktikan dengan transkrip akademik.</a:t>
            </a:r>
          </a:p>
          <a:p>
            <a:r>
              <a:rPr lang="id-ID"/>
              <a:t>Mengajukan proposal TA dilengkapi referensi jurnal ilmiah atau proseding nasional/internasional yang diterbitkan 4 tahun terakhir minimal 2 buah dan mencantumkan jadwal kegiatan TA dari mulai  pengajuan sampai sidang akhir (Disarankan untuk konsultasi dengan calon dosen pembimbing)</a:t>
            </a:r>
          </a:p>
          <a:p>
            <a:r>
              <a:rPr lang="id-ID"/>
              <a:t>Mengisi formulir pengajuan TA dan membuat surat pernyataan kesanggupan menyelesaikan TA dalam waktu 1 semeter.</a:t>
            </a:r>
          </a:p>
          <a:p>
            <a:r>
              <a:rPr lang="id-ID"/>
              <a:t>Mengisi pernyataan bahwa TA belum pernah dikerjakan/diteliti oleh mahasiswa atau peneliti lain baik dalam bentuk skripsi, disertasi, tesis, jurnal maupun proseding.</a:t>
            </a:r>
          </a:p>
          <a:p>
            <a:r>
              <a:rPr lang="id-ID"/>
              <a:t>Telah menempuh mata kuliah Metoda Penelitian</a:t>
            </a:r>
          </a:p>
          <a:p>
            <a:endParaRPr lang="id-ID"/>
          </a:p>
        </p:txBody>
      </p:sp>
    </p:spTree>
    <p:extLst>
      <p:ext uri="{BB962C8B-B14F-4D97-AF65-F5344CB8AC3E}">
        <p14:creationId xmlns:p14="http://schemas.microsoft.com/office/powerpoint/2010/main" val="4207825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2"/>
                                      </p:to>
                                    </p:animClr>
                                  </p:sub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B46C-08AE-4210-8D2C-C2094AEA4233}"/>
              </a:ext>
            </a:extLst>
          </p:cNvPr>
          <p:cNvSpPr>
            <a:spLocks noGrp="1"/>
          </p:cNvSpPr>
          <p:nvPr>
            <p:ph type="title"/>
          </p:nvPr>
        </p:nvSpPr>
        <p:spPr>
          <a:xfrm>
            <a:off x="28903" y="76200"/>
            <a:ext cx="9144000" cy="671496"/>
          </a:xfrm>
        </p:spPr>
        <p:txBody>
          <a:bodyPr>
            <a:normAutofit fontScale="90000"/>
          </a:bodyPr>
          <a:lstStyle/>
          <a:p>
            <a:r>
              <a:rPr lang="id-ID"/>
              <a:t>Plagiarisme (Permendiknas 17 2010)</a:t>
            </a:r>
          </a:p>
        </p:txBody>
      </p:sp>
      <p:sp>
        <p:nvSpPr>
          <p:cNvPr id="3" name="Content Placeholder 2">
            <a:extLst>
              <a:ext uri="{FF2B5EF4-FFF2-40B4-BE49-F238E27FC236}">
                <a16:creationId xmlns:a16="http://schemas.microsoft.com/office/drawing/2014/main" id="{3EB9C56E-64E8-4A17-BE3D-CEC4F787B21B}"/>
              </a:ext>
            </a:extLst>
          </p:cNvPr>
          <p:cNvSpPr>
            <a:spLocks noGrp="1"/>
          </p:cNvSpPr>
          <p:nvPr>
            <p:ph idx="1"/>
          </p:nvPr>
        </p:nvSpPr>
        <p:spPr>
          <a:xfrm>
            <a:off x="28903" y="747696"/>
            <a:ext cx="9086193" cy="5805504"/>
          </a:xfrm>
        </p:spPr>
        <p:txBody>
          <a:bodyPr>
            <a:normAutofit fontScale="47500" lnSpcReduction="20000"/>
          </a:bodyPr>
          <a:lstStyle/>
          <a:p>
            <a:r>
              <a:rPr lang="id-ID"/>
              <a:t>Plagiarisme atau sering disebut plagiat adalah penjiplakan atau pengambilan karangan, pendapat, dan sebagainya dari orang lain dan menjadikannya seolah karangan dan pendapat sendiri. Plagiat dapat dianggap sebagai tindak pidana karena mencuri hak cipta orang lain. Di dunia pendidikan, pelaku plagiarisme dapat mendapat hukuman berat seperti dikeluarkan dari sekolah/universitas. Pelaku plagiat disebut sebagai plagiator.</a:t>
            </a:r>
          </a:p>
          <a:p>
            <a:endParaRPr lang="id-ID"/>
          </a:p>
          <a:p>
            <a:r>
              <a:rPr lang="id-ID" b="1">
                <a:solidFill>
                  <a:srgbClr val="0070C0"/>
                </a:solidFill>
              </a:rPr>
              <a:t>Tindakan plagiarisme:</a:t>
            </a:r>
          </a:p>
          <a:p>
            <a:pPr lvl="1"/>
            <a:r>
              <a:rPr lang="id-ID"/>
              <a:t>Mengakui tulisan orang lain sebagai tulisan sendiri,</a:t>
            </a:r>
          </a:p>
          <a:p>
            <a:pPr lvl="1"/>
            <a:r>
              <a:rPr lang="id-ID"/>
              <a:t>Mengakui gagasan orang lain sebagai pemikiran sendiri</a:t>
            </a:r>
          </a:p>
          <a:p>
            <a:pPr lvl="1"/>
            <a:r>
              <a:rPr lang="id-ID"/>
              <a:t>Mengakui temuan orang lain sebagai kepunyaan sendiri</a:t>
            </a:r>
          </a:p>
          <a:p>
            <a:pPr lvl="1"/>
            <a:r>
              <a:rPr lang="id-ID"/>
              <a:t>Mengakui karya kelompok sebagai kepunyaan atau hasil sendiri,</a:t>
            </a:r>
          </a:p>
          <a:p>
            <a:pPr lvl="1"/>
            <a:r>
              <a:rPr lang="id-ID"/>
              <a:t>Menyajikan tulisan yang sama dalam kesempatan yang berbeda tanpa menyebutkan asal-usulnya</a:t>
            </a:r>
          </a:p>
          <a:p>
            <a:pPr lvl="1"/>
            <a:r>
              <a:rPr lang="id-ID"/>
              <a:t>Meringkas dan memparafrasekan (mengutip tak langsung) tanpa menyebutkan sumbernya, dan</a:t>
            </a:r>
          </a:p>
          <a:p>
            <a:pPr lvl="1"/>
            <a:r>
              <a:rPr lang="id-ID"/>
              <a:t>Meringkas dan memparafrasekan dengan menyebut sumbernya, tetapi rangkaian kalimat dan pilihan katanya masih terlalu sama dengan sumbernya.</a:t>
            </a:r>
          </a:p>
          <a:p>
            <a:pPr lvl="1"/>
            <a:endParaRPr lang="id-ID"/>
          </a:p>
          <a:p>
            <a:r>
              <a:rPr lang="id-ID" b="1">
                <a:solidFill>
                  <a:srgbClr val="0070C0"/>
                </a:solidFill>
              </a:rPr>
              <a:t>Yang digolongkan sebagai plagiarisme:</a:t>
            </a:r>
          </a:p>
          <a:p>
            <a:pPr lvl="1"/>
            <a:r>
              <a:rPr lang="id-ID"/>
              <a:t>menggunakan tulisan orang lain secara mentah, tanpa memberikan tanda jelas (misalnya dengan menggunakan tanda kutip atau blok alinea yang berbeda) bahwa teks tersebut diambil persis dari tulisan lain</a:t>
            </a:r>
          </a:p>
          <a:p>
            <a:pPr lvl="1"/>
            <a:r>
              <a:rPr lang="id-ID"/>
              <a:t>mengambil gagasan orang lain tanpa memberikan anotasi yang cukup tentang sumbernya</a:t>
            </a:r>
          </a:p>
          <a:p>
            <a:pPr lvl="1"/>
            <a:endParaRPr lang="id-ID"/>
          </a:p>
          <a:p>
            <a:r>
              <a:rPr lang="id-ID" b="1">
                <a:solidFill>
                  <a:srgbClr val="0070C0"/>
                </a:solidFill>
              </a:rPr>
              <a:t>Yang tidak tergolong plagiarisme:</a:t>
            </a:r>
          </a:p>
          <a:p>
            <a:pPr lvl="1"/>
            <a:r>
              <a:rPr lang="id-ID"/>
              <a:t>menggunakan informasi yang berupa fakta umum.</a:t>
            </a:r>
          </a:p>
          <a:p>
            <a:pPr lvl="1"/>
            <a:r>
              <a:rPr lang="id-ID"/>
              <a:t>menuliskan kembali (dengan mengubah kalimat atau parafrase) opini orang lain dengan memberikan sumber jelas.</a:t>
            </a:r>
          </a:p>
          <a:p>
            <a:pPr lvl="1"/>
            <a:r>
              <a:rPr lang="id-ID"/>
              <a:t>mengutip secukupnya tulisan orang lain dengan memberikan tanda batas jelas bagian kutipan dan menuliskan sumbernya.</a:t>
            </a:r>
          </a:p>
        </p:txBody>
      </p:sp>
    </p:spTree>
    <p:extLst>
      <p:ext uri="{BB962C8B-B14F-4D97-AF65-F5344CB8AC3E}">
        <p14:creationId xmlns:p14="http://schemas.microsoft.com/office/powerpoint/2010/main" val="33814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animEffect transition="in" filter="fade">
                                      <p:cBhvr>
                                        <p:cTn id="45" dur="500"/>
                                        <p:tgtEl>
                                          <p:spTgt spid="3">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7" end="17"/>
                                            </p:txEl>
                                          </p:spTgt>
                                        </p:tgtEl>
                                        <p:attrNameLst>
                                          <p:attrName>style.visibility</p:attrName>
                                        </p:attrNameLst>
                                      </p:cBhvr>
                                      <p:to>
                                        <p:strVal val="visible"/>
                                      </p:to>
                                    </p:set>
                                    <p:animEffect transition="in" filter="fade">
                                      <p:cBhvr>
                                        <p:cTn id="48" dur="500"/>
                                        <p:tgtEl>
                                          <p:spTgt spid="3">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animEffect transition="in" filter="fade">
                                      <p:cBhvr>
                                        <p:cTn id="51"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66CB-6723-49C9-9DD5-B0BD768A13D1}"/>
              </a:ext>
            </a:extLst>
          </p:cNvPr>
          <p:cNvSpPr>
            <a:spLocks noGrp="1"/>
          </p:cNvSpPr>
          <p:nvPr>
            <p:ph type="title"/>
          </p:nvPr>
        </p:nvSpPr>
        <p:spPr/>
        <p:txBody>
          <a:bodyPr>
            <a:normAutofit fontScale="90000"/>
          </a:bodyPr>
          <a:lstStyle/>
          <a:p>
            <a:r>
              <a:rPr lang="id-ID"/>
              <a:t>Prosedur Tugas Akhir : Bimbingan</a:t>
            </a:r>
          </a:p>
        </p:txBody>
      </p:sp>
      <p:sp>
        <p:nvSpPr>
          <p:cNvPr id="3" name="Content Placeholder 2">
            <a:extLst>
              <a:ext uri="{FF2B5EF4-FFF2-40B4-BE49-F238E27FC236}">
                <a16:creationId xmlns:a16="http://schemas.microsoft.com/office/drawing/2014/main" id="{441BF55F-8862-48E3-BECC-54FD56F18DFC}"/>
              </a:ext>
            </a:extLst>
          </p:cNvPr>
          <p:cNvSpPr>
            <a:spLocks noGrp="1"/>
          </p:cNvSpPr>
          <p:nvPr>
            <p:ph idx="1"/>
          </p:nvPr>
        </p:nvSpPr>
        <p:spPr/>
        <p:txBody>
          <a:bodyPr>
            <a:normAutofit fontScale="85000" lnSpcReduction="20000"/>
          </a:bodyPr>
          <a:lstStyle/>
          <a:p>
            <a:pPr marL="514350" indent="-514350">
              <a:buFont typeface="+mj-lt"/>
              <a:buAutoNum type="arabicPeriod"/>
            </a:pPr>
            <a:r>
              <a:rPr lang="id-ID"/>
              <a:t>Persyaratan Pembimbing sesuai Buku Pedoman Penulisan TA Universitas</a:t>
            </a:r>
          </a:p>
          <a:p>
            <a:pPr marL="514350" indent="-514350">
              <a:buFont typeface="+mj-lt"/>
              <a:buAutoNum type="arabicPeriod"/>
            </a:pPr>
            <a:r>
              <a:rPr lang="id-ID"/>
              <a:t>Penugasan pembimbing TA ditentukan oleh Kaprodi/Sekprodi Teknik Informatika yang dinyatakan dalam bentuk surat tugas pembimbing, mahasiswa boleh mengusulkan calon pembimbing.</a:t>
            </a:r>
          </a:p>
          <a:p>
            <a:pPr marL="514350" indent="-514350">
              <a:buFont typeface="+mj-lt"/>
              <a:buAutoNum type="arabicPeriod"/>
            </a:pPr>
            <a:r>
              <a:rPr lang="id-ID"/>
              <a:t>Menyerahkan surat tugas bimbingan kepada dosen pembimbing dan menentukan jadwal bimbingan.</a:t>
            </a:r>
          </a:p>
          <a:p>
            <a:pPr marL="514350" indent="-514350">
              <a:buFont typeface="+mj-lt"/>
              <a:buAutoNum type="arabicPeriod"/>
            </a:pPr>
            <a:r>
              <a:rPr lang="id-ID"/>
              <a:t>Melaksanakan bimbingan TA dan mengisi kartu bimbingan tugas akhir, minimal 8 kali pertemuan untuk masing-masing pembimbing.</a:t>
            </a:r>
          </a:p>
          <a:p>
            <a:pPr marL="514350" indent="-514350">
              <a:buFont typeface="+mj-lt"/>
              <a:buAutoNum type="arabicPeriod"/>
            </a:pPr>
            <a:r>
              <a:rPr lang="id-ID"/>
              <a:t>Teknis bimbingan tugas akhir diserahkan sepenuhnya kepada mahasiswa dan pembimbing</a:t>
            </a:r>
          </a:p>
        </p:txBody>
      </p:sp>
    </p:spTree>
    <p:extLst>
      <p:ext uri="{BB962C8B-B14F-4D97-AF65-F5344CB8AC3E}">
        <p14:creationId xmlns:p14="http://schemas.microsoft.com/office/powerpoint/2010/main" val="1567814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66CB-6723-49C9-9DD5-B0BD768A13D1}"/>
              </a:ext>
            </a:extLst>
          </p:cNvPr>
          <p:cNvSpPr>
            <a:spLocks noGrp="1"/>
          </p:cNvSpPr>
          <p:nvPr>
            <p:ph type="title"/>
          </p:nvPr>
        </p:nvSpPr>
        <p:spPr/>
        <p:txBody>
          <a:bodyPr>
            <a:normAutofit fontScale="90000"/>
          </a:bodyPr>
          <a:lstStyle/>
          <a:p>
            <a:r>
              <a:rPr lang="id-ID"/>
              <a:t>Prosedur Tugas Akhir : Sidang Akhir</a:t>
            </a:r>
          </a:p>
        </p:txBody>
      </p:sp>
      <p:sp>
        <p:nvSpPr>
          <p:cNvPr id="3" name="Content Placeholder 2">
            <a:extLst>
              <a:ext uri="{FF2B5EF4-FFF2-40B4-BE49-F238E27FC236}">
                <a16:creationId xmlns:a16="http://schemas.microsoft.com/office/drawing/2014/main" id="{441BF55F-8862-48E3-BECC-54FD56F18DFC}"/>
              </a:ext>
            </a:extLst>
          </p:cNvPr>
          <p:cNvSpPr>
            <a:spLocks noGrp="1"/>
          </p:cNvSpPr>
          <p:nvPr>
            <p:ph idx="1"/>
          </p:nvPr>
        </p:nvSpPr>
        <p:spPr>
          <a:xfrm>
            <a:off x="0" y="601654"/>
            <a:ext cx="9144000" cy="5951545"/>
          </a:xfrm>
        </p:spPr>
        <p:txBody>
          <a:bodyPr>
            <a:normAutofit fontScale="55000" lnSpcReduction="20000"/>
          </a:bodyPr>
          <a:lstStyle/>
          <a:p>
            <a:pPr marL="514350" indent="-514350">
              <a:buFont typeface="+mj-lt"/>
              <a:buAutoNum type="arabicPeriod"/>
            </a:pPr>
            <a:r>
              <a:rPr lang="id-ID"/>
              <a:t>Telah menyelesaikan beban studi 138 sks tanpa nilai E dan seminar TA, dibuktikan dengan transkrip akademik dan nilai seminar TA yang sudah disahkan oleh Ketua/Sekretaris Program Studi Teknik Informatika Unpad.</a:t>
            </a:r>
          </a:p>
          <a:p>
            <a:pPr marL="514350" indent="-514350">
              <a:buFont typeface="+mj-lt"/>
              <a:buAutoNum type="arabicPeriod"/>
            </a:pPr>
            <a:r>
              <a:rPr lang="id-ID"/>
              <a:t>Menyerahkan draft tugas akhir hasil seminar TA ke Bagian TU program studi sebanyak 4 eksemplar (hardcopy dan softcopy) .</a:t>
            </a:r>
          </a:p>
          <a:p>
            <a:pPr marL="514350" indent="-514350">
              <a:buFont typeface="+mj-lt"/>
              <a:buAutoNum type="arabicPeriod"/>
            </a:pPr>
            <a:r>
              <a:rPr lang="id-ID" i="1"/>
              <a:t>Telah mempublikasikan artikel ilmiah/paper TA dalam kegiatan seminar, konferensi, proceding, jurnal nasional/internasional dan/atau jurnal/bulletin Prodi Teknik Informatika Unpad, dibuktikan dengan melampirkan paper dan sertifikat/cover buku proceding/bulletin.</a:t>
            </a:r>
          </a:p>
          <a:p>
            <a:pPr marL="514350" indent="-514350">
              <a:buFont typeface="+mj-lt"/>
              <a:buAutoNum type="arabicPeriod"/>
            </a:pPr>
            <a:r>
              <a:rPr lang="id-ID"/>
              <a:t>Memiliki skor TOEFL-Like minimal 475 dari lembaga yang diakui (Pusat Bahasa Fak. Ilmu Budaya Unpad, TBI, ELSI, ITB) dibuktikan dengan sertifikat hasil yang masih berlaku (2 tahun terakhir).</a:t>
            </a:r>
          </a:p>
          <a:p>
            <a:pPr marL="514350" indent="-514350">
              <a:buFont typeface="+mj-lt"/>
              <a:buAutoNum type="arabicPeriod"/>
            </a:pPr>
            <a:r>
              <a:rPr lang="id-ID"/>
              <a:t>Menyerahkan pas foto hitam putih (memakai jas resmi dan dasi, tidak berkacamata, menghadap kedepan, tidak boleh mengkilap), ukuran 4 X 6 sebanyak 4 (empat) lembar dan ukuran 2x3 sebanyak 1 (satu) lembar.</a:t>
            </a:r>
          </a:p>
          <a:p>
            <a:pPr marL="514350" indent="-514350">
              <a:buFont typeface="+mj-lt"/>
              <a:buAutoNum type="arabicPeriod"/>
            </a:pPr>
            <a:r>
              <a:rPr lang="id-ID"/>
              <a:t>Mengajukan formulir sidang akhir disertai surat persetujuan untuk sidang yang disetujui oleh dosen pembimbing. </a:t>
            </a:r>
          </a:p>
          <a:p>
            <a:pPr marL="514350" indent="-514350">
              <a:buFont typeface="+mj-lt"/>
              <a:buAutoNum type="arabicPeriod"/>
            </a:pPr>
            <a:r>
              <a:rPr lang="id-ID"/>
              <a:t>Jadwal pelaksanaan sidang dan dosen penguji (3 dosen penguji) ditentukan oleh Kaprodi/sekprodi Teknik Informatika.</a:t>
            </a:r>
          </a:p>
          <a:p>
            <a:pPr marL="514350" indent="-514350">
              <a:buFont typeface="+mj-lt"/>
              <a:buAutoNum type="arabicPeriod"/>
            </a:pPr>
            <a:r>
              <a:rPr lang="id-ID"/>
              <a:t>Melaksanakan sidang akhir sesuai dengan jadwal yang sudah ditentukan oleh Kaprodi/Sekprodi Teknik Informatika.</a:t>
            </a:r>
          </a:p>
          <a:p>
            <a:pPr marL="514350" indent="-514350">
              <a:buFont typeface="+mj-lt"/>
              <a:buAutoNum type="arabicPeriod"/>
            </a:pPr>
            <a:r>
              <a:rPr lang="id-ID"/>
              <a:t>Dosen pembimbing dan penguji mengisi berita acara Sidang, memberikan rekomendasi/saran/ masukan thd draft TA, dan memberikan Nilai Sidang Akhir.</a:t>
            </a:r>
          </a:p>
          <a:p>
            <a:pPr marL="514350" indent="-514350">
              <a:buFont typeface="+mj-lt"/>
              <a:buAutoNum type="arabicPeriod"/>
            </a:pPr>
            <a:r>
              <a:rPr lang="id-ID"/>
              <a:t>Penentuan Yudisum dan Kelulusan Calon Sarjana (S.Kom)</a:t>
            </a:r>
          </a:p>
        </p:txBody>
      </p:sp>
    </p:spTree>
    <p:extLst>
      <p:ext uri="{BB962C8B-B14F-4D97-AF65-F5344CB8AC3E}">
        <p14:creationId xmlns:p14="http://schemas.microsoft.com/office/powerpoint/2010/main" val="153602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12538</TotalTime>
  <Words>1398</Words>
  <Application>Microsoft Office PowerPoint</Application>
  <PresentationFormat>On-screen Show (4:3)</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METODOLOGI PENELITIAN Semester Ganjil 2023-2024  MP-05 Proposal Tugas Akhir   </vt:lpstr>
      <vt:lpstr>Pengantar</vt:lpstr>
      <vt:lpstr>Tinjauan Ulang Tentang Skripsi Sumber : Pedoman Akademik Teknik Informatika tahun 2017-2018</vt:lpstr>
      <vt:lpstr>Tinjauan Ulang Tentang Skripsi Sumber : Pedoman Akademik Teknik Informatika thahun 2017-2018</vt:lpstr>
      <vt:lpstr>Rujukan</vt:lpstr>
      <vt:lpstr>Prosedur Tugas Akhir : Persyaratan</vt:lpstr>
      <vt:lpstr>Plagiarisme (Permendiknas 17 2010)</vt:lpstr>
      <vt:lpstr>Prosedur Tugas Akhir : Bimbingan</vt:lpstr>
      <vt:lpstr>Prosedur Tugas Akhir : Sidang Akhir</vt:lpstr>
      <vt:lpstr>Prosedur Tugas Akhir : Seminar TA</vt:lpstr>
      <vt:lpstr>Proposal Tugas Akhir</vt:lpstr>
      <vt:lpstr>Format Proposal Tugas Akhir</vt:lpstr>
      <vt:lpstr>Kuantifikasi Halaman Skripsi</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RAPAT PROGRAM STUDI</dc:title>
  <dc:creator>setiawanhadi</dc:creator>
  <cp:lastModifiedBy>Setiawan Hadi</cp:lastModifiedBy>
  <cp:revision>1778</cp:revision>
  <cp:lastPrinted>2015-05-04T03:26:55Z</cp:lastPrinted>
  <dcterms:created xsi:type="dcterms:W3CDTF">2014-08-26T20:55:24Z</dcterms:created>
  <dcterms:modified xsi:type="dcterms:W3CDTF">2023-10-26T14:28:02Z</dcterms:modified>
</cp:coreProperties>
</file>