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70" r:id="rId3"/>
    <p:sldId id="271" r:id="rId4"/>
    <p:sldId id="272" r:id="rId5"/>
    <p:sldId id="273" r:id="rId6"/>
    <p:sldId id="276" r:id="rId7"/>
    <p:sldId id="275" r:id="rId8"/>
    <p:sldId id="277" r:id="rId9"/>
    <p:sldId id="278" r:id="rId1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70D427-B00B-4887-980C-5E8B4D104531}">
          <p14:sldIdLst>
            <p14:sldId id="269"/>
            <p14:sldId id="270"/>
            <p14:sldId id="271"/>
            <p14:sldId id="272"/>
            <p14:sldId id="273"/>
            <p14:sldId id="276"/>
            <p14:sldId id="275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>
      <p:cViewPr varScale="1">
        <p:scale>
          <a:sx n="97" d="100"/>
          <a:sy n="97" d="100"/>
        </p:scale>
        <p:origin x="382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4A73E-D403-4C63-BF38-835FD8C2449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B76D7-33A0-4F38-94A5-78AFBE39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5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9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4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1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304"/>
            <a:ext cx="9144000" cy="671496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8510"/>
            <a:ext cx="8686800" cy="5067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69059"/>
            <a:ext cx="914400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Metodologi Penelitian Semester Ganjil 2023-2024</a:t>
            </a:r>
            <a:endParaRPr lang="en-US" sz="1400" b="1" baseline="0"/>
          </a:p>
        </p:txBody>
      </p:sp>
      <p:grpSp>
        <p:nvGrpSpPr>
          <p:cNvPr id="8" name="Group 11"/>
          <p:cNvGrpSpPr>
            <a:grpSpLocks/>
          </p:cNvGrpSpPr>
          <p:nvPr userDrawn="1"/>
        </p:nvGrpSpPr>
        <p:grpSpPr bwMode="auto">
          <a:xfrm>
            <a:off x="-76200" y="6014301"/>
            <a:ext cx="1057495" cy="905879"/>
            <a:chOff x="0" y="0"/>
            <a:chExt cx="35687" cy="30873"/>
          </a:xfrm>
        </p:grpSpPr>
        <p:sp>
          <p:nvSpPr>
            <p:cNvPr id="9" name="Regular Pentagon 10"/>
            <p:cNvSpPr>
              <a:spLocks noChangeArrowheads="1"/>
            </p:cNvSpPr>
            <p:nvPr/>
          </p:nvSpPr>
          <p:spPr bwMode="auto">
            <a:xfrm>
              <a:off x="5209" y="3189"/>
              <a:ext cx="24987" cy="24561"/>
            </a:xfrm>
            <a:prstGeom prst="pentagon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5687" cy="30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699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5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4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4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0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0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3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16565-DB02-4946-ADB2-35E8D167E4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4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876" y="609600"/>
            <a:ext cx="9144002" cy="3505200"/>
          </a:xfrm>
        </p:spPr>
        <p:txBody>
          <a:bodyPr>
            <a:normAutofit fontScale="90000"/>
          </a:bodyPr>
          <a:lstStyle/>
          <a:p>
            <a:br>
              <a:rPr lang="en-US" sz="4000" b="1"/>
            </a:br>
            <a:r>
              <a:rPr lang="en-US" sz="4000"/>
              <a:t>METODOLOGI PENELITIAN</a:t>
            </a:r>
            <a:br>
              <a:rPr lang="en-US" sz="4000"/>
            </a:br>
            <a:r>
              <a:rPr lang="en-US" sz="4000"/>
              <a:t>Semester Ganjil 2023-2024</a:t>
            </a:r>
            <a:br>
              <a:rPr lang="en-US" sz="3600" b="1"/>
            </a:br>
            <a:br>
              <a:rPr lang="en-US" sz="3600"/>
            </a:br>
            <a:r>
              <a:rPr lang="en-US"/>
              <a:t>MP-0</a:t>
            </a:r>
            <a:r>
              <a:rPr lang="id-ID"/>
              <a:t>6</a:t>
            </a:r>
            <a:r>
              <a:rPr lang="en-US"/>
              <a:t>-</a:t>
            </a:r>
            <a:r>
              <a:rPr lang="id-ID"/>
              <a:t>Tinjauan Pustaka</a:t>
            </a:r>
            <a:br>
              <a:rPr lang="en-US" sz="3600"/>
            </a:br>
            <a:br>
              <a:rPr lang="en-US" sz="3600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4408" y="5334000"/>
            <a:ext cx="7772400" cy="990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b="1">
                <a:solidFill>
                  <a:schemeClr val="tx1"/>
                </a:solidFill>
              </a:rPr>
              <a:t>Program Studi S-1 Teknik Informatika</a:t>
            </a:r>
          </a:p>
          <a:p>
            <a:pPr>
              <a:spcBef>
                <a:spcPts val="0"/>
              </a:spcBef>
            </a:pPr>
            <a:r>
              <a:rPr lang="en-US" sz="2800" b="1">
                <a:solidFill>
                  <a:schemeClr val="tx1"/>
                </a:solidFill>
              </a:rPr>
              <a:t>FMIPA Universitas Padjadjaran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879633" y="3657600"/>
            <a:ext cx="1661949" cy="1388042"/>
            <a:chOff x="0" y="0"/>
            <a:chExt cx="35687" cy="30873"/>
          </a:xfrm>
        </p:grpSpPr>
        <p:sp>
          <p:nvSpPr>
            <p:cNvPr id="5" name="Regular Pentagon 10"/>
            <p:cNvSpPr>
              <a:spLocks noChangeArrowheads="1"/>
            </p:cNvSpPr>
            <p:nvPr/>
          </p:nvSpPr>
          <p:spPr bwMode="auto">
            <a:xfrm>
              <a:off x="5209" y="3189"/>
              <a:ext cx="24987" cy="24561"/>
            </a:xfrm>
            <a:prstGeom prst="pentagon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6" name="Picture 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5687" cy="30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9144002" y="3124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011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66A3-1A1D-4241-B4D8-917B653D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TINJAUAN PUSTAKA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26D76-9E8B-437A-8034-030521E4F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Ingat kembali kuliah yang lalu, tinjauan pustaka berisi </a:t>
            </a:r>
          </a:p>
          <a:p>
            <a:pPr lvl="1"/>
            <a:r>
              <a:rPr lang="id-ID"/>
              <a:t>Teori yang relevan</a:t>
            </a:r>
          </a:p>
          <a:p>
            <a:pPr lvl="1"/>
            <a:r>
              <a:rPr lang="id-ID"/>
              <a:t>Penelitian sebelumnya</a:t>
            </a:r>
          </a:p>
          <a:p>
            <a:pPr lvl="1"/>
            <a:r>
              <a:rPr lang="id-ID"/>
              <a:t>Bukti pendukung penelitian</a:t>
            </a:r>
          </a:p>
          <a:p>
            <a:pPr lvl="1"/>
            <a:r>
              <a:rPr lang="id-ID"/>
              <a:t>State-of-the-art</a:t>
            </a:r>
          </a:p>
          <a:p>
            <a:pPr lvl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28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7710-60E9-4F09-A5A9-FD33C09C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TINJAUAN PUSTAKA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7D3B8-DCF9-484A-BDA1-0F7D33C57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Berisi 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b="1" u="sng"/>
              <a:t>ringkasan penelitian-penelitian sebelumnya </a:t>
            </a:r>
            <a:r>
              <a:rPr lang="id-ID"/>
              <a:t>tentang topik yang relevan dengan judul skripsi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b="1" u="sng"/>
              <a:t>Dasar-dasar teori </a:t>
            </a:r>
            <a:r>
              <a:rPr lang="id-ID"/>
              <a:t>yang mendukung </a:t>
            </a:r>
            <a:r>
              <a:rPr lang="id-ID" b="1" u="sng"/>
              <a:t>penelitian yang akan dilakukan</a:t>
            </a:r>
          </a:p>
          <a:p>
            <a:pPr lvl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937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6A40-D340-4E55-A7C8-FFA0475F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Ketentuan Teknis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ED429-007A-46AB-A1D8-14373F7AD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/>
              <a:t>Penelitian Sebelumnya</a:t>
            </a:r>
          </a:p>
          <a:p>
            <a:pPr lvl="1"/>
            <a:r>
              <a:rPr lang="id-ID"/>
              <a:t>Banyaknya penelitian sebelumnya yang ditulis kan dalam daftar pustaka minimal 3 maksimal 5</a:t>
            </a:r>
          </a:p>
          <a:p>
            <a:pPr lvl="1"/>
            <a:r>
              <a:rPr lang="id-ID"/>
              <a:t>Penelitian HARUS relevan dengan topik skripsi yang akan dibahas</a:t>
            </a:r>
          </a:p>
          <a:p>
            <a:pPr lvl="1"/>
            <a:r>
              <a:rPr lang="id-ID"/>
              <a:t>Pemaparan harus komprehensif dan menunjukkan elemen-elemen substansial dari penelitian tersbut</a:t>
            </a:r>
          </a:p>
          <a:p>
            <a:pPr lvl="1"/>
            <a:r>
              <a:rPr lang="id-ID"/>
              <a:t>Sumber informasi diambil dari artikel dalam jurnal  dan prosiding dalam 5 tahun terakhir</a:t>
            </a:r>
          </a:p>
          <a:p>
            <a:pPr lvl="1"/>
            <a:endParaRPr lang="id-ID"/>
          </a:p>
          <a:p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36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6A40-D340-4E55-A7C8-FFA0475F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Ketentuan Teknis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ED429-007A-46AB-A1D8-14373F7AD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/>
              <a:t>Dasar-dasar Teori</a:t>
            </a:r>
          </a:p>
          <a:p>
            <a:pPr lvl="1"/>
            <a:r>
              <a:rPr lang="id-ID"/>
              <a:t>Upayakan jangan mengambil teori yang sangat mendasar</a:t>
            </a:r>
          </a:p>
          <a:p>
            <a:pPr lvl="1"/>
            <a:r>
              <a:rPr lang="id-ID"/>
              <a:t>Sumber diambil dari Buku, Artikel Jurnal</a:t>
            </a:r>
            <a:r>
              <a:rPr lang="en-US"/>
              <a:t> </a:t>
            </a:r>
            <a:r>
              <a:rPr lang="id-ID"/>
              <a:t>dan Prosiding</a:t>
            </a:r>
          </a:p>
          <a:p>
            <a:pPr lvl="1"/>
            <a:r>
              <a:rPr lang="id-ID"/>
              <a:t>Harus mendukung dan digunakan dalam penelitian yang akan dilakukan</a:t>
            </a:r>
          </a:p>
          <a:p>
            <a:pPr lvl="1"/>
            <a:endParaRPr lang="id-ID"/>
          </a:p>
          <a:p>
            <a:pPr lvl="1"/>
            <a:endParaRPr lang="id-ID"/>
          </a:p>
          <a:p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346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6A40-D340-4E55-A7C8-FFA0475F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Ketentuan Teknis Lainnya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ED429-007A-46AB-A1D8-14373F7AD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/>
              <a:t>Tulisan tidak boleh langsung mengambil dari referensi tetapi harus dilakukan parafrasa</a:t>
            </a:r>
          </a:p>
          <a:p>
            <a:r>
              <a:rPr lang="id-ID"/>
              <a:t>Perubahan struktur</a:t>
            </a:r>
          </a:p>
          <a:p>
            <a:r>
              <a:rPr lang="id-ID"/>
              <a:t>Penggunaan kata-kata sinonim</a:t>
            </a:r>
          </a:p>
          <a:p>
            <a:r>
              <a:rPr lang="id-ID"/>
              <a:t>Tidak menghilangkan makna</a:t>
            </a:r>
          </a:p>
          <a:p>
            <a:pPr lvl="1"/>
            <a:endParaRPr lang="id-ID"/>
          </a:p>
          <a:p>
            <a:pPr lvl="1"/>
            <a:endParaRPr lang="id-ID"/>
          </a:p>
          <a:p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846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F22B-9344-4959-9C72-9797FB92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Referensi dan Sitasi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5D39-7C2C-4BC5-843E-5266DA38C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/>
              <a:t>Elemen penting dalam BAB II</a:t>
            </a:r>
          </a:p>
          <a:p>
            <a:r>
              <a:rPr lang="id-ID"/>
              <a:t>Gunakan </a:t>
            </a:r>
            <a:r>
              <a:rPr lang="id-ID" i="1"/>
              <a:t>tools</a:t>
            </a:r>
            <a:r>
              <a:rPr lang="id-ID"/>
              <a:t> yang tersedia</a:t>
            </a:r>
          </a:p>
          <a:p>
            <a:pPr lvl="1"/>
            <a:r>
              <a:rPr lang="id-ID"/>
              <a:t>Microsoft Bibliography</a:t>
            </a:r>
          </a:p>
          <a:p>
            <a:pPr lvl="1"/>
            <a:r>
              <a:rPr lang="id-ID"/>
              <a:t>Mandeley</a:t>
            </a:r>
          </a:p>
          <a:p>
            <a:pPr lvl="1"/>
            <a:r>
              <a:rPr lang="id-ID"/>
              <a:t>Zotero</a:t>
            </a:r>
          </a:p>
          <a:p>
            <a:pPr lvl="1"/>
            <a:r>
              <a:rPr lang="id-ID"/>
              <a:t>Scribbr (https://www.scribbr.com)</a:t>
            </a:r>
          </a:p>
          <a:p>
            <a:r>
              <a:rPr lang="id-ID"/>
              <a:t>Menggunakan format author-year</a:t>
            </a:r>
          </a:p>
          <a:p>
            <a:pPr lvl="1"/>
            <a:r>
              <a:rPr lang="id-ID"/>
              <a:t>APA 6ed atau 7ed</a:t>
            </a:r>
          </a:p>
          <a:p>
            <a:pPr lvl="1"/>
            <a:endParaRPr lang="id-ID"/>
          </a:p>
          <a:p>
            <a:pPr lvl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012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A5F7-75E0-99E8-FD74-94EB0A43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Komponen Dasar Daftar Pustaka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26732-FA07-B031-4558-BE237C91C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Ada Judul</a:t>
            </a:r>
          </a:p>
          <a:p>
            <a:r>
              <a:rPr lang="en-US"/>
              <a:t>Ada Pengarang</a:t>
            </a:r>
          </a:p>
          <a:p>
            <a:r>
              <a:rPr lang="en-US"/>
              <a:t>Ada Penerbit</a:t>
            </a:r>
          </a:p>
          <a:p>
            <a:r>
              <a:rPr lang="en-US"/>
              <a:t>Ada tahun Terbit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942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A5F7-75E0-99E8-FD74-94EB0A43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Referensi dari Internet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26732-FA07-B031-4558-BE237C91C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Upayakan seminimal mungkin</a:t>
            </a:r>
          </a:p>
          <a:p>
            <a:r>
              <a:rPr lang="en-US"/>
              <a:t>Maksimal 15% dari jumlah daftar Pustaka</a:t>
            </a:r>
          </a:p>
          <a:p>
            <a:r>
              <a:rPr lang="en-US"/>
              <a:t>Jika memungkinkan memiliki format lengkap (judul, pengarang, penerbit, tahun terbit)</a:t>
            </a:r>
          </a:p>
          <a:p>
            <a:r>
              <a:rPr lang="en-US"/>
              <a:t>Tulsikan diakses kapan</a:t>
            </a:r>
          </a:p>
          <a:p>
            <a:r>
              <a:rPr lang="en-US"/>
              <a:t>Jika menggunakan bibliography otomatis, sesuaikan dengan jenis publikasinya dengan URL lengkap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833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12894</TotalTime>
  <Words>254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 METODOLOGI PENELITIAN Semester Ganjil 2023-2024  MP-06-Tinjauan Pustaka  </vt:lpstr>
      <vt:lpstr>TINJAUAN PUSTAKA</vt:lpstr>
      <vt:lpstr>TINJAUAN PUSTAKA</vt:lpstr>
      <vt:lpstr>Ketentuan Teknis</vt:lpstr>
      <vt:lpstr>Ketentuan Teknis</vt:lpstr>
      <vt:lpstr>Ketentuan Teknis Lainnya</vt:lpstr>
      <vt:lpstr>Referensi dan Sitasi</vt:lpstr>
      <vt:lpstr>Komponen Dasar Daftar Pustaka</vt:lpstr>
      <vt:lpstr>Referensi dari Internet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RAPAT PROGRAM STUDI</dc:title>
  <dc:creator>setiawanhadi</dc:creator>
  <cp:lastModifiedBy>Setiawan Hadi</cp:lastModifiedBy>
  <cp:revision>1801</cp:revision>
  <cp:lastPrinted>2015-05-04T03:26:55Z</cp:lastPrinted>
  <dcterms:created xsi:type="dcterms:W3CDTF">2014-08-26T20:55:24Z</dcterms:created>
  <dcterms:modified xsi:type="dcterms:W3CDTF">2023-10-26T14:25:01Z</dcterms:modified>
</cp:coreProperties>
</file>