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84" r:id="rId3"/>
    <p:sldMasterId id="2147483720" r:id="rId4"/>
  </p:sldMasterIdLst>
  <p:notesMasterIdLst>
    <p:notesMasterId r:id="rId26"/>
  </p:notesMasterIdLst>
  <p:sldIdLst>
    <p:sldId id="256" r:id="rId5"/>
    <p:sldId id="263" r:id="rId6"/>
    <p:sldId id="318" r:id="rId7"/>
    <p:sldId id="353" r:id="rId8"/>
    <p:sldId id="319" r:id="rId9"/>
    <p:sldId id="322" r:id="rId10"/>
    <p:sldId id="360" r:id="rId11"/>
    <p:sldId id="354" r:id="rId12"/>
    <p:sldId id="355" r:id="rId13"/>
    <p:sldId id="359" r:id="rId14"/>
    <p:sldId id="361" r:id="rId15"/>
    <p:sldId id="356" r:id="rId16"/>
    <p:sldId id="363" r:id="rId17"/>
    <p:sldId id="323" r:id="rId18"/>
    <p:sldId id="364" r:id="rId19"/>
    <p:sldId id="365" r:id="rId20"/>
    <p:sldId id="366" r:id="rId21"/>
    <p:sldId id="367" r:id="rId22"/>
    <p:sldId id="368" r:id="rId23"/>
    <p:sldId id="351" r:id="rId24"/>
    <p:sldId id="35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3"/>
            <p14:sldId id="318"/>
            <p14:sldId id="353"/>
            <p14:sldId id="319"/>
            <p14:sldId id="322"/>
            <p14:sldId id="360"/>
            <p14:sldId id="354"/>
            <p14:sldId id="355"/>
            <p14:sldId id="359"/>
            <p14:sldId id="361"/>
            <p14:sldId id="356"/>
            <p14:sldId id="363"/>
            <p14:sldId id="323"/>
            <p14:sldId id="364"/>
            <p14:sldId id="365"/>
            <p14:sldId id="366"/>
            <p14:sldId id="367"/>
            <p14:sldId id="368"/>
            <p14:sldId id="351"/>
            <p14:sldId id="35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2B4A6"/>
    <a:srgbClr val="734F29"/>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280" autoAdjust="0"/>
  </p:normalViewPr>
  <p:slideViewPr>
    <p:cSldViewPr snapToGrid="0">
      <p:cViewPr varScale="1">
        <p:scale>
          <a:sx n="64" d="100"/>
          <a:sy n="64" d="100"/>
        </p:scale>
        <p:origin x="1292" y="44"/>
      </p:cViewPr>
      <p:guideLst>
        <p:guide orient="horz" pos="2160"/>
        <p:guide pos="2880"/>
      </p:guideLst>
    </p:cSldViewPr>
  </p:slideViewPr>
  <p:notesTextViewPr>
    <p:cViewPr>
      <p:scale>
        <a:sx n="1" d="1"/>
        <a:sy n="1" d="1"/>
      </p:scale>
      <p:origin x="0" y="0"/>
    </p:cViewPr>
  </p:notesTextViewPr>
  <p:sorterViewPr>
    <p:cViewPr>
      <p:scale>
        <a:sx n="98" d="100"/>
        <a:sy n="98" d="100"/>
      </p:scale>
      <p:origin x="0" y="-59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28652" y="5110610"/>
            <a:ext cx="5029199" cy="1137793"/>
          </a:xfrm>
        </p:spPr>
        <p:txBody>
          <a:bodyPr>
            <a:normAutofit/>
          </a:bodyPr>
          <a:lstStyle>
            <a:lvl1pPr marL="0" indent="0" algn="l">
              <a:lnSpc>
                <a:spcPct val="150000"/>
              </a:lnSpc>
              <a:spcBef>
                <a:spcPts val="450"/>
              </a:spcBef>
              <a:buNone/>
              <a:defRPr sz="2100">
                <a:solidFill>
                  <a:srgbClr val="D24726"/>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7661564" y="365125"/>
            <a:ext cx="1364673" cy="5811838"/>
          </a:xfrm>
        </p:spPr>
        <p:txBody>
          <a:bodyPr vert="eaVert" anchor="b">
            <a:normAutofit/>
          </a:bodyPr>
          <a:lstStyle>
            <a:lvl1pPr>
              <a:defRPr sz="27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28652" y="5110610"/>
            <a:ext cx="5029199" cy="1137793"/>
          </a:xfrm>
        </p:spPr>
        <p:txBody>
          <a:bodyPr>
            <a:normAutofit/>
          </a:bodyPr>
          <a:lstStyle>
            <a:lvl1pPr marL="0" indent="0" algn="l">
              <a:lnSpc>
                <a:spcPct val="150000"/>
              </a:lnSpc>
              <a:spcBef>
                <a:spcPts val="450"/>
              </a:spcBef>
              <a:buNone/>
              <a:defRPr sz="2100">
                <a:solidFill>
                  <a:srgbClr val="D24726"/>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3174209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3326" y="0"/>
            <a:ext cx="8062025" cy="1208868"/>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8651" y="1825625"/>
            <a:ext cx="3125815" cy="4351338"/>
          </a:xfrm>
        </p:spPr>
        <p:txBody>
          <a:bodyPr>
            <a:normAutofit/>
          </a:bodyPr>
          <a:lstStyle>
            <a:lvl1pPr marL="0" indent="0">
              <a:lnSpc>
                <a:spcPct val="150000"/>
              </a:lnSpc>
              <a:spcAft>
                <a:spcPts val="900"/>
              </a:spcAft>
              <a:buNone/>
              <a:defRPr sz="1200">
                <a:solidFill>
                  <a:schemeClr val="bg1">
                    <a:lumMod val="50000"/>
                  </a:schemeClr>
                </a:solidFill>
              </a:defRPr>
            </a:lvl1pPr>
            <a:lvl2pPr>
              <a:lnSpc>
                <a:spcPct val="150000"/>
              </a:lnSpc>
              <a:spcAft>
                <a:spcPts val="900"/>
              </a:spcAft>
              <a:defRPr sz="1050">
                <a:solidFill>
                  <a:schemeClr val="bg1">
                    <a:lumMod val="50000"/>
                  </a:schemeClr>
                </a:solidFill>
              </a:defRPr>
            </a:lvl2pPr>
            <a:lvl3pPr>
              <a:lnSpc>
                <a:spcPct val="150000"/>
              </a:lnSpc>
              <a:spcAft>
                <a:spcPts val="900"/>
              </a:spcAft>
              <a:defRPr sz="900">
                <a:solidFill>
                  <a:schemeClr val="bg1">
                    <a:lumMod val="50000"/>
                  </a:schemeClr>
                </a:solidFill>
              </a:defRPr>
            </a:lvl3pPr>
            <a:lvl4pPr>
              <a:lnSpc>
                <a:spcPct val="150000"/>
              </a:lnSpc>
              <a:spcAft>
                <a:spcPts val="900"/>
              </a:spcAft>
              <a:defRPr sz="825">
                <a:solidFill>
                  <a:schemeClr val="bg1">
                    <a:lumMod val="50000"/>
                  </a:schemeClr>
                </a:solidFill>
              </a:defRPr>
            </a:lvl4pPr>
            <a:lvl5pPr>
              <a:lnSpc>
                <a:spcPct val="150000"/>
              </a:lnSpc>
              <a:spcAft>
                <a:spcPts val="900"/>
              </a:spcAft>
              <a:defRPr sz="825">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124085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628651" y="2402239"/>
            <a:ext cx="3381536" cy="2187227"/>
          </a:xfrm>
        </p:spPr>
        <p:txBody>
          <a:bodyPr anchor="ctr">
            <a:noAutofit/>
          </a:bodyPr>
          <a:lstStyle>
            <a:lvl1pPr algn="l">
              <a:defRPr sz="36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207019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Content Placeholder 3"/>
          <p:cNvSpPr>
            <a:spLocks noGrp="1"/>
          </p:cNvSpPr>
          <p:nvPr>
            <p:ph sz="half" idx="2"/>
          </p:nvPr>
        </p:nvSpPr>
        <p:spPr>
          <a:xfrm>
            <a:off x="46291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9" name="Rectangle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199520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1" y="0"/>
            <a:ext cx="8053388" cy="1228436"/>
          </a:xfrm>
        </p:spPr>
        <p:txBody>
          <a:bodyPr anchor="b">
            <a:normAutofit/>
          </a:bodyPr>
          <a:lstStyle>
            <a:lvl1pPr>
              <a:defRPr sz="27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3888" y="2193928"/>
            <a:ext cx="386715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endParaRPr lang="en-US" dirty="0"/>
          </a:p>
        </p:txBody>
      </p:sp>
      <p:sp>
        <p:nvSpPr>
          <p:cNvPr id="5" name="Text Placeholder 4"/>
          <p:cNvSpPr>
            <a:spLocks noGrp="1"/>
          </p:cNvSpPr>
          <p:nvPr>
            <p:ph type="body" sz="quarter" idx="3"/>
          </p:nvPr>
        </p:nvSpPr>
        <p:spPr>
          <a:xfrm>
            <a:off x="4642249" y="1489075"/>
            <a:ext cx="386834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2249" y="2193928"/>
            <a:ext cx="386834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11" name="Rectangle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023968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3048295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3561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8"/>
            <a:ext cx="4629150" cy="487362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111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3326" y="0"/>
            <a:ext cx="8062025" cy="1208868"/>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8651" y="1825625"/>
            <a:ext cx="3125815" cy="4351338"/>
          </a:xfrm>
        </p:spPr>
        <p:txBody>
          <a:bodyPr>
            <a:normAutofit/>
          </a:bodyPr>
          <a:lstStyle>
            <a:lvl1pPr marL="0" indent="0">
              <a:lnSpc>
                <a:spcPct val="150000"/>
              </a:lnSpc>
              <a:spcAft>
                <a:spcPts val="900"/>
              </a:spcAft>
              <a:buNone/>
              <a:defRPr sz="1200">
                <a:solidFill>
                  <a:schemeClr val="bg1">
                    <a:lumMod val="50000"/>
                  </a:schemeClr>
                </a:solidFill>
              </a:defRPr>
            </a:lvl1pPr>
            <a:lvl2pPr>
              <a:lnSpc>
                <a:spcPct val="150000"/>
              </a:lnSpc>
              <a:spcAft>
                <a:spcPts val="900"/>
              </a:spcAft>
              <a:defRPr sz="1050">
                <a:solidFill>
                  <a:schemeClr val="bg1">
                    <a:lumMod val="50000"/>
                  </a:schemeClr>
                </a:solidFill>
              </a:defRPr>
            </a:lvl2pPr>
            <a:lvl3pPr>
              <a:lnSpc>
                <a:spcPct val="150000"/>
              </a:lnSpc>
              <a:spcAft>
                <a:spcPts val="900"/>
              </a:spcAft>
              <a:defRPr sz="900">
                <a:solidFill>
                  <a:schemeClr val="bg1">
                    <a:lumMod val="50000"/>
                  </a:schemeClr>
                </a:solidFill>
              </a:defRPr>
            </a:lvl3pPr>
            <a:lvl4pPr>
              <a:lnSpc>
                <a:spcPct val="150000"/>
              </a:lnSpc>
              <a:spcAft>
                <a:spcPts val="900"/>
              </a:spcAft>
              <a:defRPr sz="825">
                <a:solidFill>
                  <a:schemeClr val="bg1">
                    <a:lumMod val="50000"/>
                  </a:schemeClr>
                </a:solidFill>
              </a:defRPr>
            </a:lvl4pPr>
            <a:lvl5pPr>
              <a:lnSpc>
                <a:spcPct val="150000"/>
              </a:lnSpc>
              <a:spcAft>
                <a:spcPts val="900"/>
              </a:spcAft>
              <a:defRPr sz="825">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7212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127631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Vertical Title 1"/>
          <p:cNvSpPr>
            <a:spLocks noGrp="1"/>
          </p:cNvSpPr>
          <p:nvPr>
            <p:ph type="title" orient="vert"/>
          </p:nvPr>
        </p:nvSpPr>
        <p:spPr>
          <a:xfrm>
            <a:off x="7661564" y="365125"/>
            <a:ext cx="1364673" cy="5811838"/>
          </a:xfrm>
        </p:spPr>
        <p:txBody>
          <a:bodyPr vert="eaVert" anchor="b">
            <a:normAutofit/>
          </a:bodyPr>
          <a:lstStyle>
            <a:lvl1pPr>
              <a:defRPr sz="27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622570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28652" y="5110610"/>
            <a:ext cx="5029199" cy="1137793"/>
          </a:xfrm>
        </p:spPr>
        <p:txBody>
          <a:bodyPr>
            <a:normAutofit/>
          </a:bodyPr>
          <a:lstStyle>
            <a:lvl1pPr marL="0" indent="0" algn="l">
              <a:lnSpc>
                <a:spcPct val="150000"/>
              </a:lnSpc>
              <a:spcBef>
                <a:spcPts val="450"/>
              </a:spcBef>
              <a:buNone/>
              <a:defRPr sz="2100">
                <a:solidFill>
                  <a:srgbClr val="D24726"/>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873173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3326" y="0"/>
            <a:ext cx="8062025" cy="1208868"/>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8651" y="1825625"/>
            <a:ext cx="3125815" cy="4351338"/>
          </a:xfrm>
        </p:spPr>
        <p:txBody>
          <a:bodyPr>
            <a:normAutofit/>
          </a:bodyPr>
          <a:lstStyle>
            <a:lvl1pPr marL="0" indent="0">
              <a:lnSpc>
                <a:spcPct val="150000"/>
              </a:lnSpc>
              <a:spcAft>
                <a:spcPts val="900"/>
              </a:spcAft>
              <a:buNone/>
              <a:defRPr sz="1200">
                <a:solidFill>
                  <a:schemeClr val="bg1">
                    <a:lumMod val="50000"/>
                  </a:schemeClr>
                </a:solidFill>
              </a:defRPr>
            </a:lvl1pPr>
            <a:lvl2pPr>
              <a:lnSpc>
                <a:spcPct val="150000"/>
              </a:lnSpc>
              <a:spcAft>
                <a:spcPts val="900"/>
              </a:spcAft>
              <a:defRPr sz="1050">
                <a:solidFill>
                  <a:schemeClr val="bg1">
                    <a:lumMod val="50000"/>
                  </a:schemeClr>
                </a:solidFill>
              </a:defRPr>
            </a:lvl2pPr>
            <a:lvl3pPr>
              <a:lnSpc>
                <a:spcPct val="150000"/>
              </a:lnSpc>
              <a:spcAft>
                <a:spcPts val="900"/>
              </a:spcAft>
              <a:defRPr sz="900">
                <a:solidFill>
                  <a:schemeClr val="bg1">
                    <a:lumMod val="50000"/>
                  </a:schemeClr>
                </a:solidFill>
              </a:defRPr>
            </a:lvl3pPr>
            <a:lvl4pPr>
              <a:lnSpc>
                <a:spcPct val="150000"/>
              </a:lnSpc>
              <a:spcAft>
                <a:spcPts val="900"/>
              </a:spcAft>
              <a:defRPr sz="825">
                <a:solidFill>
                  <a:schemeClr val="bg1">
                    <a:lumMod val="50000"/>
                  </a:schemeClr>
                </a:solidFill>
              </a:defRPr>
            </a:lvl4pPr>
            <a:lvl5pPr>
              <a:lnSpc>
                <a:spcPct val="150000"/>
              </a:lnSpc>
              <a:spcAft>
                <a:spcPts val="900"/>
              </a:spcAft>
              <a:defRPr sz="825">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8730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628651" y="2402239"/>
            <a:ext cx="3381536" cy="2187227"/>
          </a:xfrm>
        </p:spPr>
        <p:txBody>
          <a:bodyPr anchor="ctr">
            <a:noAutofit/>
          </a:bodyPr>
          <a:lstStyle>
            <a:lvl1pPr algn="l">
              <a:defRPr sz="36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566177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Content Placeholder 3"/>
          <p:cNvSpPr>
            <a:spLocks noGrp="1"/>
          </p:cNvSpPr>
          <p:nvPr>
            <p:ph sz="half" idx="2"/>
          </p:nvPr>
        </p:nvSpPr>
        <p:spPr>
          <a:xfrm>
            <a:off x="46291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9" name="Rectangle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31194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1" y="0"/>
            <a:ext cx="8053388" cy="1228436"/>
          </a:xfrm>
        </p:spPr>
        <p:txBody>
          <a:bodyPr anchor="b">
            <a:normAutofit/>
          </a:bodyPr>
          <a:lstStyle>
            <a:lvl1pPr>
              <a:defRPr sz="27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3888" y="2193928"/>
            <a:ext cx="386715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endParaRPr lang="en-US" dirty="0"/>
          </a:p>
        </p:txBody>
      </p:sp>
      <p:sp>
        <p:nvSpPr>
          <p:cNvPr id="5" name="Text Placeholder 4"/>
          <p:cNvSpPr>
            <a:spLocks noGrp="1"/>
          </p:cNvSpPr>
          <p:nvPr>
            <p:ph type="body" sz="quarter" idx="3"/>
          </p:nvPr>
        </p:nvSpPr>
        <p:spPr>
          <a:xfrm>
            <a:off x="4642249" y="1489075"/>
            <a:ext cx="386834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2249" y="2193928"/>
            <a:ext cx="386834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11" name="Rectangle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58081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03388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424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1" y="2402239"/>
            <a:ext cx="3381536" cy="2187227"/>
          </a:xfrm>
        </p:spPr>
        <p:txBody>
          <a:bodyPr anchor="ctr">
            <a:noAutofit/>
          </a:bodyPr>
          <a:lstStyle>
            <a:lvl1pPr algn="l">
              <a:defRPr sz="36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8"/>
            <a:ext cx="4629150" cy="487362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36068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617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14348181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 name="Vertical Title 1"/>
          <p:cNvSpPr>
            <a:spLocks noGrp="1"/>
          </p:cNvSpPr>
          <p:nvPr>
            <p:ph type="title" orient="vert"/>
          </p:nvPr>
        </p:nvSpPr>
        <p:spPr>
          <a:xfrm>
            <a:off x="7661564" y="365125"/>
            <a:ext cx="1364673" cy="5811838"/>
          </a:xfrm>
        </p:spPr>
        <p:txBody>
          <a:bodyPr vert="eaVert" anchor="b">
            <a:normAutofit/>
          </a:bodyPr>
          <a:lstStyle>
            <a:lvl1pPr>
              <a:defRPr sz="27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253186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Content Placeholder 3"/>
          <p:cNvSpPr>
            <a:spLocks noGrp="1"/>
          </p:cNvSpPr>
          <p:nvPr>
            <p:ph sz="half" idx="2"/>
          </p:nvPr>
        </p:nvSpPr>
        <p:spPr>
          <a:xfrm>
            <a:off x="46291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1" y="0"/>
            <a:ext cx="8053388" cy="1228436"/>
          </a:xfrm>
        </p:spPr>
        <p:txBody>
          <a:bodyPr anchor="b">
            <a:normAutofit/>
          </a:bodyPr>
          <a:lstStyle>
            <a:lvl1pPr>
              <a:defRPr sz="27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3888" y="2193928"/>
            <a:ext cx="386715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endParaRPr lang="en-US" dirty="0"/>
          </a:p>
        </p:txBody>
      </p:sp>
      <p:sp>
        <p:nvSpPr>
          <p:cNvPr id="5" name="Text Placeholder 4"/>
          <p:cNvSpPr>
            <a:spLocks noGrp="1"/>
          </p:cNvSpPr>
          <p:nvPr>
            <p:ph type="body" sz="quarter" idx="3"/>
          </p:nvPr>
        </p:nvSpPr>
        <p:spPr>
          <a:xfrm>
            <a:off x="4642249" y="1489075"/>
            <a:ext cx="386834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2249" y="2193928"/>
            <a:ext cx="386834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8"/>
            <a:ext cx="4629150" cy="487362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EEBAAA-29B5-4AF5-BC5F-7E580C29002D}" type="datetimeFigureOut">
              <a:rPr lang="en-US" smtClean="0"/>
              <a:t>9/12/2021</a:t>
            </a:fld>
            <a:endParaRPr lang="en-US"/>
          </a:p>
        </p:txBody>
      </p:sp>
      <p:sp>
        <p:nvSpPr>
          <p:cNvPr id="5"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1861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EEBAAA-29B5-4AF5-BC5F-7E580C29002D}" type="datetimeFigureOut">
              <a:rPr lang="en-US" smtClean="0">
                <a:solidFill>
                  <a:prstClr val="black">
                    <a:tint val="75000"/>
                  </a:prstClr>
                </a:solidFill>
              </a:rPr>
              <a:pPr/>
              <a:t>9/12/2021</a:t>
            </a:fld>
            <a:endParaRPr lang="en-US">
              <a:solidFill>
                <a:prstClr val="black">
                  <a:tint val="75000"/>
                </a:prstClr>
              </a:solidFill>
            </a:endParaRPr>
          </a:p>
        </p:txBody>
      </p:sp>
      <p:sp>
        <p:nvSpPr>
          <p:cNvPr id="5"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0EDB8-5305-433F-BE41-D7A86D811D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88747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014" y="1845105"/>
            <a:ext cx="7886700" cy="2387600"/>
          </a:xfrm>
        </p:spPr>
        <p:txBody>
          <a:bodyPr>
            <a:normAutofit fontScale="90000"/>
          </a:bodyPr>
          <a:lstStyle/>
          <a:p>
            <a:pPr algn="ctr"/>
            <a:r>
              <a:rPr lang="en-US" sz="5400" b="1" dirty="0">
                <a:latin typeface="Bahnschrift Condensed" panose="020B0502040204020203" pitchFamily="34" charset="0"/>
              </a:rPr>
              <a:t>MENGHADIRKAN KARAKTER </a:t>
            </a:r>
            <a:br>
              <a:rPr lang="en-US" sz="5400" b="1" dirty="0">
                <a:latin typeface="Bahnschrift Condensed" panose="020B0502040204020203" pitchFamily="34" charset="0"/>
              </a:rPr>
            </a:br>
            <a:r>
              <a:rPr lang="en-US" sz="5400" b="1" dirty="0">
                <a:latin typeface="Bahnschrift Condensed" panose="020B0502040204020203" pitchFamily="34" charset="0"/>
              </a:rPr>
              <a:t>ISLAMI DI TENGAH GENERASI MILENIAL</a:t>
            </a:r>
            <a:br>
              <a:rPr lang="en-US" sz="5400" b="1" dirty="0">
                <a:latin typeface="Bahnschrift Condensed" panose="020B0502040204020203" pitchFamily="34" charset="0"/>
              </a:rPr>
            </a:br>
            <a:endParaRPr lang="en-US" sz="5400" b="1" dirty="0">
              <a:latin typeface="Bahnschrift Condensed" panose="020B0502040204020203" pitchFamily="34" charset="0"/>
            </a:endParaRPr>
          </a:p>
        </p:txBody>
      </p:sp>
      <p:sp>
        <p:nvSpPr>
          <p:cNvPr id="3" name="Subtitle 2"/>
          <p:cNvSpPr>
            <a:spLocks noGrp="1"/>
          </p:cNvSpPr>
          <p:nvPr>
            <p:ph type="subTitle" idx="1"/>
          </p:nvPr>
        </p:nvSpPr>
        <p:spPr>
          <a:xfrm>
            <a:off x="988359" y="5001145"/>
            <a:ext cx="7372350" cy="853345"/>
          </a:xfrm>
        </p:spPr>
        <p:txBody>
          <a:bodyPr>
            <a:normAutofit/>
          </a:bodyPr>
          <a:lstStyle/>
          <a:p>
            <a:pPr algn="ctr">
              <a:lnSpc>
                <a:spcPct val="100000"/>
              </a:lnSpc>
              <a:spcBef>
                <a:spcPts val="0"/>
              </a:spcBef>
            </a:pPr>
            <a:r>
              <a:rPr lang="en-US" b="1" dirty="0">
                <a:solidFill>
                  <a:schemeClr val="tx1"/>
                </a:solidFill>
                <a:latin typeface="Bahnschrift Condensed" panose="020B0502040204020203" pitchFamily="34" charset="0"/>
              </a:rPr>
              <a:t>Prof. Dr. </a:t>
            </a:r>
            <a:r>
              <a:rPr lang="id-ID" b="1" dirty="0">
                <a:solidFill>
                  <a:schemeClr val="tx1"/>
                </a:solidFill>
                <a:latin typeface="Bahnschrift Condensed" panose="020B0502040204020203" pitchFamily="34" charset="0"/>
              </a:rPr>
              <a:t>TAJUDIN NUR</a:t>
            </a:r>
            <a:r>
              <a:rPr lang="en-US" b="1" dirty="0">
                <a:solidFill>
                  <a:schemeClr val="tx1"/>
                </a:solidFill>
                <a:latin typeface="Bahnschrift Condensed" panose="020B0502040204020203" pitchFamily="34" charset="0"/>
              </a:rPr>
              <a:t>, </a:t>
            </a:r>
            <a:r>
              <a:rPr lang="en-US" b="1" dirty="0" err="1">
                <a:solidFill>
                  <a:schemeClr val="tx1"/>
                </a:solidFill>
                <a:latin typeface="Bahnschrift Condensed" panose="020B0502040204020203" pitchFamily="34" charset="0"/>
              </a:rPr>
              <a:t>M.Hum</a:t>
            </a:r>
            <a:r>
              <a:rPr lang="id-ID" b="1" dirty="0">
                <a:solidFill>
                  <a:schemeClr val="tx1"/>
                </a:solidFill>
                <a:latin typeface="Bahnschrift Condensed" panose="020B0502040204020203" pitchFamily="34" charset="0"/>
              </a:rPr>
              <a:t>.</a:t>
            </a:r>
            <a:endParaRPr lang="en-US" b="1" dirty="0">
              <a:solidFill>
                <a:schemeClr val="tx1"/>
              </a:solidFill>
              <a:latin typeface="Bahnschrift Condensed" panose="020B0502040204020203" pitchFamily="34" charset="0"/>
            </a:endParaRPr>
          </a:p>
          <a:p>
            <a:pPr algn="ctr">
              <a:lnSpc>
                <a:spcPct val="100000"/>
              </a:lnSpc>
              <a:spcBef>
                <a:spcPts val="0"/>
              </a:spcBef>
            </a:pPr>
            <a:r>
              <a:rPr lang="en-US" b="1" dirty="0">
                <a:solidFill>
                  <a:schemeClr val="tx1"/>
                </a:solidFill>
                <a:latin typeface="Bahnschrift Condensed" panose="020B0502040204020203" pitchFamily="34" charset="0"/>
              </a:rPr>
              <a:t>Guru </a:t>
            </a:r>
            <a:r>
              <a:rPr lang="en-US" b="1" dirty="0" err="1">
                <a:solidFill>
                  <a:schemeClr val="tx1"/>
                </a:solidFill>
                <a:latin typeface="Bahnschrift Condensed" panose="020B0502040204020203" pitchFamily="34" charset="0"/>
              </a:rPr>
              <a:t>Besar</a:t>
            </a:r>
            <a:r>
              <a:rPr lang="en-US" b="1" dirty="0">
                <a:solidFill>
                  <a:schemeClr val="tx1"/>
                </a:solidFill>
                <a:latin typeface="Bahnschrift Condensed" panose="020B0502040204020203" pitchFamily="34" charset="0"/>
              </a:rPr>
              <a:t> </a:t>
            </a:r>
            <a:r>
              <a:rPr lang="en-US" b="1" dirty="0" err="1">
                <a:solidFill>
                  <a:schemeClr val="tx1"/>
                </a:solidFill>
                <a:latin typeface="Bahnschrift Condensed" panose="020B0502040204020203" pitchFamily="34" charset="0"/>
              </a:rPr>
              <a:t>Fakultas</a:t>
            </a:r>
            <a:r>
              <a:rPr lang="en-US" b="1" dirty="0">
                <a:solidFill>
                  <a:schemeClr val="tx1"/>
                </a:solidFill>
                <a:latin typeface="Bahnschrift Condensed" panose="020B0502040204020203" pitchFamily="34" charset="0"/>
              </a:rPr>
              <a:t> </a:t>
            </a:r>
            <a:r>
              <a:rPr lang="en-US" b="1" dirty="0" err="1">
                <a:solidFill>
                  <a:schemeClr val="tx1"/>
                </a:solidFill>
                <a:latin typeface="Bahnschrift Condensed" panose="020B0502040204020203" pitchFamily="34" charset="0"/>
              </a:rPr>
              <a:t>Ilmu</a:t>
            </a:r>
            <a:r>
              <a:rPr lang="en-US" b="1" dirty="0">
                <a:solidFill>
                  <a:schemeClr val="tx1"/>
                </a:solidFill>
                <a:latin typeface="Bahnschrift Condensed" panose="020B0502040204020203" pitchFamily="34" charset="0"/>
              </a:rPr>
              <a:t>  </a:t>
            </a:r>
            <a:r>
              <a:rPr lang="en-US" b="1" dirty="0" err="1">
                <a:solidFill>
                  <a:schemeClr val="tx1"/>
                </a:solidFill>
                <a:latin typeface="Bahnschrift Condensed" panose="020B0502040204020203" pitchFamily="34" charset="0"/>
              </a:rPr>
              <a:t>Budaya</a:t>
            </a:r>
            <a:r>
              <a:rPr lang="en-US" b="1" dirty="0">
                <a:solidFill>
                  <a:schemeClr val="tx1"/>
                </a:solidFill>
                <a:latin typeface="Bahnschrift Condensed" panose="020B0502040204020203" pitchFamily="34" charset="0"/>
              </a:rPr>
              <a:t> </a:t>
            </a:r>
            <a:r>
              <a:rPr lang="en-US" b="1" dirty="0" err="1">
                <a:solidFill>
                  <a:schemeClr val="tx1"/>
                </a:solidFill>
                <a:latin typeface="Bahnschrift Condensed" panose="020B0502040204020203" pitchFamily="34" charset="0"/>
              </a:rPr>
              <a:t>Universitas</a:t>
            </a:r>
            <a:r>
              <a:rPr lang="en-US" b="1" dirty="0">
                <a:solidFill>
                  <a:schemeClr val="tx1"/>
                </a:solidFill>
                <a:latin typeface="Bahnschrift Condensed" panose="020B0502040204020203" pitchFamily="34" charset="0"/>
              </a:rPr>
              <a:t> </a:t>
            </a:r>
            <a:r>
              <a:rPr lang="en-US" b="1" dirty="0" err="1">
                <a:solidFill>
                  <a:schemeClr val="tx1"/>
                </a:solidFill>
                <a:latin typeface="Bahnschrift Condensed" panose="020B0502040204020203" pitchFamily="34" charset="0"/>
              </a:rPr>
              <a:t>Padjadjaran</a:t>
            </a:r>
            <a:endParaRPr lang="en-US" b="1" dirty="0">
              <a:latin typeface="Bahnschrift Condensed"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9028" y="0"/>
            <a:ext cx="1865269" cy="1613594"/>
          </a:xfrm>
          <a:prstGeom prst="rect">
            <a:avLst/>
          </a:prstGeom>
        </p:spPr>
      </p:pic>
      <p:sp>
        <p:nvSpPr>
          <p:cNvPr id="5" name="TextBox 4"/>
          <p:cNvSpPr txBox="1"/>
          <p:nvPr/>
        </p:nvSpPr>
        <p:spPr>
          <a:xfrm>
            <a:off x="453838" y="6407030"/>
            <a:ext cx="8441392" cy="276999"/>
          </a:xfrm>
          <a:prstGeom prst="rect">
            <a:avLst/>
          </a:prstGeom>
          <a:noFill/>
        </p:spPr>
        <p:txBody>
          <a:bodyPr wrap="square" rtlCol="0">
            <a:spAutoFit/>
          </a:bodyPr>
          <a:lstStyle/>
          <a:p>
            <a:pPr algn="ctr"/>
            <a:r>
              <a:rPr lang="id-ID" sz="1200" dirty="0">
                <a:latin typeface="Bahnschrift Condensed" panose="020B0502040204020203" pitchFamily="34" charset="0"/>
              </a:rPr>
              <a:t>D</a:t>
            </a:r>
            <a:r>
              <a:rPr lang="en-GB" sz="1200" dirty="0" err="1">
                <a:latin typeface="Bahnschrift Condensed" panose="020B0502040204020203" pitchFamily="34" charset="0"/>
              </a:rPr>
              <a:t>isampaikan</a:t>
            </a:r>
            <a:r>
              <a:rPr lang="en-GB" sz="1200" dirty="0">
                <a:latin typeface="Bahnschrift Condensed" panose="020B0502040204020203" pitchFamily="34" charset="0"/>
              </a:rPr>
              <a:t> </a:t>
            </a:r>
            <a:r>
              <a:rPr lang="en-GB" sz="1200" dirty="0" err="1">
                <a:latin typeface="Bahnschrift Condensed" panose="020B0502040204020203" pitchFamily="34" charset="0"/>
              </a:rPr>
              <a:t>pada</a:t>
            </a:r>
            <a:r>
              <a:rPr lang="en-GB" sz="1200" dirty="0">
                <a:latin typeface="Bahnschrift Condensed" panose="020B0502040204020203" pitchFamily="34" charset="0"/>
              </a:rPr>
              <a:t> </a:t>
            </a:r>
            <a:r>
              <a:rPr lang="en-GB" sz="1200" dirty="0" err="1">
                <a:latin typeface="Bahnschrift Condensed" panose="020B0502040204020203" pitchFamily="34" charset="0"/>
              </a:rPr>
              <a:t>kuliah</a:t>
            </a:r>
            <a:r>
              <a:rPr lang="en-GB" sz="1200" dirty="0">
                <a:latin typeface="Bahnschrift Condensed" panose="020B0502040204020203" pitchFamily="34" charset="0"/>
              </a:rPr>
              <a:t> </a:t>
            </a:r>
            <a:r>
              <a:rPr lang="en-GB" sz="1200" dirty="0" err="1">
                <a:latin typeface="Bahnschrift Condensed" panose="020B0502040204020203" pitchFamily="34" charset="0"/>
              </a:rPr>
              <a:t>perdana</a:t>
            </a:r>
            <a:r>
              <a:rPr lang="en-GB" sz="1200" dirty="0">
                <a:latin typeface="Bahnschrift Condensed" panose="020B0502040204020203" pitchFamily="34" charset="0"/>
              </a:rPr>
              <a:t> TPB </a:t>
            </a:r>
            <a:r>
              <a:rPr lang="id-ID" sz="1200" dirty="0">
                <a:latin typeface="Bahnschrift Condensed" panose="020B0502040204020203" pitchFamily="34" charset="0"/>
              </a:rPr>
              <a:t>PENDIDIKAN AGAMA ISLAM</a:t>
            </a:r>
            <a:r>
              <a:rPr lang="en-GB" sz="1200" dirty="0">
                <a:latin typeface="Bahnschrift Condensed" panose="020B0502040204020203" pitchFamily="34" charset="0"/>
              </a:rPr>
              <a:t>, Universitas </a:t>
            </a:r>
            <a:r>
              <a:rPr lang="en-GB" sz="1200" dirty="0" err="1">
                <a:latin typeface="Bahnschrift Condensed" panose="020B0502040204020203" pitchFamily="34" charset="0"/>
              </a:rPr>
              <a:t>Padjadjaran</a:t>
            </a:r>
            <a:r>
              <a:rPr lang="en-GB" sz="1200" dirty="0">
                <a:latin typeface="Bahnschrift Condensed" panose="020B0502040204020203" pitchFamily="34" charset="0"/>
              </a:rPr>
              <a:t>, 2021</a:t>
            </a: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LAHIR TIGA PROFIL GENERASI ESTAFETA</a:t>
            </a:r>
            <a:endParaRPr lang="en-GB" sz="2800" b="1" dirty="0">
              <a:latin typeface="Bahnschrift Condensed" panose="020B0502040204020203" pitchFamily="34" charset="0"/>
            </a:endParaRPr>
          </a:p>
        </p:txBody>
      </p:sp>
      <p:sp>
        <p:nvSpPr>
          <p:cNvPr id="5" name="Rectangle 4"/>
          <p:cNvSpPr/>
          <p:nvPr/>
        </p:nvSpPr>
        <p:spPr>
          <a:xfrm>
            <a:off x="457200" y="1225688"/>
            <a:ext cx="8058150" cy="5632311"/>
          </a:xfrm>
          <a:prstGeom prst="rect">
            <a:avLst/>
          </a:prstGeom>
        </p:spPr>
        <p:txBody>
          <a:bodyPr wrap="square">
            <a:spAutoFit/>
          </a:bodyPr>
          <a:lstStyle/>
          <a:p>
            <a:pPr marL="357188" marR="0" lvl="0" indent="-357188"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2.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Berdasarkan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ayat</a:t>
            </a:r>
            <a:r>
              <a:rPr kumimoji="0" lang="en-US" sz="2000" b="0" i="0" u="none" strike="noStrike" kern="1200" cap="none" spc="0" normalizeH="0" baseline="0" noProof="0" dirty="0">
                <a:ln>
                  <a:noFill/>
                </a:ln>
                <a:solidFill>
                  <a:srgbClr val="000000"/>
                </a:solidFill>
                <a:effectLst/>
                <a:uLnTx/>
                <a:uFillTx/>
                <a:latin typeface="Segoe UI"/>
                <a:ea typeface="+mn-ea"/>
                <a:cs typeface="+mn-cs"/>
              </a:rPr>
              <a:t> di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atas</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ada</a:t>
            </a:r>
            <a:r>
              <a:rPr kumimoji="0" lang="en-US" sz="2000" b="0" i="0" u="none" strike="noStrike" kern="1200" cap="none" spc="0" normalizeH="0" baseline="0" noProof="0" dirty="0">
                <a:ln>
                  <a:noFill/>
                </a:ln>
                <a:solidFill>
                  <a:srgbClr val="000000"/>
                </a:solidFill>
                <a:effectLst/>
                <a:uLnTx/>
                <a:uFillTx/>
                <a:latin typeface="Segoe UI"/>
                <a:ea typeface="+mn-ea"/>
                <a:cs typeface="+mn-cs"/>
              </a:rPr>
              <a:t> 3 </a:t>
            </a:r>
            <a:r>
              <a:rPr lang="en-US" sz="2000" dirty="0" err="1">
                <a:solidFill>
                  <a:srgbClr val="000000"/>
                </a:solidFill>
                <a:latin typeface="Segoe UI"/>
              </a:rPr>
              <a:t>profil</a:t>
            </a:r>
            <a:r>
              <a:rPr lang="en-US" sz="2000" dirty="0">
                <a:solidFill>
                  <a:srgbClr val="000000"/>
                </a:solidFill>
                <a:latin typeface="Segoe UI"/>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umat</a:t>
            </a:r>
            <a:r>
              <a:rPr kumimoji="0" lang="en-US" sz="2000" b="0" i="0" u="none" strike="noStrike" kern="1200" cap="none" spc="0" normalizeH="0" baseline="0" noProof="0" dirty="0">
                <a:ln>
                  <a:noFill/>
                </a:ln>
                <a:solidFill>
                  <a:srgbClr val="000000"/>
                </a:solidFill>
                <a:effectLst/>
                <a:uLnTx/>
                <a:uFillTx/>
                <a:latin typeface="Segoe UI"/>
                <a:ea typeface="+mn-ea"/>
                <a:cs typeface="+mn-cs"/>
              </a:rPr>
              <a:t> Nabi Muhammad,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yaitu</a:t>
            </a:r>
            <a:r>
              <a:rPr kumimoji="0" lang="en-US" sz="2000" b="0" i="0" u="none" strike="noStrike" kern="1200" cap="none" spc="0" normalizeH="0" baseline="0" noProof="0" dirty="0">
                <a:ln>
                  <a:noFill/>
                </a:ln>
                <a:solidFill>
                  <a:srgbClr val="000000"/>
                </a:solidFill>
                <a:effectLst/>
                <a:uLnTx/>
                <a:uFillTx/>
                <a:latin typeface="Segoe UI"/>
                <a:ea typeface="+mn-ea"/>
                <a:cs typeface="+mn-cs"/>
              </a:rPr>
              <a:t> (1)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profil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zhalimun</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linafsih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atau</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menganiaya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diri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sendiri</a:t>
            </a:r>
            <a:r>
              <a:rPr kumimoji="0" lang="en-US" sz="2000" b="0" i="0" u="none" strike="noStrike" kern="1200" cap="none" spc="0" normalizeH="0" baseline="0" noProof="0" dirty="0">
                <a:ln>
                  <a:noFill/>
                </a:ln>
                <a:solidFill>
                  <a:srgbClr val="000000"/>
                </a:solidFill>
                <a:effectLst/>
                <a:uLnTx/>
                <a:uFillTx/>
                <a:latin typeface="Segoe UI"/>
                <a:ea typeface="+mn-ea"/>
                <a:cs typeface="+mn-cs"/>
              </a:rPr>
              <a:t>”, (2)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profil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muqtashid</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pertengahan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atau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biasa-biasa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saja</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(3)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profil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sabiqun</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bil</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khaerot</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yaitu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pejuang</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pelopor</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semangatnya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adalah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berlomba</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berkompetisi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dalam</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menebar</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kebaikan</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r>
              <a:rPr kumimoji="0" lang="en-US" sz="2000" b="0" i="0" u="none" strike="noStrike" kern="1200" cap="none" spc="0" normalizeH="0" baseline="0" noProof="0" dirty="0" err="1">
                <a:ln>
                  <a:noFill/>
                </a:ln>
                <a:solidFill>
                  <a:srgbClr val="000000"/>
                </a:solidFill>
                <a:effectLst/>
                <a:uLnTx/>
                <a:uFillTx/>
                <a:latin typeface="Segoe UI"/>
                <a:ea typeface="+mn-ea"/>
                <a:cs typeface="+mn-cs"/>
              </a:rPr>
              <a:t>Profil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lang="en-US" sz="2000" dirty="0">
                <a:solidFill>
                  <a:srgbClr val="000000"/>
                </a:solidFill>
                <a:latin typeface="Segoe UI"/>
              </a:rPr>
              <a:t>g</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zhalimun</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linafsih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atau</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menganiaya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diri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sendiri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adalah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meninggalkan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kewajiban</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tanggungjawabnya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kepada</a:t>
            </a:r>
            <a:r>
              <a:rPr kumimoji="0" lang="en-US" sz="2000" b="0" i="0" u="none" strike="noStrike" kern="1200" cap="none" spc="0" normalizeH="0" baseline="0" noProof="0" dirty="0">
                <a:ln>
                  <a:noFill/>
                </a:ln>
                <a:solidFill>
                  <a:srgbClr val="000000"/>
                </a:solidFill>
                <a:effectLst/>
                <a:uLnTx/>
                <a:uFillTx/>
                <a:latin typeface="Segoe UI"/>
                <a:ea typeface="+mn-ea"/>
                <a:cs typeface="+mn-cs"/>
              </a:rPr>
              <a:t> agama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umat</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senantiasa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melanggar</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apa</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dilarang</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kepada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lang="en-US" sz="2000" dirty="0">
              <a:solidFill>
                <a:srgbClr val="000000"/>
              </a:solidFill>
              <a:latin typeface="Segoe UI"/>
            </a:endParaRPr>
          </a:p>
          <a:p>
            <a:pPr marL="447675" marR="0" lvl="0" indent="-447675"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ini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banyak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menabrak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rambu-rambu</a:t>
            </a:r>
            <a:r>
              <a:rPr kumimoji="0" lang="en-US" sz="2000" b="0" i="0" u="none" strike="noStrike" kern="1200" cap="none" spc="0" normalizeH="0" baseline="0" noProof="0" dirty="0">
                <a:ln>
                  <a:noFill/>
                </a:ln>
                <a:solidFill>
                  <a:srgbClr val="000000"/>
                </a:solidFill>
                <a:effectLst/>
                <a:uLnTx/>
                <a:uFillTx/>
                <a:latin typeface="Segoe UI"/>
                <a:ea typeface="+mn-ea"/>
                <a:cs typeface="+mn-cs"/>
              </a:rPr>
              <a:t> agama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karena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untuk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disebut</a:t>
            </a:r>
            <a:r>
              <a:rPr kumimoji="0" lang="en-US" sz="2000" b="0" i="0" u="none" strike="noStrike" kern="1200" cap="none" spc="0" normalizeH="0" baseline="0" noProof="0" dirty="0">
                <a:ln>
                  <a:noFill/>
                </a:ln>
                <a:solidFill>
                  <a:srgbClr val="000000"/>
                </a:solidFill>
                <a:effectLst/>
                <a:uLnTx/>
                <a:uFillTx/>
                <a:latin typeface="Segoe UI"/>
                <a:ea typeface="+mn-ea"/>
                <a:cs typeface="+mn-cs"/>
              </a:rPr>
              <a:t> modern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maka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rambu-rambu</a:t>
            </a:r>
            <a:r>
              <a:rPr kumimoji="0" lang="en-US" sz="2000" b="0" i="0" u="none" strike="noStrike" kern="1200" cap="none" spc="0" normalizeH="0" baseline="0" noProof="0" dirty="0">
                <a:ln>
                  <a:noFill/>
                </a:ln>
                <a:solidFill>
                  <a:srgbClr val="000000"/>
                </a:solidFill>
                <a:effectLst/>
                <a:uLnTx/>
                <a:uFillTx/>
                <a:latin typeface="Segoe UI"/>
                <a:ea typeface="+mn-ea"/>
                <a:cs typeface="+mn-cs"/>
              </a:rPr>
              <a:t> agama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tidak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perlu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diindahkan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Padahal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sejatinya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menjadi</a:t>
            </a:r>
            <a:r>
              <a:rPr kumimoji="0" lang="en-US" sz="2000" b="0" i="0" u="none" strike="noStrike" kern="1200" cap="none" spc="0" normalizeH="0" baseline="0" noProof="0" dirty="0">
                <a:ln>
                  <a:noFill/>
                </a:ln>
                <a:solidFill>
                  <a:srgbClr val="000000"/>
                </a:solidFill>
                <a:effectLst/>
                <a:uLnTx/>
                <a:uFillTx/>
                <a:latin typeface="Segoe UI"/>
                <a:ea typeface="+mn-ea"/>
                <a:cs typeface="+mn-cs"/>
              </a:rPr>
              <a:t> korban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invasi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budaya</a:t>
            </a:r>
            <a:r>
              <a:rPr kumimoji="0" lang="en-US" sz="2000" b="0" i="0" u="none" strike="noStrike" kern="1200" cap="none" spc="0" normalizeH="0" baseline="0" noProof="0" dirty="0">
                <a:ln>
                  <a:noFill/>
                </a:ln>
                <a:solidFill>
                  <a:srgbClr val="000000"/>
                </a:solidFill>
                <a:effectLst/>
                <a:uLnTx/>
                <a:uFillTx/>
                <a:latin typeface="Segoe UI"/>
                <a:ea typeface="+mn-ea"/>
                <a:cs typeface="+mn-cs"/>
              </a:rPr>
              <a:t> Barat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menyerang</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dari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berbagai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lini</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secara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pelan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tapi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pasti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membunuh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karakter</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muda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bangsa</a:t>
            </a:r>
            <a:r>
              <a:rPr kumimoji="0" lang="en-US" sz="2000" b="0" i="0" u="none" strike="noStrike" kern="1200" cap="none" spc="0" normalizeH="0" baseline="0" noProof="0" dirty="0">
                <a:ln>
                  <a:noFill/>
                </a:ln>
                <a:solidFill>
                  <a:srgbClr val="000000"/>
                </a:solidFill>
                <a:effectLst/>
                <a:uLnTx/>
                <a:uFillTx/>
                <a:latin typeface="Segoe UI"/>
                <a:ea typeface="+mn-ea"/>
                <a:cs typeface="+mn-cs"/>
              </a:rPr>
              <a:t> Indonesia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islami</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p:txBody>
      </p:sp>
    </p:spTree>
    <p:extLst>
      <p:ext uri="{BB962C8B-B14F-4D97-AF65-F5344CB8AC3E}">
        <p14:creationId xmlns:p14="http://schemas.microsoft.com/office/powerpoint/2010/main" val="366866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LAHIR TIGA PROFIL GENERASI ESTAFETA</a:t>
            </a:r>
            <a:endParaRPr lang="en-GB" sz="2800" b="1" dirty="0">
              <a:latin typeface="Bahnschrift Condensed" panose="020B0502040204020203" pitchFamily="34" charset="0"/>
            </a:endParaRPr>
          </a:p>
        </p:txBody>
      </p:sp>
      <p:sp>
        <p:nvSpPr>
          <p:cNvPr id="5" name="Rectangle 4"/>
          <p:cNvSpPr/>
          <p:nvPr/>
        </p:nvSpPr>
        <p:spPr>
          <a:xfrm>
            <a:off x="546100" y="1241556"/>
            <a:ext cx="8058150" cy="5632311"/>
          </a:xfrm>
          <a:prstGeom prst="rect">
            <a:avLst/>
          </a:prstGeom>
        </p:spPr>
        <p:txBody>
          <a:bodyPr wrap="square">
            <a:spAutoFit/>
          </a:bodyPr>
          <a:lstStyle/>
          <a:p>
            <a:pPr marL="447675" marR="0" lvl="0" indent="-447675"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(b)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Profil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muqtashid</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pertengahan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atau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biasa-biasa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saja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adalah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merasa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cukup</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puas</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dengan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mampu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menunaikan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apa</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menjadi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kewajiban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pokok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pribadi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meninggalkan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apa</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diharamkan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agama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kepada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tetapi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tidak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mempunyai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kesadaran</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kepekaan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terhadap</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tanggung</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jawab</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kolektif</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sebagai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pemimpin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umat</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p>
          <a:p>
            <a:pPr marL="447675" marR="0" lvl="0" indent="-447675" algn="just" defTabSz="914400" rtl="0" eaLnBrk="1" fontAlgn="auto" latinLnBrk="0" hangingPunct="1">
              <a:lnSpc>
                <a:spcPct val="100000"/>
              </a:lnSpc>
              <a:spcBef>
                <a:spcPts val="0"/>
              </a:spcBef>
              <a:spcAft>
                <a:spcPts val="0"/>
              </a:spcAft>
              <a:buClrTx/>
              <a:buSzTx/>
              <a:tabLst/>
              <a:defRPr/>
            </a:pPr>
            <a:r>
              <a:rPr lang="en-US" sz="2000" dirty="0">
                <a:solidFill>
                  <a:srgbClr val="000000"/>
                </a:solidFill>
                <a:latin typeface="Segoe UI"/>
              </a:rPr>
              <a:t>      </a:t>
            </a:r>
            <a:r>
              <a:rPr lang="en-US" sz="2000" dirty="0" err="1">
                <a:solidFill>
                  <a:srgbClr val="000000"/>
                </a:solidFill>
                <a:latin typeface="Segoe UI"/>
              </a:rPr>
              <a:t>Kesalehan</a:t>
            </a:r>
            <a:r>
              <a:rPr lang="en-US" sz="2000" dirty="0">
                <a:solidFill>
                  <a:srgbClr val="000000"/>
                </a:solidFill>
                <a:latin typeface="Segoe UI"/>
              </a:rPr>
              <a:t> </a:t>
            </a:r>
            <a:r>
              <a:rPr lang="en-US" sz="2000" dirty="0" err="1">
                <a:solidFill>
                  <a:srgbClr val="000000"/>
                </a:solidFill>
                <a:latin typeface="Segoe UI"/>
              </a:rPr>
              <a:t>mereka</a:t>
            </a:r>
            <a:r>
              <a:rPr lang="en-US" sz="2000" dirty="0">
                <a:solidFill>
                  <a:srgbClr val="000000"/>
                </a:solidFill>
                <a:latin typeface="Segoe UI"/>
              </a:rPr>
              <a:t> </a:t>
            </a:r>
            <a:r>
              <a:rPr lang="en-US" sz="2000" dirty="0" err="1">
                <a:solidFill>
                  <a:srgbClr val="000000"/>
                </a:solidFill>
                <a:latin typeface="Segoe UI"/>
              </a:rPr>
              <a:t>baru</a:t>
            </a:r>
            <a:r>
              <a:rPr lang="en-US" sz="2000" dirty="0">
                <a:solidFill>
                  <a:srgbClr val="000000"/>
                </a:solidFill>
                <a:latin typeface="Segoe UI"/>
              </a:rPr>
              <a:t> </a:t>
            </a:r>
            <a:r>
              <a:rPr lang="en-US" sz="2000" dirty="0" err="1">
                <a:solidFill>
                  <a:srgbClr val="000000"/>
                </a:solidFill>
                <a:latin typeface="Segoe UI"/>
              </a:rPr>
              <a:t>sebatas</a:t>
            </a:r>
            <a:r>
              <a:rPr lang="en-US" sz="2000" dirty="0">
                <a:solidFill>
                  <a:srgbClr val="000000"/>
                </a:solidFill>
                <a:latin typeface="Segoe UI"/>
              </a:rPr>
              <a:t> </a:t>
            </a:r>
            <a:r>
              <a:rPr lang="en-US" sz="2000" dirty="0" err="1">
                <a:solidFill>
                  <a:srgbClr val="000000"/>
                </a:solidFill>
                <a:latin typeface="Segoe UI"/>
              </a:rPr>
              <a:t>mengamalkan</a:t>
            </a:r>
            <a:r>
              <a:rPr lang="en-US" sz="2000" dirty="0">
                <a:solidFill>
                  <a:srgbClr val="000000"/>
                </a:solidFill>
                <a:latin typeface="Segoe UI"/>
              </a:rPr>
              <a:t> pada yang </a:t>
            </a:r>
            <a:r>
              <a:rPr lang="en-US" sz="2000" dirty="0" err="1">
                <a:solidFill>
                  <a:srgbClr val="000000"/>
                </a:solidFill>
                <a:latin typeface="Segoe UI"/>
              </a:rPr>
              <a:t>wajib</a:t>
            </a:r>
            <a:r>
              <a:rPr lang="en-US" sz="2000" dirty="0">
                <a:solidFill>
                  <a:srgbClr val="000000"/>
                </a:solidFill>
                <a:latin typeface="Segoe UI"/>
              </a:rPr>
              <a:t> dan </a:t>
            </a:r>
            <a:r>
              <a:rPr lang="en-US" sz="2000" dirty="0" err="1">
                <a:solidFill>
                  <a:srgbClr val="000000"/>
                </a:solidFill>
                <a:latin typeface="Segoe UI"/>
              </a:rPr>
              <a:t>meninggalkan</a:t>
            </a:r>
            <a:r>
              <a:rPr lang="en-US" sz="2000" dirty="0">
                <a:solidFill>
                  <a:srgbClr val="000000"/>
                </a:solidFill>
                <a:latin typeface="Segoe UI"/>
              </a:rPr>
              <a:t> yang haram, </a:t>
            </a:r>
            <a:r>
              <a:rPr lang="en-US" sz="2000" dirty="0" err="1">
                <a:solidFill>
                  <a:srgbClr val="000000"/>
                </a:solidFill>
                <a:latin typeface="Segoe UI"/>
              </a:rPr>
              <a:t>tanpa</a:t>
            </a:r>
            <a:r>
              <a:rPr lang="en-US" sz="2000" dirty="0">
                <a:solidFill>
                  <a:srgbClr val="000000"/>
                </a:solidFill>
                <a:latin typeface="Segoe UI"/>
              </a:rPr>
              <a:t> </a:t>
            </a:r>
            <a:r>
              <a:rPr lang="en-US" sz="2000" dirty="0" err="1">
                <a:solidFill>
                  <a:srgbClr val="000000"/>
                </a:solidFill>
                <a:latin typeface="Segoe UI"/>
              </a:rPr>
              <a:t>dibarengi</a:t>
            </a:r>
            <a:r>
              <a:rPr lang="en-US" sz="2000" dirty="0">
                <a:solidFill>
                  <a:srgbClr val="000000"/>
                </a:solidFill>
                <a:latin typeface="Segoe UI"/>
              </a:rPr>
              <a:t> </a:t>
            </a:r>
            <a:r>
              <a:rPr lang="en-US" sz="2000" dirty="0" err="1">
                <a:solidFill>
                  <a:srgbClr val="000000"/>
                </a:solidFill>
                <a:latin typeface="Segoe UI"/>
              </a:rPr>
              <a:t>kegairahan</a:t>
            </a:r>
            <a:r>
              <a:rPr lang="en-US" sz="2000" dirty="0">
                <a:solidFill>
                  <a:srgbClr val="000000"/>
                </a:solidFill>
                <a:latin typeface="Segoe UI"/>
              </a:rPr>
              <a:t> </a:t>
            </a:r>
            <a:r>
              <a:rPr lang="en-US" sz="2000" dirty="0" err="1">
                <a:solidFill>
                  <a:srgbClr val="000000"/>
                </a:solidFill>
                <a:latin typeface="Segoe UI"/>
              </a:rPr>
              <a:t>atas</a:t>
            </a:r>
            <a:r>
              <a:rPr lang="en-US" sz="2000" dirty="0">
                <a:solidFill>
                  <a:srgbClr val="000000"/>
                </a:solidFill>
                <a:latin typeface="Segoe UI"/>
              </a:rPr>
              <a:t> </a:t>
            </a:r>
            <a:r>
              <a:rPr lang="en-US" sz="2000" dirty="0" err="1">
                <a:solidFill>
                  <a:srgbClr val="000000"/>
                </a:solidFill>
                <a:latin typeface="Segoe UI"/>
              </a:rPr>
              <a:t>tanggungjawab</a:t>
            </a:r>
            <a:r>
              <a:rPr lang="en-US" sz="2000" dirty="0">
                <a:solidFill>
                  <a:srgbClr val="000000"/>
                </a:solidFill>
                <a:latin typeface="Segoe UI"/>
              </a:rPr>
              <a:t> </a:t>
            </a:r>
            <a:r>
              <a:rPr lang="en-US" sz="2000" dirty="0" err="1">
                <a:solidFill>
                  <a:srgbClr val="000000"/>
                </a:solidFill>
                <a:latin typeface="Segoe UI"/>
              </a:rPr>
              <a:t>sosial</a:t>
            </a:r>
            <a:r>
              <a:rPr lang="en-US" sz="2000" dirty="0">
                <a:solidFill>
                  <a:srgbClr val="000000"/>
                </a:solidFill>
                <a:latin typeface="Segoe UI"/>
              </a:rPr>
              <a:t> dan </a:t>
            </a:r>
            <a:r>
              <a:rPr lang="en-US" sz="2000" dirty="0" err="1">
                <a:solidFill>
                  <a:srgbClr val="000000"/>
                </a:solidFill>
                <a:latin typeface="Segoe UI"/>
              </a:rPr>
              <a:t>kolektif</a:t>
            </a:r>
            <a:r>
              <a:rPr lang="en-US" sz="2000" dirty="0">
                <a:solidFill>
                  <a:srgbClr val="000000"/>
                </a:solidFill>
                <a:latin typeface="Segoe UI"/>
              </a:rPr>
              <a:t> </a:t>
            </a:r>
            <a:r>
              <a:rPr lang="en-US" sz="2000" dirty="0" err="1">
                <a:solidFill>
                  <a:srgbClr val="000000"/>
                </a:solidFill>
                <a:latin typeface="Segoe UI"/>
              </a:rPr>
              <a:t>mereka</a:t>
            </a:r>
            <a:r>
              <a:rPr lang="en-US" sz="2000" dirty="0">
                <a:solidFill>
                  <a:srgbClr val="000000"/>
                </a:solidFill>
                <a:latin typeface="Segoe UI"/>
              </a:rPr>
              <a:t>. </a:t>
            </a:r>
            <a:r>
              <a:rPr lang="en-US" sz="2000" dirty="0" err="1">
                <a:solidFill>
                  <a:srgbClr val="000000"/>
                </a:solidFill>
                <a:latin typeface="Segoe UI"/>
              </a:rPr>
              <a:t>Sebagaimana</a:t>
            </a:r>
            <a:r>
              <a:rPr lang="en-US" sz="2000" dirty="0">
                <a:solidFill>
                  <a:srgbClr val="000000"/>
                </a:solidFill>
                <a:latin typeface="Segoe UI"/>
              </a:rPr>
              <a:t> </a:t>
            </a:r>
            <a:r>
              <a:rPr lang="en-US" sz="2000" dirty="0" err="1">
                <a:solidFill>
                  <a:srgbClr val="000000"/>
                </a:solidFill>
                <a:latin typeface="Segoe UI"/>
              </a:rPr>
              <a:t>belum</a:t>
            </a:r>
            <a:r>
              <a:rPr lang="en-US" sz="2000" dirty="0">
                <a:solidFill>
                  <a:srgbClr val="000000"/>
                </a:solidFill>
                <a:latin typeface="Segoe UI"/>
              </a:rPr>
              <a:t> </a:t>
            </a:r>
            <a:r>
              <a:rPr lang="en-US" sz="2000" dirty="0" err="1">
                <a:solidFill>
                  <a:srgbClr val="000000"/>
                </a:solidFill>
                <a:latin typeface="Segoe UI"/>
              </a:rPr>
              <a:t>peduli</a:t>
            </a:r>
            <a:r>
              <a:rPr lang="en-US" sz="2000" dirty="0">
                <a:solidFill>
                  <a:srgbClr val="000000"/>
                </a:solidFill>
                <a:latin typeface="Segoe UI"/>
              </a:rPr>
              <a:t> </a:t>
            </a:r>
            <a:r>
              <a:rPr lang="en-US" sz="2000" dirty="0" err="1">
                <a:solidFill>
                  <a:srgbClr val="000000"/>
                </a:solidFill>
                <a:latin typeface="Segoe UI"/>
              </a:rPr>
              <a:t>menghidupkan</a:t>
            </a:r>
            <a:r>
              <a:rPr lang="en-US" sz="2000" dirty="0">
                <a:solidFill>
                  <a:srgbClr val="000000"/>
                </a:solidFill>
                <a:latin typeface="Segoe UI"/>
              </a:rPr>
              <a:t> </a:t>
            </a:r>
            <a:r>
              <a:rPr lang="en-US" sz="2000" dirty="0" err="1">
                <a:solidFill>
                  <a:srgbClr val="000000"/>
                </a:solidFill>
                <a:latin typeface="Segoe UI"/>
              </a:rPr>
              <a:t>kebaikan-kebaikan</a:t>
            </a:r>
            <a:r>
              <a:rPr lang="en-US" sz="2000" dirty="0">
                <a:solidFill>
                  <a:srgbClr val="000000"/>
                </a:solidFill>
                <a:latin typeface="Segoe UI"/>
              </a:rPr>
              <a:t> dan </a:t>
            </a:r>
            <a:r>
              <a:rPr lang="en-US" sz="2000" dirty="0" err="1">
                <a:solidFill>
                  <a:srgbClr val="000000"/>
                </a:solidFill>
                <a:latin typeface="Segoe UI"/>
              </a:rPr>
              <a:t>pengorbanan</a:t>
            </a:r>
            <a:r>
              <a:rPr lang="en-US" sz="2000" dirty="0">
                <a:solidFill>
                  <a:srgbClr val="000000"/>
                </a:solidFill>
                <a:latin typeface="Segoe UI"/>
              </a:rPr>
              <a:t> yang </a:t>
            </a:r>
            <a:r>
              <a:rPr lang="en-US" sz="2000" dirty="0" err="1">
                <a:solidFill>
                  <a:srgbClr val="000000"/>
                </a:solidFill>
                <a:latin typeface="Segoe UI"/>
              </a:rPr>
              <a:t>bersifat</a:t>
            </a:r>
            <a:r>
              <a:rPr lang="en-US" sz="2000" dirty="0">
                <a:solidFill>
                  <a:srgbClr val="000000"/>
                </a:solidFill>
                <a:latin typeface="Segoe UI"/>
              </a:rPr>
              <a:t> </a:t>
            </a:r>
            <a:r>
              <a:rPr lang="en-US" sz="2000" dirty="0" err="1">
                <a:solidFill>
                  <a:srgbClr val="000000"/>
                </a:solidFill>
                <a:latin typeface="Segoe UI"/>
              </a:rPr>
              <a:t>sukarela</a:t>
            </a:r>
            <a:r>
              <a:rPr lang="en-US" sz="2000" dirty="0">
                <a:solidFill>
                  <a:srgbClr val="000000"/>
                </a:solidFill>
                <a:latin typeface="Segoe UI"/>
              </a:rPr>
              <a:t> dan </a:t>
            </a:r>
            <a:r>
              <a:rPr lang="en-US" sz="2000" dirty="0" err="1">
                <a:solidFill>
                  <a:srgbClr val="000000"/>
                </a:solidFill>
                <a:latin typeface="Segoe UI"/>
              </a:rPr>
              <a:t>pengabdian</a:t>
            </a:r>
            <a:r>
              <a:rPr lang="en-US" sz="2000" dirty="0">
                <a:solidFill>
                  <a:srgbClr val="000000"/>
                </a:solidFill>
                <a:latin typeface="Segoe UI"/>
              </a:rPr>
              <a:t>. </a:t>
            </a:r>
            <a:r>
              <a:rPr lang="en-US" sz="2000" dirty="0" err="1">
                <a:solidFill>
                  <a:srgbClr val="000000"/>
                </a:solidFill>
                <a:latin typeface="Segoe UI"/>
              </a:rPr>
              <a:t>Pendeknya</a:t>
            </a:r>
            <a:r>
              <a:rPr lang="en-US" sz="2000" dirty="0">
                <a:solidFill>
                  <a:srgbClr val="000000"/>
                </a:solidFill>
                <a:latin typeface="Segoe UI"/>
              </a:rPr>
              <a:t>, </a:t>
            </a:r>
            <a:r>
              <a:rPr lang="en-US" sz="2000" dirty="0" err="1">
                <a:solidFill>
                  <a:srgbClr val="000000"/>
                </a:solidFill>
                <a:latin typeface="Segoe UI"/>
              </a:rPr>
              <a:t>kelompok</a:t>
            </a:r>
            <a:r>
              <a:rPr lang="en-US" sz="2000" dirty="0">
                <a:solidFill>
                  <a:srgbClr val="000000"/>
                </a:solidFill>
                <a:latin typeface="Segoe UI"/>
              </a:rPr>
              <a:t> </a:t>
            </a:r>
            <a:r>
              <a:rPr lang="en-US" sz="2000" dirty="0" err="1">
                <a:solidFill>
                  <a:srgbClr val="000000"/>
                </a:solidFill>
                <a:latin typeface="Segoe UI"/>
              </a:rPr>
              <a:t>generasi</a:t>
            </a:r>
            <a:r>
              <a:rPr lang="en-US" sz="2000" dirty="0">
                <a:solidFill>
                  <a:srgbClr val="000000"/>
                </a:solidFill>
                <a:latin typeface="Segoe UI"/>
              </a:rPr>
              <a:t> </a:t>
            </a:r>
            <a:r>
              <a:rPr lang="en-US" sz="2000" dirty="0" err="1">
                <a:solidFill>
                  <a:srgbClr val="000000"/>
                </a:solidFill>
                <a:latin typeface="Segoe UI"/>
              </a:rPr>
              <a:t>muqtasid</a:t>
            </a:r>
            <a:r>
              <a:rPr lang="en-US" sz="2000" dirty="0">
                <a:solidFill>
                  <a:srgbClr val="000000"/>
                </a:solidFill>
                <a:latin typeface="Segoe UI"/>
              </a:rPr>
              <a:t> </a:t>
            </a:r>
            <a:r>
              <a:rPr lang="en-US" sz="2000" dirty="0" err="1">
                <a:solidFill>
                  <a:srgbClr val="000000"/>
                </a:solidFill>
                <a:latin typeface="Segoe UI"/>
              </a:rPr>
              <a:t>baru</a:t>
            </a:r>
            <a:r>
              <a:rPr lang="en-US" sz="2000" dirty="0">
                <a:solidFill>
                  <a:srgbClr val="000000"/>
                </a:solidFill>
                <a:latin typeface="Segoe UI"/>
              </a:rPr>
              <a:t> pada </a:t>
            </a:r>
            <a:r>
              <a:rPr lang="en-US" sz="2000" dirty="0" err="1">
                <a:solidFill>
                  <a:srgbClr val="000000"/>
                </a:solidFill>
                <a:latin typeface="Segoe UI"/>
              </a:rPr>
              <a:t>tahap</a:t>
            </a:r>
            <a:r>
              <a:rPr lang="en-US" sz="2000" dirty="0">
                <a:solidFill>
                  <a:srgbClr val="000000"/>
                </a:solidFill>
                <a:latin typeface="Segoe UI"/>
              </a:rPr>
              <a:t> </a:t>
            </a:r>
            <a:r>
              <a:rPr lang="en-US" sz="2000" dirty="0" err="1">
                <a:solidFill>
                  <a:srgbClr val="000000"/>
                </a:solidFill>
                <a:latin typeface="Segoe UI"/>
              </a:rPr>
              <a:t>kesalehan</a:t>
            </a:r>
            <a:r>
              <a:rPr lang="en-US" sz="2000" dirty="0">
                <a:solidFill>
                  <a:srgbClr val="000000"/>
                </a:solidFill>
                <a:latin typeface="Segoe UI"/>
              </a:rPr>
              <a:t> </a:t>
            </a:r>
            <a:r>
              <a:rPr lang="en-US" sz="2000" dirty="0" err="1">
                <a:solidFill>
                  <a:srgbClr val="000000"/>
                </a:solidFill>
                <a:latin typeface="Segoe UI"/>
              </a:rPr>
              <a:t>individu</a:t>
            </a:r>
            <a:r>
              <a:rPr lang="en-US" sz="2000" dirty="0">
                <a:solidFill>
                  <a:srgbClr val="000000"/>
                </a:solidFill>
                <a:latin typeface="Segoe UI"/>
              </a:rPr>
              <a:t> </a:t>
            </a:r>
            <a:r>
              <a:rPr lang="en-US" sz="2000" dirty="0" err="1">
                <a:solidFill>
                  <a:srgbClr val="000000"/>
                </a:solidFill>
                <a:latin typeface="Segoe UI"/>
              </a:rPr>
              <a:t>belum</a:t>
            </a:r>
            <a:r>
              <a:rPr lang="en-US" sz="2000" dirty="0">
                <a:solidFill>
                  <a:srgbClr val="000000"/>
                </a:solidFill>
                <a:latin typeface="Segoe UI"/>
              </a:rPr>
              <a:t> </a:t>
            </a:r>
            <a:r>
              <a:rPr lang="en-US" sz="2000" dirty="0" err="1">
                <a:solidFill>
                  <a:srgbClr val="000000"/>
                </a:solidFill>
                <a:latin typeface="Segoe UI"/>
              </a:rPr>
              <a:t>beranjak</a:t>
            </a:r>
            <a:r>
              <a:rPr lang="en-US" sz="2000" dirty="0">
                <a:solidFill>
                  <a:srgbClr val="000000"/>
                </a:solidFill>
                <a:latin typeface="Segoe UI"/>
              </a:rPr>
              <a:t> pada </a:t>
            </a:r>
            <a:r>
              <a:rPr lang="en-US" sz="2000" dirty="0" err="1">
                <a:solidFill>
                  <a:srgbClr val="000000"/>
                </a:solidFill>
                <a:latin typeface="Segoe UI"/>
              </a:rPr>
              <a:t>kesalehan</a:t>
            </a:r>
            <a:r>
              <a:rPr lang="en-US" sz="2000" dirty="0">
                <a:solidFill>
                  <a:srgbClr val="000000"/>
                </a:solidFill>
                <a:latin typeface="Segoe UI"/>
              </a:rPr>
              <a:t> </a:t>
            </a:r>
            <a:r>
              <a:rPr lang="en-US" sz="2000" dirty="0" err="1">
                <a:solidFill>
                  <a:srgbClr val="000000"/>
                </a:solidFill>
                <a:latin typeface="Segoe UI"/>
              </a:rPr>
              <a:t>sosial</a:t>
            </a:r>
            <a:r>
              <a:rPr lang="en-US" sz="2000" dirty="0">
                <a:solidFill>
                  <a:srgbClr val="000000"/>
                </a:solidFill>
                <a:latin typeface="Segoe UI"/>
              </a:rPr>
              <a:t> yang </a:t>
            </a:r>
            <a:r>
              <a:rPr lang="en-US" sz="2000" dirty="0" err="1">
                <a:solidFill>
                  <a:srgbClr val="000000"/>
                </a:solidFill>
                <a:latin typeface="Segoe UI"/>
              </a:rPr>
              <a:t>wujudnya</a:t>
            </a:r>
            <a:r>
              <a:rPr lang="en-US" sz="2000" dirty="0">
                <a:solidFill>
                  <a:srgbClr val="000000"/>
                </a:solidFill>
                <a:latin typeface="Segoe UI"/>
              </a:rPr>
              <a:t> </a:t>
            </a:r>
            <a:r>
              <a:rPr lang="en-US" sz="2000" dirty="0" err="1">
                <a:solidFill>
                  <a:srgbClr val="000000"/>
                </a:solidFill>
                <a:latin typeface="Segoe UI"/>
              </a:rPr>
              <a:t>adalah</a:t>
            </a:r>
            <a:r>
              <a:rPr lang="en-US" sz="2000" dirty="0">
                <a:solidFill>
                  <a:srgbClr val="000000"/>
                </a:solidFill>
                <a:latin typeface="Segoe UI"/>
              </a:rPr>
              <a:t> </a:t>
            </a:r>
            <a:r>
              <a:rPr lang="en-US" sz="2000" dirty="0" err="1">
                <a:solidFill>
                  <a:srgbClr val="000000"/>
                </a:solidFill>
                <a:latin typeface="Segoe UI"/>
              </a:rPr>
              <a:t>beramar</a:t>
            </a:r>
            <a:r>
              <a:rPr lang="en-US" sz="2000" dirty="0">
                <a:solidFill>
                  <a:srgbClr val="000000"/>
                </a:solidFill>
                <a:latin typeface="Segoe UI"/>
              </a:rPr>
              <a:t> </a:t>
            </a:r>
            <a:r>
              <a:rPr lang="en-US" sz="2000" dirty="0" err="1">
                <a:solidFill>
                  <a:srgbClr val="000000"/>
                </a:solidFill>
                <a:latin typeface="Segoe UI"/>
              </a:rPr>
              <a:t>ma’ruf</a:t>
            </a:r>
            <a:r>
              <a:rPr lang="en-US" sz="2000" dirty="0">
                <a:solidFill>
                  <a:srgbClr val="000000"/>
                </a:solidFill>
                <a:latin typeface="Segoe UI"/>
              </a:rPr>
              <a:t> </a:t>
            </a:r>
            <a:r>
              <a:rPr lang="en-US" sz="2000" dirty="0" err="1">
                <a:solidFill>
                  <a:srgbClr val="000000"/>
                </a:solidFill>
                <a:latin typeface="Segoe UI"/>
              </a:rPr>
              <a:t>nahyi</a:t>
            </a:r>
            <a:r>
              <a:rPr lang="en-US" sz="2000" dirty="0">
                <a:solidFill>
                  <a:srgbClr val="000000"/>
                </a:solidFill>
                <a:latin typeface="Segoe UI"/>
              </a:rPr>
              <a:t> </a:t>
            </a:r>
            <a:r>
              <a:rPr lang="en-US" sz="2000" dirty="0" err="1">
                <a:solidFill>
                  <a:srgbClr val="000000"/>
                </a:solidFill>
                <a:latin typeface="Segoe UI"/>
              </a:rPr>
              <a:t>munkar</a:t>
            </a:r>
            <a:r>
              <a:rPr lang="en-US" sz="2000" dirty="0">
                <a:solidFill>
                  <a:srgbClr val="000000"/>
                </a:solidFill>
                <a:latin typeface="Segoe UI"/>
              </a:rPr>
              <a:t>.</a:t>
            </a:r>
          </a:p>
          <a:p>
            <a:pPr marL="447675" marR="0" lvl="0" indent="-447675" algn="just"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47675" marR="0" lvl="0" indent="-447675" algn="just" defTabSz="914400" rtl="0" eaLnBrk="1" fontAlgn="auto" latinLnBrk="0" hangingPunct="1">
              <a:lnSpc>
                <a:spcPct val="100000"/>
              </a:lnSpc>
              <a:spcBef>
                <a:spcPts val="0"/>
              </a:spcBef>
              <a:spcAft>
                <a:spcPts val="0"/>
              </a:spcAft>
              <a:buClrTx/>
              <a:buSzTx/>
              <a:tabLst/>
              <a:defRPr/>
            </a:pPr>
            <a:endParaRPr lang="en-US" sz="2000" dirty="0">
              <a:solidFill>
                <a:srgbClr val="000000"/>
              </a:solidFill>
              <a:latin typeface="Segoe UI"/>
            </a:endParaRPr>
          </a:p>
          <a:p>
            <a:pPr marL="447675" marR="0" lvl="0" indent="-447675" algn="just"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13055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LAHIR TIGA PROFIL GENERASI ESTAFETA</a:t>
            </a:r>
            <a:endParaRPr lang="en-GB" sz="2800" b="1" dirty="0">
              <a:latin typeface="Bahnschrift Condensed" panose="020B0502040204020203" pitchFamily="34" charset="0"/>
            </a:endParaRPr>
          </a:p>
        </p:txBody>
      </p:sp>
      <p:sp>
        <p:nvSpPr>
          <p:cNvPr id="5" name="Rectangle 4"/>
          <p:cNvSpPr/>
          <p:nvPr/>
        </p:nvSpPr>
        <p:spPr>
          <a:xfrm>
            <a:off x="546100" y="1241556"/>
            <a:ext cx="8058150" cy="6863417"/>
          </a:xfrm>
          <a:prstGeom prst="rect">
            <a:avLst/>
          </a:prstGeom>
        </p:spPr>
        <p:txBody>
          <a:bodyPr wrap="square">
            <a:spAutoFit/>
          </a:bodyPr>
          <a:lstStyle/>
          <a:p>
            <a:pPr marL="357188" marR="0" lvl="0" indent="-357188" algn="just" defTabSz="914400" rtl="0" eaLnBrk="1" fontAlgn="auto" latinLnBrk="0" hangingPunct="1">
              <a:lnSpc>
                <a:spcPct val="100000"/>
              </a:lnSpc>
              <a:spcBef>
                <a:spcPts val="0"/>
              </a:spcBef>
              <a:spcAft>
                <a:spcPts val="0"/>
              </a:spcAft>
              <a:buClrTx/>
              <a:buSzTx/>
              <a:tabLst/>
              <a:defRPr/>
            </a:pPr>
            <a:r>
              <a:rPr lang="en-US" sz="2000" dirty="0">
                <a:solidFill>
                  <a:srgbClr val="000000"/>
                </a:solidFill>
                <a:latin typeface="Segoe UI"/>
              </a:rPr>
              <a:t>(c)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Profil</a:t>
            </a:r>
            <a:r>
              <a:rPr lang="en-US" sz="2000" dirty="0">
                <a:solidFill>
                  <a:srgbClr val="000000"/>
                </a:solidFill>
                <a:latin typeface="Segoe UI"/>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ketiga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diistilahkan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oleh Al-Qur’an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dengan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sebutan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a:ln>
                  <a:noFill/>
                </a:ln>
                <a:solidFill>
                  <a:srgbClr val="000000"/>
                </a:solidFill>
                <a:effectLst/>
                <a:uLnTx/>
                <a:uFillTx/>
                <a:latin typeface="Segoe UI"/>
                <a:ea typeface="+mn-ea"/>
                <a:cs typeface="+mn-cs"/>
              </a:rPr>
              <a:t>“</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sabiqun</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bil</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khoerot</a:t>
            </a:r>
            <a:r>
              <a:rPr kumimoji="0" lang="en-US" sz="2000" b="1" i="1" u="none" strike="noStrike" kern="1200" cap="none" spc="0" normalizeH="0" baseline="0" noProof="0" dirty="0">
                <a:ln>
                  <a:noFill/>
                </a:ln>
                <a:solidFill>
                  <a:srgbClr val="000000"/>
                </a:solidFill>
                <a:effectLst/>
                <a:uLnTx/>
                <a:uFillTx/>
                <a:latin typeface="Segoe UI"/>
                <a:ea typeface="+mn-ea"/>
                <a:cs typeface="+mn-cs"/>
              </a:rPr>
              <a:t>”</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yaitu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pejuang</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pelopor</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semangatnya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adalah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berlomba</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berkompetisi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dalam</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kebaikan</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a:p>
            <a:pPr marL="357188" marR="0" lvl="0" indent="-357188" algn="just" defTabSz="914400" rtl="0" eaLnBrk="1" fontAlgn="auto" latinLnBrk="0" hangingPunct="1">
              <a:lnSpc>
                <a:spcPct val="100000"/>
              </a:lnSpc>
              <a:spcBef>
                <a:spcPts val="0"/>
              </a:spcBef>
              <a:spcAft>
                <a:spcPts val="0"/>
              </a:spcAft>
              <a:buClrTx/>
              <a:buSzTx/>
              <a:tabLst/>
              <a:defRPr/>
            </a:pPr>
            <a:r>
              <a:rPr lang="en-US" sz="2000" dirty="0">
                <a:solidFill>
                  <a:srgbClr val="000000"/>
                </a:solidFill>
                <a:latin typeface="Segoe UI"/>
              </a:rPr>
              <a:t>     </a:t>
            </a:r>
            <a:r>
              <a:rPr lang="en-US" sz="2000" dirty="0" err="1">
                <a:solidFill>
                  <a:srgbClr val="000000"/>
                </a:solidFill>
                <a:latin typeface="Segoe UI"/>
              </a:rPr>
              <a:t>Profil</a:t>
            </a:r>
            <a:r>
              <a:rPr lang="en-US" sz="2000" dirty="0">
                <a:solidFill>
                  <a:srgbClr val="000000"/>
                </a:solidFill>
                <a:latin typeface="Segoe UI"/>
              </a:rPr>
              <a:t> </a:t>
            </a:r>
            <a:r>
              <a:rPr lang="en-US" sz="2000" dirty="0" err="1">
                <a:solidFill>
                  <a:srgbClr val="000000"/>
                </a:solidFill>
                <a:latin typeface="Segoe UI"/>
              </a:rPr>
              <a:t>generasi</a:t>
            </a:r>
            <a:r>
              <a:rPr lang="en-US" sz="2000" dirty="0">
                <a:solidFill>
                  <a:srgbClr val="000000"/>
                </a:solidFill>
                <a:latin typeface="Segoe UI"/>
              </a:rPr>
              <a:t> </a:t>
            </a:r>
            <a:r>
              <a:rPr lang="en-US" sz="2000" dirty="0" err="1">
                <a:solidFill>
                  <a:srgbClr val="000000"/>
                </a:solidFill>
                <a:latin typeface="Segoe UI"/>
              </a:rPr>
              <a:t>corak</a:t>
            </a:r>
            <a:r>
              <a:rPr lang="en-US" sz="2000" dirty="0">
                <a:solidFill>
                  <a:srgbClr val="000000"/>
                </a:solidFill>
                <a:latin typeface="Segoe UI"/>
              </a:rPr>
              <a:t> </a:t>
            </a:r>
            <a:r>
              <a:rPr lang="en-US" sz="2000" dirty="0" err="1">
                <a:solidFill>
                  <a:srgbClr val="000000"/>
                </a:solidFill>
                <a:latin typeface="Segoe UI"/>
              </a:rPr>
              <a:t>ketiga</a:t>
            </a:r>
            <a:r>
              <a:rPr lang="en-US" sz="2000" dirty="0">
                <a:solidFill>
                  <a:srgbClr val="000000"/>
                </a:solidFill>
                <a:latin typeface="Segoe UI"/>
              </a:rPr>
              <a:t> </a:t>
            </a:r>
            <a:r>
              <a:rPr lang="en-US" sz="2000" dirty="0" err="1">
                <a:solidFill>
                  <a:srgbClr val="000000"/>
                </a:solidFill>
                <a:latin typeface="Segoe UI"/>
              </a:rPr>
              <a:t>ini</a:t>
            </a:r>
            <a:r>
              <a:rPr lang="en-US" sz="2000" dirty="0">
                <a:solidFill>
                  <a:srgbClr val="000000"/>
                </a:solidFill>
                <a:latin typeface="Segoe UI"/>
              </a:rPr>
              <a:t> </a:t>
            </a:r>
            <a:r>
              <a:rPr lang="en-US" sz="2000" dirty="0" err="1">
                <a:solidFill>
                  <a:srgbClr val="000000"/>
                </a:solidFill>
                <a:latin typeface="Segoe UI"/>
              </a:rPr>
              <a:t>meski</a:t>
            </a:r>
            <a:r>
              <a:rPr lang="en-US" sz="2000" dirty="0">
                <a:solidFill>
                  <a:srgbClr val="000000"/>
                </a:solidFill>
                <a:latin typeface="Segoe UI"/>
              </a:rPr>
              <a:t> </a:t>
            </a:r>
            <a:r>
              <a:rPr lang="en-US" sz="2000" dirty="0" err="1">
                <a:solidFill>
                  <a:srgbClr val="000000"/>
                </a:solidFill>
                <a:latin typeface="Segoe UI"/>
              </a:rPr>
              <a:t>sibuk</a:t>
            </a:r>
            <a:r>
              <a:rPr lang="en-US" sz="2000" dirty="0">
                <a:solidFill>
                  <a:srgbClr val="000000"/>
                </a:solidFill>
                <a:latin typeface="Segoe UI"/>
              </a:rPr>
              <a:t> </a:t>
            </a:r>
            <a:r>
              <a:rPr lang="en-US" sz="2000" dirty="0" err="1">
                <a:solidFill>
                  <a:srgbClr val="000000"/>
                </a:solidFill>
                <a:latin typeface="Segoe UI"/>
              </a:rPr>
              <a:t>dengan</a:t>
            </a:r>
            <a:r>
              <a:rPr lang="en-US" sz="2000" dirty="0">
                <a:solidFill>
                  <a:srgbClr val="000000"/>
                </a:solidFill>
                <a:latin typeface="Segoe UI"/>
              </a:rPr>
              <a:t> </a:t>
            </a:r>
            <a:r>
              <a:rPr lang="en-US" sz="2000" dirty="0" err="1">
                <a:solidFill>
                  <a:srgbClr val="000000"/>
                </a:solidFill>
                <a:latin typeface="Segoe UI"/>
              </a:rPr>
              <a:t>rutinitas</a:t>
            </a:r>
            <a:r>
              <a:rPr lang="en-US" sz="2000" dirty="0">
                <a:solidFill>
                  <a:srgbClr val="000000"/>
                </a:solidFill>
                <a:latin typeface="Segoe UI"/>
              </a:rPr>
              <a:t> </a:t>
            </a:r>
            <a:r>
              <a:rPr lang="en-US" sz="2000" dirty="0" err="1">
                <a:solidFill>
                  <a:srgbClr val="000000"/>
                </a:solidFill>
                <a:latin typeface="Segoe UI"/>
              </a:rPr>
              <a:t>hidup</a:t>
            </a:r>
            <a:r>
              <a:rPr lang="en-US" sz="2000" dirty="0">
                <a:solidFill>
                  <a:srgbClr val="000000"/>
                </a:solidFill>
                <a:latin typeface="Segoe UI"/>
              </a:rPr>
              <a:t> </a:t>
            </a:r>
            <a:r>
              <a:rPr lang="en-US" sz="2000" dirty="0" err="1">
                <a:solidFill>
                  <a:srgbClr val="000000"/>
                </a:solidFill>
                <a:latin typeface="Segoe UI"/>
              </a:rPr>
              <a:t>tetapi</a:t>
            </a:r>
            <a:r>
              <a:rPr lang="en-US" sz="2000" dirty="0">
                <a:solidFill>
                  <a:srgbClr val="000000"/>
                </a:solidFill>
                <a:latin typeface="Segoe UI"/>
              </a:rPr>
              <a:t> </a:t>
            </a:r>
            <a:r>
              <a:rPr lang="en-US" sz="2000" dirty="0" err="1">
                <a:solidFill>
                  <a:srgbClr val="000000"/>
                </a:solidFill>
                <a:latin typeface="Segoe UI"/>
              </a:rPr>
              <a:t>masih</a:t>
            </a:r>
            <a:r>
              <a:rPr lang="en-US" sz="2000" dirty="0">
                <a:solidFill>
                  <a:srgbClr val="000000"/>
                </a:solidFill>
                <a:latin typeface="Segoe UI"/>
              </a:rPr>
              <a:t> </a:t>
            </a:r>
            <a:r>
              <a:rPr lang="en-US" sz="2000" dirty="0" err="1">
                <a:solidFill>
                  <a:srgbClr val="000000"/>
                </a:solidFill>
                <a:latin typeface="Segoe UI"/>
              </a:rPr>
              <a:t>tetap</a:t>
            </a:r>
            <a:r>
              <a:rPr lang="en-US" sz="2000" dirty="0">
                <a:solidFill>
                  <a:srgbClr val="000000"/>
                </a:solidFill>
                <a:latin typeface="Segoe UI"/>
              </a:rPr>
              <a:t> </a:t>
            </a:r>
            <a:r>
              <a:rPr lang="en-US" sz="2000" dirty="0" err="1">
                <a:solidFill>
                  <a:srgbClr val="000000"/>
                </a:solidFill>
                <a:latin typeface="Segoe UI"/>
              </a:rPr>
              <a:t>meluangkan</a:t>
            </a:r>
            <a:r>
              <a:rPr lang="en-US" sz="2000" dirty="0">
                <a:solidFill>
                  <a:srgbClr val="000000"/>
                </a:solidFill>
                <a:latin typeface="Segoe UI"/>
              </a:rPr>
              <a:t> </a:t>
            </a:r>
            <a:r>
              <a:rPr lang="en-US" sz="2000" dirty="0" err="1">
                <a:solidFill>
                  <a:srgbClr val="000000"/>
                </a:solidFill>
                <a:latin typeface="Segoe UI"/>
              </a:rPr>
              <a:t>waktu</a:t>
            </a:r>
            <a:r>
              <a:rPr lang="en-US" sz="2000" dirty="0">
                <a:solidFill>
                  <a:srgbClr val="000000"/>
                </a:solidFill>
                <a:latin typeface="Segoe UI"/>
              </a:rPr>
              <a:t> </a:t>
            </a:r>
            <a:r>
              <a:rPr lang="en-US" sz="2000" dirty="0" err="1">
                <a:solidFill>
                  <a:srgbClr val="000000"/>
                </a:solidFill>
                <a:latin typeface="Segoe UI"/>
              </a:rPr>
              <a:t>beramar</a:t>
            </a:r>
            <a:r>
              <a:rPr lang="en-US" sz="2000" dirty="0">
                <a:solidFill>
                  <a:srgbClr val="000000"/>
                </a:solidFill>
                <a:latin typeface="Segoe UI"/>
              </a:rPr>
              <a:t> </a:t>
            </a:r>
            <a:r>
              <a:rPr lang="en-US" sz="2000" dirty="0" err="1">
                <a:solidFill>
                  <a:srgbClr val="000000"/>
                </a:solidFill>
                <a:latin typeface="Segoe UI"/>
              </a:rPr>
              <a:t>ma’ruf</a:t>
            </a:r>
            <a:r>
              <a:rPr lang="en-US" sz="2000" dirty="0">
                <a:solidFill>
                  <a:srgbClr val="000000"/>
                </a:solidFill>
                <a:latin typeface="Segoe UI"/>
              </a:rPr>
              <a:t> </a:t>
            </a:r>
            <a:r>
              <a:rPr lang="en-US" sz="2000" dirty="0" err="1">
                <a:solidFill>
                  <a:srgbClr val="000000"/>
                </a:solidFill>
                <a:latin typeface="Segoe UI"/>
              </a:rPr>
              <a:t>nahyi</a:t>
            </a:r>
            <a:r>
              <a:rPr lang="en-US" sz="2000" dirty="0">
                <a:solidFill>
                  <a:srgbClr val="000000"/>
                </a:solidFill>
                <a:latin typeface="Segoe UI"/>
              </a:rPr>
              <a:t> </a:t>
            </a:r>
            <a:r>
              <a:rPr lang="en-US" sz="2000" dirty="0" err="1">
                <a:solidFill>
                  <a:srgbClr val="000000"/>
                </a:solidFill>
                <a:latin typeface="Segoe UI"/>
              </a:rPr>
              <a:t>munkar</a:t>
            </a:r>
            <a:r>
              <a:rPr lang="en-US" sz="2000" dirty="0">
                <a:solidFill>
                  <a:srgbClr val="000000"/>
                </a:solidFill>
                <a:latin typeface="Segoe UI"/>
              </a:rPr>
              <a:t>, </a:t>
            </a:r>
            <a:r>
              <a:rPr lang="en-US" sz="2000" dirty="0" err="1">
                <a:solidFill>
                  <a:srgbClr val="000000"/>
                </a:solidFill>
                <a:latin typeface="Segoe UI"/>
              </a:rPr>
              <a:t>yakni</a:t>
            </a:r>
            <a:r>
              <a:rPr lang="en-US" sz="2000" dirty="0">
                <a:solidFill>
                  <a:srgbClr val="000000"/>
                </a:solidFill>
                <a:latin typeface="Segoe UI"/>
              </a:rPr>
              <a:t> </a:t>
            </a:r>
            <a:r>
              <a:rPr lang="en-US" sz="2000" dirty="0" err="1">
                <a:solidFill>
                  <a:srgbClr val="000000"/>
                </a:solidFill>
                <a:latin typeface="Segoe UI"/>
              </a:rPr>
              <a:t>mengajak</a:t>
            </a:r>
            <a:r>
              <a:rPr lang="en-US" sz="2000" dirty="0">
                <a:solidFill>
                  <a:srgbClr val="000000"/>
                </a:solidFill>
                <a:latin typeface="Segoe UI"/>
              </a:rPr>
              <a:t> orang lain </a:t>
            </a:r>
            <a:r>
              <a:rPr lang="en-US" sz="2000" dirty="0" err="1">
                <a:solidFill>
                  <a:srgbClr val="000000"/>
                </a:solidFill>
                <a:latin typeface="Segoe UI"/>
              </a:rPr>
              <a:t>untuk</a:t>
            </a:r>
            <a:r>
              <a:rPr lang="en-US" sz="2000" dirty="0">
                <a:solidFill>
                  <a:srgbClr val="000000"/>
                </a:solidFill>
                <a:latin typeface="Segoe UI"/>
              </a:rPr>
              <a:t> </a:t>
            </a:r>
            <a:r>
              <a:rPr lang="en-US" sz="2000" dirty="0" err="1">
                <a:solidFill>
                  <a:srgbClr val="000000"/>
                </a:solidFill>
                <a:latin typeface="Segoe UI"/>
              </a:rPr>
              <a:t>berbuat</a:t>
            </a:r>
            <a:r>
              <a:rPr lang="en-US" sz="2000" dirty="0">
                <a:solidFill>
                  <a:srgbClr val="000000"/>
                </a:solidFill>
                <a:latin typeface="Segoe UI"/>
              </a:rPr>
              <a:t> </a:t>
            </a:r>
            <a:r>
              <a:rPr lang="en-US" sz="2000" dirty="0" err="1">
                <a:solidFill>
                  <a:srgbClr val="000000"/>
                </a:solidFill>
                <a:latin typeface="Segoe UI"/>
              </a:rPr>
              <a:t>baik</a:t>
            </a:r>
            <a:r>
              <a:rPr lang="en-US" sz="2000" dirty="0">
                <a:solidFill>
                  <a:srgbClr val="000000"/>
                </a:solidFill>
                <a:latin typeface="Segoe UI"/>
              </a:rPr>
              <a:t> dan </a:t>
            </a:r>
            <a:r>
              <a:rPr lang="en-US" sz="2000" dirty="0" err="1">
                <a:solidFill>
                  <a:srgbClr val="000000"/>
                </a:solidFill>
                <a:latin typeface="Segoe UI"/>
              </a:rPr>
              <a:t>mengajak</a:t>
            </a:r>
            <a:r>
              <a:rPr lang="en-US" sz="2000" dirty="0">
                <a:solidFill>
                  <a:srgbClr val="000000"/>
                </a:solidFill>
                <a:latin typeface="Segoe UI"/>
              </a:rPr>
              <a:t> juga </a:t>
            </a:r>
            <a:r>
              <a:rPr lang="en-US" sz="2000" dirty="0" err="1">
                <a:solidFill>
                  <a:srgbClr val="000000"/>
                </a:solidFill>
                <a:latin typeface="Segoe UI"/>
              </a:rPr>
              <a:t>untuk</a:t>
            </a:r>
            <a:r>
              <a:rPr lang="en-US" sz="2000" dirty="0">
                <a:solidFill>
                  <a:srgbClr val="000000"/>
                </a:solidFill>
                <a:latin typeface="Segoe UI"/>
              </a:rPr>
              <a:t> </a:t>
            </a:r>
            <a:r>
              <a:rPr lang="en-US" sz="2000" dirty="0" err="1">
                <a:solidFill>
                  <a:srgbClr val="000000"/>
                </a:solidFill>
                <a:latin typeface="Segoe UI"/>
              </a:rPr>
              <a:t>tidak</a:t>
            </a:r>
            <a:r>
              <a:rPr lang="en-US" sz="2000" dirty="0">
                <a:solidFill>
                  <a:srgbClr val="000000"/>
                </a:solidFill>
                <a:latin typeface="Segoe UI"/>
              </a:rPr>
              <a:t> </a:t>
            </a:r>
            <a:r>
              <a:rPr lang="en-US" sz="2000" dirty="0" err="1">
                <a:solidFill>
                  <a:srgbClr val="000000"/>
                </a:solidFill>
                <a:latin typeface="Segoe UI"/>
              </a:rPr>
              <a:t>berbuat</a:t>
            </a:r>
            <a:r>
              <a:rPr lang="en-US" sz="2000" dirty="0">
                <a:solidFill>
                  <a:srgbClr val="000000"/>
                </a:solidFill>
                <a:latin typeface="Segoe UI"/>
              </a:rPr>
              <a:t> </a:t>
            </a:r>
            <a:r>
              <a:rPr lang="en-US" sz="2000" dirty="0" err="1">
                <a:solidFill>
                  <a:srgbClr val="000000"/>
                </a:solidFill>
                <a:latin typeface="Segoe UI"/>
              </a:rPr>
              <a:t>munkar</a:t>
            </a:r>
            <a:r>
              <a:rPr lang="en-US" sz="2000" dirty="0">
                <a:solidFill>
                  <a:srgbClr val="000000"/>
                </a:solidFill>
                <a:latin typeface="Segoe UI"/>
              </a:rPr>
              <a:t>. Karena </a:t>
            </a:r>
            <a:r>
              <a:rPr lang="en-US" sz="2000" dirty="0" err="1">
                <a:solidFill>
                  <a:srgbClr val="000000"/>
                </a:solidFill>
                <a:latin typeface="Segoe UI"/>
              </a:rPr>
              <a:t>beramar</a:t>
            </a:r>
            <a:r>
              <a:rPr lang="en-US" sz="2000" dirty="0">
                <a:solidFill>
                  <a:srgbClr val="000000"/>
                </a:solidFill>
                <a:latin typeface="Segoe UI"/>
              </a:rPr>
              <a:t> </a:t>
            </a:r>
            <a:r>
              <a:rPr lang="en-US" sz="2000" dirty="0" err="1">
                <a:solidFill>
                  <a:srgbClr val="000000"/>
                </a:solidFill>
                <a:latin typeface="Segoe UI"/>
              </a:rPr>
              <a:t>ma’ruf</a:t>
            </a:r>
            <a:r>
              <a:rPr lang="en-US" sz="2000" dirty="0">
                <a:solidFill>
                  <a:srgbClr val="000000"/>
                </a:solidFill>
                <a:latin typeface="Segoe UI"/>
              </a:rPr>
              <a:t> </a:t>
            </a:r>
            <a:r>
              <a:rPr lang="en-US" sz="2000" dirty="0" err="1">
                <a:solidFill>
                  <a:srgbClr val="000000"/>
                </a:solidFill>
                <a:latin typeface="Segoe UI"/>
              </a:rPr>
              <a:t>adalah</a:t>
            </a:r>
            <a:r>
              <a:rPr lang="en-US" sz="2000" dirty="0">
                <a:solidFill>
                  <a:srgbClr val="000000"/>
                </a:solidFill>
                <a:latin typeface="Segoe UI"/>
              </a:rPr>
              <a:t> </a:t>
            </a:r>
            <a:r>
              <a:rPr lang="en-US" sz="2000" dirty="0" err="1">
                <a:solidFill>
                  <a:srgbClr val="000000"/>
                </a:solidFill>
                <a:latin typeface="Segoe UI"/>
              </a:rPr>
              <a:t>perintah</a:t>
            </a:r>
            <a:r>
              <a:rPr lang="en-US" sz="2000" dirty="0">
                <a:solidFill>
                  <a:srgbClr val="000000"/>
                </a:solidFill>
                <a:latin typeface="Segoe UI"/>
              </a:rPr>
              <a:t> Allah. Jadi, </a:t>
            </a:r>
            <a:r>
              <a:rPr lang="en-US" sz="2000" dirty="0" err="1">
                <a:solidFill>
                  <a:srgbClr val="000000"/>
                </a:solidFill>
                <a:latin typeface="Segoe UI"/>
              </a:rPr>
              <a:t>tidak</a:t>
            </a:r>
            <a:r>
              <a:rPr lang="en-US" sz="2000" dirty="0">
                <a:solidFill>
                  <a:srgbClr val="000000"/>
                </a:solidFill>
                <a:latin typeface="Segoe UI"/>
              </a:rPr>
              <a:t> </a:t>
            </a:r>
            <a:r>
              <a:rPr lang="en-US" sz="2000" dirty="0" err="1">
                <a:solidFill>
                  <a:srgbClr val="000000"/>
                </a:solidFill>
                <a:latin typeface="Segoe UI"/>
              </a:rPr>
              <a:t>benar</a:t>
            </a:r>
            <a:r>
              <a:rPr lang="en-US" sz="2000" dirty="0">
                <a:solidFill>
                  <a:srgbClr val="000000"/>
                </a:solidFill>
                <a:latin typeface="Segoe UI"/>
              </a:rPr>
              <a:t> </a:t>
            </a:r>
            <a:r>
              <a:rPr lang="en-US" sz="2000" dirty="0" err="1">
                <a:solidFill>
                  <a:srgbClr val="000000"/>
                </a:solidFill>
                <a:latin typeface="Segoe UI"/>
              </a:rPr>
              <a:t>bila</a:t>
            </a:r>
            <a:r>
              <a:rPr lang="en-US" sz="2000" dirty="0">
                <a:solidFill>
                  <a:srgbClr val="000000"/>
                </a:solidFill>
                <a:latin typeface="Segoe UI"/>
              </a:rPr>
              <a:t> </a:t>
            </a:r>
            <a:r>
              <a:rPr lang="en-US" sz="2000" dirty="0" err="1">
                <a:solidFill>
                  <a:srgbClr val="000000"/>
                </a:solidFill>
                <a:latin typeface="Segoe UI"/>
              </a:rPr>
              <a:t>pengamalan</a:t>
            </a:r>
            <a:r>
              <a:rPr lang="en-US" sz="2000" dirty="0">
                <a:solidFill>
                  <a:srgbClr val="000000"/>
                </a:solidFill>
                <a:latin typeface="Segoe UI"/>
              </a:rPr>
              <a:t> agama </a:t>
            </a:r>
            <a:r>
              <a:rPr lang="en-US" sz="2000" dirty="0" err="1">
                <a:solidFill>
                  <a:srgbClr val="000000"/>
                </a:solidFill>
                <a:latin typeface="Segoe UI"/>
              </a:rPr>
              <a:t>adalah</a:t>
            </a:r>
            <a:r>
              <a:rPr lang="en-US" sz="2000" dirty="0">
                <a:solidFill>
                  <a:srgbClr val="000000"/>
                </a:solidFill>
                <a:latin typeface="Segoe UI"/>
              </a:rPr>
              <a:t> </a:t>
            </a:r>
            <a:r>
              <a:rPr lang="en-US" sz="2000" dirty="0" err="1">
                <a:solidFill>
                  <a:srgbClr val="000000"/>
                </a:solidFill>
                <a:latin typeface="Segoe UI"/>
              </a:rPr>
              <a:t>urusan</a:t>
            </a:r>
            <a:r>
              <a:rPr lang="en-US" sz="2000" dirty="0">
                <a:solidFill>
                  <a:srgbClr val="000000"/>
                </a:solidFill>
                <a:latin typeface="Segoe UI"/>
              </a:rPr>
              <a:t> </a:t>
            </a:r>
            <a:r>
              <a:rPr lang="en-US" sz="2000" dirty="0" err="1">
                <a:solidFill>
                  <a:srgbClr val="000000"/>
                </a:solidFill>
                <a:latin typeface="Segoe UI"/>
              </a:rPr>
              <a:t>individu</a:t>
            </a:r>
            <a:r>
              <a:rPr lang="en-US" sz="2000" dirty="0">
                <a:solidFill>
                  <a:srgbClr val="000000"/>
                </a:solidFill>
                <a:latin typeface="Segoe UI"/>
              </a:rPr>
              <a:t>, yang </a:t>
            </a:r>
            <a:r>
              <a:rPr lang="en-US" sz="2000" dirty="0" err="1">
                <a:solidFill>
                  <a:srgbClr val="000000"/>
                </a:solidFill>
                <a:latin typeface="Segoe UI"/>
              </a:rPr>
              <a:t>benar</a:t>
            </a:r>
            <a:r>
              <a:rPr lang="en-US" sz="2000" dirty="0">
                <a:solidFill>
                  <a:srgbClr val="000000"/>
                </a:solidFill>
                <a:latin typeface="Segoe UI"/>
              </a:rPr>
              <a:t> </a:t>
            </a:r>
            <a:r>
              <a:rPr lang="en-US" sz="2000" dirty="0" err="1">
                <a:solidFill>
                  <a:srgbClr val="000000"/>
                </a:solidFill>
                <a:latin typeface="Segoe UI"/>
              </a:rPr>
              <a:t>adalah</a:t>
            </a:r>
            <a:r>
              <a:rPr lang="en-US" sz="2000" dirty="0">
                <a:solidFill>
                  <a:srgbClr val="000000"/>
                </a:solidFill>
                <a:latin typeface="Segoe UI"/>
              </a:rPr>
              <a:t> </a:t>
            </a:r>
            <a:r>
              <a:rPr lang="en-US" sz="2000" dirty="0" err="1">
                <a:solidFill>
                  <a:srgbClr val="000000"/>
                </a:solidFill>
                <a:latin typeface="Segoe UI"/>
              </a:rPr>
              <a:t>bahwa</a:t>
            </a:r>
            <a:r>
              <a:rPr lang="en-US" sz="2000" dirty="0">
                <a:solidFill>
                  <a:srgbClr val="000000"/>
                </a:solidFill>
                <a:latin typeface="Segoe UI"/>
              </a:rPr>
              <a:t> </a:t>
            </a:r>
            <a:r>
              <a:rPr lang="en-US" sz="2000" dirty="0" err="1">
                <a:solidFill>
                  <a:srgbClr val="000000"/>
                </a:solidFill>
                <a:latin typeface="Segoe UI"/>
              </a:rPr>
              <a:t>pengamalan</a:t>
            </a:r>
            <a:r>
              <a:rPr lang="en-US" sz="2000" dirty="0">
                <a:solidFill>
                  <a:srgbClr val="000000"/>
                </a:solidFill>
                <a:latin typeface="Segoe UI"/>
              </a:rPr>
              <a:t> agama </a:t>
            </a:r>
            <a:r>
              <a:rPr lang="en-US" sz="2000" dirty="0" err="1">
                <a:solidFill>
                  <a:srgbClr val="000000"/>
                </a:solidFill>
                <a:latin typeface="Segoe UI"/>
              </a:rPr>
              <a:t>adalah</a:t>
            </a:r>
            <a:r>
              <a:rPr lang="en-US" sz="2000" dirty="0">
                <a:solidFill>
                  <a:srgbClr val="000000"/>
                </a:solidFill>
                <a:latin typeface="Segoe UI"/>
              </a:rPr>
              <a:t> </a:t>
            </a:r>
            <a:r>
              <a:rPr lang="en-US" sz="2000" dirty="0" err="1">
                <a:solidFill>
                  <a:srgbClr val="000000"/>
                </a:solidFill>
                <a:latin typeface="Segoe UI"/>
              </a:rPr>
              <a:t>tanggung</a:t>
            </a:r>
            <a:r>
              <a:rPr lang="en-US" sz="2000" dirty="0">
                <a:solidFill>
                  <a:srgbClr val="000000"/>
                </a:solidFill>
                <a:latin typeface="Segoe UI"/>
              </a:rPr>
              <a:t> </a:t>
            </a:r>
            <a:r>
              <a:rPr lang="en-US" sz="2000" dirty="0" err="1">
                <a:solidFill>
                  <a:srgbClr val="000000"/>
                </a:solidFill>
                <a:latin typeface="Segoe UI"/>
              </a:rPr>
              <a:t>jawab</a:t>
            </a:r>
            <a:r>
              <a:rPr lang="en-US" sz="2000" dirty="0">
                <a:solidFill>
                  <a:srgbClr val="000000"/>
                </a:solidFill>
                <a:latin typeface="Segoe UI"/>
              </a:rPr>
              <a:t> </a:t>
            </a:r>
            <a:r>
              <a:rPr lang="en-US" sz="2000" dirty="0" err="1">
                <a:solidFill>
                  <a:srgbClr val="000000"/>
                </a:solidFill>
                <a:latin typeface="Segoe UI"/>
              </a:rPr>
              <a:t>bersama</a:t>
            </a:r>
            <a:r>
              <a:rPr lang="en-US" sz="2000" dirty="0">
                <a:solidFill>
                  <a:srgbClr val="000000"/>
                </a:solidFill>
                <a:latin typeface="Segoe UI"/>
              </a:rPr>
              <a:t> </a:t>
            </a:r>
            <a:r>
              <a:rPr lang="en-US" sz="2000" dirty="0" err="1">
                <a:solidFill>
                  <a:srgbClr val="000000"/>
                </a:solidFill>
                <a:latin typeface="Segoe UI"/>
              </a:rPr>
              <a:t>umat</a:t>
            </a:r>
            <a:r>
              <a:rPr lang="en-US" sz="2000" dirty="0">
                <a:solidFill>
                  <a:srgbClr val="000000"/>
                </a:solidFill>
                <a:latin typeface="Segoe UI"/>
              </a:rPr>
              <a:t> Islam. </a:t>
            </a:r>
            <a:r>
              <a:rPr lang="en-US" sz="2000" dirty="0" err="1">
                <a:solidFill>
                  <a:srgbClr val="000000"/>
                </a:solidFill>
                <a:latin typeface="Segoe UI"/>
              </a:rPr>
              <a:t>Silakan</a:t>
            </a:r>
            <a:r>
              <a:rPr lang="en-US" sz="2000" dirty="0">
                <a:solidFill>
                  <a:srgbClr val="000000"/>
                </a:solidFill>
                <a:latin typeface="Segoe UI"/>
              </a:rPr>
              <a:t> </a:t>
            </a:r>
            <a:r>
              <a:rPr lang="en-US" sz="2000" dirty="0" err="1">
                <a:solidFill>
                  <a:srgbClr val="000000"/>
                </a:solidFill>
                <a:latin typeface="Segoe UI"/>
              </a:rPr>
              <a:t>baca</a:t>
            </a:r>
            <a:r>
              <a:rPr lang="en-US" sz="2000" dirty="0">
                <a:solidFill>
                  <a:srgbClr val="000000"/>
                </a:solidFill>
                <a:latin typeface="Segoe UI"/>
              </a:rPr>
              <a:t> QS Al-</a:t>
            </a:r>
            <a:r>
              <a:rPr lang="en-US" sz="2000" dirty="0" err="1">
                <a:solidFill>
                  <a:srgbClr val="000000"/>
                </a:solidFill>
                <a:latin typeface="Segoe UI"/>
              </a:rPr>
              <a:t>Ashr</a:t>
            </a:r>
            <a:r>
              <a:rPr lang="en-US" sz="2000" dirty="0">
                <a:solidFill>
                  <a:srgbClr val="000000"/>
                </a:solidFill>
                <a:latin typeface="Segoe UI"/>
              </a:rPr>
              <a:t> </a:t>
            </a:r>
            <a:r>
              <a:rPr lang="en-US" sz="2000" dirty="0" err="1">
                <a:solidFill>
                  <a:srgbClr val="000000"/>
                </a:solidFill>
                <a:latin typeface="Segoe UI"/>
              </a:rPr>
              <a:t>ayat</a:t>
            </a:r>
            <a:r>
              <a:rPr lang="en-US" sz="2000" dirty="0">
                <a:solidFill>
                  <a:srgbClr val="000000"/>
                </a:solidFill>
                <a:latin typeface="Segoe UI"/>
              </a:rPr>
              <a:t> 1-3 </a:t>
            </a:r>
          </a:p>
          <a:p>
            <a:pPr marL="357188" marR="0" lvl="0" indent="-357188" algn="just" defTabSz="914400" rtl="0" eaLnBrk="1" fontAlgn="auto" latinLnBrk="0" hangingPunct="1">
              <a:lnSpc>
                <a:spcPct val="100000"/>
              </a:lnSpc>
              <a:spcBef>
                <a:spcPts val="0"/>
              </a:spcBef>
              <a:spcAft>
                <a:spcPts val="0"/>
              </a:spcAft>
              <a:buClrTx/>
              <a:buSzTx/>
              <a:tabLst/>
              <a:defRPr/>
            </a:pPr>
            <a:r>
              <a:rPr lang="en-US" sz="2000" dirty="0">
                <a:solidFill>
                  <a:srgbClr val="000000"/>
                </a:solidFill>
                <a:latin typeface="Segoe UI"/>
              </a:rPr>
              <a:t>     yang </a:t>
            </a:r>
            <a:r>
              <a:rPr lang="en-US" sz="2000" dirty="0" err="1">
                <a:solidFill>
                  <a:srgbClr val="000000"/>
                </a:solidFill>
                <a:latin typeface="Segoe UI"/>
              </a:rPr>
              <a:t>artinya</a:t>
            </a:r>
            <a:r>
              <a:rPr lang="en-US" sz="2000" dirty="0">
                <a:solidFill>
                  <a:srgbClr val="000000"/>
                </a:solidFill>
                <a:latin typeface="Segoe UI"/>
              </a:rPr>
              <a:t>: Demi masa, </a:t>
            </a:r>
            <a:r>
              <a:rPr lang="en-US" sz="2000" dirty="0" err="1">
                <a:solidFill>
                  <a:srgbClr val="000000"/>
                </a:solidFill>
                <a:latin typeface="Segoe UI"/>
              </a:rPr>
              <a:t>sesungguhnya</a:t>
            </a:r>
            <a:r>
              <a:rPr lang="en-US" sz="2000" dirty="0">
                <a:solidFill>
                  <a:srgbClr val="000000"/>
                </a:solidFill>
                <a:latin typeface="Segoe UI"/>
              </a:rPr>
              <a:t> </a:t>
            </a:r>
            <a:r>
              <a:rPr lang="en-US" sz="2000" dirty="0" err="1">
                <a:solidFill>
                  <a:srgbClr val="000000"/>
                </a:solidFill>
                <a:latin typeface="Segoe UI"/>
              </a:rPr>
              <a:t>manusia</a:t>
            </a:r>
            <a:r>
              <a:rPr lang="en-US" sz="2000" dirty="0">
                <a:solidFill>
                  <a:srgbClr val="000000"/>
                </a:solidFill>
                <a:latin typeface="Segoe UI"/>
              </a:rPr>
              <a:t> </a:t>
            </a:r>
            <a:r>
              <a:rPr lang="en-US" sz="2000" dirty="0" err="1">
                <a:solidFill>
                  <a:srgbClr val="000000"/>
                </a:solidFill>
                <a:latin typeface="Segoe UI"/>
              </a:rPr>
              <a:t>itu</a:t>
            </a:r>
            <a:r>
              <a:rPr lang="en-US" sz="2000" dirty="0">
                <a:solidFill>
                  <a:srgbClr val="000000"/>
                </a:solidFill>
                <a:latin typeface="Segoe UI"/>
              </a:rPr>
              <a:t> </a:t>
            </a:r>
            <a:r>
              <a:rPr lang="en-US" sz="2000" dirty="0" err="1">
                <a:solidFill>
                  <a:srgbClr val="000000"/>
                </a:solidFill>
                <a:latin typeface="Segoe UI"/>
              </a:rPr>
              <a:t>ada</a:t>
            </a:r>
            <a:r>
              <a:rPr lang="en-US" sz="2000" dirty="0">
                <a:solidFill>
                  <a:srgbClr val="000000"/>
                </a:solidFill>
                <a:latin typeface="Segoe UI"/>
              </a:rPr>
              <a:t> </a:t>
            </a:r>
            <a:r>
              <a:rPr lang="en-US" sz="2000" dirty="0" err="1">
                <a:solidFill>
                  <a:srgbClr val="000000"/>
                </a:solidFill>
                <a:latin typeface="Segoe UI"/>
              </a:rPr>
              <a:t>dalam</a:t>
            </a:r>
            <a:r>
              <a:rPr lang="en-US" sz="2000" dirty="0">
                <a:solidFill>
                  <a:srgbClr val="000000"/>
                </a:solidFill>
                <a:latin typeface="Segoe UI"/>
              </a:rPr>
              <a:t> </a:t>
            </a:r>
            <a:r>
              <a:rPr lang="en-US" sz="2000" dirty="0" err="1">
                <a:solidFill>
                  <a:srgbClr val="000000"/>
                </a:solidFill>
                <a:latin typeface="Segoe UI"/>
              </a:rPr>
              <a:t>kerugian</a:t>
            </a:r>
            <a:r>
              <a:rPr lang="en-US" sz="2000" dirty="0">
                <a:solidFill>
                  <a:srgbClr val="000000"/>
                </a:solidFill>
                <a:latin typeface="Segoe UI"/>
              </a:rPr>
              <a:t>, </a:t>
            </a:r>
            <a:r>
              <a:rPr lang="en-US" sz="2000" dirty="0" err="1">
                <a:solidFill>
                  <a:srgbClr val="000000"/>
                </a:solidFill>
                <a:latin typeface="Segoe UI"/>
              </a:rPr>
              <a:t>kecuali</a:t>
            </a:r>
            <a:r>
              <a:rPr lang="en-US" sz="2000" dirty="0">
                <a:solidFill>
                  <a:srgbClr val="000000"/>
                </a:solidFill>
                <a:latin typeface="Segoe UI"/>
              </a:rPr>
              <a:t> orang-orang yang </a:t>
            </a:r>
            <a:r>
              <a:rPr lang="en-US" sz="2000" dirty="0" err="1">
                <a:solidFill>
                  <a:srgbClr val="000000"/>
                </a:solidFill>
                <a:latin typeface="Segoe UI"/>
              </a:rPr>
              <a:t>beriman</a:t>
            </a:r>
            <a:r>
              <a:rPr lang="en-US" sz="2000" dirty="0">
                <a:solidFill>
                  <a:srgbClr val="000000"/>
                </a:solidFill>
                <a:latin typeface="Segoe UI"/>
              </a:rPr>
              <a:t> dan </a:t>
            </a:r>
            <a:r>
              <a:rPr lang="en-US" sz="2000" dirty="0" err="1">
                <a:solidFill>
                  <a:srgbClr val="000000"/>
                </a:solidFill>
                <a:latin typeface="Segoe UI"/>
              </a:rPr>
              <a:t>beramal</a:t>
            </a:r>
            <a:r>
              <a:rPr lang="en-US" sz="2000" dirty="0">
                <a:solidFill>
                  <a:srgbClr val="000000"/>
                </a:solidFill>
                <a:latin typeface="Segoe UI"/>
              </a:rPr>
              <a:t> </a:t>
            </a:r>
            <a:r>
              <a:rPr lang="en-US" sz="2000" dirty="0" err="1">
                <a:solidFill>
                  <a:srgbClr val="000000"/>
                </a:solidFill>
                <a:latin typeface="Segoe UI"/>
              </a:rPr>
              <a:t>shaoleh</a:t>
            </a:r>
            <a:r>
              <a:rPr lang="en-US" sz="2000" dirty="0">
                <a:solidFill>
                  <a:srgbClr val="000000"/>
                </a:solidFill>
                <a:latin typeface="Segoe UI"/>
              </a:rPr>
              <a:t>, </a:t>
            </a:r>
            <a:r>
              <a:rPr lang="en-US" sz="2000" dirty="0" err="1">
                <a:solidFill>
                  <a:srgbClr val="000000"/>
                </a:solidFill>
                <a:latin typeface="Segoe UI"/>
              </a:rPr>
              <a:t>mereka</a:t>
            </a:r>
            <a:r>
              <a:rPr lang="en-US" sz="2000" dirty="0">
                <a:solidFill>
                  <a:srgbClr val="000000"/>
                </a:solidFill>
                <a:latin typeface="Segoe UI"/>
              </a:rPr>
              <a:t> </a:t>
            </a:r>
            <a:r>
              <a:rPr lang="en-US" sz="2000" dirty="0" err="1">
                <a:solidFill>
                  <a:srgbClr val="000000"/>
                </a:solidFill>
                <a:latin typeface="Segoe UI"/>
              </a:rPr>
              <a:t>saling</a:t>
            </a:r>
            <a:r>
              <a:rPr lang="en-US" sz="2000" dirty="0">
                <a:solidFill>
                  <a:srgbClr val="000000"/>
                </a:solidFill>
                <a:latin typeface="Segoe UI"/>
              </a:rPr>
              <a:t> </a:t>
            </a:r>
            <a:r>
              <a:rPr lang="en-US" sz="2000" dirty="0" err="1">
                <a:solidFill>
                  <a:srgbClr val="000000"/>
                </a:solidFill>
                <a:latin typeface="Segoe UI"/>
              </a:rPr>
              <a:t>berpesan</a:t>
            </a:r>
            <a:r>
              <a:rPr lang="en-US" sz="2000" dirty="0">
                <a:solidFill>
                  <a:srgbClr val="000000"/>
                </a:solidFill>
                <a:latin typeface="Segoe UI"/>
              </a:rPr>
              <a:t> </a:t>
            </a:r>
            <a:r>
              <a:rPr lang="en-US" sz="2000" dirty="0" err="1">
                <a:solidFill>
                  <a:srgbClr val="000000"/>
                </a:solidFill>
                <a:latin typeface="Segoe UI"/>
              </a:rPr>
              <a:t>dengan</a:t>
            </a:r>
            <a:r>
              <a:rPr lang="en-US" sz="2000" dirty="0">
                <a:solidFill>
                  <a:srgbClr val="000000"/>
                </a:solidFill>
                <a:latin typeface="Segoe UI"/>
              </a:rPr>
              <a:t> </a:t>
            </a:r>
            <a:r>
              <a:rPr lang="en-US" sz="2000" dirty="0" err="1">
                <a:solidFill>
                  <a:srgbClr val="000000"/>
                </a:solidFill>
                <a:latin typeface="Segoe UI"/>
              </a:rPr>
              <a:t>kebenaran</a:t>
            </a:r>
            <a:r>
              <a:rPr lang="en-US" sz="2000" dirty="0">
                <a:solidFill>
                  <a:srgbClr val="000000"/>
                </a:solidFill>
                <a:latin typeface="Segoe UI"/>
              </a:rPr>
              <a:t> dan </a:t>
            </a:r>
            <a:r>
              <a:rPr lang="en-US" sz="2000" dirty="0" err="1">
                <a:solidFill>
                  <a:srgbClr val="000000"/>
                </a:solidFill>
                <a:latin typeface="Segoe UI"/>
              </a:rPr>
              <a:t>saling</a:t>
            </a:r>
            <a:r>
              <a:rPr lang="en-US" sz="2000" dirty="0">
                <a:solidFill>
                  <a:srgbClr val="000000"/>
                </a:solidFill>
                <a:latin typeface="Segoe UI"/>
              </a:rPr>
              <a:t> </a:t>
            </a:r>
            <a:r>
              <a:rPr lang="en-US" sz="2000" dirty="0" err="1">
                <a:solidFill>
                  <a:srgbClr val="000000"/>
                </a:solidFill>
                <a:latin typeface="Segoe UI"/>
              </a:rPr>
              <a:t>berpesan</a:t>
            </a:r>
            <a:r>
              <a:rPr lang="en-US" sz="2000" dirty="0">
                <a:solidFill>
                  <a:srgbClr val="000000"/>
                </a:solidFill>
                <a:latin typeface="Segoe UI"/>
              </a:rPr>
              <a:t> </a:t>
            </a:r>
            <a:r>
              <a:rPr lang="en-US" sz="2000" dirty="0" err="1">
                <a:solidFill>
                  <a:srgbClr val="000000"/>
                </a:solidFill>
                <a:latin typeface="Segoe UI"/>
              </a:rPr>
              <a:t>dengan</a:t>
            </a:r>
            <a:r>
              <a:rPr lang="en-US" sz="2000" dirty="0">
                <a:solidFill>
                  <a:srgbClr val="000000"/>
                </a:solidFill>
                <a:latin typeface="Segoe UI"/>
              </a:rPr>
              <a:t> </a:t>
            </a:r>
            <a:r>
              <a:rPr lang="en-US" sz="2000" dirty="0" err="1">
                <a:solidFill>
                  <a:srgbClr val="000000"/>
                </a:solidFill>
                <a:latin typeface="Segoe UI"/>
              </a:rPr>
              <a:t>kesabaran</a:t>
            </a:r>
            <a:r>
              <a:rPr lang="en-US" sz="2000" dirty="0">
                <a:solidFill>
                  <a:srgbClr val="000000"/>
                </a:solidFill>
                <a:latin typeface="Segoe UI"/>
              </a:rPr>
              <a:t>. Jadi </a:t>
            </a:r>
            <a:r>
              <a:rPr lang="en-US" sz="2000" dirty="0" err="1">
                <a:solidFill>
                  <a:srgbClr val="000000"/>
                </a:solidFill>
                <a:latin typeface="Segoe UI"/>
              </a:rPr>
              <a:t>kita</a:t>
            </a:r>
            <a:r>
              <a:rPr lang="en-US" sz="2000" dirty="0">
                <a:solidFill>
                  <a:srgbClr val="000000"/>
                </a:solidFill>
                <a:latin typeface="Segoe UI"/>
              </a:rPr>
              <a:t> </a:t>
            </a:r>
            <a:r>
              <a:rPr lang="en-US" sz="2000" dirty="0" err="1">
                <a:solidFill>
                  <a:srgbClr val="000000"/>
                </a:solidFill>
                <a:latin typeface="Segoe UI"/>
              </a:rPr>
              <a:t>sesama</a:t>
            </a:r>
            <a:r>
              <a:rPr lang="en-US" sz="2000" dirty="0">
                <a:solidFill>
                  <a:srgbClr val="000000"/>
                </a:solidFill>
                <a:latin typeface="Segoe UI"/>
              </a:rPr>
              <a:t> </a:t>
            </a:r>
            <a:r>
              <a:rPr lang="en-US" sz="2000" dirty="0" err="1">
                <a:solidFill>
                  <a:srgbClr val="000000"/>
                </a:solidFill>
                <a:latin typeface="Segoe UI"/>
              </a:rPr>
              <a:t>muslim</a:t>
            </a:r>
            <a:r>
              <a:rPr lang="en-US" sz="2000" dirty="0">
                <a:solidFill>
                  <a:srgbClr val="000000"/>
                </a:solidFill>
                <a:latin typeface="Segoe UI"/>
              </a:rPr>
              <a:t> </a:t>
            </a:r>
            <a:r>
              <a:rPr lang="en-US" sz="2000" dirty="0" err="1">
                <a:solidFill>
                  <a:srgbClr val="000000"/>
                </a:solidFill>
                <a:latin typeface="Segoe UI"/>
              </a:rPr>
              <a:t>harus</a:t>
            </a:r>
            <a:r>
              <a:rPr lang="en-US" sz="2000" dirty="0">
                <a:solidFill>
                  <a:srgbClr val="000000"/>
                </a:solidFill>
                <a:latin typeface="Segoe UI"/>
              </a:rPr>
              <a:t> </a:t>
            </a:r>
            <a:r>
              <a:rPr lang="en-US" sz="2000" dirty="0" err="1">
                <a:solidFill>
                  <a:srgbClr val="000000"/>
                </a:solidFill>
                <a:latin typeface="Segoe UI"/>
              </a:rPr>
              <a:t>saling</a:t>
            </a:r>
            <a:r>
              <a:rPr lang="en-US" sz="2000" dirty="0">
                <a:solidFill>
                  <a:srgbClr val="000000"/>
                </a:solidFill>
                <a:latin typeface="Segoe UI"/>
              </a:rPr>
              <a:t> </a:t>
            </a:r>
            <a:r>
              <a:rPr lang="en-US" sz="2000" dirty="0" err="1">
                <a:solidFill>
                  <a:srgbClr val="000000"/>
                </a:solidFill>
                <a:latin typeface="Segoe UI"/>
              </a:rPr>
              <a:t>mengajak</a:t>
            </a:r>
            <a:r>
              <a:rPr lang="en-US" sz="2000" dirty="0">
                <a:solidFill>
                  <a:srgbClr val="000000"/>
                </a:solidFill>
                <a:latin typeface="Segoe UI"/>
              </a:rPr>
              <a:t> dan </a:t>
            </a:r>
            <a:r>
              <a:rPr lang="en-US" sz="2000" dirty="0" err="1">
                <a:solidFill>
                  <a:srgbClr val="000000"/>
                </a:solidFill>
                <a:latin typeface="Segoe UI"/>
              </a:rPr>
              <a:t>mengingatkan</a:t>
            </a:r>
            <a:r>
              <a:rPr lang="en-US" sz="2000" dirty="0">
                <a:solidFill>
                  <a:srgbClr val="000000"/>
                </a:solidFill>
                <a:latin typeface="Segoe UI"/>
              </a:rPr>
              <a:t> </a:t>
            </a:r>
            <a:r>
              <a:rPr lang="en-US" sz="2000" dirty="0" err="1">
                <a:solidFill>
                  <a:srgbClr val="000000"/>
                </a:solidFill>
                <a:latin typeface="Segoe UI"/>
              </a:rPr>
              <a:t>akan</a:t>
            </a:r>
            <a:r>
              <a:rPr lang="en-US" sz="2000" dirty="0">
                <a:solidFill>
                  <a:srgbClr val="000000"/>
                </a:solidFill>
                <a:latin typeface="Segoe UI"/>
              </a:rPr>
              <a:t> </a:t>
            </a:r>
            <a:r>
              <a:rPr lang="en-US" sz="2000" dirty="0" err="1">
                <a:solidFill>
                  <a:srgbClr val="000000"/>
                </a:solidFill>
                <a:latin typeface="Segoe UI"/>
              </a:rPr>
              <a:t>kebenaran</a:t>
            </a:r>
            <a:r>
              <a:rPr lang="en-US" sz="2000" dirty="0">
                <a:solidFill>
                  <a:srgbClr val="000000"/>
                </a:solidFill>
                <a:latin typeface="Segoe UI"/>
              </a:rPr>
              <a:t> dan </a:t>
            </a:r>
            <a:r>
              <a:rPr lang="en-US" sz="2000" dirty="0" err="1">
                <a:solidFill>
                  <a:srgbClr val="000000"/>
                </a:solidFill>
                <a:latin typeface="Segoe UI"/>
              </a:rPr>
              <a:t>kebaikan</a:t>
            </a:r>
            <a:r>
              <a:rPr lang="en-US" sz="2000" dirty="0">
                <a:solidFill>
                  <a:srgbClr val="000000"/>
                </a:solidFill>
                <a:latin typeface="Segoe UI"/>
              </a:rPr>
              <a:t>, </a:t>
            </a:r>
            <a:r>
              <a:rPr lang="en-US" sz="2000" dirty="0" err="1">
                <a:solidFill>
                  <a:srgbClr val="000000"/>
                </a:solidFill>
                <a:latin typeface="Segoe UI"/>
              </a:rPr>
              <a:t>begitupun</a:t>
            </a:r>
            <a:r>
              <a:rPr lang="en-US" sz="2000" dirty="0">
                <a:solidFill>
                  <a:srgbClr val="000000"/>
                </a:solidFill>
                <a:latin typeface="Segoe UI"/>
              </a:rPr>
              <a:t> juga </a:t>
            </a:r>
            <a:r>
              <a:rPr lang="en-US" sz="2000" dirty="0" err="1">
                <a:solidFill>
                  <a:srgbClr val="000000"/>
                </a:solidFill>
                <a:latin typeface="Segoe UI"/>
              </a:rPr>
              <a:t>saling</a:t>
            </a:r>
            <a:r>
              <a:rPr lang="en-US" sz="2000" dirty="0">
                <a:solidFill>
                  <a:srgbClr val="000000"/>
                </a:solidFill>
                <a:latin typeface="Segoe UI"/>
              </a:rPr>
              <a:t> </a:t>
            </a:r>
            <a:r>
              <a:rPr lang="en-US" sz="2000" dirty="0" err="1">
                <a:solidFill>
                  <a:srgbClr val="000000"/>
                </a:solidFill>
                <a:latin typeface="Segoe UI"/>
              </a:rPr>
              <a:t>mengingatkan</a:t>
            </a:r>
            <a:r>
              <a:rPr lang="en-US" sz="2000" dirty="0">
                <a:solidFill>
                  <a:srgbClr val="000000"/>
                </a:solidFill>
                <a:latin typeface="Segoe UI"/>
              </a:rPr>
              <a:t> </a:t>
            </a:r>
            <a:r>
              <a:rPr lang="en-US" sz="2000" dirty="0" err="1">
                <a:solidFill>
                  <a:srgbClr val="000000"/>
                </a:solidFill>
                <a:latin typeface="Segoe UI"/>
              </a:rPr>
              <a:t>akan</a:t>
            </a:r>
            <a:r>
              <a:rPr lang="en-US" sz="2000" dirty="0">
                <a:solidFill>
                  <a:srgbClr val="000000"/>
                </a:solidFill>
                <a:latin typeface="Segoe UI"/>
              </a:rPr>
              <a:t> </a:t>
            </a:r>
            <a:r>
              <a:rPr lang="en-US" sz="2000" dirty="0" err="1">
                <a:solidFill>
                  <a:srgbClr val="000000"/>
                </a:solidFill>
                <a:latin typeface="Segoe UI"/>
              </a:rPr>
              <a:t>bahaya</a:t>
            </a:r>
            <a:r>
              <a:rPr lang="en-US" sz="2000" dirty="0">
                <a:solidFill>
                  <a:srgbClr val="000000"/>
                </a:solidFill>
                <a:latin typeface="Segoe UI"/>
              </a:rPr>
              <a:t> </a:t>
            </a:r>
            <a:r>
              <a:rPr lang="en-US" sz="2000" dirty="0" err="1">
                <a:solidFill>
                  <a:srgbClr val="000000"/>
                </a:solidFill>
                <a:latin typeface="Segoe UI"/>
              </a:rPr>
              <a:t>kemunkaran</a:t>
            </a:r>
            <a:r>
              <a:rPr lang="en-US" sz="2000" dirty="0">
                <a:solidFill>
                  <a:srgbClr val="000000"/>
                </a:solidFill>
                <a:latin typeface="Segoe UI"/>
              </a:rPr>
              <a:t>. </a:t>
            </a: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lang="en-US" sz="2000" dirty="0">
              <a:solidFill>
                <a:srgbClr val="000000"/>
              </a:solidFill>
              <a:latin typeface="Segoe UI"/>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lang="en-US" sz="2000" dirty="0">
              <a:solidFill>
                <a:srgbClr val="000000"/>
              </a:solidFill>
              <a:latin typeface="Segoe UI"/>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703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LAHIR TIGA PROFIL GENERASI ESTAFETA</a:t>
            </a:r>
            <a:endParaRPr lang="en-GB" sz="2800" b="1" dirty="0">
              <a:latin typeface="Bahnschrift Condensed" panose="020B0502040204020203" pitchFamily="34" charset="0"/>
            </a:endParaRPr>
          </a:p>
        </p:txBody>
      </p:sp>
      <p:sp>
        <p:nvSpPr>
          <p:cNvPr id="5" name="Rectangle 4"/>
          <p:cNvSpPr/>
          <p:nvPr/>
        </p:nvSpPr>
        <p:spPr>
          <a:xfrm>
            <a:off x="546100" y="1241556"/>
            <a:ext cx="8058150" cy="2862322"/>
          </a:xfrm>
          <a:prstGeom prst="rect">
            <a:avLst/>
          </a:prstGeom>
        </p:spPr>
        <p:txBody>
          <a:bodyPr wrap="square">
            <a:spAutoFit/>
          </a:bodyPr>
          <a:lstStyle/>
          <a:p>
            <a:pPr marL="357188" marR="0" lvl="0" indent="-357188"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     Jadi,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baik</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soleh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untuk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dirinya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saja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dalam</a:t>
            </a:r>
            <a:r>
              <a:rPr kumimoji="0" lang="en-US" sz="2000" b="0" i="0" u="none" strike="noStrike" kern="1200" cap="none" spc="0" normalizeH="0" baseline="0" noProof="0" dirty="0">
                <a:ln>
                  <a:noFill/>
                </a:ln>
                <a:solidFill>
                  <a:srgbClr val="000000"/>
                </a:solidFill>
                <a:effectLst/>
                <a:uLnTx/>
                <a:uFillTx/>
                <a:latin typeface="Segoe UI"/>
                <a:ea typeface="+mn-ea"/>
                <a:cs typeface="+mn-cs"/>
              </a:rPr>
              <a:t> Islam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tidak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cukup</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tetapi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harus</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baik</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sholeh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ditularkan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kepada</a:t>
            </a:r>
            <a:r>
              <a:rPr kumimoji="0" lang="en-US" sz="2000" b="0" i="0" u="none" strike="noStrike" kern="1200" cap="none" spc="0" normalizeH="0" baseline="0" noProof="0" dirty="0">
                <a:ln>
                  <a:noFill/>
                </a:ln>
                <a:solidFill>
                  <a:srgbClr val="000000"/>
                </a:solidFill>
                <a:effectLst/>
                <a:uLnTx/>
                <a:uFillTx/>
                <a:latin typeface="Segoe UI"/>
                <a:ea typeface="+mn-ea"/>
                <a:cs typeface="+mn-cs"/>
              </a:rPr>
              <a:t> orang lain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lingkungan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sekitar</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tentu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saja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dengan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cara-cara</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baik</a:t>
            </a:r>
            <a:r>
              <a:rPr kumimoji="0" lang="en-US" sz="2000" b="0" i="0" u="none" strike="noStrike" kern="1200" cap="none" spc="0" normalizeH="0" baseline="0" noProof="0" dirty="0">
                <a:ln>
                  <a:noFill/>
                </a:ln>
                <a:solidFill>
                  <a:srgbClr val="000000"/>
                </a:solidFill>
                <a:effectLst/>
                <a:uLnTx/>
                <a:uFillTx/>
                <a:latin typeface="Segoe UI"/>
                <a:ea typeface="+mn-ea"/>
                <a:cs typeface="+mn-cs"/>
              </a:rPr>
              <a:t> pula. </a:t>
            </a: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lphaLcParenBoth"/>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0896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id-ID" sz="2800" b="1" dirty="0">
                <a:latin typeface="Bahnschrift Condensed" panose="020B0502040204020203" pitchFamily="34" charset="0"/>
              </a:rPr>
              <a:t>Contoh Teladan Generasi Muda</a:t>
            </a:r>
            <a:endParaRPr lang="en-GB" sz="2800" b="1" dirty="0">
              <a:latin typeface="Bahnschrift Condensed" panose="020B0502040204020203" pitchFamily="34" charset="0"/>
            </a:endParaRPr>
          </a:p>
        </p:txBody>
      </p:sp>
      <p:sp>
        <p:nvSpPr>
          <p:cNvPr id="5" name="Rectangle 4"/>
          <p:cNvSpPr/>
          <p:nvPr/>
        </p:nvSpPr>
        <p:spPr>
          <a:xfrm>
            <a:off x="546100" y="1241556"/>
            <a:ext cx="8058150" cy="4832092"/>
          </a:xfrm>
          <a:prstGeom prst="rect">
            <a:avLst/>
          </a:prstGeom>
        </p:spPr>
        <p:txBody>
          <a:bodyPr wrap="square">
            <a:spAutoFit/>
          </a:bodyPr>
          <a:lstStyle/>
          <a:p>
            <a:pPr algn="just"/>
            <a:r>
              <a:rPr lang="en-ID" sz="2000" dirty="0">
                <a:solidFill>
                  <a:srgbClr val="191919"/>
                </a:solidFill>
                <a:effectLst/>
                <a:ea typeface="Calibri" panose="020F0502020204030204" pitchFamily="34" charset="0"/>
                <a:cs typeface="Open Sans" panose="020B0606030504020204" pitchFamily="34" charset="0"/>
              </a:rPr>
              <a:t>Mari </a:t>
            </a:r>
            <a:r>
              <a:rPr lang="en-ID" sz="2000" dirty="0" err="1">
                <a:solidFill>
                  <a:srgbClr val="191919"/>
                </a:solidFill>
                <a:effectLst/>
                <a:ea typeface="Calibri" panose="020F0502020204030204" pitchFamily="34" charset="0"/>
                <a:cs typeface="Open Sans" panose="020B0606030504020204" pitchFamily="34" charset="0"/>
              </a:rPr>
              <a:t>kita</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tengok</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contoh-contoh</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teladan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generasi</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sabiqun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bilkhaerot</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dalam</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catatan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sejarah</a:t>
            </a:r>
            <a:r>
              <a:rPr lang="en-ID" sz="2000" dirty="0">
                <a:solidFill>
                  <a:srgbClr val="191919"/>
                </a:solidFill>
                <a:effectLst/>
                <a:ea typeface="Calibri" panose="020F0502020204030204" pitchFamily="34" charset="0"/>
                <a:cs typeface="Open Sans" panose="020B0606030504020204" pitchFamily="34" charset="0"/>
              </a:rPr>
              <a:t> yang </a:t>
            </a:r>
            <a:r>
              <a:rPr lang="en-ID" sz="2000" dirty="0" err="1">
                <a:solidFill>
                  <a:srgbClr val="191919"/>
                </a:solidFill>
                <a:effectLst/>
                <a:ea typeface="Calibri" panose="020F0502020204030204" pitchFamily="34" charset="0"/>
                <a:cs typeface="Open Sans" panose="020B0606030504020204" pitchFamily="34" charset="0"/>
              </a:rPr>
              <a:t>melahirkan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generasi</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hebat</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dambaan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umat</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meski</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muda</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belia</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tetapi</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sudah</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menorehkan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tinta</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emas</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mengharumkan</a:t>
            </a:r>
            <a:r>
              <a:rPr lang="en-ID" sz="2000" dirty="0">
                <a:solidFill>
                  <a:srgbClr val="191919"/>
                </a:solidFill>
                <a:effectLst/>
                <a:ea typeface="Calibri" panose="020F0502020204030204" pitchFamily="34" charset="0"/>
                <a:cs typeface="Open Sans" panose="020B0606030504020204" pitchFamily="34" charset="0"/>
              </a:rPr>
              <a:t> Islam </a:t>
            </a:r>
            <a:r>
              <a:rPr lang="en-ID" sz="2000" dirty="0" err="1">
                <a:solidFill>
                  <a:srgbClr val="191919"/>
                </a:solidFill>
                <a:effectLst/>
                <a:ea typeface="Calibri" panose="020F0502020204030204" pitchFamily="34" charset="0"/>
                <a:cs typeface="Open Sans" panose="020B0606030504020204" pitchFamily="34" charset="0"/>
              </a:rPr>
              <a:t>hingga</a:t>
            </a:r>
            <a:r>
              <a:rPr lang="en-ID" sz="2000" dirty="0">
                <a:solidFill>
                  <a:srgbClr val="191919"/>
                </a:solidFill>
                <a:effectLst/>
                <a:ea typeface="Calibri" panose="020F0502020204030204" pitchFamily="34" charset="0"/>
                <a:cs typeface="Open Sans" panose="020B0606030504020204" pitchFamily="34" charset="0"/>
              </a:rPr>
              <a:t> Islam </a:t>
            </a:r>
            <a:r>
              <a:rPr lang="en-ID" sz="2000" dirty="0" err="1">
                <a:solidFill>
                  <a:srgbClr val="191919"/>
                </a:solidFill>
                <a:effectLst/>
                <a:ea typeface="Calibri" panose="020F0502020204030204" pitchFamily="34" charset="0"/>
                <a:cs typeface="Open Sans" panose="020B0606030504020204" pitchFamily="34" charset="0"/>
              </a:rPr>
              <a:t>memenangkan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peradaban</a:t>
            </a:r>
            <a:r>
              <a:rPr lang="en-ID" sz="2000" dirty="0">
                <a:solidFill>
                  <a:srgbClr val="191919"/>
                </a:solidFill>
                <a:effectLst/>
                <a:ea typeface="Calibri" panose="020F0502020204030204" pitchFamily="34" charset="0"/>
                <a:cs typeface="Open Sans" panose="020B0606030504020204" pitchFamily="34" charset="0"/>
              </a:rPr>
              <a:t>.</a:t>
            </a:r>
          </a:p>
          <a:p>
            <a:pPr marL="457200" indent="-457200" algn="just">
              <a:buAutoNum type="arabicParenBoth"/>
            </a:pPr>
            <a:r>
              <a:rPr lang="en-ID" sz="2000" dirty="0" err="1">
                <a:solidFill>
                  <a:srgbClr val="191919"/>
                </a:solidFill>
                <a:ea typeface="Calibri" panose="020F0502020204030204" pitchFamily="34" charset="0"/>
                <a:cs typeface="Open Sans" panose="020B0606030504020204" pitchFamily="34" charset="0"/>
              </a:rPr>
              <a:t>Usamah</a:t>
            </a:r>
            <a:r>
              <a:rPr lang="en-ID" sz="2000" dirty="0">
                <a:solidFill>
                  <a:srgbClr val="191919"/>
                </a:solidFill>
                <a:ea typeface="Calibri" panose="020F0502020204030204" pitchFamily="34" charset="0"/>
                <a:cs typeface="Open Sans" panose="020B0606030504020204" pitchFamily="34" charset="0"/>
              </a:rPr>
              <a:t> bin Zaid yang di </a:t>
            </a:r>
            <a:r>
              <a:rPr lang="en-ID" sz="2000" dirty="0" err="1">
                <a:solidFill>
                  <a:srgbClr val="191919"/>
                </a:solidFill>
                <a:ea typeface="Calibri" panose="020F0502020204030204" pitchFamily="34" charset="0"/>
                <a:cs typeface="Open Sans" panose="020B0606030504020204" pitchFamily="34" charset="0"/>
              </a:rPr>
              <a:t>usia</a:t>
            </a:r>
            <a:r>
              <a:rPr lang="en-ID" sz="2000" dirty="0">
                <a:solidFill>
                  <a:srgbClr val="191919"/>
                </a:solidFill>
                <a:ea typeface="Calibri" panose="020F0502020204030204" pitchFamily="34" charset="0"/>
                <a:cs typeface="Open Sans" panose="020B0606030504020204" pitchFamily="34" charset="0"/>
              </a:rPr>
              <a:t> 18 </a:t>
            </a:r>
            <a:r>
              <a:rPr lang="en-ID" sz="2000" dirty="0" err="1">
                <a:solidFill>
                  <a:srgbClr val="191919"/>
                </a:solidFill>
                <a:ea typeface="Calibri" panose="020F0502020204030204" pitchFamily="34" charset="0"/>
                <a:cs typeface="Open Sans" panose="020B0606030504020204" pitchFamily="34" charset="0"/>
              </a:rPr>
              <a:t>tahun</a:t>
            </a:r>
            <a:r>
              <a:rPr lang="en-ID" sz="2000" dirty="0">
                <a:solidFill>
                  <a:srgbClr val="191919"/>
                </a:solidFill>
                <a:ea typeface="Calibri" panose="020F0502020204030204" pitchFamily="34" charset="0"/>
                <a:cs typeface="Open Sans" panose="020B0606030504020204" pitchFamily="34" charset="0"/>
              </a:rPr>
              <a:t> </a:t>
            </a:r>
            <a:r>
              <a:rPr lang="en-ID" sz="2000" dirty="0" err="1">
                <a:solidFill>
                  <a:srgbClr val="191919"/>
                </a:solidFill>
                <a:ea typeface="Calibri" panose="020F0502020204030204" pitchFamily="34" charset="0"/>
                <a:cs typeface="Open Sans" panose="020B0606030504020204" pitchFamily="34" charset="0"/>
              </a:rPr>
              <a:t>diangkat</a:t>
            </a:r>
            <a:r>
              <a:rPr lang="en-ID" sz="2000" dirty="0">
                <a:solidFill>
                  <a:srgbClr val="191919"/>
                </a:solidFill>
                <a:ea typeface="Calibri" panose="020F0502020204030204" pitchFamily="34" charset="0"/>
                <a:cs typeface="Open Sans" panose="020B0606030504020204" pitchFamily="34" charset="0"/>
              </a:rPr>
              <a:t> oleh </a:t>
            </a:r>
            <a:r>
              <a:rPr lang="en-ID" sz="2000" dirty="0" err="1">
                <a:solidFill>
                  <a:srgbClr val="191919"/>
                </a:solidFill>
                <a:ea typeface="Calibri" panose="020F0502020204030204" pitchFamily="34" charset="0"/>
                <a:cs typeface="Open Sans" panose="020B0606030504020204" pitchFamily="34" charset="0"/>
              </a:rPr>
              <a:t>Rasulullah</a:t>
            </a:r>
            <a:r>
              <a:rPr lang="en-ID" sz="2000" dirty="0">
                <a:solidFill>
                  <a:srgbClr val="191919"/>
                </a:solidFill>
                <a:ea typeface="Calibri" panose="020F0502020204030204" pitchFamily="34" charset="0"/>
                <a:cs typeface="Open Sans" panose="020B0606030504020204" pitchFamily="34" charset="0"/>
              </a:rPr>
              <a:t> </a:t>
            </a:r>
            <a:r>
              <a:rPr lang="en-ID" sz="2000" dirty="0" err="1">
                <a:solidFill>
                  <a:srgbClr val="191919"/>
                </a:solidFill>
                <a:ea typeface="Calibri" panose="020F0502020204030204" pitchFamily="34" charset="0"/>
                <a:cs typeface="Open Sans" panose="020B0606030504020204" pitchFamily="34" charset="0"/>
              </a:rPr>
              <a:t>menjadi</a:t>
            </a:r>
            <a:r>
              <a:rPr lang="en-ID" sz="2000" dirty="0">
                <a:solidFill>
                  <a:srgbClr val="191919"/>
                </a:solidFill>
                <a:ea typeface="Calibri" panose="020F0502020204030204" pitchFamily="34" charset="0"/>
                <a:cs typeface="Open Sans" panose="020B0606030504020204" pitchFamily="34" charset="0"/>
              </a:rPr>
              <a:t> </a:t>
            </a:r>
            <a:r>
              <a:rPr lang="en-ID" sz="2000" dirty="0" err="1">
                <a:solidFill>
                  <a:srgbClr val="191919"/>
                </a:solidFill>
                <a:ea typeface="Calibri" panose="020F0502020204030204" pitchFamily="34" charset="0"/>
                <a:cs typeface="Open Sans" panose="020B0606030504020204" pitchFamily="34" charset="0"/>
              </a:rPr>
              <a:t>komandan</a:t>
            </a:r>
            <a:r>
              <a:rPr lang="en-ID" sz="2000" dirty="0">
                <a:solidFill>
                  <a:srgbClr val="191919"/>
                </a:solidFill>
                <a:ea typeface="Calibri" panose="020F0502020204030204" pitchFamily="34" charset="0"/>
                <a:cs typeface="Open Sans" panose="020B0606030504020204" pitchFamily="34" charset="0"/>
              </a:rPr>
              <a:t> </a:t>
            </a:r>
            <a:r>
              <a:rPr lang="en-ID" sz="2000" dirty="0" err="1">
                <a:solidFill>
                  <a:srgbClr val="191919"/>
                </a:solidFill>
                <a:ea typeface="Calibri" panose="020F0502020204030204" pitchFamily="34" charset="0"/>
                <a:cs typeface="Open Sans" panose="020B0606030504020204" pitchFamily="34" charset="0"/>
              </a:rPr>
              <a:t>pasukan</a:t>
            </a:r>
            <a:r>
              <a:rPr lang="en-ID" sz="2000" dirty="0">
                <a:solidFill>
                  <a:srgbClr val="191919"/>
                </a:solidFill>
                <a:ea typeface="Calibri" panose="020F0502020204030204" pitchFamily="34" charset="0"/>
                <a:cs typeface="Open Sans" panose="020B0606030504020204" pitchFamily="34" charset="0"/>
              </a:rPr>
              <a:t> </a:t>
            </a:r>
            <a:r>
              <a:rPr lang="en-ID" sz="2000" dirty="0" err="1">
                <a:solidFill>
                  <a:srgbClr val="191919"/>
                </a:solidFill>
                <a:ea typeface="Calibri" panose="020F0502020204030204" pitchFamily="34" charset="0"/>
                <a:cs typeface="Open Sans" panose="020B0606030504020204" pitchFamily="34" charset="0"/>
              </a:rPr>
              <a:t>untuk</a:t>
            </a:r>
            <a:r>
              <a:rPr lang="en-ID" sz="2000" dirty="0">
                <a:solidFill>
                  <a:srgbClr val="191919"/>
                </a:solidFill>
                <a:ea typeface="Calibri" panose="020F0502020204030204" pitchFamily="34" charset="0"/>
                <a:cs typeface="Open Sans" panose="020B0606030504020204" pitchFamily="34" charset="0"/>
              </a:rPr>
              <a:t> </a:t>
            </a:r>
            <a:r>
              <a:rPr lang="en-ID" sz="2000" dirty="0" err="1">
                <a:solidFill>
                  <a:srgbClr val="191919"/>
                </a:solidFill>
                <a:ea typeface="Calibri" panose="020F0502020204030204" pitchFamily="34" charset="0"/>
                <a:cs typeface="Open Sans" panose="020B0606030504020204" pitchFamily="34" charset="0"/>
              </a:rPr>
              <a:t>menaklukkan</a:t>
            </a:r>
            <a:r>
              <a:rPr lang="en-ID" sz="2000" dirty="0">
                <a:solidFill>
                  <a:srgbClr val="191919"/>
                </a:solidFill>
                <a:ea typeface="Calibri" panose="020F0502020204030204" pitchFamily="34" charset="0"/>
                <a:cs typeface="Open Sans" panose="020B0606030504020204" pitchFamily="34" charset="0"/>
              </a:rPr>
              <a:t> </a:t>
            </a:r>
            <a:r>
              <a:rPr lang="en-ID" sz="2000" dirty="0" err="1">
                <a:solidFill>
                  <a:srgbClr val="191919"/>
                </a:solidFill>
                <a:ea typeface="Calibri" panose="020F0502020204030204" pitchFamily="34" charset="0"/>
                <a:cs typeface="Open Sans" panose="020B0606030504020204" pitchFamily="34" charset="0"/>
              </a:rPr>
              <a:t>syiria</a:t>
            </a:r>
            <a:r>
              <a:rPr lang="en-ID" sz="2000" dirty="0">
                <a:solidFill>
                  <a:srgbClr val="191919"/>
                </a:solidFill>
                <a:ea typeface="Calibri" panose="020F0502020204030204" pitchFamily="34" charset="0"/>
                <a:cs typeface="Open Sans" panose="020B0606030504020204" pitchFamily="34" charset="0"/>
              </a:rPr>
              <a:t>.</a:t>
            </a:r>
          </a:p>
          <a:p>
            <a:pPr marL="457200" indent="-457200" algn="just">
              <a:buAutoNum type="arabicParenBoth"/>
            </a:pPr>
            <a:r>
              <a:rPr lang="en-ID" sz="2000" dirty="0">
                <a:solidFill>
                  <a:srgbClr val="191919"/>
                </a:solidFill>
                <a:effectLst/>
                <a:ea typeface="Calibri" panose="020F0502020204030204" pitchFamily="34" charset="0"/>
                <a:cs typeface="Open Sans" panose="020B0606030504020204" pitchFamily="34" charset="0"/>
              </a:rPr>
              <a:t>Imam </a:t>
            </a:r>
            <a:r>
              <a:rPr lang="en-ID" sz="2000" dirty="0" err="1">
                <a:solidFill>
                  <a:srgbClr val="191919"/>
                </a:solidFill>
                <a:effectLst/>
                <a:ea typeface="Calibri" panose="020F0502020204030204" pitchFamily="34" charset="0"/>
                <a:cs typeface="Open Sans" panose="020B0606030504020204" pitchFamily="34" charset="0"/>
              </a:rPr>
              <a:t>Syafi’i</a:t>
            </a:r>
            <a:r>
              <a:rPr lang="en-ID" sz="2000" dirty="0">
                <a:solidFill>
                  <a:srgbClr val="191919"/>
                </a:solidFill>
                <a:effectLst/>
                <a:ea typeface="Calibri" panose="020F0502020204030204" pitchFamily="34" charset="0"/>
                <a:cs typeface="Open Sans" panose="020B0606030504020204" pitchFamily="34" charset="0"/>
              </a:rPr>
              <a:t> yang di </a:t>
            </a:r>
            <a:r>
              <a:rPr lang="en-ID" sz="2000" dirty="0" err="1">
                <a:solidFill>
                  <a:srgbClr val="191919"/>
                </a:solidFill>
                <a:effectLst/>
                <a:ea typeface="Calibri" panose="020F0502020204030204" pitchFamily="34" charset="0"/>
                <a:cs typeface="Open Sans" panose="020B0606030504020204" pitchFamily="34" charset="0"/>
              </a:rPr>
              <a:t>usia</a:t>
            </a:r>
            <a:r>
              <a:rPr lang="en-ID" sz="2000" dirty="0">
                <a:solidFill>
                  <a:srgbClr val="191919"/>
                </a:solidFill>
                <a:effectLst/>
                <a:ea typeface="Calibri" panose="020F0502020204030204" pitchFamily="34" charset="0"/>
                <a:cs typeface="Open Sans" panose="020B0606030504020204" pitchFamily="34" charset="0"/>
              </a:rPr>
              <a:t> 9 </a:t>
            </a:r>
            <a:r>
              <a:rPr lang="en-ID" sz="2000" dirty="0" err="1">
                <a:solidFill>
                  <a:srgbClr val="191919"/>
                </a:solidFill>
                <a:effectLst/>
                <a:ea typeface="Calibri" panose="020F0502020204030204" pitchFamily="34" charset="0"/>
                <a:cs typeface="Open Sans" panose="020B0606030504020204" pitchFamily="34" charset="0"/>
              </a:rPr>
              <a:t>tahun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sudah</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hafal</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Alquran</a:t>
            </a:r>
            <a:endParaRPr lang="en-ID" sz="2000" dirty="0">
              <a:solidFill>
                <a:srgbClr val="191919"/>
              </a:solidFill>
              <a:effectLst/>
              <a:ea typeface="Calibri" panose="020F0502020204030204" pitchFamily="34" charset="0"/>
              <a:cs typeface="Open Sans" panose="020B0606030504020204" pitchFamily="34" charset="0"/>
            </a:endParaRPr>
          </a:p>
          <a:p>
            <a:pPr marL="457200" indent="-457200" algn="just">
              <a:buAutoNum type="arabicParenBoth"/>
            </a:pPr>
            <a:r>
              <a:rPr lang="sv-SE" sz="2000" dirty="0">
                <a:solidFill>
                  <a:srgbClr val="191919"/>
                </a:solidFill>
                <a:effectLst/>
                <a:ea typeface="Calibri" panose="020F0502020204030204" pitchFamily="34" charset="0"/>
                <a:cs typeface="Open Sans" panose="020B0606030504020204" pitchFamily="34" charset="0"/>
              </a:rPr>
              <a:t>Ibnu Sina di usia 5 tahun hafal Alquran dan di kemudian hari menjadi Bapak kedokteran dunia</a:t>
            </a:r>
          </a:p>
          <a:p>
            <a:pPr marL="457200" indent="-457200" algn="just">
              <a:buAutoNum type="arabicParenBoth"/>
            </a:pPr>
            <a:r>
              <a:rPr lang="en-ID" sz="2000" dirty="0">
                <a:solidFill>
                  <a:srgbClr val="191919"/>
                </a:solidFill>
                <a:effectLst/>
                <a:ea typeface="Calibri" panose="020F0502020204030204" pitchFamily="34" charset="0"/>
                <a:cs typeface="Open Sans" panose="020B0606030504020204" pitchFamily="34" charset="0"/>
              </a:rPr>
              <a:t>Muhammad Al-</a:t>
            </a:r>
            <a:r>
              <a:rPr lang="en-ID" sz="2000" dirty="0" err="1">
                <a:solidFill>
                  <a:srgbClr val="191919"/>
                </a:solidFill>
                <a:effectLst/>
                <a:ea typeface="Calibri" panose="020F0502020204030204" pitchFamily="34" charset="0"/>
                <a:cs typeface="Open Sans" panose="020B0606030504020204" pitchFamily="34" charset="0"/>
              </a:rPr>
              <a:t>Fatih</a:t>
            </a:r>
            <a:r>
              <a:rPr lang="en-ID" sz="2000" dirty="0">
                <a:solidFill>
                  <a:srgbClr val="191919"/>
                </a:solidFill>
                <a:effectLst/>
                <a:ea typeface="Calibri" panose="020F0502020204030204" pitchFamily="34" charset="0"/>
                <a:cs typeface="Open Sans" panose="020B0606030504020204" pitchFamily="34" charset="0"/>
              </a:rPr>
              <a:t> Sang </a:t>
            </a:r>
            <a:r>
              <a:rPr lang="en-ID" sz="2000" dirty="0" err="1">
                <a:solidFill>
                  <a:srgbClr val="191919"/>
                </a:solidFill>
                <a:effectLst/>
                <a:ea typeface="Calibri" panose="020F0502020204030204" pitchFamily="34" charset="0"/>
                <a:cs typeface="Open Sans" panose="020B0606030504020204" pitchFamily="34" charset="0"/>
              </a:rPr>
              <a:t>penakluk</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Konstantinopel</a:t>
            </a:r>
            <a:r>
              <a:rPr lang="en-ID" sz="2000" dirty="0">
                <a:solidFill>
                  <a:srgbClr val="191919"/>
                </a:solidFill>
                <a:effectLst/>
                <a:ea typeface="Calibri" panose="020F0502020204030204" pitchFamily="34" charset="0"/>
                <a:cs typeface="Open Sans" panose="020B0606030504020204" pitchFamily="34" charset="0"/>
              </a:rPr>
              <a:t> di </a:t>
            </a:r>
            <a:r>
              <a:rPr lang="en-ID" sz="2000" dirty="0" err="1">
                <a:solidFill>
                  <a:srgbClr val="191919"/>
                </a:solidFill>
                <a:effectLst/>
                <a:ea typeface="Calibri" panose="020F0502020204030204" pitchFamily="34" charset="0"/>
                <a:cs typeface="Open Sans" panose="020B0606030504020204" pitchFamily="34" charset="0"/>
              </a:rPr>
              <a:t>usia</a:t>
            </a:r>
            <a:r>
              <a:rPr lang="en-ID" sz="2000" dirty="0">
                <a:solidFill>
                  <a:srgbClr val="191919"/>
                </a:solidFill>
                <a:effectLst/>
                <a:ea typeface="Calibri" panose="020F0502020204030204" pitchFamily="34" charset="0"/>
                <a:cs typeface="Open Sans" panose="020B0606030504020204" pitchFamily="34" charset="0"/>
              </a:rPr>
              <a:t> 21 </a:t>
            </a:r>
            <a:r>
              <a:rPr lang="en-ID" sz="2000" dirty="0" err="1">
                <a:solidFill>
                  <a:srgbClr val="191919"/>
                </a:solidFill>
                <a:effectLst/>
                <a:ea typeface="Calibri" panose="020F0502020204030204" pitchFamily="34" charset="0"/>
                <a:cs typeface="Open Sans" panose="020B0606030504020204" pitchFamily="34" charset="0"/>
              </a:rPr>
              <a:t>tahun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sekaligus</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menjadi</a:t>
            </a:r>
            <a:r>
              <a:rPr lang="en-ID" sz="2000" dirty="0">
                <a:solidFill>
                  <a:srgbClr val="191919"/>
                </a:solidFill>
                <a:effectLst/>
                <a:ea typeface="Calibri" panose="020F0502020204030204" pitchFamily="34" charset="0"/>
                <a:cs typeface="Open Sans" panose="020B0606030504020204" pitchFamily="34" charset="0"/>
              </a:rPr>
              <a:t> Sultan </a:t>
            </a:r>
            <a:r>
              <a:rPr lang="en-ID" sz="2000" dirty="0" err="1">
                <a:solidFill>
                  <a:srgbClr val="191919"/>
                </a:solidFill>
                <a:effectLst/>
                <a:ea typeface="Calibri" panose="020F0502020204030204" pitchFamily="34" charset="0"/>
                <a:cs typeface="Open Sans" panose="020B0606030504020204" pitchFamily="34" charset="0"/>
              </a:rPr>
              <a:t>Usmaniah</a:t>
            </a:r>
            <a:r>
              <a:rPr lang="en-ID" sz="2000" dirty="0">
                <a:solidFill>
                  <a:srgbClr val="191919"/>
                </a:solidFill>
                <a:effectLst/>
                <a:ea typeface="Calibri" panose="020F0502020204030204" pitchFamily="34" charset="0"/>
                <a:cs typeface="Open Sans" panose="020B0606030504020204" pitchFamily="34" charset="0"/>
              </a:rPr>
              <a:t> yang </a:t>
            </a:r>
            <a:r>
              <a:rPr lang="en-ID" sz="2000" dirty="0" err="1">
                <a:solidFill>
                  <a:srgbClr val="191919"/>
                </a:solidFill>
                <a:effectLst/>
                <a:ea typeface="Calibri" panose="020F0502020204030204" pitchFamily="34" charset="0"/>
                <a:cs typeface="Open Sans" panose="020B0606030504020204" pitchFamily="34" charset="0"/>
              </a:rPr>
              <a:t>terkenal</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saat</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itu</a:t>
            </a:r>
            <a:r>
              <a:rPr lang="en-ID" sz="2000" dirty="0">
                <a:solidFill>
                  <a:srgbClr val="191919"/>
                </a:solidFill>
                <a:effectLst/>
                <a:ea typeface="Calibri" panose="020F0502020204030204" pitchFamily="34" charset="0"/>
                <a:cs typeface="Open Sans" panose="020B0606030504020204" pitchFamily="34" charset="0"/>
              </a:rPr>
              <a:t>.</a:t>
            </a:r>
          </a:p>
          <a:p>
            <a:pPr marL="457200" indent="-457200" algn="just">
              <a:buAutoNum type="arabicParenBoth"/>
            </a:pPr>
            <a:r>
              <a:rPr lang="en-ID" sz="2000" dirty="0">
                <a:solidFill>
                  <a:srgbClr val="191919"/>
                </a:solidFill>
                <a:effectLst/>
                <a:ea typeface="Calibri" panose="020F0502020204030204" pitchFamily="34" charset="0"/>
                <a:cs typeface="Open Sans" panose="020B0606030504020204" pitchFamily="34" charset="0"/>
              </a:rPr>
              <a:t>Zaid bin </a:t>
            </a:r>
            <a:r>
              <a:rPr lang="en-ID" sz="2000" dirty="0" err="1">
                <a:solidFill>
                  <a:srgbClr val="191919"/>
                </a:solidFill>
                <a:effectLst/>
                <a:ea typeface="Calibri" panose="020F0502020204030204" pitchFamily="34" charset="0"/>
                <a:cs typeface="Open Sans" panose="020B0606030504020204" pitchFamily="34" charset="0"/>
              </a:rPr>
              <a:t>Tsabit</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mulai</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berjihad</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sejak</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usia</a:t>
            </a:r>
            <a:r>
              <a:rPr lang="en-ID" sz="2000" dirty="0">
                <a:solidFill>
                  <a:srgbClr val="191919"/>
                </a:solidFill>
                <a:effectLst/>
                <a:ea typeface="Calibri" panose="020F0502020204030204" pitchFamily="34" charset="0"/>
                <a:cs typeface="Open Sans" panose="020B0606030504020204" pitchFamily="34" charset="0"/>
              </a:rPr>
              <a:t> 13 </a:t>
            </a:r>
            <a:r>
              <a:rPr lang="en-ID" sz="2000" dirty="0" err="1">
                <a:solidFill>
                  <a:srgbClr val="191919"/>
                </a:solidFill>
                <a:effectLst/>
                <a:ea typeface="Calibri" panose="020F0502020204030204" pitchFamily="34" charset="0"/>
                <a:cs typeface="Open Sans" panose="020B0606030504020204" pitchFamily="34" charset="0"/>
              </a:rPr>
              <a:t>tahun</a:t>
            </a:r>
            <a:r>
              <a:rPr lang="en-ID" sz="2000" dirty="0">
                <a:solidFill>
                  <a:srgbClr val="191919"/>
                </a:solidFill>
                <a:effectLst/>
                <a:ea typeface="Calibri" panose="020F0502020204030204" pitchFamily="34" charset="0"/>
                <a:cs typeface="Open Sans" panose="020B0606030504020204" pitchFamily="34" charset="0"/>
              </a:rPr>
              <a:t> dan </a:t>
            </a:r>
            <a:r>
              <a:rPr lang="en-ID" sz="2000" dirty="0" err="1">
                <a:solidFill>
                  <a:srgbClr val="191919"/>
                </a:solidFill>
                <a:effectLst/>
                <a:ea typeface="Calibri" panose="020F0502020204030204" pitchFamily="34" charset="0"/>
                <a:cs typeface="Open Sans" panose="020B0606030504020204" pitchFamily="34" charset="0"/>
              </a:rPr>
              <a:t>menjadi</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penghimpun</a:t>
            </a:r>
            <a:r>
              <a:rPr lang="en-ID" sz="2000" dirty="0">
                <a:solidFill>
                  <a:srgbClr val="191919"/>
                </a:solidFill>
                <a:effectLst/>
                <a:ea typeface="Calibri" panose="020F0502020204030204" pitchFamily="34" charset="0"/>
                <a:cs typeface="Open Sans" panose="020B0606030504020204" pitchFamily="34" charset="0"/>
              </a:rPr>
              <a:t> </a:t>
            </a:r>
            <a:r>
              <a:rPr lang="en-ID" sz="2000" dirty="0" err="1">
                <a:solidFill>
                  <a:srgbClr val="191919"/>
                </a:solidFill>
                <a:effectLst/>
                <a:ea typeface="Calibri" panose="020F0502020204030204" pitchFamily="34" charset="0"/>
                <a:cs typeface="Open Sans" panose="020B0606030504020204" pitchFamily="34" charset="0"/>
              </a:rPr>
              <a:t>wahyu</a:t>
            </a:r>
            <a:r>
              <a:rPr lang="en-ID" sz="2000" dirty="0">
                <a:solidFill>
                  <a:srgbClr val="191919"/>
                </a:solidFill>
                <a:effectLst/>
                <a:ea typeface="Calibri" panose="020F0502020204030204" pitchFamily="34" charset="0"/>
                <a:cs typeface="Open Sans" panose="020B0606030504020204" pitchFamily="34" charset="0"/>
              </a:rPr>
              <a:t> di </a:t>
            </a:r>
            <a:r>
              <a:rPr lang="en-ID" sz="2000" dirty="0" err="1">
                <a:solidFill>
                  <a:srgbClr val="191919"/>
                </a:solidFill>
                <a:effectLst/>
                <a:ea typeface="Calibri" panose="020F0502020204030204" pitchFamily="34" charset="0"/>
                <a:cs typeface="Open Sans" panose="020B0606030504020204" pitchFamily="34" charset="0"/>
              </a:rPr>
              <a:t>usia</a:t>
            </a:r>
            <a:r>
              <a:rPr lang="en-ID" sz="2000" dirty="0">
                <a:solidFill>
                  <a:srgbClr val="191919"/>
                </a:solidFill>
                <a:effectLst/>
                <a:ea typeface="Calibri" panose="020F0502020204030204" pitchFamily="34" charset="0"/>
                <a:cs typeface="Open Sans" panose="020B0606030504020204" pitchFamily="34" charset="0"/>
              </a:rPr>
              <a:t> 21 </a:t>
            </a:r>
            <a:r>
              <a:rPr lang="en-ID" sz="2000" dirty="0" err="1">
                <a:solidFill>
                  <a:srgbClr val="191919"/>
                </a:solidFill>
                <a:effectLst/>
                <a:ea typeface="Calibri" panose="020F0502020204030204" pitchFamily="34" charset="0"/>
                <a:cs typeface="Open Sans" panose="020B0606030504020204" pitchFamily="34" charset="0"/>
              </a:rPr>
              <a:t>tahun</a:t>
            </a:r>
            <a:r>
              <a:rPr lang="en-ID" sz="2000" dirty="0">
                <a:solidFill>
                  <a:srgbClr val="191919"/>
                </a:solidFill>
                <a:effectLst/>
                <a:ea typeface="Calibri" panose="020F0502020204030204" pitchFamily="34" charset="0"/>
                <a:cs typeface="Open Sans" panose="020B0606030504020204" pitchFamily="34" charset="0"/>
              </a:rPr>
              <a:t>. </a:t>
            </a:r>
            <a:endParaRPr lang="en-ID" sz="2000" dirty="0">
              <a:effectLst/>
              <a:ea typeface="Calibri" panose="020F0502020204030204" pitchFamily="34" charset="0"/>
              <a:cs typeface="Arial" panose="020B0604020202020204" pitchFamily="34" charset="0"/>
            </a:endParaRPr>
          </a:p>
          <a:p>
            <a:pPr algn="just"/>
            <a:endParaRPr lang="id-ID" sz="2800" dirty="0">
              <a:solidFill>
                <a:prstClr val="black"/>
              </a:solidFill>
              <a:latin typeface="Calibri"/>
            </a:endParaRPr>
          </a:p>
          <a:p>
            <a:pPr algn="just"/>
            <a:endParaRPr lang="id-ID" sz="2000" dirty="0">
              <a:solidFill>
                <a:srgbClr val="000000"/>
              </a:solidFill>
            </a:endParaRPr>
          </a:p>
        </p:txBody>
      </p:sp>
    </p:spTree>
    <p:extLst>
      <p:ext uri="{BB962C8B-B14F-4D97-AF65-F5344CB8AC3E}">
        <p14:creationId xmlns:p14="http://schemas.microsoft.com/office/powerpoint/2010/main" val="352235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BAGAIMANA DENGAN GENERASI MILENIAL?</a:t>
            </a:r>
            <a:endParaRPr lang="en-GB" sz="2800" b="1" dirty="0">
              <a:latin typeface="Bahnschrift Condensed" panose="020B0502040204020203" pitchFamily="34" charset="0"/>
            </a:endParaRPr>
          </a:p>
        </p:txBody>
      </p:sp>
      <p:sp>
        <p:nvSpPr>
          <p:cNvPr id="5" name="Rectangle 4"/>
          <p:cNvSpPr/>
          <p:nvPr/>
        </p:nvSpPr>
        <p:spPr>
          <a:xfrm>
            <a:off x="546100" y="1241556"/>
            <a:ext cx="8058150" cy="6955750"/>
          </a:xfrm>
          <a:prstGeom prst="rect">
            <a:avLst/>
          </a:prstGeom>
        </p:spPr>
        <p:txBody>
          <a:bodyPr wrap="square">
            <a:spAutoFit/>
          </a:bodyPr>
          <a:lstStyle/>
          <a:p>
            <a:pPr marL="268288" marR="0" lvl="0" indent="-268288"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prstClr val="black"/>
                </a:solidFill>
                <a:effectLst/>
                <a:uLnTx/>
                <a:uFillTx/>
                <a:latin typeface="Helvetica Neue"/>
                <a:ea typeface="+mn-ea"/>
                <a:cs typeface="+mn-cs"/>
              </a:rPr>
              <a: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id-ID" sz="2000" b="0" i="0" u="none" strike="noStrike" kern="1200" cap="none" spc="0" normalizeH="0" baseline="0" noProof="0" dirty="0">
                <a:ln>
                  <a:noFill/>
                </a:ln>
                <a:solidFill>
                  <a:prstClr val="black"/>
                </a:solidFill>
                <a:effectLst/>
                <a:uLnTx/>
                <a:uFillTx/>
                <a:latin typeface="Helvetica Neue"/>
                <a:ea typeface="+mn-ea"/>
                <a:cs typeface="+mn-cs"/>
              </a:rPr>
              <a:t>Apakah tidak mungkin, jika generasi milenial ini menyamai prestasi gemilang yang telah diukir oleh para pemuda terdahulu di zamannya? Tentunya sangat mungkin untuk kita bisa menyamai mereka. Dengan cara berkomitmen dan berusaha, serta bersungguh-sungguh untuk menyamai mereka sebagai pemuda yang telah mengharumkan nama Islam di zamannya. Apabila hal demikian bisa dicapai dan dilakukan khususnya di Indonesia menjadi sangat luar biasa untuk bisa mengharumkan bangsa Indonesia.</a:t>
            </a:r>
            <a:endParaRPr kumimoji="0" lang="en-US" sz="2000" b="0" i="0" u="none" strike="noStrike" kern="1200" cap="none" spc="0" normalizeH="0" baseline="0" noProof="0" dirty="0">
              <a:ln>
                <a:noFill/>
              </a:ln>
              <a:solidFill>
                <a:prstClr val="black"/>
              </a:solidFill>
              <a:effectLst/>
              <a:uLnTx/>
              <a:uFillTx/>
              <a:latin typeface="Helvetica Neue"/>
              <a:ea typeface="+mn-ea"/>
              <a:cs typeface="+mn-cs"/>
            </a:endParaRPr>
          </a:p>
          <a:p>
            <a:pPr marL="268288" marR="0" lvl="0" indent="-268288"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prstClr val="black"/>
                </a:solidFill>
                <a:effectLst/>
                <a:uLnTx/>
                <a:uFillTx/>
                <a:latin typeface="Helvetica Neue"/>
                <a:ea typeface="+mn-ea"/>
                <a:cs typeface="+mn-cs"/>
              </a:rPr>
              <a: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id-ID" sz="2000" b="0" i="0" u="none" strike="noStrike" kern="1200" cap="none" spc="0" normalizeH="0" baseline="0" noProof="0" dirty="0">
                <a:ln>
                  <a:noFill/>
                </a:ln>
                <a:solidFill>
                  <a:prstClr val="black"/>
                </a:solidFill>
                <a:effectLst/>
                <a:uLnTx/>
                <a:uFillTx/>
                <a:latin typeface="Helvetica Neue"/>
                <a:ea typeface="+mn-ea"/>
                <a:cs typeface="+mn-cs"/>
              </a:rPr>
              <a:t>Sudah seyogianya generasi milenial ini bisa melanjutkan perjuangan terdahulu pemuda yang berkarakter, yang mampu membendung tradisi yang menyimpang dari syariat Islam. Jangan mengikuti budaya now yang hanya merusak moral peradaban aset bangsa. Maka perdalamlah ilmu Islam! Ngaji biar mengerti, biar bisa mawas diri. Sudah tidak zaman pemuda hura-hura lagi, nongkrong-nongkrong di kafe, jari-jarinya sibuk dengan update status, sudah waktunya yang muda semangat cari pahala.  </a:t>
            </a:r>
            <a:endParaRPr kumimoji="0" lang="en-US" sz="2000" b="0" i="0" u="none" strike="noStrike" kern="1200" cap="none" spc="0" normalizeH="0" baseline="0" noProof="0" dirty="0">
              <a:ln>
                <a:noFill/>
              </a:ln>
              <a:solidFill>
                <a:prstClr val="black"/>
              </a:solidFill>
              <a:effectLst/>
              <a:uLnTx/>
              <a:uFillTx/>
              <a:latin typeface="Helvetica Neue"/>
              <a:ea typeface="+mn-ea"/>
              <a:cs typeface="+mn-cs"/>
            </a:endParaRPr>
          </a:p>
          <a:p>
            <a:pPr marL="355600" marR="0" lvl="0" indent="-35560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Helvetica Neue"/>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id-ID" sz="2400" b="0" i="0" u="none" strike="noStrike" kern="1200" cap="none" spc="0" normalizeH="0" baseline="0" noProof="0" dirty="0">
                <a:ln>
                  <a:noFill/>
                </a:ln>
                <a:solidFill>
                  <a:srgbClr val="000000"/>
                </a:solidFill>
                <a:effectLst/>
                <a:uLnTx/>
                <a:uFillTx/>
                <a:latin typeface="verdana"/>
                <a:ea typeface="+mn-ea"/>
                <a:cs typeface="+mn-cs"/>
              </a:rPr>
            </a:br>
            <a:br>
              <a:rPr kumimoji="0" lang="id-ID" sz="2400" b="0" i="0" u="none" strike="noStrike" kern="1200" cap="none" spc="0" normalizeH="0" baseline="0" noProof="0" dirty="0">
                <a:ln>
                  <a:noFill/>
                </a:ln>
                <a:solidFill>
                  <a:srgbClr val="000000"/>
                </a:solidFill>
                <a:effectLst/>
                <a:uLnTx/>
                <a:uFillTx/>
                <a:latin typeface="verdana"/>
                <a:ea typeface="+mn-ea"/>
                <a:cs typeface="+mn-cs"/>
              </a:rPr>
            </a:br>
            <a:endParaRPr kumimoji="0" lang="en-GB" sz="1400" b="1"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14375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Harapan </a:t>
            </a:r>
            <a:r>
              <a:rPr lang="en-US" sz="2800" b="1" dirty="0" err="1">
                <a:latin typeface="Bahnschrift Condensed" panose="020B0502040204020203" pitchFamily="34" charset="0"/>
              </a:rPr>
              <a:t>kepada</a:t>
            </a:r>
            <a:r>
              <a:rPr lang="en-US" sz="2800" b="1" dirty="0">
                <a:latin typeface="Bahnschrift Condensed" panose="020B0502040204020203" pitchFamily="34" charset="0"/>
              </a:rPr>
              <a:t> </a:t>
            </a:r>
            <a:r>
              <a:rPr lang="en-US" sz="2800" b="1" dirty="0" err="1">
                <a:latin typeface="Bahnschrift Condensed" panose="020B0502040204020203" pitchFamily="34" charset="0"/>
              </a:rPr>
              <a:t>Generasi</a:t>
            </a:r>
            <a:r>
              <a:rPr lang="en-US" sz="2800" b="1" dirty="0">
                <a:latin typeface="Bahnschrift Condensed" panose="020B0502040204020203" pitchFamily="34" charset="0"/>
              </a:rPr>
              <a:t> </a:t>
            </a:r>
            <a:r>
              <a:rPr lang="en-US" sz="2800" b="1" dirty="0" err="1">
                <a:latin typeface="Bahnschrift Condensed" panose="020B0502040204020203" pitchFamily="34" charset="0"/>
              </a:rPr>
              <a:t>Milenial</a:t>
            </a:r>
            <a:endParaRPr lang="en-GB" sz="2800" b="1" dirty="0">
              <a:latin typeface="Bahnschrift Condensed" panose="020B0502040204020203" pitchFamily="34" charset="0"/>
            </a:endParaRPr>
          </a:p>
        </p:txBody>
      </p:sp>
      <p:sp>
        <p:nvSpPr>
          <p:cNvPr id="5" name="Rectangle 4"/>
          <p:cNvSpPr/>
          <p:nvPr/>
        </p:nvSpPr>
        <p:spPr>
          <a:xfrm>
            <a:off x="546100" y="1241556"/>
            <a:ext cx="8058150" cy="6093976"/>
          </a:xfrm>
          <a:prstGeom prst="rect">
            <a:avLst/>
          </a:prstGeom>
        </p:spPr>
        <p:txBody>
          <a:bodyPr wrap="square">
            <a:spAutoFit/>
          </a:bodyPr>
          <a:lstStyle/>
          <a:p>
            <a:pPr marL="268288" marR="0" lvl="0" indent="-268288"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prstClr val="black"/>
                </a:solidFill>
                <a:effectLst/>
                <a:uLnTx/>
                <a:uFillTx/>
                <a:latin typeface="Helvetica Neue"/>
                <a:ea typeface="+mn-ea"/>
                <a:cs typeface="+mn-cs"/>
              </a:rPr>
              <a: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id-ID" sz="2400" b="0" i="0" u="none" strike="noStrike" kern="1200" cap="none" spc="0" normalizeH="0" baseline="0" noProof="0" dirty="0">
                <a:ln>
                  <a:noFill/>
                </a:ln>
                <a:solidFill>
                  <a:prstClr val="black"/>
                </a:solidFill>
                <a:effectLst/>
                <a:uLnTx/>
                <a:uFillTx/>
                <a:latin typeface="Helvetica Neue"/>
                <a:ea typeface="+mn-ea"/>
                <a:cs typeface="+mn-cs"/>
              </a:rPr>
              <a:t>Kita tentu semua berharap bahwa peralihan generasi itu berpindah dan berlanjut kepada generasi-generasi yang berkelas </a:t>
            </a:r>
            <a:r>
              <a:rPr kumimoji="0" lang="id-ID" sz="2400" b="1" i="1" u="none" strike="noStrike" kern="1200" cap="none" spc="0" normalizeH="0" baseline="0" noProof="0" dirty="0">
                <a:ln>
                  <a:noFill/>
                </a:ln>
                <a:solidFill>
                  <a:prstClr val="black"/>
                </a:solidFill>
                <a:effectLst/>
                <a:uLnTx/>
                <a:uFillTx/>
                <a:latin typeface="Helvetica Neue"/>
                <a:ea typeface="+mn-ea"/>
                <a:cs typeface="+mn-cs"/>
              </a:rPr>
              <a:t>“sabiqun bil khoerot”</a:t>
            </a:r>
            <a:r>
              <a:rPr kumimoji="0" lang="id-ID" sz="2400" b="0" i="0" u="none" strike="noStrike" kern="1200" cap="none" spc="0" normalizeH="0" baseline="0" noProof="0" dirty="0">
                <a:ln>
                  <a:noFill/>
                </a:ln>
                <a:solidFill>
                  <a:prstClr val="black"/>
                </a:solidFill>
                <a:effectLst/>
                <a:uLnTx/>
                <a:uFillTx/>
                <a:latin typeface="Helvetica Neue"/>
                <a:ea typeface="+mn-ea"/>
                <a:cs typeface="+mn-cs"/>
              </a:rPr>
              <a:t>, generasi pelopor bukan pengekor, generasi pejuang bukan pemalas, generasi pemenang bukan pecundang, generasi yang mampu berkarya bukan yang hanya bercerita, merekalah yang mendapat jaminan dari Al-Quran bahwa di tangan generasi seperti itulah kajayaan dan karunia Allah yang besar akan dilimpahkan kepada mereka yang dalam Bahasa Alquran disebut dengan  </a:t>
            </a:r>
            <a:r>
              <a:rPr kumimoji="0" lang="ar-SA" sz="2400" b="0" i="0" u="none" strike="noStrike" kern="1200" cap="none" spc="0" normalizeH="0" baseline="0" noProof="0" dirty="0">
                <a:ln>
                  <a:noFill/>
                </a:ln>
                <a:solidFill>
                  <a:prstClr val="black"/>
                </a:solidFill>
                <a:effectLst/>
                <a:uLnTx/>
                <a:uFillTx/>
                <a:latin typeface="Helvetica Neue"/>
                <a:ea typeface="+mn-ea"/>
                <a:cs typeface="+mn-cs"/>
              </a:rPr>
              <a:t>الْفَضْلُ الْكَبِيرُ</a:t>
            </a:r>
            <a:r>
              <a:rPr kumimoji="0" lang="en-US" sz="2400" b="0" i="0" u="none" strike="noStrike" kern="1200" cap="none" spc="0" normalizeH="0" baseline="0" noProof="0" dirty="0">
                <a:ln>
                  <a:noFill/>
                </a:ln>
                <a:solidFill>
                  <a:prstClr val="black"/>
                </a:solidFill>
                <a:effectLst/>
                <a:uLnTx/>
                <a:uFillTx/>
                <a:latin typeface="Helvetica Neue"/>
                <a:ea typeface="+mn-ea"/>
                <a:cs typeface="+mn-cs"/>
              </a:rPr>
              <a:t>.</a:t>
            </a:r>
          </a:p>
          <a:p>
            <a:pPr marL="268288" marR="0" lvl="0" indent="-268288"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Helvetica Neue"/>
              <a:ea typeface="+mn-ea"/>
              <a:cs typeface="+mn-cs"/>
            </a:endParaRPr>
          </a:p>
          <a:p>
            <a:pPr marL="355600" marR="0" lvl="0" indent="-35560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Helvetica Neue"/>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id-ID" sz="2400" b="0" i="0" u="none" strike="noStrike" kern="1200" cap="none" spc="0" normalizeH="0" baseline="0" noProof="0" dirty="0">
                <a:ln>
                  <a:noFill/>
                </a:ln>
                <a:solidFill>
                  <a:srgbClr val="000000"/>
                </a:solidFill>
                <a:effectLst/>
                <a:uLnTx/>
                <a:uFillTx/>
                <a:latin typeface="verdana"/>
                <a:ea typeface="+mn-ea"/>
                <a:cs typeface="+mn-cs"/>
              </a:rPr>
            </a:br>
            <a:br>
              <a:rPr kumimoji="0" lang="id-ID" sz="2400" b="0" i="0" u="none" strike="noStrike" kern="1200" cap="none" spc="0" normalizeH="0" baseline="0" noProof="0" dirty="0">
                <a:ln>
                  <a:noFill/>
                </a:ln>
                <a:solidFill>
                  <a:srgbClr val="000000"/>
                </a:solidFill>
                <a:effectLst/>
                <a:uLnTx/>
                <a:uFillTx/>
                <a:latin typeface="verdana"/>
                <a:ea typeface="+mn-ea"/>
                <a:cs typeface="+mn-cs"/>
              </a:rPr>
            </a:br>
            <a:endParaRPr kumimoji="0" lang="en-GB" sz="1400" b="1"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6919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ADANYA PEMUDA  YANG MENDAPAT NAUNGAN KHUSUS DI PADANG MAHSYAR</a:t>
            </a:r>
            <a:endParaRPr lang="en-GB" sz="2800" b="1" dirty="0">
              <a:latin typeface="Bahnschrift Condensed" panose="020B0502040204020203" pitchFamily="34" charset="0"/>
            </a:endParaRPr>
          </a:p>
        </p:txBody>
      </p:sp>
      <p:sp>
        <p:nvSpPr>
          <p:cNvPr id="5" name="Rectangle 4"/>
          <p:cNvSpPr/>
          <p:nvPr/>
        </p:nvSpPr>
        <p:spPr>
          <a:xfrm>
            <a:off x="546100" y="1241556"/>
            <a:ext cx="8058150" cy="6155531"/>
          </a:xfrm>
          <a:prstGeom prst="rect">
            <a:avLst/>
          </a:prstGeom>
        </p:spPr>
        <p:txBody>
          <a:bodyPr wrap="square">
            <a:spAutoFit/>
          </a:bodyPr>
          <a:lstStyle/>
          <a:p>
            <a:pPr marL="268288" marR="0" lvl="0" indent="-268288"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prstClr val="black"/>
                </a:solidFill>
                <a:effectLst/>
                <a:uLnTx/>
                <a:uFillTx/>
                <a:latin typeface="Helvetica Neue"/>
                <a:ea typeface="+mn-ea"/>
                <a:cs typeface="+mn-cs"/>
              </a:rPr>
              <a: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id-ID" sz="2400" b="0" i="0" u="none" strike="noStrike" kern="1200" cap="none" spc="0" normalizeH="0" baseline="0" noProof="0" dirty="0">
                <a:ln>
                  <a:noFill/>
                </a:ln>
                <a:solidFill>
                  <a:prstClr val="black"/>
                </a:solidFill>
                <a:effectLst/>
                <a:uLnTx/>
                <a:uFillTx/>
                <a:latin typeface="Helvetica Neue"/>
                <a:ea typeface="+mn-ea"/>
                <a:cs typeface="+mn-cs"/>
              </a:rPr>
              <a:t>Satu hal yang menarik dan menjadi kabar gembira bagi generasi muda, yaitu adanya pemuda yang akan mendapat naungan di padang Mahsyar di mana tidak ada naungan dari siapapun kecuali dari Allah. Pemuda yang bagaimanakah itu? Yaitu:</a:t>
            </a:r>
            <a:r>
              <a:rPr kumimoji="0" lang="ar-SA" sz="2400" b="0" i="0" u="none" strike="noStrike" kern="1200" cap="none" spc="0" normalizeH="0" baseline="0" noProof="0" dirty="0">
                <a:ln>
                  <a:noFill/>
                </a:ln>
                <a:solidFill>
                  <a:prstClr val="black"/>
                </a:solidFill>
                <a:effectLst/>
                <a:uLnTx/>
                <a:uFillTx/>
                <a:latin typeface="Helvetica Neue"/>
                <a:ea typeface="+mn-ea"/>
                <a:cs typeface="+mn-cs"/>
              </a:rPr>
              <a:t>شَابٌّ نَشَأَ فِيْ عِبَادَةِ اللهِ  “</a:t>
            </a:r>
            <a:r>
              <a:rPr kumimoji="0" lang="id-ID" sz="2400" b="0" i="0" u="none" strike="noStrike" kern="1200" cap="none" spc="0" normalizeH="0" baseline="0" noProof="0" dirty="0">
                <a:ln>
                  <a:noFill/>
                </a:ln>
                <a:solidFill>
                  <a:prstClr val="black"/>
                </a:solidFill>
                <a:effectLst/>
                <a:uLnTx/>
                <a:uFillTx/>
                <a:latin typeface="Helvetica Neue"/>
                <a:ea typeface="+mn-ea"/>
                <a:cs typeface="+mn-cs"/>
              </a:rPr>
              <a:t>Golongan pemuda yang hidupnya tumbuh dan berkembang untuk selalu beribadah, mengabdikan dirinya kepada Allah Ta’ala. </a:t>
            </a:r>
            <a:endParaRPr kumimoji="0" lang="en-US" sz="2400" b="0" i="0" u="none" strike="noStrike" kern="1200" cap="none" spc="0" normalizeH="0" baseline="0" noProof="0" dirty="0">
              <a:ln>
                <a:noFill/>
              </a:ln>
              <a:solidFill>
                <a:prstClr val="black"/>
              </a:solidFill>
              <a:effectLst/>
              <a:uLnTx/>
              <a:uFillTx/>
              <a:latin typeface="Helvetica Neue"/>
              <a:ea typeface="+mn-ea"/>
              <a:cs typeface="+mn-cs"/>
            </a:endParaRPr>
          </a:p>
          <a:p>
            <a:pPr marL="268288" marR="0" lvl="0" indent="-268288" algn="just" defTabSz="914400" rtl="0" eaLnBrk="1" fontAlgn="auto" latinLnBrk="0" hangingPunct="1">
              <a:lnSpc>
                <a:spcPct val="100000"/>
              </a:lnSpc>
              <a:spcBef>
                <a:spcPts val="0"/>
              </a:spcBef>
              <a:spcAft>
                <a:spcPts val="0"/>
              </a:spcAft>
              <a:buClrTx/>
              <a:buSzTx/>
              <a:buFontTx/>
              <a:buNone/>
              <a:tabLst/>
              <a:defRPr/>
            </a:pPr>
            <a:r>
              <a:rPr lang="id-ID" sz="2400" dirty="0">
                <a:solidFill>
                  <a:prstClr val="black"/>
                </a:solidFill>
                <a:latin typeface="Helvetica Neue"/>
              </a:rPr>
              <a:t>●</a:t>
            </a:r>
            <a:r>
              <a:rPr lang="en-US" sz="2400" dirty="0">
                <a:solidFill>
                  <a:prstClr val="black"/>
                </a:solidFill>
                <a:latin typeface="Helvetica Neue"/>
              </a:rPr>
              <a:t> </a:t>
            </a:r>
            <a:r>
              <a:rPr lang="en-US" sz="2400" dirty="0" err="1">
                <a:solidFill>
                  <a:prstClr val="black"/>
                </a:solidFill>
                <a:latin typeface="Helvetica Neue"/>
              </a:rPr>
              <a:t>Menjadi</a:t>
            </a:r>
            <a:r>
              <a:rPr lang="en-US" sz="2400" dirty="0">
                <a:solidFill>
                  <a:prstClr val="black"/>
                </a:solidFill>
                <a:latin typeface="Helvetica Neue"/>
              </a:rPr>
              <a:t> pemuda </a:t>
            </a:r>
            <a:r>
              <a:rPr lang="en-US" sz="2400" dirty="0" err="1">
                <a:solidFill>
                  <a:prstClr val="black"/>
                </a:solidFill>
                <a:latin typeface="Helvetica Neue"/>
              </a:rPr>
              <a:t>rajin</a:t>
            </a:r>
            <a:r>
              <a:rPr lang="en-US" sz="2400" dirty="0">
                <a:solidFill>
                  <a:prstClr val="black"/>
                </a:solidFill>
                <a:latin typeface="Helvetica Neue"/>
              </a:rPr>
              <a:t> </a:t>
            </a:r>
            <a:r>
              <a:rPr lang="en-US" sz="2400" dirty="0" err="1">
                <a:solidFill>
                  <a:prstClr val="black"/>
                </a:solidFill>
                <a:latin typeface="Helvetica Neue"/>
              </a:rPr>
              <a:t>beribadah</a:t>
            </a:r>
            <a:r>
              <a:rPr lang="en-US" sz="2400" dirty="0">
                <a:solidFill>
                  <a:prstClr val="black"/>
                </a:solidFill>
                <a:latin typeface="Helvetica Neue"/>
              </a:rPr>
              <a:t> yang </a:t>
            </a:r>
            <a:r>
              <a:rPr lang="en-US" sz="2400" dirty="0" err="1">
                <a:solidFill>
                  <a:prstClr val="black"/>
                </a:solidFill>
                <a:latin typeface="Helvetica Neue"/>
              </a:rPr>
              <a:t>kelak</a:t>
            </a:r>
            <a:r>
              <a:rPr lang="en-US" sz="2400" dirty="0">
                <a:solidFill>
                  <a:prstClr val="black"/>
                </a:solidFill>
                <a:latin typeface="Helvetica Neue"/>
              </a:rPr>
              <a:t> </a:t>
            </a:r>
            <a:r>
              <a:rPr lang="en-US" sz="2400" dirty="0" err="1">
                <a:solidFill>
                  <a:prstClr val="black"/>
                </a:solidFill>
                <a:latin typeface="Helvetica Neue"/>
              </a:rPr>
              <a:t>akan</a:t>
            </a:r>
            <a:r>
              <a:rPr lang="en-US" sz="2400" dirty="0">
                <a:solidFill>
                  <a:prstClr val="black"/>
                </a:solidFill>
                <a:latin typeface="Helvetica Neue"/>
              </a:rPr>
              <a:t> </a:t>
            </a:r>
            <a:r>
              <a:rPr lang="en-US" sz="2400" dirty="0" err="1">
                <a:solidFill>
                  <a:prstClr val="black"/>
                </a:solidFill>
                <a:latin typeface="Helvetica Neue"/>
              </a:rPr>
              <a:t>memperoleh</a:t>
            </a:r>
            <a:r>
              <a:rPr lang="en-US" sz="2400" dirty="0">
                <a:solidFill>
                  <a:prstClr val="black"/>
                </a:solidFill>
                <a:latin typeface="Helvetica Neue"/>
              </a:rPr>
              <a:t> </a:t>
            </a:r>
            <a:r>
              <a:rPr lang="en-US" sz="2400" dirty="0" err="1">
                <a:solidFill>
                  <a:prstClr val="black"/>
                </a:solidFill>
                <a:latin typeface="Helvetica Neue"/>
              </a:rPr>
              <a:t>naungan</a:t>
            </a:r>
            <a:r>
              <a:rPr lang="en-US" sz="2400" dirty="0">
                <a:solidFill>
                  <a:prstClr val="black"/>
                </a:solidFill>
                <a:latin typeface="Helvetica Neue"/>
              </a:rPr>
              <a:t> </a:t>
            </a:r>
            <a:r>
              <a:rPr lang="en-US" sz="2400" dirty="0" err="1">
                <a:solidFill>
                  <a:prstClr val="black"/>
                </a:solidFill>
                <a:latin typeface="Helvetica Neue"/>
              </a:rPr>
              <a:t>dari</a:t>
            </a:r>
            <a:r>
              <a:rPr lang="en-US" sz="2400" dirty="0">
                <a:solidFill>
                  <a:prstClr val="black"/>
                </a:solidFill>
                <a:latin typeface="Helvetica Neue"/>
              </a:rPr>
              <a:t> Allah </a:t>
            </a:r>
            <a:r>
              <a:rPr lang="en-US" sz="2400" dirty="0" err="1">
                <a:solidFill>
                  <a:prstClr val="black"/>
                </a:solidFill>
                <a:latin typeface="Helvetica Neue"/>
              </a:rPr>
              <a:t>Swt</a:t>
            </a:r>
            <a:r>
              <a:rPr lang="en-US" sz="2400" dirty="0">
                <a:solidFill>
                  <a:prstClr val="black"/>
                </a:solidFill>
                <a:latin typeface="Helvetica Neue"/>
              </a:rPr>
              <a:t> </a:t>
            </a:r>
            <a:r>
              <a:rPr lang="en-US" sz="2400" dirty="0" err="1">
                <a:solidFill>
                  <a:prstClr val="black"/>
                </a:solidFill>
                <a:latin typeface="Helvetica Neue"/>
              </a:rPr>
              <a:t>tentu</a:t>
            </a:r>
            <a:r>
              <a:rPr lang="en-US" sz="2400" dirty="0">
                <a:solidFill>
                  <a:prstClr val="black"/>
                </a:solidFill>
                <a:latin typeface="Helvetica Neue"/>
              </a:rPr>
              <a:t> </a:t>
            </a:r>
            <a:r>
              <a:rPr lang="en-US" sz="2400" dirty="0" err="1">
                <a:solidFill>
                  <a:prstClr val="black"/>
                </a:solidFill>
                <a:latin typeface="Helvetica Neue"/>
              </a:rPr>
              <a:t>tidak</a:t>
            </a:r>
            <a:r>
              <a:rPr lang="en-US" sz="2400" dirty="0">
                <a:solidFill>
                  <a:prstClr val="black"/>
                </a:solidFill>
                <a:latin typeface="Helvetica Neue"/>
              </a:rPr>
              <a:t> </a:t>
            </a:r>
            <a:r>
              <a:rPr lang="en-US" sz="2400" dirty="0" err="1">
                <a:solidFill>
                  <a:prstClr val="black"/>
                </a:solidFill>
                <a:latin typeface="Helvetica Neue"/>
              </a:rPr>
              <a:t>mudah</a:t>
            </a:r>
            <a:r>
              <a:rPr lang="en-US" sz="2400" dirty="0">
                <a:solidFill>
                  <a:prstClr val="black"/>
                </a:solidFill>
                <a:latin typeface="Helvetica Neue"/>
              </a:rPr>
              <a:t>. </a:t>
            </a:r>
            <a:r>
              <a:rPr lang="en-US" sz="2400" dirty="0" err="1">
                <a:solidFill>
                  <a:prstClr val="black"/>
                </a:solidFill>
                <a:latin typeface="Helvetica Neue"/>
              </a:rPr>
              <a:t>Perlu</a:t>
            </a:r>
            <a:r>
              <a:rPr lang="en-US" sz="2400" dirty="0">
                <a:solidFill>
                  <a:prstClr val="black"/>
                </a:solidFill>
                <a:latin typeface="Helvetica Neue"/>
              </a:rPr>
              <a:t> </a:t>
            </a:r>
            <a:r>
              <a:rPr lang="en-US" sz="2400" dirty="0" err="1">
                <a:solidFill>
                  <a:prstClr val="black"/>
                </a:solidFill>
                <a:latin typeface="Helvetica Neue"/>
              </a:rPr>
              <a:t>tekad</a:t>
            </a:r>
            <a:r>
              <a:rPr lang="en-US" sz="2400" dirty="0">
                <a:solidFill>
                  <a:prstClr val="black"/>
                </a:solidFill>
                <a:latin typeface="Helvetica Neue"/>
              </a:rPr>
              <a:t> yang </a:t>
            </a:r>
            <a:r>
              <a:rPr lang="en-US" sz="2400" dirty="0" err="1">
                <a:solidFill>
                  <a:prstClr val="black"/>
                </a:solidFill>
                <a:latin typeface="Helvetica Neue"/>
              </a:rPr>
              <a:t>kuat</a:t>
            </a:r>
            <a:r>
              <a:rPr lang="en-US" sz="2400" dirty="0">
                <a:solidFill>
                  <a:prstClr val="black"/>
                </a:solidFill>
                <a:latin typeface="Helvetica Neue"/>
              </a:rPr>
              <a:t> dan </a:t>
            </a:r>
            <a:r>
              <a:rPr lang="en-US" sz="2400" dirty="0" err="1">
                <a:solidFill>
                  <a:prstClr val="black"/>
                </a:solidFill>
                <a:latin typeface="Helvetica Neue"/>
              </a:rPr>
              <a:t>didasari</a:t>
            </a:r>
            <a:r>
              <a:rPr lang="en-US" sz="2400" dirty="0">
                <a:solidFill>
                  <a:prstClr val="black"/>
                </a:solidFill>
                <a:latin typeface="Helvetica Neue"/>
              </a:rPr>
              <a:t> </a:t>
            </a:r>
            <a:r>
              <a:rPr lang="en-US" sz="2400" dirty="0" err="1">
                <a:solidFill>
                  <a:prstClr val="black"/>
                </a:solidFill>
                <a:latin typeface="Helvetica Neue"/>
              </a:rPr>
              <a:t>dengan</a:t>
            </a:r>
            <a:r>
              <a:rPr lang="en-US" sz="2400" dirty="0">
                <a:solidFill>
                  <a:prstClr val="black"/>
                </a:solidFill>
                <a:latin typeface="Helvetica Neue"/>
              </a:rPr>
              <a:t> </a:t>
            </a:r>
            <a:r>
              <a:rPr lang="en-US" sz="2400" dirty="0" err="1">
                <a:solidFill>
                  <a:prstClr val="black"/>
                </a:solidFill>
                <a:latin typeface="Helvetica Neue"/>
              </a:rPr>
              <a:t>keimanan</a:t>
            </a:r>
            <a:r>
              <a:rPr lang="en-US" sz="2400" dirty="0">
                <a:solidFill>
                  <a:prstClr val="black"/>
                </a:solidFill>
                <a:latin typeface="Helvetica Neue"/>
              </a:rPr>
              <a:t> yang </a:t>
            </a:r>
            <a:r>
              <a:rPr lang="en-US" sz="2400" dirty="0" err="1">
                <a:solidFill>
                  <a:prstClr val="black"/>
                </a:solidFill>
                <a:latin typeface="Helvetica Neue"/>
              </a:rPr>
              <a:t>kokoh</a:t>
            </a:r>
            <a:r>
              <a:rPr lang="en-US" sz="2400" dirty="0">
                <a:solidFill>
                  <a:prstClr val="black"/>
                </a:solidFill>
                <a:latin typeface="Helvetica Neue"/>
              </a:rPr>
              <a:t> </a:t>
            </a:r>
            <a:r>
              <a:rPr lang="en-US" sz="2400" dirty="0" err="1">
                <a:solidFill>
                  <a:prstClr val="black"/>
                </a:solidFill>
                <a:latin typeface="Helvetica Neue"/>
              </a:rPr>
              <a:t>kepada</a:t>
            </a:r>
            <a:r>
              <a:rPr lang="en-US" sz="2400" dirty="0">
                <a:solidFill>
                  <a:prstClr val="black"/>
                </a:solidFill>
                <a:latin typeface="Helvetica Neue"/>
              </a:rPr>
              <a:t> Allah. </a:t>
            </a:r>
            <a:endParaRPr kumimoji="0" lang="en-US" sz="2000" b="0" i="0" u="none" strike="noStrike" kern="1200" cap="none" spc="0" normalizeH="0" baseline="0" noProof="0" dirty="0">
              <a:ln>
                <a:noFill/>
              </a:ln>
              <a:solidFill>
                <a:prstClr val="black"/>
              </a:solidFill>
              <a:effectLst/>
              <a:uLnTx/>
              <a:uFillTx/>
              <a:latin typeface="Helvetica Neue"/>
              <a:ea typeface="+mn-ea"/>
              <a:cs typeface="+mn-cs"/>
            </a:endParaRPr>
          </a:p>
          <a:p>
            <a:pPr marL="355600" marR="0" lvl="0" indent="-35560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Helvetica Neue"/>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id-ID" sz="2400" b="0" i="0" u="none" strike="noStrike" kern="1200" cap="none" spc="0" normalizeH="0" baseline="0" noProof="0" dirty="0">
                <a:ln>
                  <a:noFill/>
                </a:ln>
                <a:solidFill>
                  <a:srgbClr val="000000"/>
                </a:solidFill>
                <a:effectLst/>
                <a:uLnTx/>
                <a:uFillTx/>
                <a:latin typeface="verdana"/>
                <a:ea typeface="+mn-ea"/>
                <a:cs typeface="+mn-cs"/>
              </a:rPr>
            </a:br>
            <a:br>
              <a:rPr kumimoji="0" lang="id-ID" sz="2400" b="0" i="0" u="none" strike="noStrike" kern="1200" cap="none" spc="0" normalizeH="0" baseline="0" noProof="0" dirty="0">
                <a:ln>
                  <a:noFill/>
                </a:ln>
                <a:solidFill>
                  <a:srgbClr val="000000"/>
                </a:solidFill>
                <a:effectLst/>
                <a:uLnTx/>
                <a:uFillTx/>
                <a:latin typeface="verdana"/>
                <a:ea typeface="+mn-ea"/>
                <a:cs typeface="+mn-cs"/>
              </a:rPr>
            </a:br>
            <a:endParaRPr kumimoji="0" lang="en-GB" sz="1400" b="1"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31010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ADANYA PEMUDA  YANG MENDAPAT NAUNGAN KHUSUS DI PADANG MAHSYAR (</a:t>
            </a:r>
            <a:r>
              <a:rPr lang="en-US" sz="2800" b="1" dirty="0" err="1">
                <a:latin typeface="Bahnschrift Condensed" panose="020B0502040204020203" pitchFamily="34" charset="0"/>
              </a:rPr>
              <a:t>lanjutan</a:t>
            </a:r>
            <a:r>
              <a:rPr lang="en-US" sz="2800" b="1" dirty="0">
                <a:latin typeface="Bahnschrift Condensed" panose="020B0502040204020203" pitchFamily="34" charset="0"/>
              </a:rPr>
              <a:t>)</a:t>
            </a:r>
            <a:endParaRPr lang="en-GB" sz="2800" b="1" dirty="0">
              <a:latin typeface="Bahnschrift Condensed" panose="020B0502040204020203" pitchFamily="34" charset="0"/>
            </a:endParaRPr>
          </a:p>
        </p:txBody>
      </p:sp>
      <p:sp>
        <p:nvSpPr>
          <p:cNvPr id="5" name="Rectangle 4"/>
          <p:cNvSpPr/>
          <p:nvPr/>
        </p:nvSpPr>
        <p:spPr>
          <a:xfrm>
            <a:off x="546100" y="1241556"/>
            <a:ext cx="8058150" cy="6524863"/>
          </a:xfrm>
          <a:prstGeom prst="rect">
            <a:avLst/>
          </a:prstGeom>
        </p:spPr>
        <p:txBody>
          <a:bodyPr wrap="square">
            <a:spAutoFit/>
          </a:bodyPr>
          <a:lstStyle/>
          <a:p>
            <a:pPr marL="268288" marR="0" lvl="0" indent="-268288"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prstClr val="black"/>
                </a:solidFill>
                <a:effectLst/>
                <a:uLnTx/>
                <a:uFillTx/>
                <a:latin typeface="Helvetica Neue"/>
                <a:ea typeface="+mn-ea"/>
                <a:cs typeface="+mn-cs"/>
              </a:rPr>
              <a:t>●</a:t>
            </a:r>
            <a:r>
              <a:rPr lang="en-US" sz="2000" dirty="0">
                <a:solidFill>
                  <a:prstClr val="black"/>
                </a:solidFill>
                <a:latin typeface="Helvetica Neue"/>
              </a:rPr>
              <a:t> J</a:t>
            </a:r>
            <a:r>
              <a:rPr kumimoji="0" lang="id-ID" sz="2400" b="0" i="0" u="none" strike="noStrike" kern="1200" cap="none" spc="0" normalizeH="0" baseline="0" noProof="0" dirty="0">
                <a:ln>
                  <a:noFill/>
                </a:ln>
                <a:solidFill>
                  <a:prstClr val="black"/>
                </a:solidFill>
                <a:effectLst/>
                <a:uLnTx/>
                <a:uFillTx/>
                <a:latin typeface="Helvetica Neue"/>
                <a:ea typeface="+mn-ea"/>
                <a:cs typeface="+mn-cs"/>
              </a:rPr>
              <a:t>ika ada pemuda ahli ibadah dan kehidupan kesehariannya bagus, Allah akan memberikan apresiasi yang sebesar-besarnya. Ketika ia menghadap Allah, kelak pada saat orang sedunia dikumpulkan menjadi satu dari generasi Nabi Adam hingga orang yang lahir besok saat mendekati kiamat, semua berkumpul dalam hiruk-pikuk yang agung. Pada saat tidak ada naungan sama sekali. Semua merasakan panas yang sangat terik. Pemuda yang ahli ibadah tadi mempunyai prioritas dari Allah. Ia akan mendapatkan naungan, sehingga ia tidak kepanasan. Pemuda itu adalah pemuda yang rajin beribadah dan sudah barang tentu sikap dan perilakunya baik terhadap sesama. </a:t>
            </a:r>
            <a:endParaRPr kumimoji="0" lang="en-US" sz="2400" b="0" i="0" u="none" strike="noStrike" kern="1200" cap="none" spc="0" normalizeH="0" baseline="0" noProof="0" dirty="0">
              <a:ln>
                <a:noFill/>
              </a:ln>
              <a:solidFill>
                <a:prstClr val="black"/>
              </a:solidFill>
              <a:effectLst/>
              <a:uLnTx/>
              <a:uFillTx/>
              <a:latin typeface="Helvetica Neue"/>
              <a:ea typeface="+mn-ea"/>
              <a:cs typeface="+mn-cs"/>
            </a:endParaRPr>
          </a:p>
          <a:p>
            <a:pPr marL="355600" marR="0" lvl="0" indent="-35560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Helvetica Neue"/>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id-ID" sz="2400" b="0" i="0" u="none" strike="noStrike" kern="1200" cap="none" spc="0" normalizeH="0" baseline="0" noProof="0" dirty="0">
                <a:ln>
                  <a:noFill/>
                </a:ln>
                <a:solidFill>
                  <a:srgbClr val="000000"/>
                </a:solidFill>
                <a:effectLst/>
                <a:uLnTx/>
                <a:uFillTx/>
                <a:latin typeface="verdana"/>
                <a:ea typeface="+mn-ea"/>
                <a:cs typeface="+mn-cs"/>
              </a:rPr>
            </a:br>
            <a:br>
              <a:rPr kumimoji="0" lang="id-ID" sz="2400" b="0" i="0" u="none" strike="noStrike" kern="1200" cap="none" spc="0" normalizeH="0" baseline="0" noProof="0" dirty="0">
                <a:ln>
                  <a:noFill/>
                </a:ln>
                <a:solidFill>
                  <a:srgbClr val="000000"/>
                </a:solidFill>
                <a:effectLst/>
                <a:uLnTx/>
                <a:uFillTx/>
                <a:latin typeface="verdana"/>
                <a:ea typeface="+mn-ea"/>
                <a:cs typeface="+mn-cs"/>
              </a:rPr>
            </a:br>
            <a:endParaRPr kumimoji="0" lang="en-GB" sz="1400" b="1"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98283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ADANYA PEMUDA  YANG MENDAPAT NAUNGAN KHUSUS DI PADANG MAHSYAR (</a:t>
            </a:r>
            <a:r>
              <a:rPr lang="en-US" sz="2800" b="1" dirty="0" err="1">
                <a:latin typeface="Bahnschrift Condensed" panose="020B0502040204020203" pitchFamily="34" charset="0"/>
              </a:rPr>
              <a:t>lanjutan</a:t>
            </a:r>
            <a:r>
              <a:rPr lang="en-US" sz="2800" b="1" dirty="0">
                <a:latin typeface="Bahnschrift Condensed" panose="020B0502040204020203" pitchFamily="34" charset="0"/>
              </a:rPr>
              <a:t>)</a:t>
            </a:r>
            <a:endParaRPr lang="en-GB" sz="2800" b="1" dirty="0">
              <a:latin typeface="Bahnschrift Condensed" panose="020B0502040204020203" pitchFamily="34" charset="0"/>
            </a:endParaRPr>
          </a:p>
        </p:txBody>
      </p:sp>
      <p:sp>
        <p:nvSpPr>
          <p:cNvPr id="5" name="Rectangle 4"/>
          <p:cNvSpPr/>
          <p:nvPr/>
        </p:nvSpPr>
        <p:spPr>
          <a:xfrm>
            <a:off x="546100" y="1241556"/>
            <a:ext cx="8058150" cy="4739759"/>
          </a:xfrm>
          <a:prstGeom prst="rect">
            <a:avLst/>
          </a:prstGeom>
        </p:spPr>
        <p:txBody>
          <a:bodyPr wrap="square">
            <a:spAutoFit/>
          </a:bodyPr>
          <a:lstStyle/>
          <a:p>
            <a:pPr marL="268288" marR="0" lvl="0" indent="-268288"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Helvetica Neue"/>
              <a:ea typeface="+mn-ea"/>
              <a:cs typeface="+mn-cs"/>
            </a:endParaRPr>
          </a:p>
          <a:p>
            <a:pPr marL="268288" marR="0" lvl="0" indent="-268288"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prstClr val="black"/>
                </a:solidFill>
                <a:effectLst/>
                <a:uLnTx/>
                <a:uFillTx/>
                <a:latin typeface="Helvetica Neue"/>
                <a:ea typeface="+mn-ea"/>
                <a:cs typeface="+mn-cs"/>
              </a:rPr>
              <a: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Mudah-mudahan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Allah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senantiasa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membimbing</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kita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termasuk</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didalam</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tujuh</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golongan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tadi</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yang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kelak</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kita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akan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mendapatkan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naungan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dan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perlindungan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Allah di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padang</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mahsyar</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kelak</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Semoga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Allah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menjauhkan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lingkungan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kita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dari</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pemuda yang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suka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mabuk-mabukan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suka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berjudi</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mencuri</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berpacaran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membawa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wanita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bukan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mahrimnya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ke</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sana-ke</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mari</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semoga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Allah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menjauhkan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mental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kaum</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milenial</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kita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yang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bobrok</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semoga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diselamatkan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mereka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dientaskan</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menjadi</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kaum</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milenial</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yang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dekat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kepada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Allah,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dekat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kepada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masjid,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takwa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kepada</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Allah </a:t>
            </a:r>
            <a:r>
              <a:rPr kumimoji="0" lang="en-US" sz="2000" b="0" i="0" u="none" strike="noStrike" kern="1200" cap="none" spc="0" normalizeH="0" baseline="0" noProof="0" dirty="0" err="1">
                <a:ln>
                  <a:noFill/>
                </a:ln>
                <a:solidFill>
                  <a:prstClr val="black"/>
                </a:solidFill>
                <a:effectLst/>
                <a:uLnTx/>
                <a:uFillTx/>
                <a:latin typeface="Helvetica Neue"/>
                <a:ea typeface="+mn-ea"/>
                <a:cs typeface="+mn-cs"/>
              </a:rPr>
              <a:t>Swt</a:t>
            </a:r>
            <a:r>
              <a:rPr kumimoji="0" lang="en-US" sz="2000" b="0" i="0" u="none" strike="noStrike" kern="1200" cap="none" spc="0" normalizeH="0" baseline="0" noProof="0" dirty="0">
                <a:ln>
                  <a:noFill/>
                </a:ln>
                <a:solidFill>
                  <a:prstClr val="black"/>
                </a:solidFill>
                <a:effectLst/>
                <a:uLnTx/>
                <a:uFillTx/>
                <a:latin typeface="Helvetica Neue"/>
                <a:ea typeface="+mn-ea"/>
                <a:cs typeface="+mn-cs"/>
              </a:rPr>
              <a:t>, amin 3X YRA.</a:t>
            </a:r>
            <a:endParaRPr kumimoji="0" lang="en-US" sz="2400" b="0" i="0" u="none" strike="noStrike" kern="1200" cap="none" spc="0" normalizeH="0" baseline="0" noProof="0" dirty="0">
              <a:ln>
                <a:noFill/>
              </a:ln>
              <a:solidFill>
                <a:prstClr val="black"/>
              </a:solidFill>
              <a:effectLst/>
              <a:uLnTx/>
              <a:uFillTx/>
              <a:latin typeface="Helvetica Neue"/>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id-ID" sz="2400" b="0" i="0" u="none" strike="noStrike" kern="1200" cap="none" spc="0" normalizeH="0" baseline="0" noProof="0" dirty="0">
                <a:ln>
                  <a:noFill/>
                </a:ln>
                <a:solidFill>
                  <a:srgbClr val="000000"/>
                </a:solidFill>
                <a:effectLst/>
                <a:uLnTx/>
                <a:uFillTx/>
                <a:latin typeface="verdana"/>
                <a:ea typeface="+mn-ea"/>
                <a:cs typeface="+mn-cs"/>
              </a:rPr>
            </a:br>
            <a:br>
              <a:rPr kumimoji="0" lang="id-ID" sz="2400" b="0" i="0" u="none" strike="noStrike" kern="1200" cap="none" spc="0" normalizeH="0" baseline="0" noProof="0" dirty="0">
                <a:ln>
                  <a:noFill/>
                </a:ln>
                <a:solidFill>
                  <a:srgbClr val="000000"/>
                </a:solidFill>
                <a:effectLst/>
                <a:uLnTx/>
                <a:uFillTx/>
                <a:latin typeface="verdana"/>
                <a:ea typeface="+mn-ea"/>
                <a:cs typeface="+mn-cs"/>
              </a:rPr>
            </a:br>
            <a:endParaRPr kumimoji="0" lang="en-GB" sz="1400" b="1"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71919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56100" y="2658928"/>
            <a:ext cx="4787900" cy="1839113"/>
          </a:xfrm>
        </p:spPr>
        <p:txBody>
          <a:bodyPr>
            <a:noAutofit/>
          </a:bodyPr>
          <a:lstStyle/>
          <a:p>
            <a:pPr>
              <a:lnSpc>
                <a:spcPct val="100000"/>
              </a:lnSpc>
              <a:spcBef>
                <a:spcPts val="0"/>
              </a:spcBef>
            </a:pPr>
            <a:endParaRPr lang="en-US" sz="1800" dirty="0">
              <a:latin typeface="Bahnschrift Condensed" panose="020B0502040204020203" pitchFamily="34" charset="0"/>
            </a:endParaRPr>
          </a:p>
          <a:p>
            <a:pPr>
              <a:lnSpc>
                <a:spcPct val="100000"/>
              </a:lnSpc>
              <a:spcBef>
                <a:spcPts val="0"/>
              </a:spcBef>
            </a:pPr>
            <a:endParaRPr lang="en-US" sz="1800" dirty="0">
              <a:latin typeface="Bahnschrift Light Condensed" panose="020B0502040204020203" pitchFamily="34" charset="0"/>
            </a:endParaRPr>
          </a:p>
          <a:p>
            <a:pPr>
              <a:lnSpc>
                <a:spcPct val="100000"/>
              </a:lnSpc>
              <a:spcBef>
                <a:spcPts val="0"/>
              </a:spcBef>
            </a:pPr>
            <a:r>
              <a:rPr lang="en-US" sz="2400" b="1" dirty="0">
                <a:latin typeface="Bahnschrift Condensed" panose="020B0502040204020203" pitchFamily="34" charset="0"/>
              </a:rPr>
              <a:t>Prof. Dr. </a:t>
            </a:r>
            <a:r>
              <a:rPr lang="id-ID" sz="2400" b="1" dirty="0">
                <a:latin typeface="Bahnschrift Condensed" panose="020B0502040204020203" pitchFamily="34" charset="0"/>
              </a:rPr>
              <a:t>TAJUDIN NUR</a:t>
            </a:r>
            <a:r>
              <a:rPr lang="en-US" sz="2400" b="1" dirty="0">
                <a:latin typeface="Bahnschrift Condensed" panose="020B0502040204020203" pitchFamily="34" charset="0"/>
              </a:rPr>
              <a:t>, </a:t>
            </a:r>
            <a:r>
              <a:rPr lang="en-US" sz="2400" b="1" dirty="0" err="1">
                <a:latin typeface="Bahnschrift Condensed" panose="020B0502040204020203" pitchFamily="34" charset="0"/>
              </a:rPr>
              <a:t>M.Hum</a:t>
            </a:r>
            <a:r>
              <a:rPr lang="en-US" sz="2400" b="1" dirty="0">
                <a:latin typeface="Bahnschrift Condensed" panose="020B0502040204020203" pitchFamily="34" charset="0"/>
              </a:rPr>
              <a:t>.</a:t>
            </a:r>
          </a:p>
          <a:p>
            <a:pPr>
              <a:lnSpc>
                <a:spcPct val="100000"/>
              </a:lnSpc>
              <a:spcBef>
                <a:spcPts val="0"/>
              </a:spcBef>
            </a:pPr>
            <a:endParaRPr lang="en-US" sz="1500" dirty="0">
              <a:latin typeface="Bahnschrift Condensed" panose="020B0502040204020203" pitchFamily="34" charset="0"/>
            </a:endParaRPr>
          </a:p>
          <a:p>
            <a:pPr marL="171450" indent="-171450">
              <a:lnSpc>
                <a:spcPct val="100000"/>
              </a:lnSpc>
              <a:spcBef>
                <a:spcPts val="0"/>
              </a:spcBef>
              <a:buFont typeface="Arial" panose="020B0604020202020204" pitchFamily="34" charset="0"/>
              <a:buChar char="•"/>
            </a:pPr>
            <a:r>
              <a:rPr lang="en-US" sz="1100" dirty="0">
                <a:latin typeface="+mn-lt"/>
              </a:rPr>
              <a:t>Guru </a:t>
            </a:r>
            <a:r>
              <a:rPr lang="en-US" sz="1100" dirty="0" err="1">
                <a:latin typeface="+mn-lt"/>
              </a:rPr>
              <a:t>Besar</a:t>
            </a:r>
            <a:r>
              <a:rPr lang="en-US" sz="1100" dirty="0">
                <a:latin typeface="+mn-lt"/>
              </a:rPr>
              <a:t> </a:t>
            </a:r>
            <a:r>
              <a:rPr lang="en-US" sz="1100" dirty="0" err="1">
                <a:latin typeface="+mn-lt"/>
              </a:rPr>
              <a:t>Linguistik</a:t>
            </a:r>
            <a:r>
              <a:rPr lang="en-US" sz="1100" dirty="0">
                <a:latin typeface="+mn-lt"/>
              </a:rPr>
              <a:t> </a:t>
            </a:r>
            <a:r>
              <a:rPr lang="id-ID" sz="1100" dirty="0">
                <a:latin typeface="+mn-lt"/>
              </a:rPr>
              <a:t>ARAB </a:t>
            </a:r>
            <a:r>
              <a:rPr lang="en-US" sz="1100" dirty="0" err="1">
                <a:latin typeface="+mn-lt"/>
              </a:rPr>
              <a:t>Fakultas</a:t>
            </a:r>
            <a:r>
              <a:rPr lang="en-US" sz="1100" dirty="0">
                <a:latin typeface="+mn-lt"/>
              </a:rPr>
              <a:t> </a:t>
            </a:r>
            <a:r>
              <a:rPr lang="en-US" sz="1100" dirty="0" err="1">
                <a:latin typeface="+mn-lt"/>
              </a:rPr>
              <a:t>Ilmu</a:t>
            </a:r>
            <a:r>
              <a:rPr lang="en-US" sz="1100" dirty="0">
                <a:latin typeface="+mn-lt"/>
              </a:rPr>
              <a:t> </a:t>
            </a:r>
            <a:r>
              <a:rPr lang="en-US" sz="1100" dirty="0" err="1">
                <a:latin typeface="+mn-lt"/>
              </a:rPr>
              <a:t>Budaya</a:t>
            </a:r>
            <a:r>
              <a:rPr lang="en-US" sz="1100" dirty="0">
                <a:latin typeface="+mn-lt"/>
              </a:rPr>
              <a:t> </a:t>
            </a:r>
            <a:r>
              <a:rPr lang="en-US" sz="1100" dirty="0" err="1">
                <a:latin typeface="+mn-lt"/>
              </a:rPr>
              <a:t>Universitas</a:t>
            </a:r>
            <a:r>
              <a:rPr lang="en-US" sz="1100" dirty="0">
                <a:latin typeface="+mn-lt"/>
              </a:rPr>
              <a:t> </a:t>
            </a:r>
            <a:r>
              <a:rPr lang="en-US" sz="1100" dirty="0" err="1">
                <a:latin typeface="+mn-lt"/>
              </a:rPr>
              <a:t>Padjadjaran</a:t>
            </a:r>
            <a:endParaRPr lang="en-US" sz="1100" dirty="0">
              <a:latin typeface="+mn-lt"/>
            </a:endParaRPr>
          </a:p>
          <a:p>
            <a:pPr marL="171450" indent="-171450">
              <a:lnSpc>
                <a:spcPct val="100000"/>
              </a:lnSpc>
              <a:spcBef>
                <a:spcPts val="0"/>
              </a:spcBef>
              <a:buFont typeface="Arial" panose="020B0604020202020204" pitchFamily="34" charset="0"/>
              <a:buChar char="•"/>
            </a:pPr>
            <a:r>
              <a:rPr lang="fi-FI" sz="1100" dirty="0">
                <a:latin typeface="+mn-lt"/>
              </a:rPr>
              <a:t>Ketua </a:t>
            </a:r>
            <a:r>
              <a:rPr lang="id-ID" sz="1100" dirty="0">
                <a:latin typeface="+mn-lt"/>
              </a:rPr>
              <a:t>Departemen Linguistik  Fakultas Ilmu Budaya </a:t>
            </a:r>
            <a:r>
              <a:rPr lang="fi-FI" sz="1100" dirty="0">
                <a:latin typeface="+mn-lt"/>
              </a:rPr>
              <a:t>Universitas Padjadjaran (201</a:t>
            </a:r>
            <a:r>
              <a:rPr lang="id-ID" sz="1100" dirty="0">
                <a:latin typeface="+mn-lt"/>
              </a:rPr>
              <a:t>7</a:t>
            </a:r>
            <a:r>
              <a:rPr lang="fi-FI" sz="1100" dirty="0">
                <a:latin typeface="+mn-lt"/>
              </a:rPr>
              <a:t>-</a:t>
            </a:r>
            <a:r>
              <a:rPr lang="id-ID" sz="1100" dirty="0">
                <a:latin typeface="+mn-lt"/>
              </a:rPr>
              <a:t> </a:t>
            </a:r>
            <a:r>
              <a:rPr lang="fi-FI" sz="1100" dirty="0">
                <a:latin typeface="+mn-lt"/>
              </a:rPr>
              <a:t>skrg)</a:t>
            </a:r>
          </a:p>
          <a:p>
            <a:endParaRPr lang="en-US" sz="1200" dirty="0">
              <a:latin typeface="+mn-lt"/>
            </a:endParaRPr>
          </a:p>
          <a:p>
            <a:endParaRPr lang="en-US" sz="1400" dirty="0">
              <a:latin typeface="+mn-lt"/>
            </a:endParaRPr>
          </a:p>
        </p:txBody>
      </p:sp>
      <p:sp>
        <p:nvSpPr>
          <p:cNvPr id="8" name="Freeform 7">
            <a:hlinkClick r:id="rId3" tooltip="Learn More"/>
          </p:cNvPr>
          <p:cNvSpPr/>
          <p:nvPr/>
        </p:nvSpPr>
        <p:spPr>
          <a:xfrm>
            <a:off x="8667779" y="5457865"/>
            <a:ext cx="323822" cy="323822"/>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 name="TextBox 3"/>
          <p:cNvSpPr txBox="1"/>
          <p:nvPr/>
        </p:nvSpPr>
        <p:spPr>
          <a:xfrm>
            <a:off x="6349517" y="5715277"/>
            <a:ext cx="2222984" cy="223999"/>
          </a:xfrm>
          <a:prstGeom prst="rect">
            <a:avLst/>
          </a:prstGeom>
          <a:noFill/>
        </p:spPr>
        <p:txBody>
          <a:bodyPr wrap="none" rtlCol="0">
            <a:noAutofit/>
          </a:bodyPr>
          <a:lstStyle/>
          <a:p>
            <a:r>
              <a:rPr lang="en-US" sz="900" dirty="0">
                <a:solidFill>
                  <a:srgbClr val="D24726">
                    <a:alpha val="37000"/>
                  </a:srgbClr>
                </a:solidFill>
              </a:rPr>
              <a:t>(Click the arrow when in Slide Show mode)</a:t>
            </a:r>
          </a:p>
          <a:p>
            <a:endParaRPr lang="en-US" sz="900" dirty="0">
              <a:solidFill>
                <a:srgbClr val="D24726">
                  <a:alpha val="37000"/>
                </a:srgbClr>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 y="1485900"/>
            <a:ext cx="3225800"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id-ID" sz="2800" b="1" dirty="0">
                <a:latin typeface="Bahnschrift Condensed" panose="020B0502040204020203" pitchFamily="34" charset="0"/>
              </a:rPr>
              <a:t>ARTI AKHLAK </a:t>
            </a:r>
            <a:br>
              <a:rPr lang="id-ID" sz="2800" b="1" dirty="0">
                <a:latin typeface="Bahnschrift Condensed" panose="020B0502040204020203" pitchFamily="34" charset="0"/>
              </a:rPr>
            </a:br>
            <a:r>
              <a:rPr lang="id-ID" sz="2800" b="1" dirty="0">
                <a:latin typeface="Bahnschrift Condensed" panose="020B0502040204020203" pitchFamily="34" charset="0"/>
              </a:rPr>
              <a:t>(lanjutan 9)</a:t>
            </a:r>
            <a:endParaRPr lang="en-GB" sz="2800" b="1" dirty="0">
              <a:latin typeface="Bahnschrift Condensed" panose="020B0502040204020203" pitchFamily="34" charset="0"/>
            </a:endParaRPr>
          </a:p>
        </p:txBody>
      </p:sp>
      <p:sp>
        <p:nvSpPr>
          <p:cNvPr id="5" name="Rectangle 4"/>
          <p:cNvSpPr/>
          <p:nvPr/>
        </p:nvSpPr>
        <p:spPr>
          <a:xfrm>
            <a:off x="342900" y="1444756"/>
            <a:ext cx="8058150" cy="2062103"/>
          </a:xfrm>
          <a:prstGeom prst="rect">
            <a:avLst/>
          </a:prstGeom>
        </p:spPr>
        <p:txBody>
          <a:bodyPr wrap="square">
            <a:spAutoFit/>
          </a:bodyPr>
          <a:lstStyle/>
          <a:p>
            <a:pPr algn="r" defTabSz="457200" eaLnBrk="0" fontAlgn="base" hangingPunct="0">
              <a:spcBef>
                <a:spcPct val="20000"/>
              </a:spcBef>
              <a:spcAft>
                <a:spcPct val="0"/>
              </a:spcAft>
            </a:pPr>
            <a:r>
              <a:rPr lang="ar-SA" sz="3200" dirty="0">
                <a:solidFill>
                  <a:prstClr val="black"/>
                </a:solidFill>
                <a:latin typeface="KFGQPC Uthmanic Script HAFS"/>
                <a:ea typeface="Calibri"/>
                <a:cs typeface="KFGQPC Uthmanic Script HAFS"/>
              </a:rPr>
              <a:t>رَضِيْتُ بِاللهِ رَبًّا و بِالْإِسْلاَمِ دِيْنًا وَ بِمُحَمَّدٍ نَّبِيًّا وَ رَسُوْلاً, رَبِّيْ زِدْنِيْ عِلْمًا وَارْزُقْنِيْ فَهْمًا, بِرَحْمَتِكَ يَا أَرْحَمَ الرَّاحِمِيْنَ, آمِيْنُ يَا رَبَّ الْعَالَمِيْنَ.  رَبَّنَا آتِنَا فِي الدُّنْيَا حَسَنَةً وَ فِي الْآخِرَةِ حَسَنَةً وَقِنَا عَذَابَ النَّارِ.</a:t>
            </a:r>
            <a:r>
              <a:rPr lang="ar-SA" sz="2000" dirty="0">
                <a:solidFill>
                  <a:prstClr val="black"/>
                </a:solidFill>
                <a:latin typeface="KFGQPC Uthmanic Script HAFS"/>
                <a:ea typeface="Calibri"/>
                <a:cs typeface="KFGQPC Uthmanic Script HAFS"/>
              </a:rPr>
              <a:t> </a:t>
            </a:r>
            <a:endParaRPr lang="id-ID" sz="2000" dirty="0">
              <a:solidFill>
                <a:prstClr val="black"/>
              </a:solidFill>
              <a:latin typeface="KFGQPC Uthmanic Script HAFS"/>
              <a:ea typeface="Calibri"/>
              <a:cs typeface="KFGQPC Uthmanic Script HAFS"/>
            </a:endParaRPr>
          </a:p>
        </p:txBody>
      </p:sp>
    </p:spTree>
    <p:extLst>
      <p:ext uri="{BB962C8B-B14F-4D97-AF65-F5344CB8AC3E}">
        <p14:creationId xmlns:p14="http://schemas.microsoft.com/office/powerpoint/2010/main" val="4059119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1" y="1727200"/>
            <a:ext cx="3381536" cy="3543299"/>
          </a:xfrm>
        </p:spPr>
        <p:txBody>
          <a:bodyPr/>
          <a:lstStyle/>
          <a:p>
            <a:r>
              <a:rPr lang="id-ID" b="1" dirty="0">
                <a:latin typeface="+mn-lt"/>
              </a:rPr>
              <a:t>Kami Bangga Menjadi Mahasiswa Unpad </a:t>
            </a:r>
          </a:p>
        </p:txBody>
      </p:sp>
      <p:sp>
        <p:nvSpPr>
          <p:cNvPr id="5" name="Text Placeholder 4"/>
          <p:cNvSpPr>
            <a:spLocks noGrp="1"/>
          </p:cNvSpPr>
          <p:nvPr>
            <p:ph type="body" idx="1"/>
          </p:nvPr>
        </p:nvSpPr>
        <p:spPr/>
        <p:txBody>
          <a:bodyPr>
            <a:noAutofit/>
          </a:bodyPr>
          <a:lstStyle/>
          <a:p>
            <a:pPr>
              <a:lnSpc>
                <a:spcPct val="100000"/>
              </a:lnSpc>
            </a:pPr>
            <a:r>
              <a:rPr lang="en-GB" sz="3200" b="1" dirty="0" err="1">
                <a:latin typeface="Segoe UI Semibold" pitchFamily="34" charset="0"/>
              </a:rPr>
              <a:t>Sekian</a:t>
            </a:r>
            <a:r>
              <a:rPr lang="en-GB" sz="3200" b="1" dirty="0">
                <a:latin typeface="Segoe UI Semibold" pitchFamily="34" charset="0"/>
              </a:rPr>
              <a:t> </a:t>
            </a:r>
          </a:p>
          <a:p>
            <a:pPr>
              <a:lnSpc>
                <a:spcPct val="100000"/>
              </a:lnSpc>
            </a:pPr>
            <a:r>
              <a:rPr lang="en-GB" sz="3200" b="1" dirty="0" err="1">
                <a:latin typeface="Segoe UI Semibold" pitchFamily="34" charset="0"/>
              </a:rPr>
              <a:t>Terima</a:t>
            </a:r>
            <a:r>
              <a:rPr lang="en-GB" sz="3200" b="1" dirty="0">
                <a:latin typeface="Segoe UI Semibold" pitchFamily="34" charset="0"/>
              </a:rPr>
              <a:t> </a:t>
            </a:r>
            <a:r>
              <a:rPr lang="en-GB" sz="3200" b="1" dirty="0" err="1">
                <a:latin typeface="Segoe UI Semibold" pitchFamily="34" charset="0"/>
              </a:rPr>
              <a:t>kasih</a:t>
            </a:r>
            <a:endParaRPr lang="en-GB" sz="3200" b="1" dirty="0">
              <a:latin typeface="Segoe UI Semibold" pitchFamily="34" charset="0"/>
            </a:endParaRPr>
          </a:p>
          <a:p>
            <a:pPr>
              <a:lnSpc>
                <a:spcPct val="100000"/>
              </a:lnSpc>
            </a:pPr>
            <a:r>
              <a:rPr lang="en-GB" sz="3200" b="1" dirty="0" err="1">
                <a:latin typeface="Segoe UI Semibold" pitchFamily="34" charset="0"/>
              </a:rPr>
              <a:t>Selamat</a:t>
            </a:r>
            <a:r>
              <a:rPr lang="en-GB" sz="3200" b="1" dirty="0">
                <a:latin typeface="Segoe UI Semibold" pitchFamily="34" charset="0"/>
              </a:rPr>
              <a:t> </a:t>
            </a:r>
            <a:r>
              <a:rPr lang="en-GB" sz="3200" b="1" dirty="0" err="1">
                <a:latin typeface="Segoe UI Semibold" pitchFamily="34" charset="0"/>
              </a:rPr>
              <a:t>belajar</a:t>
            </a:r>
            <a:r>
              <a:rPr lang="id-ID" sz="3200" b="1" dirty="0">
                <a:latin typeface="Segoe UI Semibold" pitchFamily="34" charset="0"/>
              </a:rPr>
              <a:t> dan berprestasi</a:t>
            </a:r>
            <a:endParaRPr lang="en-GB" sz="3200" b="1" dirty="0">
              <a:latin typeface="Segoe UI Semibold" pitchFamily="34" charset="0"/>
            </a:endParaRPr>
          </a:p>
        </p:txBody>
      </p:sp>
    </p:spTree>
    <p:extLst>
      <p:ext uri="{BB962C8B-B14F-4D97-AF65-F5344CB8AC3E}">
        <p14:creationId xmlns:p14="http://schemas.microsoft.com/office/powerpoint/2010/main" val="20302762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solidFill>
                  <a:prstClr val="white"/>
                </a:solidFill>
                <a:latin typeface="Bahnschrift Condensed" panose="020B0502040204020203" pitchFamily="34" charset="0"/>
              </a:rPr>
              <a:t>MOTTO 1</a:t>
            </a:r>
            <a:br>
              <a:rPr lang="id-ID" sz="2800" b="1" dirty="0">
                <a:solidFill>
                  <a:prstClr val="white"/>
                </a:solidFill>
                <a:latin typeface="Bahnschrift Condensed" panose="020B0502040204020203" pitchFamily="34" charset="0"/>
              </a:rPr>
            </a:br>
            <a:endParaRPr lang="en-GB" sz="2800" b="1" dirty="0">
              <a:latin typeface="Bahnschrift Condensed" panose="020B0502040204020203" pitchFamily="34" charset="0"/>
            </a:endParaRPr>
          </a:p>
        </p:txBody>
      </p:sp>
      <p:sp>
        <p:nvSpPr>
          <p:cNvPr id="5" name="Rectangle 4"/>
          <p:cNvSpPr/>
          <p:nvPr/>
        </p:nvSpPr>
        <p:spPr>
          <a:xfrm>
            <a:off x="542925" y="1923123"/>
            <a:ext cx="8058150" cy="4585871"/>
          </a:xfrm>
          <a:prstGeom prst="rect">
            <a:avLst/>
          </a:prstGeom>
        </p:spPr>
        <p:txBody>
          <a:bodyPr wrap="square">
            <a:spAutoFit/>
          </a:bodyPr>
          <a:lstStyle/>
          <a:p>
            <a:pPr algn="just"/>
            <a:r>
              <a:rPr lang="ar-SA" sz="6600" dirty="0">
                <a:solidFill>
                  <a:srgbClr val="000000"/>
                </a:solidFill>
                <a:latin typeface="Traditional Arabic" panose="02020603050405020304" pitchFamily="18" charset="-78"/>
                <a:cs typeface="Traditional Arabic" panose="02020603050405020304" pitchFamily="18" charset="-78"/>
              </a:rPr>
              <a:t>لَيْسَ الْفَتَى مَنْ يَقُوْلُ كَانَ أَبِيْ وَلَكِنَّ الْفَتَى مَنْ يَقُوْلُ</a:t>
            </a:r>
            <a:r>
              <a:rPr kumimoji="0" lang="ar-SA" sz="6600" b="0" i="0" u="none" strike="noStrike" kern="1200" cap="none" spc="0" normalizeH="0" baseline="0" noProof="0" dirty="0">
                <a:ln>
                  <a:noFill/>
                </a:ln>
                <a:solidFill>
                  <a:srgbClr val="000000"/>
                </a:solidFill>
                <a:effectLst/>
                <a:uLnTx/>
                <a:uFillTx/>
                <a:latin typeface="Traditional Arabic" panose="02020603050405020304" pitchFamily="18" charset="-78"/>
                <a:ea typeface="+mn-ea"/>
                <a:cs typeface="Traditional Arabic" panose="02020603050405020304" pitchFamily="18" charset="-78"/>
              </a:rPr>
              <a:t> هَاأَنَاذَا.              </a:t>
            </a:r>
          </a:p>
          <a:p>
            <a:pPr algn="just"/>
            <a:r>
              <a:rPr lang="en-US" sz="3200" dirty="0">
                <a:solidFill>
                  <a:srgbClr val="000000"/>
                </a:solidFill>
                <a:latin typeface="Lato"/>
              </a:rPr>
              <a:t>Pemuda </a:t>
            </a:r>
            <a:r>
              <a:rPr lang="en-US" sz="3200" dirty="0" err="1">
                <a:solidFill>
                  <a:srgbClr val="000000"/>
                </a:solidFill>
                <a:latin typeface="Lato"/>
              </a:rPr>
              <a:t>itu</a:t>
            </a:r>
            <a:r>
              <a:rPr lang="en-US" sz="3200" dirty="0">
                <a:solidFill>
                  <a:srgbClr val="000000"/>
                </a:solidFill>
                <a:latin typeface="Lato"/>
              </a:rPr>
              <a:t> </a:t>
            </a:r>
            <a:r>
              <a:rPr lang="en-US" sz="3200" dirty="0" err="1">
                <a:solidFill>
                  <a:srgbClr val="000000"/>
                </a:solidFill>
                <a:latin typeface="Lato"/>
              </a:rPr>
              <a:t>bukanlah</a:t>
            </a:r>
            <a:r>
              <a:rPr lang="en-US" sz="3200" dirty="0">
                <a:solidFill>
                  <a:srgbClr val="000000"/>
                </a:solidFill>
                <a:latin typeface="Lato"/>
              </a:rPr>
              <a:t> orang yang </a:t>
            </a:r>
            <a:r>
              <a:rPr lang="en-US" sz="3200" dirty="0" err="1">
                <a:solidFill>
                  <a:srgbClr val="000000"/>
                </a:solidFill>
                <a:latin typeface="Lato"/>
              </a:rPr>
              <a:t>membangga-banggakan</a:t>
            </a:r>
            <a:r>
              <a:rPr lang="en-US" sz="3200" dirty="0">
                <a:solidFill>
                  <a:srgbClr val="000000"/>
                </a:solidFill>
                <a:latin typeface="Lato"/>
              </a:rPr>
              <a:t> </a:t>
            </a:r>
            <a:r>
              <a:rPr lang="en-US" sz="3200" dirty="0" err="1">
                <a:solidFill>
                  <a:srgbClr val="000000"/>
                </a:solidFill>
                <a:latin typeface="Lato"/>
              </a:rPr>
              <a:t>kebesaran</a:t>
            </a:r>
            <a:r>
              <a:rPr lang="en-US" sz="3200" dirty="0">
                <a:solidFill>
                  <a:srgbClr val="000000"/>
                </a:solidFill>
                <a:latin typeface="Lato"/>
              </a:rPr>
              <a:t> orang </a:t>
            </a:r>
            <a:r>
              <a:rPr lang="en-US" sz="3200" dirty="0" err="1">
                <a:solidFill>
                  <a:srgbClr val="000000"/>
                </a:solidFill>
                <a:latin typeface="Lato"/>
              </a:rPr>
              <a:t>tuanya</a:t>
            </a:r>
            <a:r>
              <a:rPr lang="en-US" sz="3200" dirty="0">
                <a:solidFill>
                  <a:srgbClr val="000000"/>
                </a:solidFill>
                <a:latin typeface="Lato"/>
              </a:rPr>
              <a:t>, </a:t>
            </a:r>
            <a:r>
              <a:rPr lang="en-US" sz="3200" dirty="0" err="1">
                <a:solidFill>
                  <a:srgbClr val="000000"/>
                </a:solidFill>
                <a:latin typeface="Lato"/>
              </a:rPr>
              <a:t>tetapi</a:t>
            </a:r>
            <a:r>
              <a:rPr lang="en-US" sz="3200" dirty="0">
                <a:solidFill>
                  <a:srgbClr val="000000"/>
                </a:solidFill>
                <a:latin typeface="Lato"/>
              </a:rPr>
              <a:t> pemuda yang </a:t>
            </a:r>
            <a:r>
              <a:rPr lang="en-US" sz="3200" dirty="0" err="1">
                <a:solidFill>
                  <a:srgbClr val="000000"/>
                </a:solidFill>
                <a:latin typeface="Lato"/>
              </a:rPr>
              <a:t>sejati</a:t>
            </a:r>
            <a:r>
              <a:rPr lang="en-US" sz="3200" dirty="0">
                <a:solidFill>
                  <a:srgbClr val="000000"/>
                </a:solidFill>
                <a:latin typeface="Lato"/>
              </a:rPr>
              <a:t> </a:t>
            </a:r>
            <a:r>
              <a:rPr lang="en-US" sz="3200" dirty="0" err="1">
                <a:solidFill>
                  <a:srgbClr val="000000"/>
                </a:solidFill>
                <a:latin typeface="Lato"/>
              </a:rPr>
              <a:t>itu</a:t>
            </a:r>
            <a:r>
              <a:rPr lang="en-US" sz="3200" dirty="0">
                <a:solidFill>
                  <a:srgbClr val="000000"/>
                </a:solidFill>
                <a:latin typeface="Lato"/>
              </a:rPr>
              <a:t> </a:t>
            </a:r>
            <a:r>
              <a:rPr lang="en-US" sz="3200" dirty="0" err="1">
                <a:solidFill>
                  <a:srgbClr val="000000"/>
                </a:solidFill>
                <a:latin typeface="Lato"/>
              </a:rPr>
              <a:t>adalah</a:t>
            </a:r>
            <a:r>
              <a:rPr lang="en-US" sz="3200" dirty="0">
                <a:solidFill>
                  <a:srgbClr val="000000"/>
                </a:solidFill>
                <a:latin typeface="Lato"/>
              </a:rPr>
              <a:t> orang yang </a:t>
            </a:r>
            <a:r>
              <a:rPr lang="en-US" sz="3200" dirty="0" err="1">
                <a:solidFill>
                  <a:srgbClr val="000000"/>
                </a:solidFill>
                <a:latin typeface="Lato"/>
              </a:rPr>
              <a:t>berani</a:t>
            </a:r>
            <a:r>
              <a:rPr lang="en-US" sz="3200" dirty="0">
                <a:solidFill>
                  <a:srgbClr val="000000"/>
                </a:solidFill>
                <a:latin typeface="Lato"/>
              </a:rPr>
              <a:t> </a:t>
            </a:r>
            <a:r>
              <a:rPr lang="en-US" sz="3200" dirty="0" err="1">
                <a:solidFill>
                  <a:srgbClr val="000000"/>
                </a:solidFill>
                <a:latin typeface="Lato"/>
              </a:rPr>
              <a:t>mengatakan</a:t>
            </a:r>
            <a:r>
              <a:rPr lang="en-US" sz="3200" dirty="0">
                <a:solidFill>
                  <a:srgbClr val="000000"/>
                </a:solidFill>
                <a:latin typeface="Lato"/>
              </a:rPr>
              <a:t> </a:t>
            </a:r>
            <a:r>
              <a:rPr lang="en-US" sz="3200" dirty="0" err="1">
                <a:solidFill>
                  <a:srgbClr val="000000"/>
                </a:solidFill>
                <a:latin typeface="Lato"/>
              </a:rPr>
              <a:t>inilah</a:t>
            </a:r>
            <a:r>
              <a:rPr lang="en-US" sz="3200" dirty="0">
                <a:solidFill>
                  <a:srgbClr val="000000"/>
                </a:solidFill>
                <a:latin typeface="Lato"/>
              </a:rPr>
              <a:t> </a:t>
            </a:r>
            <a:r>
              <a:rPr lang="en-US" sz="3200" dirty="0" err="1">
                <a:solidFill>
                  <a:srgbClr val="000000"/>
                </a:solidFill>
                <a:latin typeface="Lato"/>
              </a:rPr>
              <a:t>aku</a:t>
            </a:r>
            <a:r>
              <a:rPr lang="en-US" sz="3200" dirty="0">
                <a:solidFill>
                  <a:srgbClr val="000000"/>
                </a:solidFill>
                <a:latin typeface="Lato"/>
              </a:rPr>
              <a:t>. </a:t>
            </a:r>
            <a:endParaRPr lang="id-ID" sz="3200" b="1" dirty="0">
              <a:solidFill>
                <a:prstClr val="black"/>
              </a:solidFill>
            </a:endParaRPr>
          </a:p>
        </p:txBody>
      </p:sp>
    </p:spTree>
    <p:extLst>
      <p:ext uri="{BB962C8B-B14F-4D97-AF65-F5344CB8AC3E}">
        <p14:creationId xmlns:p14="http://schemas.microsoft.com/office/powerpoint/2010/main" val="185734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solidFill>
                  <a:prstClr val="white"/>
                </a:solidFill>
                <a:latin typeface="Bahnschrift Condensed" panose="020B0502040204020203" pitchFamily="34" charset="0"/>
              </a:rPr>
              <a:t>MOTTO 2</a:t>
            </a:r>
            <a:br>
              <a:rPr lang="id-ID" sz="2800" b="1" dirty="0">
                <a:solidFill>
                  <a:prstClr val="white"/>
                </a:solidFill>
                <a:latin typeface="Bahnschrift Condensed" panose="020B0502040204020203" pitchFamily="34" charset="0"/>
              </a:rPr>
            </a:br>
            <a:endParaRPr lang="en-GB" sz="2800" b="1" dirty="0">
              <a:latin typeface="Bahnschrift Condensed" panose="020B0502040204020203" pitchFamily="34" charset="0"/>
            </a:endParaRPr>
          </a:p>
        </p:txBody>
      </p:sp>
      <p:sp>
        <p:nvSpPr>
          <p:cNvPr id="5" name="Rectangle 4"/>
          <p:cNvSpPr/>
          <p:nvPr/>
        </p:nvSpPr>
        <p:spPr>
          <a:xfrm>
            <a:off x="542925" y="1923123"/>
            <a:ext cx="8058150" cy="209288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ar-SA" sz="6600" b="0" i="0" u="none" strike="noStrike" kern="1200" cap="none" spc="0" normalizeH="0" baseline="0" noProof="0" dirty="0">
                <a:ln>
                  <a:noFill/>
                </a:ln>
                <a:solidFill>
                  <a:srgbClr val="000000"/>
                </a:solidFill>
                <a:effectLst/>
                <a:uLnTx/>
                <a:uFillTx/>
                <a:latin typeface="Traditional Arabic" panose="02020603050405020304" pitchFamily="18" charset="-78"/>
                <a:ea typeface="+mn-ea"/>
                <a:cs typeface="Traditional Arabic" panose="02020603050405020304" pitchFamily="18" charset="-78"/>
              </a:rPr>
              <a:t>شُبَّانُ الْيَوْمَ رِجَالُ الْغَدِ.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Lato"/>
                <a:ea typeface="+mn-ea"/>
                <a:cs typeface="+mn-cs"/>
              </a:rPr>
              <a:t>Pemuda </a:t>
            </a:r>
            <a:r>
              <a:rPr kumimoji="0" lang="en-US" sz="3200" b="0" i="0" u="none" strike="noStrike" kern="1200" cap="none" spc="0" normalizeH="0" baseline="0" noProof="0" dirty="0" err="1">
                <a:ln>
                  <a:noFill/>
                </a:ln>
                <a:solidFill>
                  <a:srgbClr val="000000"/>
                </a:solidFill>
                <a:effectLst/>
                <a:uLnTx/>
                <a:uFillTx/>
                <a:latin typeface="Lato"/>
                <a:ea typeface="+mn-ea"/>
                <a:cs typeface="+mn-cs"/>
              </a:rPr>
              <a:t>itu</a:t>
            </a:r>
            <a:r>
              <a:rPr kumimoji="0" lang="en-US" sz="3200" b="0" i="0" u="none" strike="noStrike" kern="1200" cap="none" spc="0" normalizeH="0" baseline="0" noProof="0" dirty="0">
                <a:ln>
                  <a:noFill/>
                </a:ln>
                <a:solidFill>
                  <a:srgbClr val="000000"/>
                </a:solidFill>
                <a:effectLst/>
                <a:uLnTx/>
                <a:uFillTx/>
                <a:latin typeface="Lato"/>
                <a:ea typeface="+mn-ea"/>
                <a:cs typeface="+mn-cs"/>
              </a:rPr>
              <a:t> </a:t>
            </a:r>
            <a:r>
              <a:rPr kumimoji="0" lang="en-US" sz="3200" b="0" i="0" u="none" strike="noStrike" kern="1200" cap="none" spc="0" normalizeH="0" baseline="0" noProof="0" dirty="0" err="1">
                <a:ln>
                  <a:noFill/>
                </a:ln>
                <a:solidFill>
                  <a:srgbClr val="000000"/>
                </a:solidFill>
                <a:effectLst/>
                <a:uLnTx/>
                <a:uFillTx/>
                <a:latin typeface="Lato"/>
                <a:ea typeface="+mn-ea"/>
                <a:cs typeface="+mn-cs"/>
              </a:rPr>
              <a:t>hari</a:t>
            </a:r>
            <a:r>
              <a:rPr kumimoji="0" lang="en-US" sz="3200" b="0" i="0" u="none" strike="noStrike" kern="1200" cap="none" spc="0" normalizeH="0" baseline="0" noProof="0" dirty="0">
                <a:ln>
                  <a:noFill/>
                </a:ln>
                <a:solidFill>
                  <a:srgbClr val="000000"/>
                </a:solidFill>
                <a:effectLst/>
                <a:uLnTx/>
                <a:uFillTx/>
                <a:latin typeface="Lato"/>
                <a:ea typeface="+mn-ea"/>
                <a:cs typeface="+mn-cs"/>
              </a:rPr>
              <a:t> </a:t>
            </a:r>
            <a:r>
              <a:rPr kumimoji="0" lang="en-US" sz="3200" b="0" i="0" u="none" strike="noStrike" kern="1200" cap="none" spc="0" normalizeH="0" baseline="0" noProof="0" dirty="0" err="1">
                <a:ln>
                  <a:noFill/>
                </a:ln>
                <a:solidFill>
                  <a:srgbClr val="000000"/>
                </a:solidFill>
                <a:effectLst/>
                <a:uLnTx/>
                <a:uFillTx/>
                <a:latin typeface="Lato"/>
                <a:ea typeface="+mn-ea"/>
                <a:cs typeface="+mn-cs"/>
              </a:rPr>
              <a:t>ini</a:t>
            </a:r>
            <a:r>
              <a:rPr kumimoji="0" lang="en-US" sz="3200" b="0" i="0" u="none" strike="noStrike" kern="1200" cap="none" spc="0" normalizeH="0" baseline="0" noProof="0" dirty="0">
                <a:ln>
                  <a:noFill/>
                </a:ln>
                <a:solidFill>
                  <a:srgbClr val="000000"/>
                </a:solidFill>
                <a:effectLst/>
                <a:uLnTx/>
                <a:uFillTx/>
                <a:latin typeface="Lato"/>
                <a:ea typeface="+mn-ea"/>
                <a:cs typeface="+mn-cs"/>
              </a:rPr>
              <a:t> </a:t>
            </a:r>
            <a:r>
              <a:rPr kumimoji="0" lang="en-US" sz="3200" b="0" i="0" u="none" strike="noStrike" kern="1200" cap="none" spc="0" normalizeH="0" baseline="0" noProof="0" dirty="0" err="1">
                <a:ln>
                  <a:noFill/>
                </a:ln>
                <a:solidFill>
                  <a:srgbClr val="000000"/>
                </a:solidFill>
                <a:effectLst/>
                <a:uLnTx/>
                <a:uFillTx/>
                <a:latin typeface="Lato"/>
                <a:ea typeface="+mn-ea"/>
                <a:cs typeface="+mn-cs"/>
              </a:rPr>
              <a:t>adalah</a:t>
            </a:r>
            <a:r>
              <a:rPr kumimoji="0" lang="en-US" sz="3200" b="0" i="0" u="none" strike="noStrike" kern="1200" cap="none" spc="0" normalizeH="0" baseline="0" noProof="0" dirty="0">
                <a:ln>
                  <a:noFill/>
                </a:ln>
                <a:solidFill>
                  <a:srgbClr val="000000"/>
                </a:solidFill>
                <a:effectLst/>
                <a:uLnTx/>
                <a:uFillTx/>
                <a:latin typeface="Lato"/>
                <a:ea typeface="+mn-ea"/>
                <a:cs typeface="+mn-cs"/>
              </a:rPr>
              <a:t> </a:t>
            </a:r>
            <a:r>
              <a:rPr kumimoji="0" lang="en-US" sz="3200" b="0" i="0" u="none" strike="noStrike" kern="1200" cap="none" spc="0" normalizeH="0" baseline="0" noProof="0" dirty="0" err="1">
                <a:ln>
                  <a:noFill/>
                </a:ln>
                <a:solidFill>
                  <a:srgbClr val="000000"/>
                </a:solidFill>
                <a:effectLst/>
                <a:uLnTx/>
                <a:uFillTx/>
                <a:latin typeface="Lato"/>
                <a:ea typeface="+mn-ea"/>
                <a:cs typeface="+mn-cs"/>
              </a:rPr>
              <a:t>pemimpin</a:t>
            </a:r>
            <a:r>
              <a:rPr kumimoji="0" lang="en-US" sz="3200" b="0" i="0" u="none" strike="noStrike" kern="1200" cap="none" spc="0" normalizeH="0" baseline="0" noProof="0" dirty="0">
                <a:ln>
                  <a:noFill/>
                </a:ln>
                <a:solidFill>
                  <a:srgbClr val="000000"/>
                </a:solidFill>
                <a:effectLst/>
                <a:uLnTx/>
                <a:uFillTx/>
                <a:latin typeface="Lato"/>
                <a:ea typeface="+mn-ea"/>
                <a:cs typeface="+mn-cs"/>
              </a:rPr>
              <a:t> di masa </a:t>
            </a:r>
            <a:r>
              <a:rPr kumimoji="0" lang="en-US" sz="3200" b="0" i="0" u="none" strike="noStrike" kern="1200" cap="none" spc="0" normalizeH="0" baseline="0" noProof="0" dirty="0" err="1">
                <a:ln>
                  <a:noFill/>
                </a:ln>
                <a:solidFill>
                  <a:srgbClr val="000000"/>
                </a:solidFill>
                <a:effectLst/>
                <a:uLnTx/>
                <a:uFillTx/>
                <a:latin typeface="Lato"/>
                <a:ea typeface="+mn-ea"/>
                <a:cs typeface="+mn-cs"/>
              </a:rPr>
              <a:t>depan</a:t>
            </a:r>
            <a:r>
              <a:rPr kumimoji="0" lang="en-US" sz="3200" b="0" i="0" u="none" strike="noStrike" kern="1200" cap="none" spc="0" normalizeH="0" baseline="0" noProof="0" dirty="0">
                <a:ln>
                  <a:noFill/>
                </a:ln>
                <a:solidFill>
                  <a:srgbClr val="000000"/>
                </a:solidFill>
                <a:effectLst/>
                <a:uLnTx/>
                <a:uFillTx/>
                <a:latin typeface="Lato"/>
                <a:ea typeface="+mn-ea"/>
                <a:cs typeface="+mn-cs"/>
              </a:rPr>
              <a:t>. </a:t>
            </a:r>
            <a:endParaRPr kumimoji="0" lang="id-ID" sz="3200" b="1"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67424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a:solidFill>
                  <a:prstClr val="white"/>
                </a:solidFill>
                <a:latin typeface="Bahnschrift Condensed" panose="020B0502040204020203" pitchFamily="34" charset="0"/>
              </a:rPr>
              <a:t>ARTI GENERASI MILENIAL</a:t>
            </a:r>
            <a:endParaRPr lang="en-GB" sz="2800" b="1" dirty="0">
              <a:latin typeface="Bahnschrift Condensed" panose="020B0502040204020203" pitchFamily="34" charset="0"/>
            </a:endParaRPr>
          </a:p>
        </p:txBody>
      </p:sp>
      <p:sp>
        <p:nvSpPr>
          <p:cNvPr id="5" name="Rectangle 4"/>
          <p:cNvSpPr/>
          <p:nvPr/>
        </p:nvSpPr>
        <p:spPr>
          <a:xfrm>
            <a:off x="546100" y="1241556"/>
            <a:ext cx="8058150" cy="5620000"/>
          </a:xfrm>
          <a:prstGeom prst="rect">
            <a:avLst/>
          </a:prstGeom>
        </p:spPr>
        <p:txBody>
          <a:bodyPr wrap="square">
            <a:spAutoFit/>
          </a:bodyPr>
          <a:lstStyle/>
          <a:p>
            <a:pPr>
              <a:lnSpc>
                <a:spcPct val="90000"/>
              </a:lnSpc>
              <a:spcBef>
                <a:spcPct val="40000"/>
              </a:spcBef>
            </a:pPr>
            <a:endParaRPr lang="fi-FI" sz="2400" dirty="0">
              <a:solidFill>
                <a:prstClr val="black"/>
              </a:solidFill>
              <a:latin typeface="Arial Narrow" pitchFamily="34" charset="0"/>
            </a:endParaRPr>
          </a:p>
          <a:p>
            <a:pPr marL="457200" indent="-457200">
              <a:lnSpc>
                <a:spcPct val="90000"/>
              </a:lnSpc>
              <a:spcBef>
                <a:spcPct val="40000"/>
              </a:spcBef>
              <a:buAutoNum type="arabicPeriod"/>
            </a:pPr>
            <a:r>
              <a:rPr lang="fi-FI" sz="2400" dirty="0">
                <a:solidFill>
                  <a:prstClr val="black"/>
                </a:solidFill>
                <a:latin typeface="Arial Narrow" pitchFamily="34" charset="0"/>
              </a:rPr>
              <a:t>Generasi Milenial atau generasi Y adalah generasi yang lahir pada rentang waktu antara tahun 1981 sampai dengan tahun 2000. Mereka berada antara usia 19 tahun hingga 40 tahun dan mereka sedang menapaki jenjang pendidikan tinggi hingga yang sedang memasuki kemapanan dalam karir. </a:t>
            </a:r>
          </a:p>
          <a:p>
            <a:pPr marL="457200" indent="-457200">
              <a:lnSpc>
                <a:spcPct val="90000"/>
              </a:lnSpc>
              <a:spcBef>
                <a:spcPct val="40000"/>
              </a:spcBef>
              <a:buAutoNum type="arabicPeriod"/>
            </a:pPr>
            <a:r>
              <a:rPr lang="fi-FI" sz="2400" dirty="0">
                <a:solidFill>
                  <a:prstClr val="black"/>
                </a:solidFill>
                <a:latin typeface="Arial Narrow" pitchFamily="34" charset="0"/>
              </a:rPr>
              <a:t>Mereka adalah generasi yang paling menentukan kehidupan agama, umat, dan bangsa di masa yang akan datang.</a:t>
            </a:r>
          </a:p>
          <a:p>
            <a:pPr marL="457200" indent="-457200">
              <a:lnSpc>
                <a:spcPct val="90000"/>
              </a:lnSpc>
              <a:spcBef>
                <a:spcPct val="40000"/>
              </a:spcBef>
              <a:buAutoNum type="arabicPeriod"/>
            </a:pPr>
            <a:r>
              <a:rPr lang="fi-FI" sz="2400" dirty="0">
                <a:solidFill>
                  <a:prstClr val="black"/>
                </a:solidFill>
                <a:latin typeface="Arial Narrow" pitchFamily="34" charset="0"/>
              </a:rPr>
              <a:t>Generasi milenial Indonesia jumlahnya cukup besar, yaitu 33,75% dari jumlah total penduduk di tahun 2019. Artinya, nasib bangsa ke depannnya akan sangat ditentukan oleh peran dan kiprah mereka itu yang jumahnya lebih dari sepertiga penduduk.</a:t>
            </a:r>
          </a:p>
          <a:p>
            <a:pPr>
              <a:lnSpc>
                <a:spcPct val="90000"/>
              </a:lnSpc>
              <a:spcBef>
                <a:spcPct val="40000"/>
              </a:spcBef>
            </a:pPr>
            <a:endParaRPr lang="fi-FI" sz="2400" dirty="0">
              <a:solidFill>
                <a:prstClr val="black"/>
              </a:solidFill>
              <a:latin typeface="Arial Narrow" pitchFamily="34" charset="0"/>
            </a:endParaRPr>
          </a:p>
          <a:p>
            <a:pPr algn="just"/>
            <a:r>
              <a:rPr lang="id-ID" sz="2000" b="1" dirty="0">
                <a:solidFill>
                  <a:srgbClr val="323233"/>
                </a:solidFill>
              </a:rPr>
              <a:t>    </a:t>
            </a:r>
          </a:p>
          <a:p>
            <a:pPr algn="just"/>
            <a:endParaRPr lang="id-ID" sz="2000" b="1" dirty="0">
              <a:solidFill>
                <a:srgbClr val="323233"/>
              </a:solidFill>
            </a:endParaRPr>
          </a:p>
        </p:txBody>
      </p:sp>
    </p:spTree>
    <p:extLst>
      <p:ext uri="{BB962C8B-B14F-4D97-AF65-F5344CB8AC3E}">
        <p14:creationId xmlns:p14="http://schemas.microsoft.com/office/powerpoint/2010/main" val="138575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PERALIHAN GENERASI</a:t>
            </a:r>
            <a:endParaRPr lang="en-GB" sz="2800" b="1" dirty="0">
              <a:latin typeface="Bahnschrift Condensed" panose="020B0502040204020203" pitchFamily="34" charset="0"/>
            </a:endParaRPr>
          </a:p>
        </p:txBody>
      </p:sp>
      <p:sp>
        <p:nvSpPr>
          <p:cNvPr id="5" name="Rectangle 4"/>
          <p:cNvSpPr/>
          <p:nvPr/>
        </p:nvSpPr>
        <p:spPr>
          <a:xfrm>
            <a:off x="546100" y="1241556"/>
            <a:ext cx="8058150" cy="7602081"/>
          </a:xfrm>
          <a:prstGeom prst="rect">
            <a:avLst/>
          </a:prstGeom>
        </p:spPr>
        <p:txBody>
          <a:bodyPr wrap="square">
            <a:spAutoFit/>
          </a:bodyPr>
          <a:lstStyle/>
          <a:p>
            <a:pPr algn="just"/>
            <a:endParaRPr lang="id-ID" sz="2000" b="1" i="1" dirty="0">
              <a:solidFill>
                <a:srgbClr val="000000"/>
              </a:solidFill>
            </a:endParaRPr>
          </a:p>
          <a:p>
            <a:pPr marL="457200" indent="-457200" algn="just">
              <a:buAutoNum type="arabicPeriod"/>
            </a:pPr>
            <a:r>
              <a:rPr lang="en-US" sz="2000" dirty="0" err="1">
                <a:solidFill>
                  <a:srgbClr val="000000"/>
                </a:solidFill>
              </a:rPr>
              <a:t>Peralihan</a:t>
            </a:r>
            <a:r>
              <a:rPr lang="en-US" sz="2000" dirty="0">
                <a:solidFill>
                  <a:srgbClr val="000000"/>
                </a:solidFill>
              </a:rPr>
              <a:t> </a:t>
            </a:r>
            <a:r>
              <a:rPr lang="en-US" sz="2000" dirty="0" err="1">
                <a:solidFill>
                  <a:srgbClr val="000000"/>
                </a:solidFill>
              </a:rPr>
              <a:t>generasi</a:t>
            </a:r>
            <a:r>
              <a:rPr lang="en-US" sz="2000" dirty="0">
                <a:solidFill>
                  <a:srgbClr val="000000"/>
                </a:solidFill>
              </a:rPr>
              <a:t> </a:t>
            </a:r>
            <a:r>
              <a:rPr lang="en-US" sz="2000" dirty="0" err="1">
                <a:solidFill>
                  <a:srgbClr val="000000"/>
                </a:solidFill>
              </a:rPr>
              <a:t>merupakan</a:t>
            </a:r>
            <a:r>
              <a:rPr lang="en-US" sz="2000" dirty="0">
                <a:solidFill>
                  <a:srgbClr val="000000"/>
                </a:solidFill>
              </a:rPr>
              <a:t> </a:t>
            </a:r>
            <a:r>
              <a:rPr lang="en-US" sz="2000" b="1" i="1" dirty="0" err="1">
                <a:solidFill>
                  <a:srgbClr val="000000"/>
                </a:solidFill>
                <a:latin typeface="Century Gothic" panose="020B0502020202020204" pitchFamily="34" charset="0"/>
              </a:rPr>
              <a:t>sunnatullah</a:t>
            </a:r>
            <a:r>
              <a:rPr lang="en-US" sz="2000" dirty="0">
                <a:solidFill>
                  <a:srgbClr val="000000"/>
                </a:solidFill>
              </a:rPr>
              <a:t> </a:t>
            </a:r>
            <a:r>
              <a:rPr lang="en-US" sz="2000" dirty="0" err="1">
                <a:solidFill>
                  <a:srgbClr val="000000"/>
                </a:solidFill>
              </a:rPr>
              <a:t>atau</a:t>
            </a:r>
            <a:r>
              <a:rPr lang="en-US" sz="2000" dirty="0">
                <a:solidFill>
                  <a:srgbClr val="000000"/>
                </a:solidFill>
              </a:rPr>
              <a:t> </a:t>
            </a:r>
            <a:r>
              <a:rPr lang="en-US" sz="2000" dirty="0" err="1">
                <a:solidFill>
                  <a:srgbClr val="000000"/>
                </a:solidFill>
              </a:rPr>
              <a:t>keniscayaan</a:t>
            </a:r>
            <a:r>
              <a:rPr lang="en-US" sz="2000" dirty="0">
                <a:solidFill>
                  <a:srgbClr val="000000"/>
                </a:solidFill>
              </a:rPr>
              <a:t> yang </a:t>
            </a:r>
            <a:r>
              <a:rPr lang="en-US" sz="2000" dirty="0" err="1">
                <a:solidFill>
                  <a:srgbClr val="000000"/>
                </a:solidFill>
              </a:rPr>
              <a:t>akan</a:t>
            </a:r>
            <a:r>
              <a:rPr lang="en-US" sz="2000" dirty="0">
                <a:solidFill>
                  <a:srgbClr val="000000"/>
                </a:solidFill>
              </a:rPr>
              <a:t> </a:t>
            </a:r>
            <a:r>
              <a:rPr lang="en-US" sz="2000" dirty="0" err="1">
                <a:solidFill>
                  <a:srgbClr val="000000"/>
                </a:solidFill>
              </a:rPr>
              <a:t>terjadi</a:t>
            </a:r>
            <a:r>
              <a:rPr lang="en-US" sz="2000" dirty="0">
                <a:solidFill>
                  <a:srgbClr val="000000"/>
                </a:solidFill>
              </a:rPr>
              <a:t> pada </a:t>
            </a:r>
            <a:r>
              <a:rPr lang="en-US" sz="2000" dirty="0" err="1">
                <a:solidFill>
                  <a:srgbClr val="000000"/>
                </a:solidFill>
              </a:rPr>
              <a:t>setiap</a:t>
            </a:r>
            <a:r>
              <a:rPr lang="en-US" sz="2000" dirty="0">
                <a:solidFill>
                  <a:srgbClr val="000000"/>
                </a:solidFill>
              </a:rPr>
              <a:t> zaman di </a:t>
            </a:r>
            <a:r>
              <a:rPr lang="en-US" sz="2000" dirty="0" err="1">
                <a:solidFill>
                  <a:srgbClr val="000000"/>
                </a:solidFill>
              </a:rPr>
              <a:t>muka</a:t>
            </a:r>
            <a:r>
              <a:rPr lang="en-US" sz="2000" dirty="0">
                <a:solidFill>
                  <a:srgbClr val="000000"/>
                </a:solidFill>
              </a:rPr>
              <a:t> </a:t>
            </a:r>
            <a:r>
              <a:rPr lang="en-US" sz="2000" dirty="0" err="1">
                <a:solidFill>
                  <a:srgbClr val="000000"/>
                </a:solidFill>
              </a:rPr>
              <a:t>bumi</a:t>
            </a:r>
            <a:r>
              <a:rPr lang="en-US" sz="2000" dirty="0">
                <a:solidFill>
                  <a:srgbClr val="000000"/>
                </a:solidFill>
              </a:rPr>
              <a:t> </a:t>
            </a:r>
            <a:r>
              <a:rPr lang="en-US" sz="2000" dirty="0" err="1">
                <a:solidFill>
                  <a:srgbClr val="000000"/>
                </a:solidFill>
              </a:rPr>
              <a:t>ini</a:t>
            </a:r>
            <a:r>
              <a:rPr lang="id-ID" sz="2000" dirty="0">
                <a:solidFill>
                  <a:srgbClr val="000000"/>
                </a:solidFill>
              </a:rPr>
              <a:t>.</a:t>
            </a:r>
            <a:r>
              <a:rPr lang="en-US" sz="2000" dirty="0">
                <a:solidFill>
                  <a:srgbClr val="000000"/>
                </a:solidFill>
              </a:rPr>
              <a:t> Hal </a:t>
            </a:r>
            <a:r>
              <a:rPr lang="en-US" sz="2000" dirty="0" err="1">
                <a:solidFill>
                  <a:srgbClr val="000000"/>
                </a:solidFill>
              </a:rPr>
              <a:t>ini</a:t>
            </a:r>
            <a:r>
              <a:rPr lang="en-US" sz="2000" dirty="0">
                <a:solidFill>
                  <a:srgbClr val="000000"/>
                </a:solidFill>
              </a:rPr>
              <a:t> </a:t>
            </a:r>
            <a:r>
              <a:rPr lang="en-US" sz="2000" dirty="0" err="1">
                <a:solidFill>
                  <a:srgbClr val="000000"/>
                </a:solidFill>
              </a:rPr>
              <a:t>dinyatakan</a:t>
            </a:r>
            <a:r>
              <a:rPr lang="en-US" sz="2000" dirty="0">
                <a:solidFill>
                  <a:srgbClr val="000000"/>
                </a:solidFill>
              </a:rPr>
              <a:t> </a:t>
            </a:r>
            <a:r>
              <a:rPr lang="en-US" sz="2000" dirty="0" err="1">
                <a:solidFill>
                  <a:srgbClr val="000000"/>
                </a:solidFill>
              </a:rPr>
              <a:t>dalam</a:t>
            </a:r>
            <a:r>
              <a:rPr lang="en-US" sz="2000" dirty="0">
                <a:solidFill>
                  <a:srgbClr val="000000"/>
                </a:solidFill>
              </a:rPr>
              <a:t> QS Al-A’raf:69, </a:t>
            </a:r>
            <a:r>
              <a:rPr lang="en-US" sz="2000" dirty="0" err="1">
                <a:solidFill>
                  <a:srgbClr val="000000"/>
                </a:solidFill>
              </a:rPr>
              <a:t>yaitu</a:t>
            </a:r>
            <a:r>
              <a:rPr lang="en-US" sz="2000" dirty="0">
                <a:solidFill>
                  <a:srgbClr val="000000"/>
                </a:solidFill>
              </a:rPr>
              <a:t>:</a:t>
            </a:r>
          </a:p>
          <a:p>
            <a:pPr marL="457200" indent="-457200" algn="just">
              <a:buAutoNum type="arabicPeriod"/>
            </a:pPr>
            <a:endParaRPr lang="en-US" sz="2000" dirty="0">
              <a:solidFill>
                <a:srgbClr val="000000"/>
              </a:solidFill>
            </a:endParaRPr>
          </a:p>
          <a:p>
            <a:pPr algn="r"/>
            <a:r>
              <a:rPr lang="ar-SA" sz="3200" dirty="0">
                <a:solidFill>
                  <a:srgbClr val="191919"/>
                </a:solidFill>
                <a:effectLst/>
                <a:ea typeface="Calibri" panose="020F0502020204030204" pitchFamily="34" charset="0"/>
                <a:cs typeface="Traditional Arabic" panose="02020603050405020304" pitchFamily="18" charset="-78"/>
              </a:rPr>
              <a:t>وَاذْكُرُوا إِذْ جَعَلَكُمْ خُلَفَاءَ مِنْ بَعْدِ قَوْمِ نُوحٍ وَزَادَكُمْ فِي الْخَلْقِ بَسْطَةً فَاذْكُرُوا آلَاءَ اللَّهِ لَعَلَّكُمْ تُفْلِحُونَ</a:t>
            </a:r>
            <a:endParaRPr lang="en-US" sz="3200" dirty="0">
              <a:solidFill>
                <a:srgbClr val="000000"/>
              </a:solidFill>
            </a:endParaRPr>
          </a:p>
          <a:p>
            <a:pPr marL="357188" algn="just"/>
            <a:r>
              <a:rPr lang="en-ID" sz="2400" i="1" dirty="0">
                <a:solidFill>
                  <a:srgbClr val="191919"/>
                </a:solidFill>
                <a:effectLst/>
                <a:latin typeface="Cambria" panose="02040503050406030204" pitchFamily="18" charset="0"/>
                <a:ea typeface="Calibri" panose="020F0502020204030204" pitchFamily="34" charset="0"/>
                <a:cs typeface="Open Sans" panose="020B0606030504020204" pitchFamily="34" charset="0"/>
              </a:rPr>
              <a:t>“</a:t>
            </a:r>
            <a:r>
              <a:rPr lang="en-ID" sz="2400" i="1" dirty="0">
                <a:effectLst/>
                <a:latin typeface="Cambria" panose="02040503050406030204" pitchFamily="18" charset="0"/>
                <a:ea typeface="Calibri" panose="020F0502020204030204" pitchFamily="34" charset="0"/>
                <a:cs typeface="Open Sans" panose="020B0606030504020204" pitchFamily="34" charset="0"/>
              </a:rPr>
              <a:t>Dan </a:t>
            </a:r>
            <a:r>
              <a:rPr lang="en-ID" sz="2400" i="1" dirty="0" err="1">
                <a:effectLst/>
                <a:latin typeface="Cambria" panose="02040503050406030204" pitchFamily="18" charset="0"/>
                <a:ea typeface="Calibri" panose="020F0502020204030204" pitchFamily="34" charset="0"/>
                <a:cs typeface="Open Sans" panose="020B0606030504020204" pitchFamily="34" charset="0"/>
              </a:rPr>
              <a:t>ingatlah</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olehmu</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sekalian</a:t>
            </a:r>
            <a:r>
              <a:rPr lang="en-ID" sz="2400" i="1" dirty="0">
                <a:effectLst/>
                <a:latin typeface="Cambria" panose="02040503050406030204" pitchFamily="18" charset="0"/>
                <a:ea typeface="Calibri" panose="020F0502020204030204" pitchFamily="34" charset="0"/>
                <a:cs typeface="Open Sans" panose="020B0606030504020204" pitchFamily="34" charset="0"/>
              </a:rPr>
              <a:t> di </a:t>
            </a:r>
            <a:r>
              <a:rPr lang="en-ID" sz="2400" i="1" dirty="0" err="1">
                <a:effectLst/>
                <a:latin typeface="Cambria" panose="02040503050406030204" pitchFamily="18" charset="0"/>
                <a:ea typeface="Calibri" panose="020F0502020204030204" pitchFamily="34" charset="0"/>
                <a:cs typeface="Open Sans" panose="020B0606030504020204" pitchFamily="34" charset="0"/>
              </a:rPr>
              <a:t>waktu</a:t>
            </a:r>
            <a:r>
              <a:rPr lang="en-ID" sz="2400" i="1" dirty="0">
                <a:effectLst/>
                <a:latin typeface="Cambria" panose="02040503050406030204" pitchFamily="18" charset="0"/>
                <a:ea typeface="Calibri" panose="020F0502020204030204" pitchFamily="34" charset="0"/>
                <a:cs typeface="Open Sans" panose="020B0606030504020204" pitchFamily="34" charset="0"/>
              </a:rPr>
              <a:t> Allah </a:t>
            </a:r>
            <a:r>
              <a:rPr lang="en-ID" sz="2400" i="1" dirty="0" err="1">
                <a:effectLst/>
                <a:latin typeface="Cambria" panose="02040503050406030204" pitchFamily="18" charset="0"/>
                <a:ea typeface="Calibri" panose="020F0502020204030204" pitchFamily="34" charset="0"/>
                <a:cs typeface="Open Sans" panose="020B0606030504020204" pitchFamily="34" charset="0"/>
              </a:rPr>
              <a:t>menjadikan</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kamu</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sebagai</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pengganti-pengganti</a:t>
            </a:r>
            <a:r>
              <a:rPr lang="en-ID" sz="2400" i="1" dirty="0">
                <a:effectLst/>
                <a:latin typeface="Cambria" panose="02040503050406030204" pitchFamily="18" charset="0"/>
                <a:ea typeface="Calibri" panose="020F0502020204030204" pitchFamily="34" charset="0"/>
                <a:cs typeface="Open Sans" panose="020B0606030504020204" pitchFamily="34" charset="0"/>
              </a:rPr>
              <a:t> (yang </a:t>
            </a:r>
            <a:r>
              <a:rPr lang="en-ID" sz="2400" i="1" dirty="0" err="1">
                <a:effectLst/>
                <a:latin typeface="Cambria" panose="02040503050406030204" pitchFamily="18" charset="0"/>
                <a:ea typeface="Calibri" panose="020F0502020204030204" pitchFamily="34" charset="0"/>
                <a:cs typeface="Open Sans" panose="020B0606030504020204" pitchFamily="34" charset="0"/>
              </a:rPr>
              <a:t>berkuasa</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sesudah</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lenyapnya</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kaum</a:t>
            </a:r>
            <a:r>
              <a:rPr lang="en-ID" sz="2400" i="1" dirty="0">
                <a:effectLst/>
                <a:latin typeface="Cambria" panose="02040503050406030204" pitchFamily="18" charset="0"/>
                <a:ea typeface="Calibri" panose="020F0502020204030204" pitchFamily="34" charset="0"/>
                <a:cs typeface="Open Sans" panose="020B0606030504020204" pitchFamily="34" charset="0"/>
              </a:rPr>
              <a:t> Nuh, dan </a:t>
            </a:r>
            <a:r>
              <a:rPr lang="en-ID" sz="2400" i="1" dirty="0" err="1">
                <a:effectLst/>
                <a:latin typeface="Cambria" panose="02040503050406030204" pitchFamily="18" charset="0"/>
                <a:ea typeface="Calibri" panose="020F0502020204030204" pitchFamily="34" charset="0"/>
                <a:cs typeface="Open Sans" panose="020B0606030504020204" pitchFamily="34" charset="0"/>
              </a:rPr>
              <a:t>Tuhan</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telah</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melebihkan</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kekuatan</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tubuh</a:t>
            </a:r>
            <a:r>
              <a:rPr lang="en-ID" sz="2400" i="1" dirty="0">
                <a:effectLst/>
                <a:latin typeface="Cambria" panose="02040503050406030204" pitchFamily="18" charset="0"/>
                <a:ea typeface="Calibri" panose="020F0502020204030204" pitchFamily="34" charset="0"/>
                <a:cs typeface="Open Sans" panose="020B0606030504020204" pitchFamily="34" charset="0"/>
              </a:rPr>
              <a:t> dan </a:t>
            </a:r>
            <a:r>
              <a:rPr lang="en-ID" sz="2400" i="1" dirty="0" err="1">
                <a:effectLst/>
                <a:latin typeface="Cambria" panose="02040503050406030204" pitchFamily="18" charset="0"/>
                <a:ea typeface="Calibri" panose="020F0502020204030204" pitchFamily="34" charset="0"/>
                <a:cs typeface="Open Sans" panose="020B0606030504020204" pitchFamily="34" charset="0"/>
              </a:rPr>
              <a:t>perawakanmu</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daripada</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kaum</a:t>
            </a:r>
            <a:r>
              <a:rPr lang="en-ID" sz="2400" i="1" dirty="0">
                <a:effectLst/>
                <a:latin typeface="Cambria" panose="02040503050406030204" pitchFamily="18" charset="0"/>
                <a:ea typeface="Calibri" panose="020F0502020204030204" pitchFamily="34" charset="0"/>
                <a:cs typeface="Open Sans" panose="020B0606030504020204" pitchFamily="34" charset="0"/>
              </a:rPr>
              <a:t> Nuh </a:t>
            </a:r>
            <a:r>
              <a:rPr lang="en-ID" sz="2400" i="1" dirty="0" err="1">
                <a:effectLst/>
                <a:latin typeface="Cambria" panose="02040503050406030204" pitchFamily="18" charset="0"/>
                <a:ea typeface="Calibri" panose="020F0502020204030204" pitchFamily="34" charset="0"/>
                <a:cs typeface="Open Sans" panose="020B0606030504020204" pitchFamily="34" charset="0"/>
              </a:rPr>
              <a:t>itu</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Maka</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ingatlah</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nikmat-nikmat</a:t>
            </a:r>
            <a:r>
              <a:rPr lang="en-ID" sz="2400" i="1" dirty="0">
                <a:effectLst/>
                <a:latin typeface="Cambria" panose="02040503050406030204" pitchFamily="18" charset="0"/>
                <a:ea typeface="Calibri" panose="020F0502020204030204" pitchFamily="34" charset="0"/>
                <a:cs typeface="Open Sans" panose="020B0606030504020204" pitchFamily="34" charset="0"/>
              </a:rPr>
              <a:t> Allah </a:t>
            </a:r>
            <a:r>
              <a:rPr lang="en-ID" sz="2400" i="1" dirty="0" err="1">
                <a:effectLst/>
                <a:latin typeface="Cambria" panose="02040503050406030204" pitchFamily="18" charset="0"/>
                <a:ea typeface="Calibri" panose="020F0502020204030204" pitchFamily="34" charset="0"/>
                <a:cs typeface="Open Sans" panose="020B0606030504020204" pitchFamily="34" charset="0"/>
              </a:rPr>
              <a:t>supaya</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kamu</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mendapat</a:t>
            </a:r>
            <a:r>
              <a:rPr lang="en-ID" sz="2400" i="1" dirty="0">
                <a:effectLst/>
                <a:latin typeface="Cambria" panose="02040503050406030204" pitchFamily="18" charset="0"/>
                <a:ea typeface="Calibri" panose="020F0502020204030204" pitchFamily="34" charset="0"/>
                <a:cs typeface="Open Sans" panose="020B0606030504020204" pitchFamily="34" charset="0"/>
              </a:rPr>
              <a:t> </a:t>
            </a:r>
            <a:r>
              <a:rPr lang="en-ID" sz="2400" i="1" dirty="0" err="1">
                <a:effectLst/>
                <a:latin typeface="Cambria" panose="02040503050406030204" pitchFamily="18" charset="0"/>
                <a:ea typeface="Calibri" panose="020F0502020204030204" pitchFamily="34" charset="0"/>
                <a:cs typeface="Open Sans" panose="020B0606030504020204" pitchFamily="34" charset="0"/>
              </a:rPr>
              <a:t>keberuntungan</a:t>
            </a:r>
            <a:r>
              <a:rPr lang="en-ID" sz="2400" i="1" dirty="0">
                <a:effectLst/>
                <a:latin typeface="Cambria" panose="02040503050406030204" pitchFamily="18" charset="0"/>
                <a:ea typeface="Calibri" panose="020F0502020204030204" pitchFamily="34" charset="0"/>
                <a:cs typeface="Open Sans" panose="020B0606030504020204" pitchFamily="34" charset="0"/>
              </a:rPr>
              <a:t>.”</a:t>
            </a:r>
            <a:r>
              <a:rPr lang="en-ID" sz="1800" i="1" dirty="0">
                <a:effectLst/>
                <a:latin typeface="Cambria" panose="02040503050406030204" pitchFamily="18" charset="0"/>
                <a:ea typeface="Calibri" panose="020F0502020204030204" pitchFamily="34" charset="0"/>
                <a:cs typeface="Open Sans" panose="020B0606030504020204" pitchFamily="34" charset="0"/>
              </a:rPr>
              <a:t> </a:t>
            </a:r>
            <a:r>
              <a:rPr lang="en-ID" sz="1800" i="0" dirty="0">
                <a:effectLst/>
                <a:latin typeface="Cambria" panose="02040503050406030204" pitchFamily="18" charset="0"/>
                <a:ea typeface="Calibri" panose="020F0502020204030204" pitchFamily="34" charset="0"/>
                <a:cs typeface="Open Sans" panose="020B0606030504020204" pitchFamily="34" charset="0"/>
              </a:rPr>
              <a:t>(QS Al-A’raf:69)</a:t>
            </a:r>
            <a:endParaRPr lang="en-ID" sz="1800" dirty="0">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buAutoNum type="arabicPeriod"/>
            </a:pPr>
            <a:endParaRPr lang="en-US" sz="2000" dirty="0">
              <a:solidFill>
                <a:srgbClr val="000000"/>
              </a:solidFill>
            </a:endParaRPr>
          </a:p>
          <a:p>
            <a:pPr marL="457200" indent="-457200" algn="just">
              <a:buAutoNum type="arabicPeriod"/>
            </a:pPr>
            <a:endParaRPr lang="en-US" sz="2000" dirty="0">
              <a:solidFill>
                <a:srgbClr val="000000"/>
              </a:solidFill>
            </a:endParaRPr>
          </a:p>
          <a:p>
            <a:pPr marL="457200" indent="-457200" algn="just">
              <a:buAutoNum type="arabicPeriod"/>
            </a:pPr>
            <a:endParaRPr lang="en-US" sz="2000" dirty="0">
              <a:solidFill>
                <a:srgbClr val="000000"/>
              </a:solidFill>
            </a:endParaRPr>
          </a:p>
          <a:p>
            <a:pPr marL="457200" indent="-457200" algn="just">
              <a:buAutoNum type="arabicPeriod"/>
            </a:pPr>
            <a:endParaRPr lang="en-US" sz="2000" dirty="0">
              <a:solidFill>
                <a:srgbClr val="000000"/>
              </a:solidFill>
            </a:endParaRPr>
          </a:p>
          <a:p>
            <a:pPr marL="457200" indent="-457200" algn="just">
              <a:buAutoNum type="arabicPeriod"/>
            </a:pPr>
            <a:r>
              <a:rPr lang="en-US" sz="2000" dirty="0" err="1">
                <a:solidFill>
                  <a:srgbClr val="000000"/>
                </a:solidFill>
              </a:rPr>
              <a:t>Pergantian</a:t>
            </a:r>
            <a:r>
              <a:rPr lang="en-US" sz="2000" dirty="0">
                <a:solidFill>
                  <a:srgbClr val="000000"/>
                </a:solidFill>
              </a:rPr>
              <a:t> </a:t>
            </a:r>
            <a:r>
              <a:rPr lang="en-US" sz="2000" dirty="0" err="1">
                <a:solidFill>
                  <a:srgbClr val="000000"/>
                </a:solidFill>
              </a:rPr>
              <a:t>generasi</a:t>
            </a:r>
            <a:r>
              <a:rPr lang="en-US" sz="2000" dirty="0">
                <a:solidFill>
                  <a:srgbClr val="000000"/>
                </a:solidFill>
              </a:rPr>
              <a:t> </a:t>
            </a:r>
            <a:r>
              <a:rPr lang="en-US" sz="2000" dirty="0" err="1">
                <a:solidFill>
                  <a:srgbClr val="000000"/>
                </a:solidFill>
              </a:rPr>
              <a:t>itu</a:t>
            </a:r>
            <a:r>
              <a:rPr lang="en-US" sz="2000" dirty="0">
                <a:solidFill>
                  <a:srgbClr val="000000"/>
                </a:solidFill>
              </a:rPr>
              <a:t> </a:t>
            </a:r>
            <a:r>
              <a:rPr lang="en-US" sz="2000" dirty="0" err="1">
                <a:solidFill>
                  <a:srgbClr val="000000"/>
                </a:solidFill>
              </a:rPr>
              <a:t>Alquran</a:t>
            </a:r>
            <a:r>
              <a:rPr lang="en-US" sz="2000" dirty="0">
                <a:solidFill>
                  <a:srgbClr val="000000"/>
                </a:solidFill>
              </a:rPr>
              <a:t> </a:t>
            </a:r>
            <a:r>
              <a:rPr lang="en-US" sz="2000" dirty="0" err="1">
                <a:solidFill>
                  <a:srgbClr val="000000"/>
                </a:solidFill>
              </a:rPr>
              <a:t>menyebutnya</a:t>
            </a:r>
            <a:r>
              <a:rPr lang="en-US" sz="2000" dirty="0">
                <a:solidFill>
                  <a:srgbClr val="000000"/>
                </a:solidFill>
              </a:rPr>
              <a:t> </a:t>
            </a:r>
            <a:r>
              <a:rPr lang="en-US" sz="2000" dirty="0" err="1">
                <a:solidFill>
                  <a:srgbClr val="000000"/>
                </a:solidFill>
              </a:rPr>
              <a:t>dengan</a:t>
            </a:r>
            <a:r>
              <a:rPr lang="en-US" sz="2000" dirty="0">
                <a:solidFill>
                  <a:srgbClr val="000000"/>
                </a:solidFill>
              </a:rPr>
              <a:t> </a:t>
            </a:r>
            <a:r>
              <a:rPr lang="en-US" sz="2000" dirty="0" err="1">
                <a:solidFill>
                  <a:srgbClr val="000000"/>
                </a:solidFill>
              </a:rPr>
              <a:t>istilah</a:t>
            </a:r>
            <a:r>
              <a:rPr lang="en-US" sz="2000" dirty="0">
                <a:solidFill>
                  <a:srgbClr val="000000"/>
                </a:solidFill>
              </a:rPr>
              <a:t> </a:t>
            </a:r>
            <a:r>
              <a:rPr lang="en-US" sz="2000" b="1" i="1" dirty="0" err="1">
                <a:solidFill>
                  <a:srgbClr val="000000"/>
                </a:solidFill>
              </a:rPr>
              <a:t>istikhlaf</a:t>
            </a:r>
            <a:r>
              <a:rPr lang="en-US" sz="2000" dirty="0">
                <a:solidFill>
                  <a:srgbClr val="000000"/>
                </a:solidFill>
              </a:rPr>
              <a:t>, </a:t>
            </a:r>
            <a:r>
              <a:rPr lang="en-US" sz="2000" dirty="0" err="1">
                <a:solidFill>
                  <a:srgbClr val="000000"/>
                </a:solidFill>
              </a:rPr>
              <a:t>sedangkan</a:t>
            </a:r>
            <a:r>
              <a:rPr lang="en-US" sz="2000" dirty="0">
                <a:solidFill>
                  <a:srgbClr val="000000"/>
                </a:solidFill>
              </a:rPr>
              <a:t> </a:t>
            </a:r>
            <a:r>
              <a:rPr lang="en-US" sz="2000" dirty="0" err="1">
                <a:solidFill>
                  <a:srgbClr val="000000"/>
                </a:solidFill>
              </a:rPr>
              <a:t>generasi</a:t>
            </a:r>
            <a:r>
              <a:rPr lang="en-US" sz="2000" dirty="0">
                <a:solidFill>
                  <a:srgbClr val="000000"/>
                </a:solidFill>
              </a:rPr>
              <a:t> </a:t>
            </a:r>
            <a:r>
              <a:rPr lang="en-US" sz="2000" dirty="0" err="1">
                <a:solidFill>
                  <a:srgbClr val="000000"/>
                </a:solidFill>
              </a:rPr>
              <a:t>penggantinya</a:t>
            </a:r>
            <a:r>
              <a:rPr lang="en-US" sz="2000" dirty="0">
                <a:solidFill>
                  <a:srgbClr val="000000"/>
                </a:solidFill>
              </a:rPr>
              <a:t> </a:t>
            </a:r>
            <a:r>
              <a:rPr lang="en-US" sz="2000" dirty="0" err="1">
                <a:solidFill>
                  <a:srgbClr val="000000"/>
                </a:solidFill>
              </a:rPr>
              <a:t>disebut</a:t>
            </a:r>
            <a:r>
              <a:rPr lang="en-US" sz="2000" dirty="0">
                <a:solidFill>
                  <a:srgbClr val="000000"/>
                </a:solidFill>
              </a:rPr>
              <a:t> </a:t>
            </a:r>
            <a:r>
              <a:rPr lang="en-US" sz="2000" dirty="0" err="1">
                <a:solidFill>
                  <a:srgbClr val="000000"/>
                </a:solidFill>
              </a:rPr>
              <a:t>dengan</a:t>
            </a:r>
            <a:r>
              <a:rPr lang="en-US" sz="2000" dirty="0">
                <a:solidFill>
                  <a:srgbClr val="000000"/>
                </a:solidFill>
              </a:rPr>
              <a:t> </a:t>
            </a:r>
            <a:r>
              <a:rPr lang="en-US" sz="2000" dirty="0" err="1">
                <a:solidFill>
                  <a:srgbClr val="000000"/>
                </a:solidFill>
              </a:rPr>
              <a:t>istilah</a:t>
            </a:r>
            <a:r>
              <a:rPr lang="en-US" sz="2000" dirty="0">
                <a:solidFill>
                  <a:srgbClr val="000000"/>
                </a:solidFill>
              </a:rPr>
              <a:t> </a:t>
            </a:r>
            <a:r>
              <a:rPr lang="en-US" sz="2000" b="1" i="1" dirty="0">
                <a:solidFill>
                  <a:srgbClr val="000000"/>
                </a:solidFill>
              </a:rPr>
              <a:t>khalifah</a:t>
            </a:r>
            <a:r>
              <a:rPr lang="en-US" sz="2000" dirty="0">
                <a:solidFill>
                  <a:srgbClr val="000000"/>
                </a:solidFill>
              </a:rPr>
              <a:t>, </a:t>
            </a:r>
            <a:r>
              <a:rPr lang="en-US" sz="2000" b="1" i="1" dirty="0" err="1">
                <a:solidFill>
                  <a:srgbClr val="000000"/>
                </a:solidFill>
              </a:rPr>
              <a:t>khulafa</a:t>
            </a:r>
            <a:r>
              <a:rPr lang="en-US" sz="2000" dirty="0">
                <a:solidFill>
                  <a:srgbClr val="000000"/>
                </a:solidFill>
              </a:rPr>
              <a:t>, dan </a:t>
            </a:r>
            <a:r>
              <a:rPr lang="en-US" sz="2000" b="1" i="1" dirty="0" err="1">
                <a:solidFill>
                  <a:srgbClr val="000000"/>
                </a:solidFill>
              </a:rPr>
              <a:t>khala’if</a:t>
            </a:r>
            <a:r>
              <a:rPr lang="en-US" sz="2000" dirty="0">
                <a:solidFill>
                  <a:srgbClr val="000000"/>
                </a:solidFill>
              </a:rPr>
              <a:t> yang </a:t>
            </a:r>
            <a:r>
              <a:rPr lang="en-US" sz="2000" dirty="0" err="1">
                <a:solidFill>
                  <a:srgbClr val="000000"/>
                </a:solidFill>
              </a:rPr>
              <a:t>akan</a:t>
            </a:r>
            <a:r>
              <a:rPr lang="en-US" sz="2000" dirty="0">
                <a:solidFill>
                  <a:srgbClr val="000000"/>
                </a:solidFill>
              </a:rPr>
              <a:t> </a:t>
            </a:r>
            <a:r>
              <a:rPr lang="en-US" sz="2000" dirty="0" err="1">
                <a:solidFill>
                  <a:srgbClr val="000000"/>
                </a:solidFill>
              </a:rPr>
              <a:t>memimpin</a:t>
            </a:r>
            <a:r>
              <a:rPr lang="en-US" sz="2000" dirty="0">
                <a:solidFill>
                  <a:srgbClr val="000000"/>
                </a:solidFill>
              </a:rPr>
              <a:t> dunia di masa </a:t>
            </a:r>
            <a:r>
              <a:rPr lang="en-US" sz="2000" dirty="0" err="1">
                <a:solidFill>
                  <a:srgbClr val="000000"/>
                </a:solidFill>
              </a:rPr>
              <a:t>depan</a:t>
            </a:r>
            <a:r>
              <a:rPr lang="en-US" sz="2000" dirty="0">
                <a:solidFill>
                  <a:srgbClr val="000000"/>
                </a:solidFill>
              </a:rPr>
              <a:t>.</a:t>
            </a:r>
          </a:p>
          <a:p>
            <a:pPr algn="just"/>
            <a:endParaRPr lang="en-US" sz="2000" dirty="0">
              <a:solidFill>
                <a:srgbClr val="000000"/>
              </a:solidFill>
            </a:endParaRPr>
          </a:p>
        </p:txBody>
      </p:sp>
    </p:spTree>
    <p:extLst>
      <p:ext uri="{BB962C8B-B14F-4D97-AF65-F5344CB8AC3E}">
        <p14:creationId xmlns:p14="http://schemas.microsoft.com/office/powerpoint/2010/main" val="36651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PERALIHAN GENERASI</a:t>
            </a:r>
            <a:endParaRPr lang="en-GB" sz="2800" b="1" dirty="0">
              <a:latin typeface="Bahnschrift Condensed" panose="020B0502040204020203" pitchFamily="34" charset="0"/>
            </a:endParaRPr>
          </a:p>
        </p:txBody>
      </p:sp>
      <p:sp>
        <p:nvSpPr>
          <p:cNvPr id="5" name="Rectangle 4"/>
          <p:cNvSpPr/>
          <p:nvPr/>
        </p:nvSpPr>
        <p:spPr>
          <a:xfrm>
            <a:off x="546100" y="1241556"/>
            <a:ext cx="8058150" cy="532453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1" i="1" u="none" strike="noStrike" kern="1200" cap="none" spc="0" normalizeH="0" baseline="0" noProof="0" dirty="0">
              <a:ln>
                <a:noFill/>
              </a:ln>
              <a:solidFill>
                <a:srgbClr val="000000"/>
              </a:solidFill>
              <a:effectLst/>
              <a:uLnTx/>
              <a:uFillTx/>
              <a:latin typeface="Segoe UI"/>
              <a:ea typeface="+mn-ea"/>
              <a:cs typeface="+mn-cs"/>
            </a:endParaRPr>
          </a:p>
          <a:p>
            <a:pPr marL="357188" marR="0" lvl="0" indent="-357188"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2.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Pergantian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itu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Alquran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menyebutnya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dengan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istilah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istikhlaf</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sedangkan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penggantinya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disebut</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dengan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istilah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a:ln>
                  <a:noFill/>
                </a:ln>
                <a:solidFill>
                  <a:srgbClr val="000000"/>
                </a:solidFill>
                <a:effectLst/>
                <a:uLnTx/>
                <a:uFillTx/>
                <a:latin typeface="Segoe UI"/>
                <a:ea typeface="+mn-ea"/>
                <a:cs typeface="+mn-cs"/>
              </a:rPr>
              <a:t>khalifah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khulafa</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khala’if</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memimpin</a:t>
            </a:r>
            <a:r>
              <a:rPr kumimoji="0" lang="en-US" sz="2000" b="0" i="0" u="none" strike="noStrike" kern="1200" cap="none" spc="0" normalizeH="0" baseline="0" noProof="0" dirty="0">
                <a:ln>
                  <a:noFill/>
                </a:ln>
                <a:solidFill>
                  <a:srgbClr val="000000"/>
                </a:solidFill>
                <a:effectLst/>
                <a:uLnTx/>
                <a:uFillTx/>
                <a:latin typeface="Segoe UI"/>
                <a:ea typeface="+mn-ea"/>
                <a:cs typeface="+mn-cs"/>
              </a:rPr>
              <a:t> dunia di masa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depan</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a:p>
            <a:pPr marL="457200" marR="0" lvl="0" indent="-457200" algn="just"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357188" marR="0" lvl="0" indent="-357188"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3.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Alquran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mengingatkan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bahwa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peralihan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kepemimpinan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tidak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selamanya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berlangsung</a:t>
            </a:r>
            <a:r>
              <a:rPr kumimoji="0" lang="en-US" sz="2000" b="0" i="0" u="none" strike="noStrike" kern="1200" cap="none" spc="0" normalizeH="0" baseline="0" noProof="0" dirty="0">
                <a:ln>
                  <a:noFill/>
                </a:ln>
                <a:solidFill>
                  <a:srgbClr val="000000"/>
                </a:solidFill>
                <a:effectLst/>
                <a:uLnTx/>
                <a:uFillTx/>
                <a:latin typeface="Segoe UI"/>
                <a:ea typeface="+mn-ea"/>
                <a:cs typeface="+mn-cs"/>
              </a:rPr>
              <a:t> linier,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tetapi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seringkali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terjadi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secara</a:t>
            </a:r>
            <a:r>
              <a:rPr kumimoji="0" lang="en-US" sz="2000" b="0" i="0" u="none" strike="noStrike" kern="1200" cap="none" spc="0" normalizeH="0" baseline="0" noProof="0" dirty="0">
                <a:ln>
                  <a:noFill/>
                </a:ln>
                <a:solidFill>
                  <a:srgbClr val="000000"/>
                </a:solidFill>
                <a:effectLst/>
                <a:uLnTx/>
                <a:uFillTx/>
                <a:latin typeface="Segoe UI"/>
                <a:ea typeface="+mn-ea"/>
                <a:cs typeface="+mn-cs"/>
              </a:rPr>
              <a:t> spiral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bahkan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regresif</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Artinya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pergantian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kepemimpinan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itu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bukannya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menghasilkan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pemimpin</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lebih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baik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tapi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justru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sebaliknya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muncul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adalah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pemimpin</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buruk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atau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lemah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dari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segi</a:t>
            </a:r>
            <a:r>
              <a:rPr kumimoji="0" lang="en-US" sz="2000" b="0" i="0" u="none" strike="noStrike" kern="1200" cap="none" spc="0" normalizeH="0" baseline="0" noProof="0" dirty="0">
                <a:ln>
                  <a:noFill/>
                </a:ln>
                <a:solidFill>
                  <a:srgbClr val="000000"/>
                </a:solidFill>
                <a:effectLst/>
                <a:uLnTx/>
                <a:uFillTx/>
                <a:latin typeface="Segoe UI"/>
                <a:ea typeface="+mn-ea"/>
                <a:cs typeface="+mn-cs"/>
              </a:rPr>
              <a:t> leadership,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wawasan</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integritas</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Kalau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ini</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terjadi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tentu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merupakan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musibah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bagi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perjalanan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sebuah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bangsa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p>
          <a:p>
            <a:pPr marL="357188" marR="0" lvl="0" indent="-357188" algn="just" defTabSz="914400" rtl="0" eaLnBrk="1" fontAlgn="auto" latinLnBrk="0" hangingPunct="1">
              <a:lnSpc>
                <a:spcPct val="100000"/>
              </a:lnSpc>
              <a:spcBef>
                <a:spcPts val="0"/>
              </a:spcBef>
              <a:spcAft>
                <a:spcPts val="0"/>
              </a:spcAft>
              <a:buClrTx/>
              <a:buSzTx/>
              <a:tabLst/>
              <a:defRPr/>
            </a:pPr>
            <a:endParaRPr lang="en-US" sz="2000" dirty="0">
              <a:solidFill>
                <a:srgbClr val="000000"/>
              </a:solidFill>
              <a:latin typeface="Segoe UI"/>
            </a:endParaRPr>
          </a:p>
          <a:p>
            <a:pPr marL="357188" marR="0" lvl="0" indent="-357188" algn="just"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357188" marR="0" lvl="0" indent="-357188"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endParaRPr kumimoji="0" lang="id-ID"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7806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PERALIHAN GENERASI</a:t>
            </a:r>
            <a:endParaRPr lang="en-GB" sz="2800" b="1" dirty="0">
              <a:latin typeface="Bahnschrift Condensed" panose="020B0502040204020203" pitchFamily="34" charset="0"/>
            </a:endParaRPr>
          </a:p>
        </p:txBody>
      </p:sp>
      <p:sp>
        <p:nvSpPr>
          <p:cNvPr id="5" name="Rectangle 4"/>
          <p:cNvSpPr/>
          <p:nvPr/>
        </p:nvSpPr>
        <p:spPr>
          <a:xfrm>
            <a:off x="546100" y="1241556"/>
            <a:ext cx="8058150" cy="520142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1" i="1" u="none" strike="noStrike" kern="1200" cap="none" spc="0" normalizeH="0" baseline="0" noProof="0" dirty="0">
              <a:ln>
                <a:noFill/>
              </a:ln>
              <a:solidFill>
                <a:srgbClr val="000000"/>
              </a:solidFill>
              <a:effectLst/>
              <a:uLnTx/>
              <a:uFillTx/>
              <a:latin typeface="Segoe UI"/>
              <a:ea typeface="+mn-ea"/>
              <a:cs typeface="+mn-cs"/>
            </a:endParaRPr>
          </a:p>
          <a:p>
            <a:pPr marL="268288" marR="0" lvl="0" indent="-268288"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4.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Secara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lebih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spesifik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disebutkaan</a:t>
            </a:r>
            <a:r>
              <a:rPr kumimoji="0" lang="en-US" sz="2000" b="0" i="0" u="none" strike="noStrike" kern="1200" cap="none" spc="0" normalizeH="0" baseline="0" noProof="0" dirty="0">
                <a:ln>
                  <a:noFill/>
                </a:ln>
                <a:solidFill>
                  <a:srgbClr val="000000"/>
                </a:solidFill>
                <a:effectLst/>
                <a:uLnTx/>
                <a:uFillTx/>
                <a:latin typeface="Segoe UI"/>
                <a:ea typeface="+mn-ea"/>
                <a:cs typeface="+mn-cs"/>
              </a:rPr>
              <a:t> oleh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Alquran</a:t>
            </a:r>
            <a:r>
              <a:rPr kumimoji="0" lang="en-US" sz="2000" b="0" i="0" u="none" strike="noStrike" kern="1200" cap="none" spc="0" normalizeH="0" baseline="0" noProof="0" dirty="0">
                <a:ln>
                  <a:noFill/>
                </a:ln>
                <a:solidFill>
                  <a:srgbClr val="000000"/>
                </a:solidFill>
                <a:effectLst/>
                <a:uLnTx/>
                <a:uFillTx/>
                <a:latin typeface="Segoe UI"/>
                <a:ea typeface="+mn-ea"/>
                <a:cs typeface="+mn-cs"/>
              </a:rPr>
              <a:t> pada Surat Maryam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ayat</a:t>
            </a:r>
            <a:r>
              <a:rPr kumimoji="0" lang="en-US" sz="2000" b="0" i="0" u="none" strike="noStrike" kern="1200" cap="none" spc="0" normalizeH="0" baseline="0" noProof="0" dirty="0">
                <a:ln>
                  <a:noFill/>
                </a:ln>
                <a:solidFill>
                  <a:srgbClr val="000000"/>
                </a:solidFill>
                <a:effectLst/>
                <a:uLnTx/>
                <a:uFillTx/>
                <a:latin typeface="Segoe UI"/>
                <a:ea typeface="+mn-ea"/>
                <a:cs typeface="+mn-cs"/>
              </a:rPr>
              <a:t> 59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bahwa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datangnya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rusak</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itu</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adalah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memilih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jalan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hawa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nafsu</a:t>
            </a:r>
            <a:r>
              <a:rPr kumimoji="0" lang="en-US" sz="2000" b="0" i="0"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hedonisme</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daripada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jalan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ketaatan</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p>
          <a:p>
            <a:pPr marR="0" lvl="0" algn="r" defTabSz="914400" rtl="0" eaLnBrk="1" fontAlgn="auto" latinLnBrk="0" hangingPunct="1">
              <a:lnSpc>
                <a:spcPct val="100000"/>
              </a:lnSpc>
              <a:spcBef>
                <a:spcPts val="0"/>
              </a:spcBef>
              <a:spcAft>
                <a:spcPts val="0"/>
              </a:spcAft>
              <a:buClrTx/>
              <a:buSzTx/>
              <a:tabLst/>
              <a:defRPr/>
            </a:pPr>
            <a:r>
              <a:rPr lang="ar-SA" sz="3200" dirty="0">
                <a:solidFill>
                  <a:srgbClr val="191919"/>
                </a:solidFill>
                <a:effectLst/>
                <a:ea typeface="Calibri" panose="020F0502020204030204" pitchFamily="34" charset="0"/>
                <a:cs typeface="Traditional Arabic" panose="02020603050405020304" pitchFamily="18" charset="-78"/>
              </a:rPr>
              <a:t>فَخَلَفَ مِنْ بَعْدِهِمْ خَلْفٌ أَضَاعُوا الصَّلَاةَ وَاتَّبَعُوا الشَّهَوَاتِ فَسَوْفَ يَلْقَوْنَ غَيًّا</a:t>
            </a:r>
            <a:endParaRPr kumimoji="0" lang="en-US" sz="3200" b="0" i="0" u="none" strike="noStrike" kern="1200" cap="none" spc="0" normalizeH="0" baseline="0" noProof="0" dirty="0">
              <a:ln>
                <a:noFill/>
              </a:ln>
              <a:solidFill>
                <a:srgbClr val="000000"/>
              </a:solidFill>
              <a:effectLst/>
              <a:uLnTx/>
              <a:uFillTx/>
              <a:latin typeface="Segoe UI"/>
              <a:ea typeface="+mn-ea"/>
              <a:cs typeface="+mn-cs"/>
            </a:endParaRPr>
          </a:p>
          <a:p>
            <a:pPr marL="357188" marR="0" lvl="0" indent="-357188" algn="just" defTabSz="914400" rtl="0" eaLnBrk="1" fontAlgn="auto" latinLnBrk="0" hangingPunct="1">
              <a:lnSpc>
                <a:spcPct val="100000"/>
              </a:lnSpc>
              <a:spcBef>
                <a:spcPts val="0"/>
              </a:spcBef>
              <a:spcAft>
                <a:spcPts val="0"/>
              </a:spcAft>
              <a:buClrTx/>
              <a:buSzTx/>
              <a:tabLst/>
              <a:defRPr/>
            </a:pPr>
            <a:r>
              <a:rPr lang="en-US" sz="2000" dirty="0">
                <a:solidFill>
                  <a:srgbClr val="000000"/>
                </a:solidFill>
                <a:latin typeface="Segoe UI"/>
              </a:rPr>
              <a:t>     </a:t>
            </a:r>
            <a:r>
              <a:rPr lang="en-US" sz="2000" i="1" dirty="0" err="1">
                <a:solidFill>
                  <a:srgbClr val="000000"/>
                </a:solidFill>
                <a:latin typeface="Segoe UI"/>
              </a:rPr>
              <a:t>Maka</a:t>
            </a:r>
            <a:r>
              <a:rPr lang="en-US" sz="2000" i="1" dirty="0">
                <a:solidFill>
                  <a:srgbClr val="000000"/>
                </a:solidFill>
                <a:latin typeface="Segoe UI"/>
              </a:rPr>
              <a:t> </a:t>
            </a:r>
            <a:r>
              <a:rPr lang="en-US" sz="2000" i="1" dirty="0" err="1">
                <a:solidFill>
                  <a:srgbClr val="000000"/>
                </a:solidFill>
                <a:latin typeface="Segoe UI"/>
              </a:rPr>
              <a:t>datanglah</a:t>
            </a:r>
            <a:r>
              <a:rPr lang="en-US" sz="2000" i="1" dirty="0">
                <a:solidFill>
                  <a:srgbClr val="000000"/>
                </a:solidFill>
                <a:latin typeface="Segoe UI"/>
              </a:rPr>
              <a:t> </a:t>
            </a:r>
            <a:r>
              <a:rPr lang="en-US" sz="2000" i="1" dirty="0" err="1">
                <a:solidFill>
                  <a:srgbClr val="000000"/>
                </a:solidFill>
                <a:latin typeface="Segoe UI"/>
              </a:rPr>
              <a:t>sesudah</a:t>
            </a:r>
            <a:r>
              <a:rPr lang="en-US" sz="2000" i="1" dirty="0">
                <a:solidFill>
                  <a:srgbClr val="000000"/>
                </a:solidFill>
                <a:latin typeface="Segoe UI"/>
              </a:rPr>
              <a:t> </a:t>
            </a:r>
            <a:r>
              <a:rPr lang="en-US" sz="2000" i="1" dirty="0" err="1">
                <a:solidFill>
                  <a:srgbClr val="000000"/>
                </a:solidFill>
                <a:latin typeface="Segoe UI"/>
              </a:rPr>
              <a:t>mereka</a:t>
            </a:r>
            <a:r>
              <a:rPr lang="en-US" sz="2000" i="1" dirty="0">
                <a:solidFill>
                  <a:srgbClr val="000000"/>
                </a:solidFill>
                <a:latin typeface="Segoe UI"/>
              </a:rPr>
              <a:t>, </a:t>
            </a:r>
            <a:r>
              <a:rPr lang="en-US" sz="2000" i="1" dirty="0" err="1">
                <a:solidFill>
                  <a:srgbClr val="000000"/>
                </a:solidFill>
                <a:latin typeface="Segoe UI"/>
              </a:rPr>
              <a:t>pengganti</a:t>
            </a:r>
            <a:r>
              <a:rPr lang="en-US" sz="2000" i="1" dirty="0">
                <a:solidFill>
                  <a:srgbClr val="000000"/>
                </a:solidFill>
                <a:latin typeface="Segoe UI"/>
              </a:rPr>
              <a:t> (yang </a:t>
            </a:r>
            <a:r>
              <a:rPr lang="en-US" sz="2000" i="1" dirty="0" err="1">
                <a:solidFill>
                  <a:srgbClr val="000000"/>
                </a:solidFill>
                <a:latin typeface="Segoe UI"/>
              </a:rPr>
              <a:t>jelek</a:t>
            </a:r>
            <a:r>
              <a:rPr lang="en-US" sz="2000" i="1" dirty="0">
                <a:solidFill>
                  <a:srgbClr val="000000"/>
                </a:solidFill>
                <a:latin typeface="Segoe UI"/>
              </a:rPr>
              <a:t>) yang </a:t>
            </a:r>
            <a:r>
              <a:rPr lang="en-US" sz="2000" i="1" dirty="0" err="1">
                <a:solidFill>
                  <a:srgbClr val="000000"/>
                </a:solidFill>
                <a:latin typeface="Segoe UI"/>
              </a:rPr>
              <a:t>menyia-nyiakan</a:t>
            </a:r>
            <a:r>
              <a:rPr lang="en-US" sz="2000" i="1" dirty="0">
                <a:solidFill>
                  <a:srgbClr val="000000"/>
                </a:solidFill>
                <a:latin typeface="Segoe UI"/>
              </a:rPr>
              <a:t> </a:t>
            </a:r>
            <a:r>
              <a:rPr lang="en-US" sz="2000" i="1" dirty="0" err="1">
                <a:solidFill>
                  <a:srgbClr val="000000"/>
                </a:solidFill>
                <a:latin typeface="Segoe UI"/>
              </a:rPr>
              <a:t>shalat</a:t>
            </a:r>
            <a:r>
              <a:rPr lang="en-US" sz="2000" i="1" dirty="0">
                <a:solidFill>
                  <a:srgbClr val="000000"/>
                </a:solidFill>
                <a:latin typeface="Segoe UI"/>
              </a:rPr>
              <a:t> dan </a:t>
            </a:r>
            <a:r>
              <a:rPr lang="en-US" sz="2000" i="1" dirty="0" err="1">
                <a:solidFill>
                  <a:srgbClr val="000000"/>
                </a:solidFill>
                <a:latin typeface="Segoe UI"/>
              </a:rPr>
              <a:t>memperturutkan</a:t>
            </a:r>
            <a:r>
              <a:rPr lang="en-US" sz="2000" i="1" dirty="0">
                <a:solidFill>
                  <a:srgbClr val="000000"/>
                </a:solidFill>
                <a:latin typeface="Segoe UI"/>
              </a:rPr>
              <a:t> </a:t>
            </a:r>
            <a:r>
              <a:rPr lang="en-US" sz="2000" i="1" dirty="0" err="1">
                <a:solidFill>
                  <a:srgbClr val="000000"/>
                </a:solidFill>
                <a:latin typeface="Segoe UI"/>
              </a:rPr>
              <a:t>hawa</a:t>
            </a:r>
            <a:r>
              <a:rPr lang="en-US" sz="2000" i="1" dirty="0">
                <a:solidFill>
                  <a:srgbClr val="000000"/>
                </a:solidFill>
                <a:latin typeface="Segoe UI"/>
              </a:rPr>
              <a:t> </a:t>
            </a:r>
            <a:r>
              <a:rPr lang="en-US" sz="2000" i="1" dirty="0" err="1">
                <a:solidFill>
                  <a:srgbClr val="000000"/>
                </a:solidFill>
                <a:latin typeface="Segoe UI"/>
              </a:rPr>
              <a:t>nafsunya</a:t>
            </a:r>
            <a:r>
              <a:rPr lang="en-US" sz="2000" i="1" dirty="0">
                <a:solidFill>
                  <a:srgbClr val="000000"/>
                </a:solidFill>
                <a:latin typeface="Segoe UI"/>
              </a:rPr>
              <a:t>, </a:t>
            </a:r>
            <a:r>
              <a:rPr lang="en-US" sz="2000" i="1" dirty="0" err="1">
                <a:solidFill>
                  <a:srgbClr val="000000"/>
                </a:solidFill>
                <a:latin typeface="Segoe UI"/>
              </a:rPr>
              <a:t>maka</a:t>
            </a:r>
            <a:r>
              <a:rPr lang="en-US" sz="2000" i="1" dirty="0">
                <a:solidFill>
                  <a:srgbClr val="000000"/>
                </a:solidFill>
                <a:latin typeface="Segoe UI"/>
              </a:rPr>
              <a:t> </a:t>
            </a:r>
            <a:r>
              <a:rPr lang="en-US" sz="2000" i="1" dirty="0" err="1">
                <a:solidFill>
                  <a:srgbClr val="000000"/>
                </a:solidFill>
                <a:latin typeface="Segoe UI"/>
              </a:rPr>
              <a:t>mereka</a:t>
            </a:r>
            <a:r>
              <a:rPr lang="en-US" sz="2000" i="1" dirty="0">
                <a:solidFill>
                  <a:srgbClr val="000000"/>
                </a:solidFill>
                <a:latin typeface="Segoe UI"/>
              </a:rPr>
              <a:t> </a:t>
            </a:r>
            <a:r>
              <a:rPr lang="en-US" sz="2000" i="1" dirty="0" err="1">
                <a:solidFill>
                  <a:srgbClr val="000000"/>
                </a:solidFill>
                <a:latin typeface="Segoe UI"/>
              </a:rPr>
              <a:t>kelak</a:t>
            </a:r>
            <a:r>
              <a:rPr lang="en-US" sz="2000" i="1" dirty="0">
                <a:solidFill>
                  <a:srgbClr val="000000"/>
                </a:solidFill>
                <a:latin typeface="Segoe UI"/>
              </a:rPr>
              <a:t> </a:t>
            </a:r>
            <a:r>
              <a:rPr lang="en-US" sz="2000" i="1" dirty="0" err="1">
                <a:solidFill>
                  <a:srgbClr val="000000"/>
                </a:solidFill>
                <a:latin typeface="Segoe UI"/>
              </a:rPr>
              <a:t>akan</a:t>
            </a:r>
            <a:r>
              <a:rPr lang="en-US" sz="2000" i="1" dirty="0">
                <a:solidFill>
                  <a:srgbClr val="000000"/>
                </a:solidFill>
                <a:latin typeface="Segoe UI"/>
              </a:rPr>
              <a:t> </a:t>
            </a:r>
            <a:r>
              <a:rPr lang="en-US" sz="2000" i="1" dirty="0" err="1">
                <a:solidFill>
                  <a:srgbClr val="000000"/>
                </a:solidFill>
                <a:latin typeface="Segoe UI"/>
              </a:rPr>
              <a:t>menemui</a:t>
            </a:r>
            <a:r>
              <a:rPr lang="en-US" sz="2000" i="1" dirty="0">
                <a:solidFill>
                  <a:srgbClr val="000000"/>
                </a:solidFill>
                <a:latin typeface="Segoe UI"/>
              </a:rPr>
              <a:t> </a:t>
            </a:r>
            <a:r>
              <a:rPr lang="en-US" sz="2000" i="1" dirty="0" err="1">
                <a:solidFill>
                  <a:srgbClr val="000000"/>
                </a:solidFill>
                <a:latin typeface="Segoe UI"/>
              </a:rPr>
              <a:t>kesesatan</a:t>
            </a:r>
            <a:r>
              <a:rPr lang="en-US" sz="2000" i="1" dirty="0">
                <a:solidFill>
                  <a:srgbClr val="000000"/>
                </a:solidFill>
                <a:latin typeface="Segoe UI"/>
              </a:rPr>
              <a:t>.</a:t>
            </a:r>
            <a:r>
              <a:rPr lang="en-US" sz="2000" dirty="0">
                <a:solidFill>
                  <a:srgbClr val="000000"/>
                </a:solidFill>
                <a:latin typeface="Segoe UI"/>
              </a:rPr>
              <a:t> (19 :59)</a:t>
            </a:r>
          </a:p>
          <a:p>
            <a:pPr marR="0" lvl="0" algn="just" defTabSz="914400" rtl="0" eaLnBrk="1" fontAlgn="auto" latinLnBrk="0" hangingPunct="1">
              <a:lnSpc>
                <a:spcPct val="100000"/>
              </a:lnSpc>
              <a:spcBef>
                <a:spcPts val="0"/>
              </a:spcBef>
              <a:spcAft>
                <a:spcPts val="0"/>
              </a:spcAft>
              <a:buClrTx/>
              <a:buSzTx/>
              <a:tabLst/>
              <a:defRPr/>
            </a:pPr>
            <a:endParaRPr lang="en-US" sz="2000" dirty="0">
              <a:solidFill>
                <a:srgbClr val="000000"/>
              </a:solidFill>
              <a:latin typeface="Segoe UI"/>
            </a:endParaRPr>
          </a:p>
          <a:p>
            <a:pPr marL="268288" marR="0" lvl="0" indent="-268288" algn="just" defTabSz="914400" rtl="0" eaLnBrk="1" fontAlgn="auto" latinLnBrk="0" hangingPunct="1">
              <a:lnSpc>
                <a:spcPct val="100000"/>
              </a:lnSpc>
              <a:spcBef>
                <a:spcPts val="0"/>
              </a:spcBef>
              <a:spcAft>
                <a:spcPts val="0"/>
              </a:spcAft>
              <a:buClrTx/>
              <a:buSzTx/>
              <a:tabLst/>
              <a:defRPr/>
            </a:pPr>
            <a:r>
              <a:rPr lang="en-US" sz="2000" dirty="0">
                <a:solidFill>
                  <a:srgbClr val="000000"/>
                </a:solidFill>
                <a:latin typeface="Segoe UI"/>
              </a:rPr>
              <a:t>5. Ayat di </a:t>
            </a:r>
            <a:r>
              <a:rPr lang="en-US" sz="2000" dirty="0" err="1">
                <a:solidFill>
                  <a:srgbClr val="000000"/>
                </a:solidFill>
                <a:latin typeface="Segoe UI"/>
              </a:rPr>
              <a:t>atas</a:t>
            </a:r>
            <a:r>
              <a:rPr lang="en-US" sz="2000" dirty="0">
                <a:solidFill>
                  <a:srgbClr val="000000"/>
                </a:solidFill>
                <a:latin typeface="Segoe UI"/>
              </a:rPr>
              <a:t> </a:t>
            </a:r>
            <a:r>
              <a:rPr lang="en-US" sz="2000" dirty="0" err="1">
                <a:solidFill>
                  <a:srgbClr val="000000"/>
                </a:solidFill>
                <a:latin typeface="Segoe UI"/>
              </a:rPr>
              <a:t>berbicara</a:t>
            </a:r>
            <a:r>
              <a:rPr lang="en-US" sz="2000" dirty="0">
                <a:solidFill>
                  <a:srgbClr val="000000"/>
                </a:solidFill>
                <a:latin typeface="Segoe UI"/>
              </a:rPr>
              <a:t> </a:t>
            </a:r>
            <a:r>
              <a:rPr lang="en-US" sz="2000" dirty="0" err="1">
                <a:solidFill>
                  <a:srgbClr val="000000"/>
                </a:solidFill>
                <a:latin typeface="Segoe UI"/>
              </a:rPr>
              <a:t>tentang</a:t>
            </a:r>
            <a:r>
              <a:rPr lang="en-US" sz="2000" dirty="0">
                <a:solidFill>
                  <a:srgbClr val="000000"/>
                </a:solidFill>
                <a:latin typeface="Segoe UI"/>
              </a:rPr>
              <a:t> </a:t>
            </a:r>
            <a:r>
              <a:rPr lang="en-US" sz="2000" dirty="0" err="1">
                <a:solidFill>
                  <a:srgbClr val="000000"/>
                </a:solidFill>
                <a:latin typeface="Segoe UI"/>
              </a:rPr>
              <a:t>peralihan</a:t>
            </a:r>
            <a:r>
              <a:rPr lang="en-US" sz="2000" dirty="0">
                <a:solidFill>
                  <a:srgbClr val="000000"/>
                </a:solidFill>
                <a:latin typeface="Segoe UI"/>
              </a:rPr>
              <a:t> </a:t>
            </a:r>
            <a:r>
              <a:rPr lang="en-US" sz="2000" dirty="0" err="1">
                <a:solidFill>
                  <a:srgbClr val="000000"/>
                </a:solidFill>
                <a:latin typeface="Segoe UI"/>
              </a:rPr>
              <a:t>generasi</a:t>
            </a:r>
            <a:r>
              <a:rPr lang="en-US" sz="2000" dirty="0">
                <a:solidFill>
                  <a:srgbClr val="000000"/>
                </a:solidFill>
                <a:latin typeface="Segoe UI"/>
              </a:rPr>
              <a:t> yang </a:t>
            </a:r>
            <a:r>
              <a:rPr lang="en-US" sz="2000" dirty="0" err="1">
                <a:solidFill>
                  <a:srgbClr val="000000"/>
                </a:solidFill>
                <a:latin typeface="Segoe UI"/>
              </a:rPr>
              <a:t>meyedihkan</a:t>
            </a:r>
            <a:r>
              <a:rPr lang="en-US" sz="2000" dirty="0">
                <a:solidFill>
                  <a:srgbClr val="000000"/>
                </a:solidFill>
                <a:latin typeface="Segoe UI"/>
              </a:rPr>
              <a:t>. Di mana </a:t>
            </a:r>
            <a:r>
              <a:rPr lang="en-US" sz="2000" dirty="0" err="1">
                <a:solidFill>
                  <a:srgbClr val="000000"/>
                </a:solidFill>
                <a:latin typeface="Segoe UI"/>
              </a:rPr>
              <a:t>generasi</a:t>
            </a:r>
            <a:r>
              <a:rPr lang="en-US" sz="2000" dirty="0">
                <a:solidFill>
                  <a:srgbClr val="000000"/>
                </a:solidFill>
                <a:latin typeface="Segoe UI"/>
              </a:rPr>
              <a:t> </a:t>
            </a:r>
            <a:r>
              <a:rPr lang="en-US" sz="2000" dirty="0" err="1">
                <a:solidFill>
                  <a:srgbClr val="000000"/>
                </a:solidFill>
                <a:latin typeface="Segoe UI"/>
              </a:rPr>
              <a:t>pendatang</a:t>
            </a:r>
            <a:r>
              <a:rPr lang="en-US" sz="2000" dirty="0">
                <a:solidFill>
                  <a:srgbClr val="000000"/>
                </a:solidFill>
                <a:latin typeface="Segoe UI"/>
              </a:rPr>
              <a:t> </a:t>
            </a:r>
            <a:r>
              <a:rPr lang="en-US" sz="2000" dirty="0" err="1">
                <a:solidFill>
                  <a:srgbClr val="000000"/>
                </a:solidFill>
                <a:latin typeface="Segoe UI"/>
              </a:rPr>
              <a:t>tidak</a:t>
            </a:r>
            <a:r>
              <a:rPr lang="en-US" sz="2000" dirty="0">
                <a:solidFill>
                  <a:srgbClr val="000000"/>
                </a:solidFill>
                <a:latin typeface="Segoe UI"/>
              </a:rPr>
              <a:t> </a:t>
            </a:r>
            <a:r>
              <a:rPr lang="en-US" sz="2000" dirty="0" err="1">
                <a:solidFill>
                  <a:srgbClr val="000000"/>
                </a:solidFill>
                <a:latin typeface="Segoe UI"/>
              </a:rPr>
              <a:t>mampu</a:t>
            </a:r>
            <a:r>
              <a:rPr lang="en-US" sz="2000" dirty="0">
                <a:solidFill>
                  <a:srgbClr val="000000"/>
                </a:solidFill>
                <a:latin typeface="Segoe UI"/>
              </a:rPr>
              <a:t> </a:t>
            </a:r>
            <a:r>
              <a:rPr lang="en-US" sz="2000" dirty="0" err="1">
                <a:solidFill>
                  <a:srgbClr val="000000"/>
                </a:solidFill>
                <a:latin typeface="Segoe UI"/>
              </a:rPr>
              <a:t>menjaga</a:t>
            </a:r>
            <a:r>
              <a:rPr lang="en-US" sz="2000" dirty="0">
                <a:solidFill>
                  <a:srgbClr val="000000"/>
                </a:solidFill>
                <a:latin typeface="Segoe UI"/>
              </a:rPr>
              <a:t> </a:t>
            </a:r>
            <a:r>
              <a:rPr lang="en-US" sz="2000" dirty="0" err="1">
                <a:solidFill>
                  <a:srgbClr val="000000"/>
                </a:solidFill>
                <a:latin typeface="Segoe UI"/>
              </a:rPr>
              <a:t>warisan</a:t>
            </a:r>
            <a:r>
              <a:rPr lang="en-US" sz="2000" dirty="0">
                <a:solidFill>
                  <a:srgbClr val="000000"/>
                </a:solidFill>
                <a:latin typeface="Segoe UI"/>
              </a:rPr>
              <a:t> </a:t>
            </a:r>
            <a:r>
              <a:rPr lang="en-US" sz="2000" dirty="0" err="1">
                <a:solidFill>
                  <a:srgbClr val="000000"/>
                </a:solidFill>
                <a:latin typeface="Segoe UI"/>
              </a:rPr>
              <a:t>kekayaan</a:t>
            </a:r>
            <a:r>
              <a:rPr lang="en-US" sz="2000" dirty="0">
                <a:solidFill>
                  <a:srgbClr val="000000"/>
                </a:solidFill>
                <a:latin typeface="Segoe UI"/>
              </a:rPr>
              <a:t> </a:t>
            </a:r>
            <a:r>
              <a:rPr lang="en-US" sz="2000" dirty="0" err="1">
                <a:solidFill>
                  <a:srgbClr val="000000"/>
                </a:solidFill>
                <a:latin typeface="Segoe UI"/>
              </a:rPr>
              <a:t>kemuliaan</a:t>
            </a:r>
            <a:r>
              <a:rPr lang="en-US" sz="2000" dirty="0">
                <a:solidFill>
                  <a:srgbClr val="000000"/>
                </a:solidFill>
                <a:latin typeface="Segoe UI"/>
              </a:rPr>
              <a:t> yang </a:t>
            </a:r>
            <a:r>
              <a:rPr lang="en-US" sz="2000" dirty="0" err="1">
                <a:solidFill>
                  <a:srgbClr val="000000"/>
                </a:solidFill>
                <a:latin typeface="Segoe UI"/>
              </a:rPr>
              <a:t>ditinggalkan</a:t>
            </a:r>
            <a:r>
              <a:rPr lang="en-US" sz="2000" dirty="0">
                <a:solidFill>
                  <a:srgbClr val="000000"/>
                </a:solidFill>
                <a:latin typeface="Segoe UI"/>
              </a:rPr>
              <a:t> </a:t>
            </a:r>
            <a:r>
              <a:rPr lang="en-US" sz="2000" dirty="0" err="1">
                <a:solidFill>
                  <a:srgbClr val="000000"/>
                </a:solidFill>
                <a:latin typeface="Segoe UI"/>
              </a:rPr>
              <a:t>nenek</a:t>
            </a:r>
            <a:r>
              <a:rPr lang="en-US" sz="2000" dirty="0">
                <a:solidFill>
                  <a:srgbClr val="000000"/>
                </a:solidFill>
                <a:latin typeface="Segoe UI"/>
              </a:rPr>
              <a:t> </a:t>
            </a:r>
            <a:r>
              <a:rPr lang="en-US" sz="2000" dirty="0" err="1">
                <a:solidFill>
                  <a:srgbClr val="000000"/>
                </a:solidFill>
                <a:latin typeface="Segoe UI"/>
              </a:rPr>
              <a:t>moyang</a:t>
            </a:r>
            <a:r>
              <a:rPr lang="en-US" sz="2000" dirty="0">
                <a:solidFill>
                  <a:srgbClr val="000000"/>
                </a:solidFill>
                <a:latin typeface="Segoe UI"/>
              </a:rPr>
              <a:t> </a:t>
            </a:r>
            <a:r>
              <a:rPr lang="en-US" sz="2000" dirty="0" err="1">
                <a:solidFill>
                  <a:srgbClr val="000000"/>
                </a:solidFill>
                <a:latin typeface="Segoe UI"/>
              </a:rPr>
              <a:t>mereka</a:t>
            </a:r>
            <a:r>
              <a:rPr lang="en-US" sz="2000" dirty="0">
                <a:solidFill>
                  <a:srgbClr val="000000"/>
                </a:solidFill>
                <a:latin typeface="Segoe UI"/>
              </a:rPr>
              <a:t> yang </a:t>
            </a:r>
            <a:r>
              <a:rPr lang="en-US" sz="2000" dirty="0" err="1">
                <a:solidFill>
                  <a:srgbClr val="000000"/>
                </a:solidFill>
                <a:latin typeface="Segoe UI"/>
              </a:rPr>
              <a:t>telah</a:t>
            </a:r>
            <a:r>
              <a:rPr lang="en-US" sz="2000" dirty="0">
                <a:solidFill>
                  <a:srgbClr val="000000"/>
                </a:solidFill>
                <a:latin typeface="Segoe UI"/>
              </a:rPr>
              <a:t> </a:t>
            </a:r>
            <a:r>
              <a:rPr lang="en-US" sz="2000" dirty="0" err="1">
                <a:solidFill>
                  <a:srgbClr val="000000"/>
                </a:solidFill>
                <a:latin typeface="Segoe UI"/>
              </a:rPr>
              <a:t>dibangun</a:t>
            </a:r>
            <a:r>
              <a:rPr lang="en-US" sz="2000" dirty="0">
                <a:solidFill>
                  <a:srgbClr val="000000"/>
                </a:solidFill>
                <a:latin typeface="Segoe UI"/>
              </a:rPr>
              <a:t> </a:t>
            </a:r>
            <a:r>
              <a:rPr lang="en-US" sz="2000" dirty="0" err="1">
                <a:solidFill>
                  <a:srgbClr val="000000"/>
                </a:solidFill>
                <a:latin typeface="Segoe UI"/>
              </a:rPr>
              <a:t>dengan</a:t>
            </a:r>
            <a:r>
              <a:rPr lang="en-US" sz="2000" dirty="0">
                <a:solidFill>
                  <a:srgbClr val="000000"/>
                </a:solidFill>
                <a:latin typeface="Segoe UI"/>
              </a:rPr>
              <a:t> </a:t>
            </a:r>
            <a:r>
              <a:rPr lang="en-US" sz="2000" dirty="0" err="1">
                <a:solidFill>
                  <a:srgbClr val="000000"/>
                </a:solidFill>
                <a:latin typeface="Segoe UI"/>
              </a:rPr>
              <a:t>fondasi</a:t>
            </a:r>
            <a:r>
              <a:rPr lang="en-US" sz="2000" dirty="0">
                <a:solidFill>
                  <a:srgbClr val="000000"/>
                </a:solidFill>
                <a:latin typeface="Segoe UI"/>
              </a:rPr>
              <a:t> dan </a:t>
            </a:r>
            <a:r>
              <a:rPr lang="en-US" sz="2000" dirty="0" err="1">
                <a:solidFill>
                  <a:srgbClr val="000000"/>
                </a:solidFill>
                <a:latin typeface="Segoe UI"/>
              </a:rPr>
              <a:t>nilai-nilai</a:t>
            </a:r>
            <a:r>
              <a:rPr lang="en-US" sz="2000" dirty="0">
                <a:solidFill>
                  <a:srgbClr val="000000"/>
                </a:solidFill>
                <a:latin typeface="Segoe UI"/>
              </a:rPr>
              <a:t> </a:t>
            </a:r>
            <a:r>
              <a:rPr lang="en-US" sz="2000" dirty="0" err="1">
                <a:solidFill>
                  <a:srgbClr val="000000"/>
                </a:solidFill>
                <a:latin typeface="Segoe UI"/>
              </a:rPr>
              <a:t>wahyu</a:t>
            </a:r>
            <a:r>
              <a:rPr lang="en-US" sz="2000" dirty="0">
                <a:solidFill>
                  <a:srgbClr val="000000"/>
                </a:solidFill>
                <a:latin typeface="Segoe UI"/>
              </a:rPr>
              <a:t> yang </a:t>
            </a:r>
            <a:r>
              <a:rPr lang="en-US" sz="2000" dirty="0" err="1">
                <a:solidFill>
                  <a:srgbClr val="000000"/>
                </a:solidFill>
                <a:latin typeface="Segoe UI"/>
              </a:rPr>
              <a:t>dibawa</a:t>
            </a:r>
            <a:r>
              <a:rPr lang="en-US" sz="2000" dirty="0">
                <a:solidFill>
                  <a:srgbClr val="000000"/>
                </a:solidFill>
                <a:latin typeface="Segoe UI"/>
              </a:rPr>
              <a:t> para Nabi </a:t>
            </a:r>
            <a:r>
              <a:rPr lang="en-US" sz="2000" dirty="0" err="1">
                <a:solidFill>
                  <a:srgbClr val="000000"/>
                </a:solidFill>
                <a:latin typeface="Segoe UI"/>
              </a:rPr>
              <a:t>mereka</a:t>
            </a:r>
            <a:r>
              <a:rPr lang="en-US" sz="2000" dirty="0">
                <a:solidFill>
                  <a:srgbClr val="000000"/>
                </a:solidFill>
                <a:latin typeface="Segoe UI"/>
              </a:rPr>
              <a:t> </a:t>
            </a:r>
            <a:r>
              <a:rPr lang="en-US" sz="2000" dirty="0" err="1">
                <a:solidFill>
                  <a:srgbClr val="000000"/>
                </a:solidFill>
                <a:latin typeface="Segoe UI"/>
              </a:rPr>
              <a:t>sebelumnya</a:t>
            </a:r>
            <a:r>
              <a:rPr lang="en-US" sz="2000" dirty="0">
                <a:solidFill>
                  <a:srgbClr val="000000"/>
                </a:solidFill>
                <a:latin typeface="Segoe UI"/>
              </a:rPr>
              <a:t>. </a:t>
            </a:r>
          </a:p>
          <a:p>
            <a:pPr marR="0" lvl="0" algn="just"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0565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058150" cy="1054099"/>
          </a:xfrm>
        </p:spPr>
        <p:txBody>
          <a:bodyPr>
            <a:normAutofit/>
          </a:bodyPr>
          <a:lstStyle/>
          <a:p>
            <a:pPr algn="ctr"/>
            <a:r>
              <a:rPr lang="en-US" sz="2800" b="1" dirty="0">
                <a:latin typeface="Bahnschrift Condensed" panose="020B0502040204020203" pitchFamily="34" charset="0"/>
              </a:rPr>
              <a:t>LAHIR TIGA PROFIL GENERASI ESTAFETA</a:t>
            </a:r>
            <a:endParaRPr lang="en-GB" sz="2800" b="1" dirty="0">
              <a:latin typeface="Bahnschrift Condensed" panose="020B0502040204020203" pitchFamily="34" charset="0"/>
            </a:endParaRPr>
          </a:p>
        </p:txBody>
      </p:sp>
      <p:sp>
        <p:nvSpPr>
          <p:cNvPr id="5" name="Rectangle 4"/>
          <p:cNvSpPr/>
          <p:nvPr/>
        </p:nvSpPr>
        <p:spPr>
          <a:xfrm>
            <a:off x="546100" y="1241556"/>
            <a:ext cx="8058150" cy="569386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2000" b="1" i="1" u="none" strike="noStrike" kern="1200" cap="none" spc="0" normalizeH="0" baseline="0" noProof="0" dirty="0">
              <a:ln>
                <a:noFill/>
              </a:ln>
              <a:solidFill>
                <a:srgbClr val="000000"/>
              </a:solidFill>
              <a:effectLst/>
              <a:uLnTx/>
              <a:uFillTx/>
              <a:latin typeface="Segoe U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Al-Quran juga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mengingatkan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bahwa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demi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lahir</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dari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rahim</a:t>
            </a:r>
            <a:r>
              <a:rPr kumimoji="0" lang="en-US" sz="2000" b="0" i="0" u="none" strike="noStrike" kern="1200" cap="none" spc="0" normalizeH="0" baseline="0" noProof="0" dirty="0">
                <a:ln>
                  <a:noFill/>
                </a:ln>
                <a:solidFill>
                  <a:srgbClr val="000000"/>
                </a:solidFill>
                <a:effectLst/>
                <a:uLnTx/>
                <a:uFillTx/>
                <a:latin typeface="Segoe UI"/>
                <a:ea typeface="+mn-ea"/>
                <a:cs typeface="+mn-cs"/>
              </a:rPr>
              <a:t> Umat Islam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ini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senantiasa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bercampur</a:t>
            </a:r>
            <a:r>
              <a:rPr kumimoji="0" lang="en-US" sz="2000" b="0" i="0" u="none" strike="noStrike" kern="1200" cap="none" spc="0" normalizeH="0" baseline="0" noProof="0" dirty="0">
                <a:ln>
                  <a:noFill/>
                </a:ln>
                <a:solidFill>
                  <a:srgbClr val="000000"/>
                </a:solidFill>
                <a:effectLst/>
                <a:uLnTx/>
                <a:uFillTx/>
                <a:latin typeface="Segoe UI"/>
                <a:ea typeface="+mn-ea"/>
                <a:cs typeface="+mn-cs"/>
              </a:rPr>
              <a:t> di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tengah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pertarungan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dengan</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umat-umat</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lain.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Maka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lahirlah</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tiga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profil</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generasi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umat</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mempunyai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karakteristik</a:t>
            </a:r>
            <a:r>
              <a:rPr kumimoji="0" lang="en-US" sz="2000" b="0" i="0"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berbeda-beda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kualitasnya</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Seperti</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disinyalir</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dalam</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Alquran</a:t>
            </a:r>
            <a:r>
              <a:rPr kumimoji="0" lang="en-US" sz="2000" b="0" i="0" u="none" strike="noStrike" kern="1200" cap="none" spc="0" normalizeH="0" baseline="0" noProof="0" dirty="0">
                <a:ln>
                  <a:noFill/>
                </a:ln>
                <a:solidFill>
                  <a:srgbClr val="000000"/>
                </a:solidFill>
                <a:effectLst/>
                <a:uLnTx/>
                <a:uFillTx/>
                <a:latin typeface="Segoe UI"/>
                <a:ea typeface="+mn-ea"/>
                <a:cs typeface="+mn-cs"/>
              </a:rPr>
              <a:t> Surat </a:t>
            </a:r>
            <a:r>
              <a:rPr kumimoji="0" lang="en-US" sz="2000" b="0" i="0" u="none" strike="noStrike" kern="1200" cap="none" spc="0" normalizeH="0" baseline="0" noProof="0" dirty="0" err="1">
                <a:ln>
                  <a:noFill/>
                </a:ln>
                <a:solidFill>
                  <a:srgbClr val="000000"/>
                </a:solidFill>
                <a:effectLst/>
                <a:uLnTx/>
                <a:uFillTx/>
                <a:latin typeface="Segoe UI"/>
                <a:ea typeface="+mn-ea"/>
                <a:cs typeface="+mn-cs"/>
              </a:rPr>
              <a:t>Fathir</a:t>
            </a:r>
            <a:r>
              <a:rPr kumimoji="0" lang="en-US" sz="2000" b="0" i="0" u="none" strike="noStrike" kern="1200" cap="none" spc="0" normalizeH="0" baseline="0" noProof="0" dirty="0">
                <a:ln>
                  <a:noFill/>
                </a:ln>
                <a:solidFill>
                  <a:srgbClr val="000000"/>
                </a:solidFill>
                <a:effectLst/>
                <a:uLnTx/>
                <a:uFillTx/>
                <a:latin typeface="Segoe UI"/>
                <a:ea typeface="+mn-ea"/>
                <a:cs typeface="+mn-cs"/>
              </a:rPr>
              <a:t>: 32</a:t>
            </a:r>
          </a:p>
          <a:p>
            <a:pPr marL="457200" marR="0" lvl="0" indent="-457200" algn="just" defTabSz="914400" rtl="0" eaLnBrk="1" fontAlgn="auto" latinLnBrk="0" hangingPunct="1">
              <a:lnSpc>
                <a:spcPct val="100000"/>
              </a:lnSpc>
              <a:spcBef>
                <a:spcPts val="0"/>
              </a:spcBef>
              <a:spcAft>
                <a:spcPts val="0"/>
              </a:spcAft>
              <a:buClrTx/>
              <a:buSzTx/>
              <a:buFontTx/>
              <a:buAutoNum type="arabicPeriod"/>
              <a:tabLst/>
              <a:defRPr/>
            </a:pPr>
            <a:endParaRPr lang="en-US" sz="2000" dirty="0">
              <a:solidFill>
                <a:srgbClr val="000000"/>
              </a:solidFill>
              <a:latin typeface="Segoe UI"/>
            </a:endParaRPr>
          </a:p>
          <a:p>
            <a:pPr marR="0" lvl="0" algn="r" defTabSz="914400" rtl="0" eaLnBrk="1" fontAlgn="auto" latinLnBrk="0" hangingPunct="1">
              <a:lnSpc>
                <a:spcPct val="100000"/>
              </a:lnSpc>
              <a:spcBef>
                <a:spcPts val="0"/>
              </a:spcBef>
              <a:spcAft>
                <a:spcPts val="0"/>
              </a:spcAft>
              <a:buClrTx/>
              <a:buSzTx/>
              <a:tabLst/>
              <a:defRPr/>
            </a:pPr>
            <a:r>
              <a:rPr lang="ar-SA" sz="3200" dirty="0">
                <a:solidFill>
                  <a:srgbClr val="191919"/>
                </a:solidFill>
                <a:effectLst/>
                <a:ea typeface="Calibri" panose="020F0502020204030204" pitchFamily="34" charset="0"/>
                <a:cs typeface="Traditional Arabic" panose="02020603050405020304" pitchFamily="18" charset="-78"/>
              </a:rPr>
              <a:t>ثُمَّ أَوْرَثْنَا الْكِتَابَ الَّذِينَ اصْطَفَيْنَا مِنْ عِبَادِنَا فَمِنْهُمْ ظَالِمٌ لِنَفْسِهِ وَمِنْهُمْ </a:t>
            </a:r>
          </a:p>
          <a:p>
            <a:pPr marR="0" lvl="0" algn="r" defTabSz="914400" rtl="0" eaLnBrk="1" fontAlgn="auto" latinLnBrk="0" hangingPunct="1">
              <a:lnSpc>
                <a:spcPct val="100000"/>
              </a:lnSpc>
              <a:spcBef>
                <a:spcPts val="0"/>
              </a:spcBef>
              <a:spcAft>
                <a:spcPts val="0"/>
              </a:spcAft>
              <a:buClrTx/>
              <a:buSzTx/>
              <a:tabLst/>
              <a:defRPr/>
            </a:pPr>
            <a:r>
              <a:rPr lang="ar-SA" sz="3200" dirty="0">
                <a:solidFill>
                  <a:srgbClr val="191919"/>
                </a:solidFill>
                <a:effectLst/>
                <a:ea typeface="Calibri" panose="020F0502020204030204" pitchFamily="34" charset="0"/>
                <a:cs typeface="Traditional Arabic" panose="02020603050405020304" pitchFamily="18" charset="-78"/>
              </a:rPr>
              <a:t>مُقْتَصِدٌ وَمِنْهُمْ سَابِقٌ بِالْخَيْرَاتِ بِإِذْنِ اللَّهِ ذَلِكَ هُوَ الْفَضْلُ الْكَبِيرُ</a:t>
            </a:r>
            <a:br>
              <a:rPr lang="en-ID" sz="2000" dirty="0">
                <a:solidFill>
                  <a:srgbClr val="191919"/>
                </a:solidFill>
                <a:effectLst/>
                <a:latin typeface="Open Sans" panose="020B0606030504020204" pitchFamily="34" charset="0"/>
                <a:ea typeface="Calibri" panose="020F0502020204030204" pitchFamily="34" charset="0"/>
              </a:rPr>
            </a:b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447675" marR="0" lvl="0" algn="just"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err="1">
                <a:ln>
                  <a:noFill/>
                </a:ln>
                <a:solidFill>
                  <a:srgbClr val="000000"/>
                </a:solidFill>
                <a:effectLst/>
                <a:uLnTx/>
                <a:uFillTx/>
                <a:latin typeface="Segoe UI"/>
                <a:ea typeface="+mn-ea"/>
                <a:cs typeface="+mn-cs"/>
              </a:rPr>
              <a:t>Kemudian</a:t>
            </a:r>
            <a:r>
              <a:rPr kumimoji="0" lang="en-US" sz="2000" b="0" i="1" u="none" strike="noStrike" kern="1200" cap="none" spc="0" normalizeH="0" baseline="0" noProof="0" dirty="0">
                <a:ln>
                  <a:noFill/>
                </a:ln>
                <a:solidFill>
                  <a:srgbClr val="000000"/>
                </a:solidFill>
                <a:effectLst/>
                <a:uLnTx/>
                <a:uFillTx/>
                <a:latin typeface="Segoe UI"/>
                <a:ea typeface="+mn-ea"/>
                <a:cs typeface="+mn-cs"/>
              </a:rPr>
              <a:t> Kitab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itu</a:t>
            </a:r>
            <a:r>
              <a:rPr kumimoji="0" lang="en-US" sz="2000" b="0" i="1" u="none" strike="noStrike" kern="1200" cap="none" spc="0" normalizeH="0" baseline="0" noProof="0" dirty="0">
                <a:ln>
                  <a:noFill/>
                </a:ln>
                <a:solidFill>
                  <a:srgbClr val="000000"/>
                </a:solidFill>
                <a:effectLst/>
                <a:uLnTx/>
                <a:uFillTx/>
                <a:latin typeface="Segoe UI"/>
                <a:ea typeface="+mn-ea"/>
                <a:cs typeface="+mn-cs"/>
              </a:rPr>
              <a:t> Kami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wariskan</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kepada</a:t>
            </a:r>
            <a:r>
              <a:rPr kumimoji="0" lang="en-US" sz="2000" b="0" i="1" u="none" strike="noStrike" kern="1200" cap="none" spc="0" normalizeH="0" baseline="0" noProof="0" dirty="0">
                <a:ln>
                  <a:noFill/>
                </a:ln>
                <a:solidFill>
                  <a:srgbClr val="000000"/>
                </a:solidFill>
                <a:effectLst/>
                <a:uLnTx/>
                <a:uFillTx/>
                <a:latin typeface="Segoe UI"/>
                <a:ea typeface="+mn-ea"/>
                <a:cs typeface="+mn-cs"/>
              </a:rPr>
              <a:t> orang-orang yang Kami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pilih</a:t>
            </a:r>
            <a:r>
              <a:rPr kumimoji="0" lang="en-US" sz="2000" b="0" i="1" u="none" strike="noStrike" kern="1200" cap="none" spc="0" normalizeH="0" baseline="0" noProof="0" dirty="0">
                <a:ln>
                  <a:noFill/>
                </a:ln>
                <a:solidFill>
                  <a:srgbClr val="000000"/>
                </a:solidFill>
                <a:effectLst/>
                <a:uLnTx/>
                <a:uFillTx/>
                <a:latin typeface="Segoe UI"/>
                <a:ea typeface="+mn-ea"/>
                <a:cs typeface="+mn-cs"/>
              </a:rPr>
              <a:t> di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antara</a:t>
            </a:r>
            <a:r>
              <a:rPr kumimoji="0" lang="en-US" sz="2000" b="0" i="1" u="none" strike="noStrike" kern="1200" cap="none" spc="0" normalizeH="0" baseline="0" noProof="0" dirty="0">
                <a:ln>
                  <a:noFill/>
                </a:ln>
                <a:solidFill>
                  <a:srgbClr val="000000"/>
                </a:solidFill>
                <a:effectLst/>
                <a:uLnTx/>
                <a:uFillTx/>
                <a:latin typeface="Segoe UI"/>
                <a:ea typeface="+mn-ea"/>
                <a:cs typeface="+mn-cs"/>
              </a:rPr>
              <a:t> hamba-hamba Kami,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lalu</a:t>
            </a:r>
            <a:r>
              <a:rPr kumimoji="0" lang="en-US" sz="2000" b="0" i="1" u="none" strike="noStrike" kern="1200" cap="none" spc="0" normalizeH="0" baseline="0" noProof="0" dirty="0">
                <a:ln>
                  <a:noFill/>
                </a:ln>
                <a:solidFill>
                  <a:srgbClr val="000000"/>
                </a:solidFill>
                <a:effectLst/>
                <a:uLnTx/>
                <a:uFillTx/>
                <a:latin typeface="Segoe UI"/>
                <a:ea typeface="+mn-ea"/>
                <a:cs typeface="+mn-cs"/>
              </a:rPr>
              <a:t> di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antara</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ada</a:t>
            </a:r>
            <a:r>
              <a:rPr kumimoji="0" lang="en-US" sz="2000" b="0" i="1" u="none" strike="noStrike" kern="1200" cap="none" spc="0" normalizeH="0" baseline="0" noProof="0" dirty="0">
                <a:ln>
                  <a:noFill/>
                </a:ln>
                <a:solidFill>
                  <a:srgbClr val="000000"/>
                </a:solidFill>
                <a:effectLst/>
                <a:uLnTx/>
                <a:uFillTx/>
                <a:latin typeface="Segoe UI"/>
                <a:ea typeface="+mn-ea"/>
                <a:cs typeface="+mn-cs"/>
              </a:rPr>
              <a:t> yang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menganiaya</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diri</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sendiri</a:t>
            </a:r>
            <a:r>
              <a:rPr kumimoji="0" lang="en-US" sz="2000" b="0" i="1" u="none" strike="noStrike" kern="1200" cap="none" spc="0" normalizeH="0" baseline="0" noProof="0" dirty="0">
                <a:ln>
                  <a:noFill/>
                </a:ln>
                <a:solidFill>
                  <a:srgbClr val="000000"/>
                </a:solidFill>
                <a:effectLst/>
                <a:uLnTx/>
                <a:uFillTx/>
                <a:latin typeface="Segoe UI"/>
                <a:ea typeface="+mn-ea"/>
                <a:cs typeface="+mn-cs"/>
              </a:rPr>
              <a:t> dan di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antara</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ada</a:t>
            </a:r>
            <a:r>
              <a:rPr kumimoji="0" lang="en-US" sz="2000" b="0" i="1" u="none" strike="noStrike" kern="1200" cap="none" spc="0" normalizeH="0" baseline="0" noProof="0" dirty="0">
                <a:ln>
                  <a:noFill/>
                </a:ln>
                <a:solidFill>
                  <a:srgbClr val="000000"/>
                </a:solidFill>
                <a:effectLst/>
                <a:uLnTx/>
                <a:uFillTx/>
                <a:latin typeface="Segoe UI"/>
                <a:ea typeface="+mn-ea"/>
                <a:cs typeface="+mn-cs"/>
              </a:rPr>
              <a:t> yang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pertengahan</a:t>
            </a:r>
            <a:r>
              <a:rPr kumimoji="0" lang="en-US" sz="2000" b="0" i="1" u="none" strike="noStrike" kern="1200" cap="none" spc="0" normalizeH="0" baseline="0" noProof="0" dirty="0">
                <a:ln>
                  <a:noFill/>
                </a:ln>
                <a:solidFill>
                  <a:srgbClr val="000000"/>
                </a:solidFill>
                <a:effectLst/>
                <a:uLnTx/>
                <a:uFillTx/>
                <a:latin typeface="Segoe UI"/>
                <a:ea typeface="+mn-ea"/>
                <a:cs typeface="+mn-cs"/>
              </a:rPr>
              <a:t> dan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diantara</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mereka</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ada</a:t>
            </a:r>
            <a:r>
              <a:rPr kumimoji="0" lang="en-US" sz="2000" b="0" i="1" u="none" strike="noStrike" kern="1200" cap="none" spc="0" normalizeH="0" baseline="0" noProof="0" dirty="0">
                <a:ln>
                  <a:noFill/>
                </a:ln>
                <a:solidFill>
                  <a:srgbClr val="000000"/>
                </a:solidFill>
                <a:effectLst/>
                <a:uLnTx/>
                <a:uFillTx/>
                <a:latin typeface="Segoe UI"/>
                <a:ea typeface="+mn-ea"/>
                <a:cs typeface="+mn-cs"/>
              </a:rPr>
              <a:t> (pula) </a:t>
            </a:r>
            <a:r>
              <a:rPr kumimoji="0" lang="en-US" sz="2000" b="1" i="1" u="none" strike="noStrike" kern="1200" cap="none" spc="0" normalizeH="0" baseline="0" noProof="0" dirty="0">
                <a:ln>
                  <a:noFill/>
                </a:ln>
                <a:solidFill>
                  <a:srgbClr val="000000"/>
                </a:solidFill>
                <a:effectLst/>
                <a:uLnTx/>
                <a:uFillTx/>
                <a:latin typeface="Segoe UI"/>
                <a:ea typeface="+mn-ea"/>
                <a:cs typeface="+mn-cs"/>
              </a:rPr>
              <a:t>yang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berlomba</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berbuat</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kebaikan</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dengan</a:t>
            </a:r>
            <a:r>
              <a:rPr kumimoji="0" lang="en-US" sz="2000" b="1" i="1" u="none" strike="noStrike" kern="1200" cap="none" spc="0" normalizeH="0" baseline="0" noProof="0" dirty="0">
                <a:ln>
                  <a:noFill/>
                </a:ln>
                <a:solidFill>
                  <a:srgbClr val="000000"/>
                </a:solidFill>
                <a:effectLst/>
                <a:uLnTx/>
                <a:uFillTx/>
                <a:latin typeface="Segoe UI"/>
                <a:ea typeface="+mn-ea"/>
                <a:cs typeface="+mn-cs"/>
              </a:rPr>
              <a:t> </a:t>
            </a:r>
            <a:r>
              <a:rPr kumimoji="0" lang="en-US" sz="2000" b="1" i="1" u="none" strike="noStrike" kern="1200" cap="none" spc="0" normalizeH="0" baseline="0" noProof="0" dirty="0" err="1">
                <a:ln>
                  <a:noFill/>
                </a:ln>
                <a:solidFill>
                  <a:srgbClr val="000000"/>
                </a:solidFill>
                <a:effectLst/>
                <a:uLnTx/>
                <a:uFillTx/>
                <a:latin typeface="Segoe UI"/>
                <a:ea typeface="+mn-ea"/>
                <a:cs typeface="+mn-cs"/>
              </a:rPr>
              <a:t>izin</a:t>
            </a:r>
            <a:r>
              <a:rPr kumimoji="0" lang="en-US" sz="2000" b="1" i="1" u="none" strike="noStrike" kern="1200" cap="none" spc="0" normalizeH="0" baseline="0" noProof="0" dirty="0">
                <a:ln>
                  <a:noFill/>
                </a:ln>
                <a:solidFill>
                  <a:srgbClr val="000000"/>
                </a:solidFill>
                <a:effectLst/>
                <a:uLnTx/>
                <a:uFillTx/>
                <a:latin typeface="Segoe UI"/>
                <a:ea typeface="+mn-ea"/>
                <a:cs typeface="+mn-cs"/>
              </a:rPr>
              <a:t> Allah</a:t>
            </a:r>
            <a:r>
              <a:rPr kumimoji="0" lang="en-US" sz="2000" b="0" i="1"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demikian</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itu</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adalah</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karunia</a:t>
            </a:r>
            <a:r>
              <a:rPr kumimoji="0" lang="en-US" sz="2000" b="0" i="1" u="none" strike="noStrike" kern="1200" cap="none" spc="0" normalizeH="0" baseline="0" noProof="0" dirty="0">
                <a:ln>
                  <a:noFill/>
                </a:ln>
                <a:solidFill>
                  <a:srgbClr val="000000"/>
                </a:solidFill>
                <a:effectLst/>
                <a:uLnTx/>
                <a:uFillTx/>
                <a:latin typeface="Segoe UI"/>
                <a:ea typeface="+mn-ea"/>
                <a:cs typeface="+mn-cs"/>
              </a:rPr>
              <a:t> yang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amat</a:t>
            </a:r>
            <a:r>
              <a:rPr kumimoji="0" lang="en-US" sz="2000" b="0" i="1"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err="1">
                <a:ln>
                  <a:noFill/>
                </a:ln>
                <a:solidFill>
                  <a:srgbClr val="000000"/>
                </a:solidFill>
                <a:effectLst/>
                <a:uLnTx/>
                <a:uFillTx/>
                <a:latin typeface="Segoe UI"/>
                <a:ea typeface="+mn-ea"/>
                <a:cs typeface="+mn-cs"/>
              </a:rPr>
              <a:t>besar</a:t>
            </a:r>
            <a:r>
              <a:rPr kumimoji="0" lang="en-US" sz="2000" b="0" i="1" u="none" strike="noStrike" kern="1200" cap="none" spc="0" normalizeH="0" baseline="0" noProof="0" dirty="0">
                <a:ln>
                  <a:noFill/>
                </a:ln>
                <a:solidFill>
                  <a:srgbClr val="000000"/>
                </a:solidFill>
                <a:effectLst/>
                <a:uLnTx/>
                <a:uFillTx/>
                <a:latin typeface="Segoe UI"/>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3101714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1_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3.xml><?xml version="1.0" encoding="utf-8"?>
<a:theme xmlns:a="http://schemas.openxmlformats.org/drawingml/2006/main" name="4_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2462</TotalTime>
  <Words>1951</Words>
  <Application>Microsoft Office PowerPoint</Application>
  <PresentationFormat>On-screen Show (4:3)</PresentationFormat>
  <Paragraphs>123</Paragraphs>
  <Slides>21</Slides>
  <Notes>2</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21</vt:i4>
      </vt:variant>
    </vt:vector>
  </HeadingPairs>
  <TitlesOfParts>
    <vt:vector size="40" baseType="lpstr">
      <vt:lpstr>Arial</vt:lpstr>
      <vt:lpstr>Arial Narrow</vt:lpstr>
      <vt:lpstr>Bahnschrift Condensed</vt:lpstr>
      <vt:lpstr>Bahnschrift Light Condensed</vt:lpstr>
      <vt:lpstr>Calibri</vt:lpstr>
      <vt:lpstr>Cambria</vt:lpstr>
      <vt:lpstr>Century Gothic</vt:lpstr>
      <vt:lpstr>Helvetica Neue</vt:lpstr>
      <vt:lpstr>KFGQPC Uthmanic Script HAFS</vt:lpstr>
      <vt:lpstr>Lato</vt:lpstr>
      <vt:lpstr>Open Sans</vt:lpstr>
      <vt:lpstr>Segoe UI</vt:lpstr>
      <vt:lpstr>Segoe UI Light</vt:lpstr>
      <vt:lpstr>Segoe UI Semibold</vt:lpstr>
      <vt:lpstr>Traditional Arabic</vt:lpstr>
      <vt:lpstr>verdana</vt:lpstr>
      <vt:lpstr>WelcomeDoc</vt:lpstr>
      <vt:lpstr>1_WelcomeDoc</vt:lpstr>
      <vt:lpstr>4_WelcomeDoc</vt:lpstr>
      <vt:lpstr>MENGHADIRKAN KARAKTER  ISLAMI DI TENGAH GENERASI MILENIAL </vt:lpstr>
      <vt:lpstr>PowerPoint Presentation</vt:lpstr>
      <vt:lpstr>MOTTO 1 </vt:lpstr>
      <vt:lpstr>MOTTO 2 </vt:lpstr>
      <vt:lpstr>ARTI GENERASI MILENIAL</vt:lpstr>
      <vt:lpstr>PERALIHAN GENERASI</vt:lpstr>
      <vt:lpstr>PERALIHAN GENERASI</vt:lpstr>
      <vt:lpstr>PERALIHAN GENERASI</vt:lpstr>
      <vt:lpstr>LAHIR TIGA PROFIL GENERASI ESTAFETA</vt:lpstr>
      <vt:lpstr>LAHIR TIGA PROFIL GENERASI ESTAFETA</vt:lpstr>
      <vt:lpstr>LAHIR TIGA PROFIL GENERASI ESTAFETA</vt:lpstr>
      <vt:lpstr>LAHIR TIGA PROFIL GENERASI ESTAFETA</vt:lpstr>
      <vt:lpstr>LAHIR TIGA PROFIL GENERASI ESTAFETA</vt:lpstr>
      <vt:lpstr>Contoh Teladan Generasi Muda</vt:lpstr>
      <vt:lpstr>BAGAIMANA DENGAN GENERASI MILENIAL?</vt:lpstr>
      <vt:lpstr>Harapan kepada Generasi Milenial</vt:lpstr>
      <vt:lpstr>ADANYA PEMUDA  YANG MENDAPAT NAUNGAN KHUSUS DI PADANG MAHSYAR</vt:lpstr>
      <vt:lpstr>ADANYA PEMUDA  YANG MENDAPAT NAUNGAN KHUSUS DI PADANG MAHSYAR (lanjutan)</vt:lpstr>
      <vt:lpstr>ADANYA PEMUDA  YANG MENDAPAT NAUNGAN KHUSUS DI PADANG MAHSYAR (lanjutan)</vt:lpstr>
      <vt:lpstr>ARTI AKHLAK  (lanjutan 9)</vt:lpstr>
      <vt:lpstr>Kami Bangga Menjadi Mahasiswa Unpad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BAHASA INDONESIA  SEBAGAI IDENTITAS BANGSA</dc:title>
  <dc:creator>Windows User</dc:creator>
  <cp:lastModifiedBy>Tajudin Nur</cp:lastModifiedBy>
  <cp:revision>177</cp:revision>
  <dcterms:created xsi:type="dcterms:W3CDTF">2019-08-13T10:15:14Z</dcterms:created>
  <dcterms:modified xsi:type="dcterms:W3CDTF">2021-09-12T14:12:23Z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