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slides/slide29.xml" ContentType="application/vnd.openxmlformats-officedocument.presentationml.slide+xml"/>
  <Override PartName="/ppt/slides/slide20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presProps" Target="presProps.xml" /><Relationship Id="rId35" Type="http://schemas.openxmlformats.org/officeDocument/2006/relationships/tableStyles" Target="tableStyles.xml" /><Relationship Id="rId3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lstStyle/>
          <a:p>
            <a:pPr algn="l">
              <a:defRPr/>
            </a:pPr>
            <a:r>
              <a:rPr lang="en-US" sz="2800" b="0" i="0" u="none" strike="noStrike" cap="none" spc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Algoritma dan Pemrograman</a:t>
            </a:r>
            <a:br>
              <a:rPr lang="en-US" sz="6000" b="0" i="0" u="none" strike="noStrike" cap="none" spc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6000" b="0" i="0" u="none" strike="noStrike" cap="none" spc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Mengenal Algoritma dan Pemrograman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b" anchorCtr="0" forceAA="0" upright="0" compatLnSpc="0"/>
          <a:lstStyle/>
          <a:p>
            <a:pPr algn="r">
              <a:defRPr/>
            </a:pPr>
            <a:r>
              <a:rPr lang="en-US" sz="2400" b="0" i="0" u="none" strike="noStrike" cap="none" spc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Aditya Pradana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Notasi Algoritma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Uraian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deskriptif</a:t>
            </a:r>
            <a:endParaRPr sz="2800"/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Diagram-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800" b="0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flowchart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sz="2800"/>
          </a:p>
          <a:p>
            <a:pPr>
              <a:lnSpc>
                <a:spcPct val="100000"/>
              </a:lnSpc>
              <a:defRPr/>
            </a:pPr>
            <a:r>
              <a:rPr lang="en-US" sz="2800" b="0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Pseudocode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kode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semu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sz="2800"/>
          </a:p>
          <a:p>
            <a:pPr>
              <a:defRPr/>
            </a:pP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Uraian Deskriptif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bergaya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uraian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deskripsi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setiap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langkah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dijelaskan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bahasa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gamblang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sz="2800"/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Proses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diawali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kata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kerja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seperti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membaca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’, ’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hitung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menghitung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’, ‘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bagi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membagi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’, ‘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ganti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membagi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’,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sebagainya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endParaRPr sz="2800"/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pernyataan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kondisional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dinyatakan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jika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...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...’.</a:t>
            </a:r>
            <a:endParaRPr sz="2800"/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Perulangan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Ulangi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..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Selama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…’</a:t>
            </a:r>
            <a:endParaRPr sz="2800"/>
          </a:p>
          <a:p>
            <a:pPr>
              <a:defRPr/>
            </a:pP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Contoh </a:t>
            </a:r>
            <a:r>
              <a:rPr sz="2400">
                <a:solidFill>
                  <a:schemeClr val="bg1"/>
                </a:solidFill>
              </a:rPr>
              <a:t>(Menghitung luas dan keliling lingkaran)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Algoritma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Hitung_Luas_dan_Keliling_Lingkaran</a:t>
            </a:r>
            <a:endParaRPr sz="2800">
              <a:latin typeface="+mj-lt"/>
            </a:endParaRPr>
          </a:p>
          <a:p>
            <a:pPr marL="0" indent="0">
              <a:buNone/>
              <a:defRPr/>
            </a:pPr>
            <a:endParaRPr sz="2800">
              <a:latin typeface="+mj-lt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Deskripsi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 :</a:t>
            </a:r>
            <a:endParaRPr sz="2800">
              <a:latin typeface="+mj-lt"/>
            </a:endParaRPr>
          </a:p>
          <a:p>
            <a:pPr marL="394023" indent="-394023">
              <a:lnSpc>
                <a:spcPct val="100000"/>
              </a:lnSpc>
              <a:buAutoNum type="arabicPeriod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Masukkan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jari-jari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lingkaran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 (r)</a:t>
            </a:r>
            <a:endParaRPr sz="2800">
              <a:latin typeface="+mj-lt"/>
            </a:endParaRPr>
          </a:p>
          <a:p>
            <a:pPr marL="394023" indent="-394023">
              <a:lnSpc>
                <a:spcPct val="100000"/>
              </a:lnSpc>
              <a:buAutoNum type="arabicPeriod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Hitung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luas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lingkaran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dengan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rumus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 L = p * r * r</a:t>
            </a:r>
            <a:endParaRPr sz="2800">
              <a:latin typeface="+mj-lt"/>
            </a:endParaRPr>
          </a:p>
          <a:p>
            <a:pPr marL="394023" indent="-394023">
              <a:lnSpc>
                <a:spcPct val="100000"/>
              </a:lnSpc>
              <a:buAutoNum type="arabicPeriod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Hitung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keliling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lingkaran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dengan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rumus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 K = 2 * p * r</a:t>
            </a:r>
            <a:endParaRPr sz="2800">
              <a:latin typeface="+mj-lt"/>
            </a:endParaRPr>
          </a:p>
          <a:p>
            <a:pPr marL="394023" indent="-394023">
              <a:lnSpc>
                <a:spcPct val="100000"/>
              </a:lnSpc>
              <a:buAutoNum type="arabicPeriod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Tampilkan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luas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lingkaran</a:t>
            </a:r>
            <a:endParaRPr sz="2800">
              <a:latin typeface="+mj-lt"/>
            </a:endParaRPr>
          </a:p>
          <a:p>
            <a:pPr marL="394023" indent="-394023">
              <a:lnSpc>
                <a:spcPct val="100000"/>
              </a:lnSpc>
              <a:buAutoNum type="arabicPeriod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Tampilkan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keliling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lt"/>
                <a:cs typeface="+mj-lt"/>
              </a:rPr>
              <a:t>lingkaran</a:t>
            </a:r>
            <a:endParaRPr sz="2800">
              <a:latin typeface="+mj-lt"/>
            </a:endParaRPr>
          </a:p>
          <a:p>
            <a:pPr marL="394023" indent="-394023">
              <a:buAutoNum type="arabicPeriod"/>
              <a:defRPr/>
            </a:pP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Flowchart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Penulisan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algoritma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dilakukan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menggunakan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diagram-diagram.</a:t>
            </a:r>
            <a:endParaRPr sz="2400"/>
          </a:p>
          <a:p>
            <a:pPr lvl="0">
              <a:lnSpc>
                <a:spcPct val="100000"/>
              </a:lnSpc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Setiap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diagram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mewakili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instruksi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perintah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tertentu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2400"/>
          </a:p>
          <a:p>
            <a:pPr lvl="0">
              <a:lnSpc>
                <a:spcPct val="100000"/>
              </a:lnSpc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Urutan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perintah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algoritma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digambarkan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anak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panah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diagram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diagram lain).</a:t>
            </a:r>
            <a:endParaRPr sz="2400"/>
          </a:p>
          <a:p>
            <a:pPr lvl="0">
              <a:lnSpc>
                <a:spcPct val="100000"/>
              </a:lnSpc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Tidak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cocok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penulisan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algoritma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panjang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karena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menimbulkan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kerumitan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2400"/>
          </a:p>
          <a:p>
            <a:pPr lvl="0">
              <a:lnSpc>
                <a:spcPct val="100000"/>
              </a:lnSpc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segi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struktur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pemograman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tidak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dianjurkan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dipakai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karena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bentuk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penulisannya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jauh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berbeda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implementasinya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bahasa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pemrograman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tertentu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2400"/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Sejak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tahun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1980-an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penulisan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diagram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alir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mulai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ditinggalkan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kecuali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menuliskan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langkah-langkah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global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algoritma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Notasi Flowchart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4141469" y="1757044"/>
            <a:ext cx="3908424" cy="4908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Contoh </a:t>
            </a:r>
            <a:r>
              <a:rPr sz="2400">
                <a:solidFill>
                  <a:schemeClr val="bg1"/>
                </a:solidFill>
              </a:rPr>
              <a:t>(Menghitung luas dan keliling lingkaran)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pSp>
        <p:nvGrpSpPr>
          <p:cNvPr id="6" name="" hidden="0"/>
          <p:cNvGrpSpPr/>
          <p:nvPr isPhoto="0" userDrawn="0"/>
        </p:nvGrpSpPr>
        <p:grpSpPr bwMode="auto">
          <a:xfrm flipH="0" flipV="0">
            <a:off x="5011094" y="1825623"/>
            <a:ext cx="2085646" cy="4832721"/>
            <a:chOff x="0" y="0"/>
            <a:chExt cx="2085646" cy="4832721"/>
          </a:xfrm>
        </p:grpSpPr>
        <p:sp>
          <p:nvSpPr>
            <p:cNvPr id="7" name="" hidden="0"/>
            <p:cNvSpPr/>
            <p:nvPr isPhoto="0" userDrawn="0"/>
          </p:nvSpPr>
          <p:spPr bwMode="auto">
            <a:xfrm flipH="0" flipV="0">
              <a:off x="420999" y="0"/>
              <a:ext cx="1277565" cy="418317"/>
            </a:xfrm>
            <a:prstGeom prst="flowChartTerminator">
              <a:avLst/>
            </a:prstGeom>
            <a:noFill/>
            <a:ln w="12699" cap="flat" cmpd="sng" algn="ctr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sz="1200">
                  <a:solidFill>
                    <a:schemeClr val="tx1"/>
                  </a:solidFill>
                </a:rPr>
                <a:t>Mulai</a:t>
              </a:r>
              <a:endParaRPr sz="1200"/>
            </a:p>
          </p:txBody>
        </p:sp>
        <p:sp>
          <p:nvSpPr>
            <p:cNvPr id="8" name="" hidden="0"/>
            <p:cNvSpPr/>
            <p:nvPr isPhoto="0" userDrawn="0"/>
          </p:nvSpPr>
          <p:spPr bwMode="auto">
            <a:xfrm flipH="0" flipV="0">
              <a:off x="426651" y="4447058"/>
              <a:ext cx="1232340" cy="385661"/>
            </a:xfrm>
            <a:prstGeom prst="flowChartTerminator">
              <a:avLst/>
            </a:prstGeom>
            <a:noFill/>
            <a:ln w="12699" cap="flat" cmpd="sng" algn="ctr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sz="1200">
                  <a:solidFill>
                    <a:schemeClr val="tx1"/>
                  </a:solidFill>
                </a:rPr>
                <a:t>Selesai </a:t>
              </a:r>
              <a:endParaRPr sz="1200"/>
            </a:p>
          </p:txBody>
        </p:sp>
        <p:sp>
          <p:nvSpPr>
            <p:cNvPr id="9" name="" hidden="0"/>
            <p:cNvSpPr/>
            <p:nvPr isPhoto="0" userDrawn="0"/>
          </p:nvSpPr>
          <p:spPr bwMode="auto">
            <a:xfrm flipH="0" flipV="0">
              <a:off x="202632" y="599212"/>
              <a:ext cx="1703571" cy="407010"/>
            </a:xfrm>
            <a:prstGeom prst="flowChartPreparation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Aft>
                  <a:spcPts val="0"/>
                </a:spcAft>
                <a:defRPr/>
              </a:pPr>
              <a:r>
                <a:rPr sz="1200">
                  <a:solidFill>
                    <a:schemeClr val="tx1"/>
                  </a:solidFill>
                </a:rPr>
                <a:t>phi = 3,14</a:t>
              </a:r>
              <a:endParaRPr sz="1200"/>
            </a:p>
          </p:txBody>
        </p:sp>
        <p:sp>
          <p:nvSpPr>
            <p:cNvPr id="10" name="" hidden="0"/>
            <p:cNvSpPr/>
            <p:nvPr isPhoto="0" userDrawn="0"/>
          </p:nvSpPr>
          <p:spPr bwMode="auto">
            <a:xfrm flipH="0" flipV="0">
              <a:off x="409403" y="1189209"/>
              <a:ext cx="1266837" cy="381817"/>
            </a:xfrm>
            <a:prstGeom prst="flowChartInputOutpu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Aft>
                  <a:spcPts val="0"/>
                </a:spcAft>
                <a:defRPr/>
              </a:pPr>
              <a:r>
                <a:rPr sz="1200">
                  <a:solidFill>
                    <a:schemeClr val="tx1"/>
                  </a:solidFill>
                </a:rPr>
                <a:t>Input r </a:t>
              </a:r>
              <a:endParaRPr sz="1200"/>
            </a:p>
          </p:txBody>
        </p:sp>
        <p:sp>
          <p:nvSpPr>
            <p:cNvPr id="11" name="" hidden="0"/>
            <p:cNvSpPr/>
            <p:nvPr isPhoto="0" userDrawn="0"/>
          </p:nvSpPr>
          <p:spPr bwMode="auto">
            <a:xfrm flipH="0" flipV="0">
              <a:off x="30945" y="2983718"/>
              <a:ext cx="2023754" cy="555796"/>
            </a:xfrm>
            <a:prstGeom prst="flowChartInputOutpu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Aft>
                  <a:spcPts val="0"/>
                </a:spcAft>
                <a:defRPr/>
              </a:pPr>
              <a:r>
                <a:rPr sz="1200">
                  <a:solidFill>
                    <a:schemeClr val="tx1"/>
                  </a:solidFill>
                </a:rPr>
                <a:t>Cetak Luas Lingkaran (L)</a:t>
              </a:r>
              <a:endParaRPr sz="1200"/>
            </a:p>
          </p:txBody>
        </p:sp>
        <p:sp>
          <p:nvSpPr>
            <p:cNvPr id="12" name="" hidden="0"/>
            <p:cNvSpPr/>
            <p:nvPr isPhoto="0" userDrawn="0"/>
          </p:nvSpPr>
          <p:spPr bwMode="auto">
            <a:xfrm flipH="0" flipV="0">
              <a:off x="0" y="3720410"/>
              <a:ext cx="2085646" cy="545753"/>
            </a:xfrm>
            <a:prstGeom prst="flowChartInputOutpu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Aft>
                  <a:spcPts val="0"/>
                </a:spcAft>
                <a:defRPr/>
              </a:pPr>
              <a:r>
                <a:rPr sz="1200">
                  <a:solidFill>
                    <a:schemeClr val="tx1"/>
                  </a:solidFill>
                </a:rPr>
                <a:t>Cetak Keliling Lingkaran (K)</a:t>
              </a:r>
              <a:endParaRPr sz="1200"/>
            </a:p>
          </p:txBody>
        </p:sp>
        <p:sp>
          <p:nvSpPr>
            <p:cNvPr id="13" name="" hidden="0"/>
            <p:cNvSpPr/>
            <p:nvPr isPhoto="0" userDrawn="0"/>
          </p:nvSpPr>
          <p:spPr bwMode="auto">
            <a:xfrm flipH="0" flipV="0">
              <a:off x="511736" y="1751922"/>
              <a:ext cx="1085365" cy="440382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Aft>
                  <a:spcPts val="0"/>
                </a:spcAft>
                <a:defRPr/>
              </a:pPr>
              <a:r>
                <a:rPr sz="1200">
                  <a:solidFill>
                    <a:schemeClr val="tx1"/>
                  </a:solidFill>
                </a:rPr>
                <a:t>L = phi *r *r</a:t>
              </a:r>
              <a:endParaRPr sz="1200"/>
            </a:p>
          </p:txBody>
        </p:sp>
        <p:sp>
          <p:nvSpPr>
            <p:cNvPr id="14" name="" hidden="0"/>
            <p:cNvSpPr/>
            <p:nvPr isPhoto="0" userDrawn="0"/>
          </p:nvSpPr>
          <p:spPr bwMode="auto">
            <a:xfrm flipH="0" flipV="0">
              <a:off x="420999" y="2373200"/>
              <a:ext cx="1243647" cy="429623"/>
            </a:xfrm>
            <a:prstGeom prst="flowChartProcess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spcAft>
                  <a:spcPts val="0"/>
                </a:spcAft>
                <a:defRPr/>
              </a:pPr>
              <a:r>
                <a:rPr sz="1200">
                  <a:solidFill>
                    <a:schemeClr val="tx1"/>
                  </a:solidFill>
                </a:rPr>
                <a:t>K = 2 * phi *r</a:t>
              </a:r>
              <a:endParaRPr sz="1200"/>
            </a:p>
          </p:txBody>
        </p:sp>
        <p:sp>
          <p:nvSpPr>
            <p:cNvPr id="15" name="" hidden="0"/>
            <p:cNvSpPr/>
            <p:nvPr isPhoto="0" userDrawn="0"/>
          </p:nvSpPr>
          <p:spPr bwMode="auto">
            <a:xfrm flipH="0" flipV="0">
              <a:off x="1054128" y="418317"/>
              <a:ext cx="0" cy="180894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sz="1200"/>
            </a:p>
          </p:txBody>
        </p:sp>
        <p:sp>
          <p:nvSpPr>
            <p:cNvPr id="16" name="" hidden="0"/>
            <p:cNvSpPr/>
            <p:nvPr isPhoto="0" userDrawn="0"/>
          </p:nvSpPr>
          <p:spPr bwMode="auto">
            <a:xfrm flipH="0" flipV="0">
              <a:off x="1054128" y="1006224"/>
              <a:ext cx="0" cy="180894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sz="1200"/>
            </a:p>
          </p:txBody>
        </p:sp>
        <p:sp>
          <p:nvSpPr>
            <p:cNvPr id="17" name="" hidden="0"/>
            <p:cNvSpPr/>
            <p:nvPr isPhoto="0" userDrawn="0"/>
          </p:nvSpPr>
          <p:spPr bwMode="auto">
            <a:xfrm flipH="0" flipV="0">
              <a:off x="1059781" y="1571028"/>
              <a:ext cx="0" cy="180894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sz="1200"/>
            </a:p>
          </p:txBody>
        </p:sp>
        <p:sp>
          <p:nvSpPr>
            <p:cNvPr id="18" name="" hidden="0"/>
            <p:cNvSpPr/>
            <p:nvPr isPhoto="0" userDrawn="0"/>
          </p:nvSpPr>
          <p:spPr bwMode="auto">
            <a:xfrm flipH="0" flipV="0">
              <a:off x="1059781" y="2192306"/>
              <a:ext cx="0" cy="180894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sz="1200"/>
            </a:p>
          </p:txBody>
        </p:sp>
        <p:sp>
          <p:nvSpPr>
            <p:cNvPr id="19" name="" hidden="0"/>
            <p:cNvSpPr/>
            <p:nvPr isPhoto="0" userDrawn="0"/>
          </p:nvSpPr>
          <p:spPr bwMode="auto">
            <a:xfrm flipH="0" flipV="0">
              <a:off x="1054128" y="2802824"/>
              <a:ext cx="0" cy="180894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sz="1200"/>
            </a:p>
          </p:txBody>
        </p:sp>
        <p:sp>
          <p:nvSpPr>
            <p:cNvPr id="20" name="" hidden="0"/>
            <p:cNvSpPr/>
            <p:nvPr isPhoto="0" userDrawn="0"/>
          </p:nvSpPr>
          <p:spPr bwMode="auto">
            <a:xfrm flipH="0" flipV="0">
              <a:off x="1054128" y="3539516"/>
              <a:ext cx="0" cy="180894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sz="1200"/>
            </a:p>
          </p:txBody>
        </p:sp>
        <p:sp>
          <p:nvSpPr>
            <p:cNvPr id="21" name="" hidden="0"/>
            <p:cNvSpPr/>
            <p:nvPr isPhoto="0" userDrawn="0"/>
          </p:nvSpPr>
          <p:spPr bwMode="auto">
            <a:xfrm flipH="0" flipV="0">
              <a:off x="1042823" y="4266163"/>
              <a:ext cx="0" cy="180894"/>
            </a:xfrm>
            <a:prstGeom prst="line">
              <a:avLst/>
            </a:prstGeom>
            <a:ln w="12699" cap="flat" cmpd="sng" algn="ctr">
              <a:solidFill>
                <a:schemeClr val="tx1"/>
              </a:solidFill>
              <a:prstDash val="solid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sz="12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Pseudocode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menyerupai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notasi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Bahasa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pemrograman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tingkat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tinggi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misalnya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Bahasa Pascal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C. 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Umumnya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mempunyai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hampir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mirip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instruksi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bahasa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pemrograman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seperti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if-then-else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while-do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repeat-until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sebagainya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Struktur Pseudocode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Bagian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kepala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(header)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memuat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serta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keterangan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tentang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ditulis</a:t>
            </a:r>
            <a:endParaRPr sz="2800"/>
          </a:p>
          <a:p>
            <a:pPr lvl="0">
              <a:defRPr/>
            </a:pP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Bagian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Deklarasi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definisi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variable)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memuat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variable,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tetapan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prosedur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fungsi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tipe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yang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digunakan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2800"/>
          </a:p>
          <a:p>
            <a:pPr>
              <a:defRPr/>
            </a:pP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Bagian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Deskripsi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rincian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langkah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memuat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langkah-langkah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penyelesaian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masalah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termasuk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perintah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seperti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tampilkan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ulangi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yang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mengubah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input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menjadi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output.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Contoh </a:t>
            </a:r>
            <a:r>
              <a:rPr sz="2400">
                <a:solidFill>
                  <a:schemeClr val="bg1"/>
                </a:solidFill>
              </a:rPr>
              <a:t>(Menghitung luas persegi panjang)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Luas_persegi_panjang</a:t>
            </a:r>
            <a:endParaRPr sz="2800"/>
          </a:p>
          <a:p>
            <a:pPr marL="400050" lvl="1" indent="0">
              <a:lnSpc>
                <a:spcPct val="80000"/>
              </a:lnSpc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Menghitung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luas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persegipanjang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apabila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panjang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lebar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persegipanjang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tersebut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diberikan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sz="280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Deklarasi</a:t>
            </a:r>
            <a:endParaRPr sz="2800"/>
          </a:p>
          <a:p>
            <a:pPr marL="400050" lvl="1" indent="0">
              <a:lnSpc>
                <a:spcPct val="80000"/>
              </a:lnSpc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peubah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variabel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sz="2800"/>
          </a:p>
          <a:p>
            <a:pPr marL="400050" lvl="1" indent="0">
              <a:lnSpc>
                <a:spcPct val="80000"/>
              </a:lnSpc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panjang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lebar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luas</a:t>
            </a:r>
            <a:endParaRPr sz="280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Deskripsi</a:t>
            </a:r>
            <a:endParaRPr sz="2800"/>
          </a:p>
          <a:p>
            <a:pPr marL="400050" lvl="1" indent="0">
              <a:lnSpc>
                <a:spcPct val="80000"/>
              </a:lnSpc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read(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panjang,lebar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       // input   /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baca</a:t>
            </a:r>
            <a:endParaRPr sz="2800"/>
          </a:p>
          <a:p>
            <a:pPr marL="400050" lvl="1" indent="0">
              <a:lnSpc>
                <a:spcPct val="80000"/>
              </a:lnSpc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luas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panjang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lebar</a:t>
            </a:r>
            <a:endParaRPr lang="en-US" sz="2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00050" lvl="1" indent="0">
              <a:lnSpc>
                <a:spcPct val="80000"/>
              </a:lnSpc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write(Luas)                     // output   /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tulis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Pemrograman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umum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didefinisikan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sebagai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kumpulan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instruksi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perintah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disusun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sedemikian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rupa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sehingga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mempunyai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urutan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nalar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logis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menyelesaikan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persoalan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yang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dimengerti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oleh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komputer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2800"/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Pemrograman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aktivitas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berhubungan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pembuatan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program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mengikuti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kaidah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bahasa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pemrograman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tertentu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konteks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pemrograman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terdapat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sejumlah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bahasa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pemrograman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seperti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Pascal, Delphi, C, C++, C#,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dll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Tujuan Umum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 indent="-218439">
              <a:lnSpc>
                <a:spcPct val="10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Setelah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mengikuti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pokok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bahasan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mahasiswa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memahami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definisi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tujuan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kegunaan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mempelajari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algoritma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pemrograman</a:t>
            </a:r>
            <a:endParaRPr sz="2800" b="1">
              <a:solidFill>
                <a:srgbClr val="FF0000"/>
              </a:solidFill>
            </a:endParaRPr>
          </a:p>
          <a:p>
            <a:pPr>
              <a:defRPr/>
            </a:pP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Tingkat Bahasa Pemrograman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Oval 2" descr="5%" hidden="0"/>
          <p:cNvSpPr>
            <a:spLocks noChangeArrowheads="1"/>
          </p:cNvSpPr>
          <p:nvPr isPhoto="0" userDrawn="0"/>
        </p:nvSpPr>
        <p:spPr bwMode="auto">
          <a:xfrm rot="16199969" flipH="0" flipV="0">
            <a:off x="987045" y="2017693"/>
            <a:ext cx="4138446" cy="3733834"/>
          </a:xfrm>
          <a:prstGeom prst="ellipse">
            <a:avLst/>
          </a:prstGeom>
          <a:pattFill prst="pct5">
            <a:fgClr>
              <a:schemeClr val="hlink"/>
            </a:fgClr>
            <a:bgClr>
              <a:srgbClr val="FFFFFF"/>
            </a:bgClr>
          </a:pattFill>
          <a:ln w="28575">
            <a:solidFill>
              <a:schemeClr val="hlink"/>
            </a:solidFill>
            <a:round/>
          </a:ln>
        </p:spPr>
        <p:txBody>
          <a:bodyPr wrap="square" anchor="ctr"/>
          <a:lstStyle>
            <a:lvl1pPr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 hidden="0"/>
          <p:cNvSpPr>
            <a:spLocks noChangeArrowheads="1"/>
          </p:cNvSpPr>
          <p:nvPr isPhoto="0" userDrawn="0"/>
        </p:nvSpPr>
        <p:spPr bwMode="auto">
          <a:xfrm>
            <a:off x="1665604" y="1870074"/>
            <a:ext cx="2590835" cy="517179"/>
          </a:xfrm>
          <a:prstGeom prst="rect">
            <a:avLst/>
          </a:prstGeom>
          <a:noFill/>
          <a:ln w="28575">
            <a:solidFill>
              <a:schemeClr val="tx1"/>
            </a:solidFill>
            <a:miter/>
          </a:ln>
        </p:spPr>
        <p:txBody>
          <a:bodyPr lIns="63499" tIns="25399" rIns="63499" bIns="25399">
            <a:spAutoFit/>
          </a:bodyPr>
          <a:lstStyle>
            <a:lvl1pPr marL="342900" indent="-342900">
              <a:lnSpc>
                <a:spcPct val="75000"/>
              </a:lnSpc>
              <a:spcBef>
                <a:spcPts val="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/>
              </a:defRPr>
            </a:lvl1pPr>
            <a:lvl2pPr marL="800100" indent="-342900">
              <a:lnSpc>
                <a:spcPct val="85000"/>
              </a:lnSpc>
              <a:spcBef>
                <a:spcPts val="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/>
              </a:defRPr>
            </a:lvl2pPr>
            <a:lvl3pPr marL="1257299" indent="-342900">
              <a:lnSpc>
                <a:spcPct val="85000"/>
              </a:lnSpc>
              <a:spcBef>
                <a:spcPts val="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/>
              </a:defRPr>
            </a:lvl3pPr>
            <a:lvl4pPr marL="1714500" indent="-3429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171700" indent="-3429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628900" indent="-3429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3086100" indent="-3429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543300" indent="-3429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4000500" indent="-3429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SzTx/>
              <a:buFontTx/>
              <a:buNone/>
              <a:defRPr/>
            </a:pPr>
            <a:r>
              <a:rPr lang="en-US" sz="1800">
                <a:latin typeface="Helvetica"/>
              </a:rPr>
              <a:t>High Level Language Program </a:t>
            </a:r>
            <a:endParaRPr lang="en-US" sz="1800">
              <a:latin typeface="Helvetica"/>
            </a:endParaRPr>
          </a:p>
        </p:txBody>
      </p:sp>
      <p:sp>
        <p:nvSpPr>
          <p:cNvPr id="8" name="Rectangle 14" hidden="0"/>
          <p:cNvSpPr>
            <a:spLocks noChangeArrowheads="1"/>
          </p:cNvSpPr>
          <p:nvPr isPhoto="0" userDrawn="0"/>
        </p:nvSpPr>
        <p:spPr bwMode="auto">
          <a:xfrm>
            <a:off x="1665604" y="3241674"/>
            <a:ext cx="2800386" cy="517179"/>
          </a:xfrm>
          <a:prstGeom prst="rect">
            <a:avLst/>
          </a:prstGeom>
          <a:noFill/>
          <a:ln w="28575">
            <a:solidFill>
              <a:schemeClr val="tx1"/>
            </a:solidFill>
            <a:miter/>
          </a:ln>
        </p:spPr>
        <p:txBody>
          <a:bodyPr lIns="63499" tIns="25399" rIns="63499" bIns="25399">
            <a:spAutoFit/>
          </a:bodyPr>
          <a:lstStyle>
            <a:lvl1pPr marL="342900" indent="-342900">
              <a:lnSpc>
                <a:spcPct val="75000"/>
              </a:lnSpc>
              <a:spcBef>
                <a:spcPts val="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/>
              </a:defRPr>
            </a:lvl1pPr>
            <a:lvl2pPr marL="800100" indent="-342900">
              <a:lnSpc>
                <a:spcPct val="85000"/>
              </a:lnSpc>
              <a:spcBef>
                <a:spcPts val="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/>
              </a:defRPr>
            </a:lvl2pPr>
            <a:lvl3pPr marL="1257299" indent="-342900">
              <a:lnSpc>
                <a:spcPct val="85000"/>
              </a:lnSpc>
              <a:spcBef>
                <a:spcPts val="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/>
              </a:defRPr>
            </a:lvl3pPr>
            <a:lvl4pPr marL="1714500" indent="-3429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171700" indent="-3429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628900" indent="-3429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3086100" indent="-3429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543300" indent="-3429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4000500" indent="-3429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SzTx/>
              <a:buFontTx/>
              <a:buNone/>
              <a:defRPr/>
            </a:pPr>
            <a:r>
              <a:rPr lang="en-US" sz="1800">
                <a:solidFill>
                  <a:schemeClr val="accent2"/>
                </a:solidFill>
                <a:latin typeface="Helvetica"/>
              </a:rPr>
              <a:t>Assembly  Language Program </a:t>
            </a:r>
            <a:endParaRPr lang="en-US" sz="1800">
              <a:latin typeface="Helvetica"/>
            </a:endParaRPr>
          </a:p>
        </p:txBody>
      </p:sp>
      <p:sp>
        <p:nvSpPr>
          <p:cNvPr id="9" name="Rectangle 15" hidden="0"/>
          <p:cNvSpPr>
            <a:spLocks noChangeArrowheads="1"/>
          </p:cNvSpPr>
          <p:nvPr isPhoto="0" userDrawn="0"/>
        </p:nvSpPr>
        <p:spPr bwMode="auto">
          <a:xfrm>
            <a:off x="1716404" y="4664074"/>
            <a:ext cx="2590835" cy="517179"/>
          </a:xfrm>
          <a:prstGeom prst="rect">
            <a:avLst/>
          </a:prstGeom>
          <a:noFill/>
          <a:ln w="28575">
            <a:solidFill>
              <a:schemeClr val="tx1"/>
            </a:solidFill>
            <a:miter/>
          </a:ln>
        </p:spPr>
        <p:txBody>
          <a:bodyPr lIns="63499" tIns="25399" rIns="63499" bIns="25399">
            <a:spAutoFit/>
          </a:bodyPr>
          <a:lstStyle>
            <a:lvl1pPr marL="342900" indent="-342900">
              <a:lnSpc>
                <a:spcPct val="75000"/>
              </a:lnSpc>
              <a:spcBef>
                <a:spcPts val="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/>
              </a:defRPr>
            </a:lvl1pPr>
            <a:lvl2pPr marL="800100" indent="-342900">
              <a:lnSpc>
                <a:spcPct val="85000"/>
              </a:lnSpc>
              <a:spcBef>
                <a:spcPts val="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/>
              </a:defRPr>
            </a:lvl2pPr>
            <a:lvl3pPr marL="1257299" indent="-342900">
              <a:lnSpc>
                <a:spcPct val="85000"/>
              </a:lnSpc>
              <a:spcBef>
                <a:spcPts val="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/>
              </a:defRPr>
            </a:lvl3pPr>
            <a:lvl4pPr marL="1714500" indent="-3429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171700" indent="-3429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628900" indent="-3429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3086100" indent="-3429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543300" indent="-3429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4000500" indent="-3429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85000"/>
              </a:lnSpc>
              <a:spcBef>
                <a:spcPts val="0"/>
              </a:spcBef>
              <a:buSzTx/>
              <a:buFontTx/>
              <a:buNone/>
              <a:defRPr/>
            </a:pPr>
            <a:r>
              <a:rPr lang="en-US" sz="1800">
                <a:solidFill>
                  <a:schemeClr val="accent1"/>
                </a:solidFill>
                <a:latin typeface="Helvetica"/>
              </a:rPr>
              <a:t>Machine  Language Program (AVR)</a:t>
            </a:r>
            <a:endParaRPr lang="en-US" sz="1800">
              <a:solidFill>
                <a:schemeClr val="accent1"/>
              </a:solidFill>
              <a:latin typeface="Helvetica"/>
            </a:endParaRPr>
          </a:p>
        </p:txBody>
      </p:sp>
      <p:sp>
        <p:nvSpPr>
          <p:cNvPr id="10" name="Rectangle 16" hidden="0"/>
          <p:cNvSpPr>
            <a:spLocks noChangeArrowheads="1"/>
          </p:cNvSpPr>
          <p:nvPr isPhoto="0" userDrawn="0"/>
        </p:nvSpPr>
        <p:spPr bwMode="auto">
          <a:xfrm>
            <a:off x="1716404" y="6035675"/>
            <a:ext cx="2590835" cy="533639"/>
          </a:xfrm>
          <a:prstGeom prst="rect">
            <a:avLst/>
          </a:prstGeom>
          <a:noFill/>
          <a:ln w="28575">
            <a:pattFill prst="pct70">
              <a:fgClr>
                <a:schemeClr val="tx1"/>
              </a:fgClr>
              <a:bgClr>
                <a:schemeClr val="bg1"/>
              </a:bgClr>
            </a:pattFill>
            <a:miter/>
          </a:ln>
        </p:spPr>
        <p:txBody>
          <a:bodyPr lIns="63499" tIns="25399" rIns="63499" bIns="25399">
            <a:spAutoFit/>
          </a:bodyPr>
          <a:lstStyle>
            <a:lvl1pPr marL="342900" indent="-342900">
              <a:lnSpc>
                <a:spcPct val="75000"/>
              </a:lnSpc>
              <a:spcBef>
                <a:spcPts val="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/>
              </a:defRPr>
            </a:lvl1pPr>
            <a:lvl2pPr marL="800100" indent="-342900">
              <a:lnSpc>
                <a:spcPct val="85000"/>
              </a:lnSpc>
              <a:spcBef>
                <a:spcPts val="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/>
              </a:defRPr>
            </a:lvl2pPr>
            <a:lvl3pPr marL="1257299" indent="-342900">
              <a:lnSpc>
                <a:spcPct val="85000"/>
              </a:lnSpc>
              <a:spcBef>
                <a:spcPts val="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/>
              </a:defRPr>
            </a:lvl3pPr>
            <a:lvl4pPr marL="1714500" indent="-3429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171700" indent="-3429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628900" indent="-3429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3086100" indent="-3429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543300" indent="-3429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4000500" indent="-3429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88000"/>
              </a:lnSpc>
              <a:spcBef>
                <a:spcPts val="0"/>
              </a:spcBef>
              <a:buSzTx/>
              <a:buFontTx/>
              <a:buNone/>
              <a:defRPr/>
            </a:pPr>
            <a:r>
              <a:rPr lang="en-US" sz="1800" b="0">
                <a:latin typeface="Helvetica"/>
              </a:rPr>
              <a:t>Control Signal Specification</a:t>
            </a:r>
            <a:endParaRPr lang="en-US" sz="1800" b="0">
              <a:latin typeface="Helvetica"/>
            </a:endParaRPr>
          </a:p>
        </p:txBody>
      </p:sp>
      <p:sp>
        <p:nvSpPr>
          <p:cNvPr id="11" name="Line 9" hidden="0"/>
          <p:cNvSpPr>
            <a:spLocks noChangeShapeType="1"/>
          </p:cNvSpPr>
          <p:nvPr isPhoto="0" userDrawn="0"/>
        </p:nvSpPr>
        <p:spPr bwMode="auto">
          <a:xfrm flipH="0" flipV="0">
            <a:off x="2865754" y="2416173"/>
            <a:ext cx="0" cy="79511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squar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Line 10" hidden="0"/>
          <p:cNvSpPr>
            <a:spLocks noChangeShapeType="1"/>
          </p:cNvSpPr>
          <p:nvPr isPhoto="0" userDrawn="0"/>
        </p:nvSpPr>
        <p:spPr bwMode="auto">
          <a:xfrm flipH="0" flipV="0">
            <a:off x="2891153" y="3787774"/>
            <a:ext cx="0" cy="8686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squar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Rectangle 20" hidden="0"/>
          <p:cNvSpPr>
            <a:spLocks noChangeArrowheads="1"/>
          </p:cNvSpPr>
          <p:nvPr isPhoto="0" userDrawn="0"/>
        </p:nvSpPr>
        <p:spPr bwMode="auto">
          <a:xfrm>
            <a:off x="3005454" y="2663825"/>
            <a:ext cx="1308135" cy="284007"/>
          </a:xfrm>
          <a:prstGeom prst="rect">
            <a:avLst/>
          </a:prstGeom>
          <a:noFill/>
          <a:ln>
            <a:noFill/>
          </a:ln>
        </p:spPr>
        <p:txBody>
          <a:bodyPr lIns="63499" tIns="25399" rIns="63499" bIns="2539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1800" b="1" i="1">
                <a:latin typeface="Helvetica"/>
              </a:rPr>
              <a:t>Compiler</a:t>
            </a:r>
            <a:endParaRPr lang="en-US" sz="1800" b="1" i="1">
              <a:latin typeface="Helvetica"/>
            </a:endParaRPr>
          </a:p>
        </p:txBody>
      </p:sp>
      <p:sp>
        <p:nvSpPr>
          <p:cNvPr id="14" name="Rectangle 21" hidden="0"/>
          <p:cNvSpPr>
            <a:spLocks noChangeArrowheads="1"/>
          </p:cNvSpPr>
          <p:nvPr isPhoto="0" userDrawn="0"/>
        </p:nvSpPr>
        <p:spPr bwMode="auto">
          <a:xfrm>
            <a:off x="3030854" y="4035425"/>
            <a:ext cx="1435135" cy="284007"/>
          </a:xfrm>
          <a:prstGeom prst="rect">
            <a:avLst/>
          </a:prstGeom>
          <a:noFill/>
          <a:ln>
            <a:noFill/>
          </a:ln>
        </p:spPr>
        <p:txBody>
          <a:bodyPr lIns="63499" tIns="25399" rIns="63499" bIns="2539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1800" b="1" i="1">
                <a:latin typeface="Helvetica"/>
              </a:rPr>
              <a:t>Assembler</a:t>
            </a:r>
            <a:endParaRPr lang="en-US" sz="1800" b="1" i="1">
              <a:latin typeface="Helvetica"/>
            </a:endParaRPr>
          </a:p>
        </p:txBody>
      </p:sp>
      <p:sp>
        <p:nvSpPr>
          <p:cNvPr id="15" name="Line 13" hidden="0"/>
          <p:cNvSpPr>
            <a:spLocks noChangeShapeType="1"/>
          </p:cNvSpPr>
          <p:nvPr isPhoto="0" userDrawn="0"/>
        </p:nvSpPr>
        <p:spPr bwMode="auto">
          <a:xfrm flipH="1" flipV="0">
            <a:off x="2916554" y="5184774"/>
            <a:ext cx="0" cy="8675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squar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20" hidden="0"/>
          <p:cNvSpPr>
            <a:spLocks noChangeArrowheads="1"/>
          </p:cNvSpPr>
          <p:nvPr isPhoto="0" userDrawn="0"/>
        </p:nvSpPr>
        <p:spPr bwMode="auto">
          <a:xfrm>
            <a:off x="1652904" y="5184774"/>
            <a:ext cx="182988" cy="139735"/>
          </a:xfrm>
          <a:prstGeom prst="rect">
            <a:avLst/>
          </a:prstGeom>
          <a:solidFill>
            <a:srgbClr val="FF8DA0"/>
          </a:solidFill>
          <a:ln w="12700">
            <a:solidFill>
              <a:schemeClr val="tx1"/>
            </a:solidFill>
            <a:miter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7" name="Rectangle 24" hidden="0"/>
          <p:cNvSpPr>
            <a:spLocks noChangeArrowheads="1"/>
          </p:cNvSpPr>
          <p:nvPr isPhoto="0" userDrawn="0"/>
        </p:nvSpPr>
        <p:spPr bwMode="auto">
          <a:xfrm>
            <a:off x="5352414" y="1870074"/>
            <a:ext cx="3086136" cy="1016442"/>
          </a:xfrm>
          <a:prstGeom prst="rect">
            <a:avLst/>
          </a:prstGeom>
          <a:noFill/>
          <a:ln>
            <a:noFill/>
          </a:ln>
        </p:spPr>
        <p:txBody>
          <a:bodyPr wrap="square" lIns="63499" tIns="25399" rIns="63499" bIns="25399">
            <a:spAutoFit/>
          </a:bodyPr>
          <a:lstStyle>
            <a:lvl1pPr marL="342900" indent="-342900">
              <a:lnSpc>
                <a:spcPct val="75000"/>
              </a:lnSpc>
              <a:spcBef>
                <a:spcPts val="0"/>
              </a:spcBef>
              <a:buSzPct val="100000"/>
              <a:buChar char="°"/>
              <a:defRPr sz="2400" b="1">
                <a:solidFill>
                  <a:schemeClr val="tx1"/>
                </a:solidFill>
                <a:latin typeface="Arial"/>
              </a:defRPr>
            </a:lvl1pPr>
            <a:lvl2pPr marL="800100" indent="-342900">
              <a:lnSpc>
                <a:spcPct val="85000"/>
              </a:lnSpc>
              <a:spcBef>
                <a:spcPts val="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/>
              </a:defRPr>
            </a:lvl2pPr>
            <a:lvl3pPr marL="1257299" indent="-342900">
              <a:lnSpc>
                <a:spcPct val="85000"/>
              </a:lnSpc>
              <a:spcBef>
                <a:spcPts val="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/>
              </a:defRPr>
            </a:lvl3pPr>
            <a:lvl4pPr marL="1714500" indent="-3429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Times New Roman"/>
              </a:defRPr>
            </a:lvl4pPr>
            <a:lvl5pPr marL="2171700" indent="-3429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Times New Roman"/>
              </a:defRPr>
            </a:lvl5pPr>
            <a:lvl6pPr marL="2628900" indent="-3429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6pPr>
            <a:lvl7pPr marL="3086100" indent="-3429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7pPr>
            <a:lvl8pPr marL="3543300" indent="-3429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8pPr>
            <a:lvl9pPr marL="4000500" indent="-3429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88000"/>
              </a:lnSpc>
              <a:spcBef>
                <a:spcPts val="0"/>
              </a:spcBef>
              <a:buSzTx/>
              <a:buFontTx/>
              <a:buNone/>
              <a:defRPr/>
            </a:pPr>
            <a:r>
              <a:rPr lang="en-US">
                <a:latin typeface="Helvetica"/>
              </a:rPr>
              <a:t>A = 25;</a:t>
            </a:r>
            <a:endParaRPr lang="en-US">
              <a:latin typeface="Helvetica"/>
            </a:endParaRPr>
          </a:p>
          <a:p>
            <a:pPr>
              <a:lnSpc>
                <a:spcPct val="88000"/>
              </a:lnSpc>
              <a:spcBef>
                <a:spcPts val="0"/>
              </a:spcBef>
              <a:buSzTx/>
              <a:buFontTx/>
              <a:buNone/>
              <a:defRPr/>
            </a:pPr>
            <a:r>
              <a:rPr lang="en-US">
                <a:latin typeface="Helvetica"/>
              </a:rPr>
              <a:t>B = 8;</a:t>
            </a:r>
            <a:endParaRPr lang="en-US">
              <a:latin typeface="Helvetica"/>
            </a:endParaRPr>
          </a:p>
          <a:p>
            <a:pPr>
              <a:lnSpc>
                <a:spcPct val="88000"/>
              </a:lnSpc>
              <a:spcBef>
                <a:spcPts val="0"/>
              </a:spcBef>
              <a:buSzTx/>
              <a:buFontTx/>
              <a:buNone/>
              <a:defRPr/>
            </a:pPr>
            <a:r>
              <a:rPr lang="en-US">
                <a:latin typeface="Helvetica"/>
              </a:rPr>
              <a:t>C = A + B;</a:t>
            </a:r>
            <a:endParaRPr lang="en-US" sz="1600" b="0">
              <a:latin typeface="Helvetica"/>
            </a:endParaRPr>
          </a:p>
        </p:txBody>
      </p:sp>
      <p:sp>
        <p:nvSpPr>
          <p:cNvPr id="18" name="Rectangle 16" hidden="0"/>
          <p:cNvSpPr>
            <a:spLocks noAdjustHandles="0" noChangeArrowheads="0"/>
          </p:cNvSpPr>
          <p:nvPr isPhoto="0" userDrawn="0"/>
        </p:nvSpPr>
        <p:spPr bwMode="auto">
          <a:xfrm>
            <a:off x="5352414" y="3425824"/>
            <a:ext cx="3086100" cy="1758949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/>
              <a:buChar char="p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99" indent="-228600" algn="l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  <a:defRPr/>
              <a:tabLst>
                <a:tab pos="634999" algn="l"/>
                <a:tab pos="1066799" algn="l"/>
              </a:tabLst>
            </a:pPr>
            <a:r>
              <a:rPr lang="en-US" sz="2000">
                <a:solidFill>
                  <a:schemeClr val="accent2"/>
                </a:solidFill>
              </a:rPr>
              <a:t>lds</a:t>
            </a:r>
            <a:r>
              <a:rPr lang="en-US" sz="2000">
                <a:solidFill>
                  <a:schemeClr val="accent2"/>
                </a:solidFill>
              </a:rPr>
              <a:t>	r1,	0x100</a:t>
            </a:r>
            <a:endParaRPr lang="en-US" sz="200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buNone/>
              <a:defRPr/>
              <a:tabLst>
                <a:tab pos="634999" algn="l"/>
                <a:tab pos="1066799" algn="l"/>
              </a:tabLst>
            </a:pPr>
            <a:r>
              <a:rPr lang="en-US" sz="2000">
                <a:solidFill>
                  <a:schemeClr val="accent2"/>
                </a:solidFill>
              </a:rPr>
              <a:t>lds</a:t>
            </a:r>
            <a:r>
              <a:rPr lang="en-US" sz="2000">
                <a:solidFill>
                  <a:schemeClr val="accent2"/>
                </a:solidFill>
              </a:rPr>
              <a:t> 	r2,	0x102</a:t>
            </a:r>
            <a:endParaRPr lang="en-US" sz="200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buNone/>
              <a:defRPr/>
              <a:tabLst>
                <a:tab pos="634999" algn="l"/>
                <a:tab pos="1066799" algn="l"/>
              </a:tabLst>
            </a:pPr>
            <a:r>
              <a:rPr lang="en-US" sz="2000">
                <a:solidFill>
                  <a:schemeClr val="accent2"/>
                </a:solidFill>
              </a:rPr>
              <a:t>add	r1,	r2</a:t>
            </a:r>
            <a:endParaRPr lang="en-US" sz="200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buNone/>
              <a:defRPr/>
              <a:tabLst>
                <a:tab pos="634999" algn="l"/>
                <a:tab pos="1066799" algn="l"/>
              </a:tabLst>
            </a:pPr>
            <a:r>
              <a:rPr lang="en-US" sz="2000">
                <a:solidFill>
                  <a:schemeClr val="accent2"/>
                </a:solidFill>
              </a:rPr>
              <a:t>sts</a:t>
            </a:r>
            <a:r>
              <a:rPr lang="en-US" sz="2000">
                <a:solidFill>
                  <a:schemeClr val="accent2"/>
                </a:solidFill>
              </a:rPr>
              <a:t>	0x104, r1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9" name="Rectangle 26" hidden="0"/>
          <p:cNvSpPr>
            <a:spLocks noChangeArrowheads="1"/>
          </p:cNvSpPr>
          <p:nvPr isPhoto="0" userDrawn="0"/>
        </p:nvSpPr>
        <p:spPr bwMode="auto">
          <a:xfrm>
            <a:off x="5352415" y="4848224"/>
            <a:ext cx="5531139" cy="1186215"/>
          </a:xfrm>
          <a:prstGeom prst="rect">
            <a:avLst/>
          </a:prstGeom>
          <a:noFill/>
          <a:ln>
            <a:noFill/>
          </a:ln>
        </p:spPr>
        <p:txBody>
          <a:bodyPr wrap="none" lIns="90486" tIns="44449" rIns="90486" bIns="4444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defRPr/>
            </a:pPr>
            <a:r>
              <a:rPr lang="en-US" sz="1800">
                <a:solidFill>
                  <a:schemeClr val="accent1"/>
                </a:solidFill>
                <a:latin typeface="Courier New"/>
              </a:rPr>
              <a:t>0000 1001 1100 0110 1010 1111 0101 1000</a:t>
            </a:r>
            <a:endParaRPr lang="en-US" sz="1800">
              <a:solidFill>
                <a:schemeClr val="accent1"/>
              </a:solidFill>
              <a:latin typeface="Courier New"/>
            </a:endParaRPr>
          </a:p>
          <a:p>
            <a:pPr>
              <a:defRPr/>
            </a:pPr>
            <a:r>
              <a:rPr lang="en-US" sz="1800">
                <a:solidFill>
                  <a:schemeClr val="accent1"/>
                </a:solidFill>
                <a:latin typeface="Courier New"/>
              </a:rPr>
              <a:t>1010 1111 0101 1000 0000 1001 1100 0110 </a:t>
            </a:r>
            <a:endParaRPr lang="en-US" sz="1800">
              <a:solidFill>
                <a:schemeClr val="accent1"/>
              </a:solidFill>
              <a:latin typeface="Courier New"/>
            </a:endParaRPr>
          </a:p>
          <a:p>
            <a:pPr>
              <a:defRPr/>
            </a:pPr>
            <a:r>
              <a:rPr lang="en-US" sz="1800">
                <a:solidFill>
                  <a:schemeClr val="accent1"/>
                </a:solidFill>
                <a:latin typeface="Courier New"/>
              </a:rPr>
              <a:t>1100 0110 1010 1111 0101 1000 0000 1001 </a:t>
            </a:r>
            <a:endParaRPr lang="en-US" sz="1800">
              <a:solidFill>
                <a:schemeClr val="accent1"/>
              </a:solidFill>
              <a:latin typeface="Courier New"/>
            </a:endParaRPr>
          </a:p>
          <a:p>
            <a:pPr>
              <a:defRPr/>
            </a:pPr>
            <a:r>
              <a:rPr lang="en-US" sz="1800">
                <a:solidFill>
                  <a:schemeClr val="accent1"/>
                </a:solidFill>
                <a:latin typeface="Courier New"/>
              </a:rPr>
              <a:t>0101 1000 0000 1001 1100 0110 1010 1111</a:t>
            </a:r>
            <a:r>
              <a:rPr lang="en-US" sz="1800">
                <a:solidFill>
                  <a:schemeClr val="accent1"/>
                </a:solidFill>
                <a:latin typeface="Courier"/>
              </a:rPr>
              <a:t> </a:t>
            </a:r>
            <a:endParaRPr lang="en-US" sz="1800">
              <a:solidFill>
                <a:schemeClr val="accent1"/>
              </a:solidFill>
              <a:latin typeface="Courier"/>
            </a:endParaRPr>
          </a:p>
        </p:txBody>
      </p:sp>
      <p:sp>
        <p:nvSpPr>
          <p:cNvPr id="20" name="Rectangle 27" hidden="0"/>
          <p:cNvSpPr>
            <a:spLocks noChangeArrowheads="1"/>
          </p:cNvSpPr>
          <p:nvPr isPhoto="0" userDrawn="0"/>
        </p:nvSpPr>
        <p:spPr bwMode="auto">
          <a:xfrm>
            <a:off x="1356994" y="5537835"/>
            <a:ext cx="2705134" cy="284007"/>
          </a:xfrm>
          <a:prstGeom prst="rect">
            <a:avLst/>
          </a:prstGeom>
          <a:noFill/>
          <a:ln>
            <a:noFill/>
          </a:ln>
        </p:spPr>
        <p:txBody>
          <a:bodyPr lIns="63499" tIns="25399" rIns="63499" bIns="25399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1800" b="1" i="1">
                <a:latin typeface="Helvetica"/>
              </a:rPr>
              <a:t>Machine Interpretation</a:t>
            </a:r>
            <a:endParaRPr lang="en-US" sz="1800" b="1" i="1">
              <a:latin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Top 10 Programming Language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209266" y="1825623"/>
            <a:ext cx="6144529" cy="4351338"/>
          </a:xfrm>
        </p:spPr>
        <p:txBody>
          <a:bodyPr/>
          <a:lstStyle/>
          <a:p>
            <a:pPr>
              <a:defRPr/>
            </a:pPr>
            <a:r>
              <a:rPr/>
              <a:t>source :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https://spectrum.ieee.org/static/interactive-the-top-programming-languages-2020</a:t>
            </a: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952499" y="1740775"/>
            <a:ext cx="4076699" cy="4943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Paradigma Pemrograman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Digunakan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pendekatan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bidang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pemrograman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paradigma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yaitu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sudut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pandang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tertentu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diprioritaskan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terhadap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kelompok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realitas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keadaan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dll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2800"/>
          </a:p>
          <a:p>
            <a:pPr marL="0" indent="0">
              <a:buNone/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Antara Lain :</a:t>
            </a:r>
            <a:endParaRPr sz="2800" b="1"/>
          </a:p>
          <a:p>
            <a:pPr lvl="0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Pemrograman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Prosedural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Terstruktur</a:t>
            </a:r>
            <a:endParaRPr sz="2800"/>
          </a:p>
          <a:p>
            <a:pPr lvl="0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Pemrograman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Fungsional</a:t>
            </a:r>
            <a:endParaRPr sz="2800"/>
          </a:p>
          <a:p>
            <a:pPr lvl="0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Pemrograman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Berorientasi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Objek</a:t>
            </a:r>
            <a:endParaRPr sz="2800"/>
          </a:p>
          <a:p>
            <a:pPr lvl="0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Pemrograman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Berorientasi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Fungsi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Pemrograman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Deklaratif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Pemrograman Prosedural/Terstruktur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233044" lvl="1" indent="-233044">
              <a:lnSpc>
                <a:spcPct val="80000"/>
              </a:lnSpc>
              <a:spcBef>
                <a:spcPts val="999"/>
              </a:spcBef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Berdasarkan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urutan-urutan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sekuensial</a:t>
            </a:r>
            <a:endParaRPr sz="2800"/>
          </a:p>
          <a:p>
            <a:pPr marL="233044" lvl="1" indent="-233044">
              <a:lnSpc>
                <a:spcPct val="80000"/>
              </a:lnSpc>
              <a:spcBef>
                <a:spcPts val="999"/>
              </a:spcBef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rangkaian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prosedur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memanipulasi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data.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Prosedur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merupakan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kumpulan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instruksi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dikerjakan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berurutan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2800"/>
          </a:p>
          <a:p>
            <a:pPr marL="233044" lvl="1" indent="-233044">
              <a:lnSpc>
                <a:spcPct val="80000"/>
              </a:lnSpc>
              <a:spcBef>
                <a:spcPts val="999"/>
              </a:spcBef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Harus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mengingat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prosedur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mana yang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dipanggil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diubah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2800"/>
          </a:p>
          <a:p>
            <a:pPr marL="233044" lvl="1" indent="-233044">
              <a:lnSpc>
                <a:spcPct val="80000"/>
              </a:lnSpc>
              <a:spcBef>
                <a:spcPts val="999"/>
              </a:spcBef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dibagai-bagi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menjadi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prosedur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fungsi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PASCAL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Pemrograman Fungsional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233044" lvl="1" indent="-223519">
              <a:spcBef>
                <a:spcPts val="999"/>
              </a:spcBef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Berdasarkan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teori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fungsi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matematika</a:t>
            </a:r>
            <a:endParaRPr sz="2800"/>
          </a:p>
          <a:p>
            <a:pPr marL="233044" lvl="1" indent="-223519">
              <a:spcBef>
                <a:spcPts val="999"/>
              </a:spcBef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Fungsi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merupakan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dasar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utama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program.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Lisp,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Matlab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dll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Pemrograman Berorientasi Objek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233044" lvl="1" indent="-222885">
              <a:spcBef>
                <a:spcPts val="999"/>
              </a:spcBef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Pemrograman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berdasarkan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prinsip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obyek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dimana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obyek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memiliki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data/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variabel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/property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method/event/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prosedur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dapat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dimanipulasi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C++, Object Pascal,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Pemrograman Berorientasi Fungsi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246378" lvl="1" indent="-227964">
              <a:spcBef>
                <a:spcPts val="999"/>
              </a:spcBef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Pemrograman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berfokus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fungsi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tertentu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saja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Sangat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tergantung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tujuan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pembuatan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bahasa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pemrograman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SQL (Structured Query Language), HTML, XML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lain-lain. 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Pemrograman Deklaratif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Pemrograman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mendeskripsikan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masalah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pernyataan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daripada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memecahkan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masalah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implementasi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PROLOG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Langkah Penyelesaian Masalah dengan Pemrograman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Menganalisis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masalah</a:t>
            </a:r>
            <a:endParaRPr lang="en-US" sz="2800" b="1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Yaitu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tindakan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mengidentifikasi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menjadi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keluaran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pemecahan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masalah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data-data yang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menjadi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masukan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4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2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kerangka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pemecahan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masalah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endParaRPr lang="en-US" sz="2800" b="1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3">
              <a:defRPr/>
            </a:pPr>
            <a:r>
              <a:rPr lang="en-US" sz="26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Masukan</a:t>
            </a:r>
            <a:r>
              <a:rPr lang="en-US" sz="26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26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26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Proses </a:t>
            </a:r>
            <a:r>
              <a:rPr lang="en-US" sz="26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26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Keluaran</a:t>
            </a:r>
            <a:endParaRPr sz="2800" b="1"/>
          </a:p>
          <a:p>
            <a:pPr lvl="0"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Membuat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algoritma</a:t>
            </a:r>
            <a:endParaRPr lang="en-US" sz="2800" b="1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Yaitu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menuangkan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ide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pengidentifikasian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masalah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bentuk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algoritma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baik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menggunakan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Flowchart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PseudoCode</a:t>
            </a:r>
            <a:endParaRPr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Langkah Penyelesaian Masalah dengan Pemrograman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Menuangkan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algoritma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bentuk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program.</a:t>
            </a:r>
            <a:endParaRPr lang="en-US" sz="2800" b="1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Yaitu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proses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membuat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kode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menggunakan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bahasa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pemrograman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mendapatkan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hasil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sesuai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permasalahan</a:t>
            </a:r>
            <a:endParaRPr sz="2800" b="1"/>
          </a:p>
          <a:p>
            <a:pPr lvl="0"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Mengeksekusi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menguji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 (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implementasi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sz="2800" b="1"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Yaitu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proses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pengujian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terhadap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 yang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digunakan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apakah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nantinya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berhasil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sesuai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diharapkan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masih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terjadi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kesalahan-kesalahan.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Pokok Bahasan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Pendahuluan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Komputer</a:t>
            </a:r>
            <a:endParaRPr lang="en-US" sz="28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Algoritma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Pemrograman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Pemrograman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Belajar Memprogram ≠ Belajar Bahasa Pemrograman</a:t>
            </a:r>
            <a:endParaRPr lang="en-US" sz="22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Belajar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memprogram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belajar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tentang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pemecahan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masalah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metodologi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sistematika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pemecahan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masalah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kemudian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dituangkan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disepakati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bersama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bahasa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program) </a:t>
            </a:r>
            <a:endParaRPr sz="2200"/>
          </a:p>
          <a:p>
            <a:pPr marL="0" indent="0"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	==&gt;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lebih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bersifat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pemahaman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persoalan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analisis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sintesis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sz="2200"/>
          </a:p>
          <a:p>
            <a:pPr marL="0" indent="0"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==&gt; designer</a:t>
            </a:r>
            <a:endParaRPr sz="2200"/>
          </a:p>
          <a:p>
            <a:pPr marL="0" indent="0"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Belajar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bahasa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pemrograman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belajar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memakai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bahasa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aturan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sintaks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tata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bahasa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setiap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instruksi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tata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pengoperasian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kompilator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bahasa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bersangkutan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mesin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tertentu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sz="2200"/>
          </a:p>
          <a:p>
            <a:pPr marL="0" indent="0"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	==&gt;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lebih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bersifat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keterampilan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endParaRPr sz="2200"/>
          </a:p>
          <a:p>
            <a:pPr marL="0" indent="0"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==&gt;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juru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kode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(coder)</a:t>
            </a:r>
            <a:endParaRPr sz="2200"/>
          </a:p>
          <a:p>
            <a:pPr marL="0" indent="0"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Ilmu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pemrograman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berkembang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menggantikan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memprogram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memprogram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coba-coba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(“trial and error”).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Any Questions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Content Placeholder 4" descr="question-mark-1019820_1920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3919854" y="1825624"/>
            <a:ext cx="4351654" cy="43516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Sistem Komputer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Komputer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alat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elektronik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mengolah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menggunakan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program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tertentu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menghasilkan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sebagai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alat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bantu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penyelesaian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masalah</a:t>
            </a:r>
            <a:endParaRPr/>
          </a:p>
        </p:txBody>
      </p:sp>
      <p:pic>
        <p:nvPicPr>
          <p:cNvPr id="6" name="Picture 3" descr="http://www.anugrahpratama.com/published/publicdata/ANUGRAHAPDB/attachments/SC/products_pictures/lenovo/lenovo-thinkcenter-edge-72-nma-18.5-inch-desktop-pc_enl.jpg" hidden="0"/>
          <p:cNvPicPr/>
          <p:nvPr isPhoto="0" userDrawn="0"/>
        </p:nvPicPr>
        <p:blipFill>
          <a:blip r:embed="rId3"/>
          <a:stretch/>
        </p:blipFill>
        <p:spPr bwMode="auto">
          <a:xfrm>
            <a:off x="2438399" y="3773805"/>
            <a:ext cx="2057400" cy="240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4495799" y="3899646"/>
            <a:ext cx="2971800" cy="1895802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</p:pic>
      <p:pic>
        <p:nvPicPr>
          <p:cNvPr id="8" name="Picture 2" descr="F:\tabpro.jpg" hidden="0"/>
          <p:cNvPicPr>
            <a:picLocks noChangeAspect="1" noChangeArrowheads="1"/>
          </p:cNvPicPr>
          <p:nvPr isPhoto="0" userDrawn="0"/>
        </p:nvPicPr>
        <p:blipFill>
          <a:blip r:embed="rId5"/>
          <a:stretch/>
        </p:blipFill>
        <p:spPr bwMode="auto">
          <a:xfrm rot="5399976">
            <a:off x="8165079" y="4259971"/>
            <a:ext cx="2151819" cy="143095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Sistem Komputer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" name="Picture 3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701674" y="1915794"/>
            <a:ext cx="10828654" cy="4154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Komputer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Komponen Utama Perangkat Keras Komputer</a:t>
            </a:r>
            <a:endParaRPr sz="2200"/>
          </a:p>
          <a:p>
            <a:pPr marL="0" indent="0"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Piranti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masukan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Piranti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keluaran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2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devices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endParaRPr sz="2200"/>
          </a:p>
          <a:p>
            <a:pPr lvl="1"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Peralatan-peralatan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digunakan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memasukkan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peralatan-peralatan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digunakan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menampilkan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hasil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2200"/>
          </a:p>
          <a:p>
            <a:pPr marL="0" indent="0"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pemroses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utama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(CPU = </a:t>
            </a:r>
            <a:r>
              <a:rPr lang="en-US" sz="22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 Processing Unit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sz="2200"/>
          </a:p>
          <a:p>
            <a:pPr lvl="1"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yang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mengerjakan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seluruh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operasi-operasi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dasar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seperti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perhitungan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perbandingan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membaca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menulis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Aritm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tika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Logika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sz="2200"/>
          </a:p>
          <a:p>
            <a:pPr marL="0" indent="0"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Memori</a:t>
            </a:r>
            <a:endParaRPr sz="2200"/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Komponen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berfungsi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sebagai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penyimpan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Yang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disimpan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 (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berisi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operasi-operasi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dikerjakan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oleh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CPU)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telah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diolah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oleh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operasi-operasi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Software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sz="22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Operasi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komputer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diperlukan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mengatur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semua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kegiatan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komputer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sejak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komputer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mulai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dihidupkan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hingga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komputer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siap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dimatikan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mengendalikan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penggunaan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semua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perangkat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dipasang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komputer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Contoh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UNIX, LINUX, Windows,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MacOS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Android,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dll</a:t>
            </a:r>
            <a:endParaRPr sz="2200"/>
          </a:p>
          <a:p>
            <a:pPr lvl="0">
              <a:defRPr/>
            </a:pPr>
            <a:r>
              <a:rPr lang="en-US" sz="22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Software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Perangkat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Lunak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Bahasa)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adalah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bahasa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digunakan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membuat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komputer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Karena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digunakan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membuat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komputer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perangkat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lunak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bahasa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komputer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sering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disebut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juga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bahasa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pemrograman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200" b="0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programming language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sz="2200"/>
          </a:p>
          <a:p>
            <a:pPr>
              <a:defRPr/>
            </a:pPr>
            <a:r>
              <a:rPr lang="en-US" sz="22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Software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(Program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Aplikasi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yaitu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 yang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diterapkan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aplikasi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tertentu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Komputer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diciptakan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memenuhi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kebutuhan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sehingga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aplikasi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dibuat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pun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bermacam-macam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di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antaranya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aplikasi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mengolah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kata,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mengolah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menggambar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mengaransemen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musik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lain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sebagainya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Fungsi Komputer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Problematika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komputer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penyelesaian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(  ?  )    </a:t>
            </a:r>
            <a:endParaRPr sz="2800"/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harus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ditanamkan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bentuk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</a:t>
            </a:r>
            <a:endParaRPr sz="2800"/>
          </a:p>
          <a:p>
            <a:pPr marL="0" indent="0">
              <a:lnSpc>
                <a:spcPct val="100000"/>
              </a:lnSpc>
              <a:buNone/>
              <a:defRPr/>
            </a:pPr>
            <a:endParaRPr sz="2800"/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Perintah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kepada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komputer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harus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sistematis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rinci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serta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memenuhi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kaidah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logika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tertentu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sz="2800"/>
          </a:p>
          <a:p>
            <a:pPr>
              <a:lnSpc>
                <a:spcPct val="100000"/>
              </a:lnSpc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Perintah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memiliki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karakteristik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seperti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itu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dinamakan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algoritma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2800"/>
          </a:p>
          <a:p>
            <a:pPr>
              <a:defRPr/>
            </a:pP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Skema Dasar Algoritma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Skema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Runtunan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2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sz="2200"/>
          </a:p>
          <a:p>
            <a:pPr marL="720000" marR="0" lvl="1" indent="-262799">
              <a:lnSpc>
                <a:spcPct val="80000"/>
              </a:lnSpc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Prosedur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proses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dalam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dilakukan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terurut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langkah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demi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langkah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2200"/>
          </a:p>
          <a:p>
            <a:pPr marL="720000" marR="0" lvl="1" indent="-262799">
              <a:lnSpc>
                <a:spcPct val="80000"/>
              </a:lnSpc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Sebuah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urutan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terdiri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lebih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instruksi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Tiap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instruksi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dilaksanakan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berurutan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sesuai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urutan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pelaksanaan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artinya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instruksi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dilaksanakan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setelah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instruksi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sebelumnya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telah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selesai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dilaksanakan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sz="2200"/>
          </a:p>
          <a:p>
            <a:pPr>
              <a:lnSpc>
                <a:spcPct val="90000"/>
              </a:lnSpc>
              <a:defRPr/>
            </a:pP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Skema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penyeleksian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2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sz="2200"/>
          </a:p>
          <a:p>
            <a:pPr marL="720000" marR="0" lvl="1" indent="-262799">
              <a:lnSpc>
                <a:spcPct val="80000"/>
              </a:lnSpc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instruksi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dikerjakan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jika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kondisi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tertentu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dipenuhi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adanya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proses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kemungkinan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beberapa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jalur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berbeda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berdasarkan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kondisi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2200"/>
          </a:p>
          <a:p>
            <a:pPr>
              <a:lnSpc>
                <a:spcPct val="90000"/>
              </a:lnSpc>
              <a:defRPr/>
            </a:pP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Skema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Pengulangan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200" b="1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looping</a:t>
            </a:r>
            <a:r>
              <a:rPr lang="en-US" sz="2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sz="2200"/>
          </a:p>
          <a:p>
            <a:pPr marL="720000" marR="0" indent="-270000"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proses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melakukan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eksekusi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secara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berulang-ulang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pada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suatu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blok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instruksi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tertentu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terkendali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ONLYOFFICE/5.5.1.78</Application>
  <DocSecurity>0</DocSecurity>
  <PresentationFormat>Widescreen</PresentationFormat>
  <Paragraphs>0</Paragraphs>
  <Slides>31</Slides>
  <Notes>31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2020-09-10T01:57:29Z</dcterms:modified>
  <cp:category/>
  <cp:contentStatus/>
  <cp:version/>
</cp:coreProperties>
</file>