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lstStyle/>
          <a:p>
            <a:pPr algn="l">
              <a:defRPr/>
            </a:pPr>
            <a:r>
              <a:rPr lang="en-US" sz="2800" b="0" i="0" u="none" strike="noStrike" cap="none" spc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Algoritma dan Pemrograman</a:t>
            </a:r>
            <a:br>
              <a:rPr lang="en-US" sz="6000" b="0" i="0" u="none" strike="noStrike" cap="none" spc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6000" b="1" i="0" u="none" strike="noStrike" cap="none" spc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Sistem Bilangan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b" anchorCtr="0" forceAA="0" upright="0" compatLnSpc="0"/>
          <a:lstStyle/>
          <a:p>
            <a:pPr algn="r">
              <a:defRPr/>
            </a:pPr>
            <a:r>
              <a:rPr lang="en-US" sz="2400" b="0" i="0" u="none" strike="noStrike" cap="none" spc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Aditya Pradana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Desimal =&gt; Biner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 indent="-218439">
              <a:lnSpc>
                <a:spcPct val="8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126 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(10)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…. 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</a:t>
            </a:r>
            <a:endParaRPr sz="2800"/>
          </a:p>
          <a:p>
            <a:pPr marL="2286000" lvl="5" indent="0">
              <a:lnSpc>
                <a:spcPct val="70000"/>
              </a:lnSpc>
              <a:buNone/>
              <a:defRPr/>
            </a:pPr>
            <a:r>
              <a:rPr lang="en-US" sz="28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endParaRPr sz="2800" b="1" i="1"/>
          </a:p>
          <a:p>
            <a:pPr marL="2286000" lvl="5" indent="0">
              <a:lnSpc>
                <a:spcPct val="70000"/>
              </a:lnSpc>
              <a:buNone/>
              <a:defRPr/>
            </a:pPr>
            <a:r>
              <a:rPr lang="en-US" sz="28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Hasil</a:t>
            </a:r>
            <a:r>
              <a:rPr lang="en-US" sz="28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Bagi</a:t>
            </a:r>
            <a:r>
              <a:rPr lang="en-US" sz="28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	</a:t>
            </a:r>
            <a:r>
              <a:rPr lang="en-US" sz="28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Nilai</a:t>
            </a:r>
            <a:r>
              <a:rPr lang="en-US" sz="28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Sisa</a:t>
            </a:r>
            <a:endParaRPr sz="2800"/>
          </a:p>
          <a:p>
            <a:pPr lvl="1">
              <a:lnSpc>
                <a:spcPct val="7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126 / 2 =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63 			0  (LSB)</a:t>
            </a:r>
            <a:endParaRPr sz="2800"/>
          </a:p>
          <a:p>
            <a:pPr lvl="1">
              <a:lnSpc>
                <a:spcPct val="7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63 / 2   =		31 			1</a:t>
            </a:r>
            <a:endParaRPr sz="2800"/>
          </a:p>
          <a:p>
            <a:pPr lvl="1">
              <a:lnSpc>
                <a:spcPct val="7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 / 2   = 		15 			1</a:t>
            </a:r>
            <a:endParaRPr sz="2800"/>
          </a:p>
          <a:p>
            <a:pPr lvl="1">
              <a:lnSpc>
                <a:spcPct val="7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 / 2   = 		7 			1</a:t>
            </a:r>
            <a:endParaRPr sz="2800"/>
          </a:p>
          <a:p>
            <a:pPr lvl="1">
              <a:lnSpc>
                <a:spcPct val="7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 / 2     = 		3 			1</a:t>
            </a:r>
            <a:endParaRPr sz="2800"/>
          </a:p>
          <a:p>
            <a:pPr lvl="1">
              <a:lnSpc>
                <a:spcPct val="7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/ 2     = 		1			1 </a:t>
            </a:r>
            <a:endParaRPr sz="2800"/>
          </a:p>
          <a:p>
            <a:pPr lvl="1">
              <a:lnSpc>
                <a:spcPct val="7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/ 2     = 		0			1  (MSB)                             </a:t>
            </a:r>
            <a:endParaRPr sz="2800"/>
          </a:p>
          <a:p>
            <a:pPr lvl="0" indent="-218439">
              <a:lnSpc>
                <a:spcPct val="80000"/>
              </a:lnSpc>
              <a:defRPr/>
            </a:pPr>
            <a:endParaRPr sz="2800"/>
          </a:p>
          <a:p>
            <a:pPr lvl="0" indent="-218439">
              <a:lnSpc>
                <a:spcPct val="8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Hasil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1 1 1 1 1 1 0 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</a:t>
            </a:r>
            <a:endParaRPr sz="2800"/>
          </a:p>
          <a:p>
            <a:pPr>
              <a:defRPr/>
            </a:pP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Biner =&gt; Desimal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 indent="-218439">
              <a:lnSpc>
                <a:spcPct val="8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1 1 1 1 1 1 0 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…. 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(10)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sz="280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	         1   1   1   1   1   1   0 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   6   5   4   3   2   1   0</a:t>
            </a:r>
            <a:endParaRPr sz="2800"/>
          </a:p>
        </p:txBody>
      </p:sp>
      <p:graphicFrame>
        <p:nvGraphicFramePr>
          <p:cNvPr id="6" name="Table 3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190999" y="3352799"/>
          <a:ext cx="3962399" cy="2966719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914400"/>
                <a:gridCol w="685800"/>
                <a:gridCol w="685800"/>
                <a:gridCol w="609599"/>
                <a:gridCol w="1066799"/>
              </a:tblGrid>
              <a:tr h="37083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baseline="30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baseline="30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3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30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aseline="30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3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30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aseline="30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3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30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aseline="30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3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30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30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3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30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30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3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300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aseline="30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39">
                <a:tc gridSpan="4">
                  <a:txBody>
                    <a:bodyPr/>
                    <a:p>
                      <a:pPr algn="ctr">
                        <a:defRPr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Jumlah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dalam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desimal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Desimal &lt;=&gt; Oktal/Heksadesimal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 indent="-218439">
              <a:lnSpc>
                <a:spcPct val="10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Konversi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desimal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oktal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heksadesimal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dasarnya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konversi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desimal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biner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sz="2800"/>
          </a:p>
          <a:p>
            <a:pPr lvl="0" indent="-218439">
              <a:lnSpc>
                <a:spcPct val="10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Perbedaannya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terletak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pembagi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Jika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konversi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biner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pembaginya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angka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konversi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oktal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pembaginya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angka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8,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sedangkan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konversi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heksadesimal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pembaginya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16.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Desimal =&gt; Oktal/Heksadesimal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 indent="-218439">
              <a:lnSpc>
                <a:spcPct val="8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95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(10)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… 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(8)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?</a:t>
            </a:r>
            <a:endParaRPr sz="2800"/>
          </a:p>
          <a:p>
            <a:pPr marL="0" indent="0">
              <a:lnSpc>
                <a:spcPct val="70000"/>
              </a:lnSpc>
              <a:buNone/>
              <a:defRPr/>
            </a:pPr>
            <a:endParaRPr sz="2800"/>
          </a:p>
          <a:p>
            <a:pPr marL="0" indent="0">
              <a:lnSpc>
                <a:spcPct val="70000"/>
              </a:lnSpc>
              <a:buNone/>
              <a:defRPr/>
            </a:pPr>
            <a:endParaRPr sz="2800"/>
          </a:p>
          <a:p>
            <a:pPr marL="0" indent="0">
              <a:lnSpc>
                <a:spcPct val="70000"/>
              </a:lnSpc>
              <a:buNone/>
              <a:defRPr/>
            </a:pPr>
            <a:endParaRPr sz="2800"/>
          </a:p>
          <a:p>
            <a:pPr marL="0" indent="0">
              <a:lnSpc>
                <a:spcPct val="70000"/>
              </a:lnSpc>
              <a:buNone/>
              <a:defRPr/>
            </a:pPr>
            <a:endParaRPr sz="2800"/>
          </a:p>
          <a:p>
            <a:pPr marL="0" indent="0">
              <a:lnSpc>
                <a:spcPct val="70000"/>
              </a:lnSpc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95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(10)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=137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(8)</a:t>
            </a:r>
            <a:endParaRPr sz="2800"/>
          </a:p>
          <a:p>
            <a:pPr marL="0" indent="0">
              <a:lnSpc>
                <a:spcPct val="70000"/>
              </a:lnSpc>
              <a:buNone/>
              <a:defRPr/>
            </a:pPr>
            <a:endParaRPr sz="2800"/>
          </a:p>
          <a:p>
            <a:pPr>
              <a:lnSpc>
                <a:spcPct val="70000"/>
              </a:lnSpc>
              <a:buFont typeface="Wingdings"/>
              <a:buChar char="q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31391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(10)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… 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(16)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? 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79AF</a:t>
            </a:r>
            <a:endParaRPr sz="2800">
              <a:solidFill>
                <a:schemeClr val="bg1"/>
              </a:solidFill>
            </a:endParaRPr>
          </a:p>
          <a:p>
            <a:pPr marL="0" indent="0">
              <a:lnSpc>
                <a:spcPct val="70000"/>
              </a:lnSpc>
              <a:buNone/>
              <a:defRPr/>
            </a:pPr>
            <a:endParaRPr sz="2800"/>
          </a:p>
          <a:p>
            <a:pPr>
              <a:defRPr/>
            </a:pPr>
            <a:endParaRPr sz="2800"/>
          </a:p>
        </p:txBody>
      </p:sp>
      <p:graphicFrame>
        <p:nvGraphicFramePr>
          <p:cNvPr id="6" name="Table 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169933" y="2315363"/>
          <a:ext cx="5410200" cy="1463039"/>
        </p:xfrm>
        <a:graphic>
          <a:graphicData uri="http://schemas.openxmlformats.org/drawingml/2006/table">
            <a:tbl>
              <a:tblPr firstRow="1" firstCol="0" lastRow="0" lastCol="0" bandRow="1" bandCol="0"/>
              <a:tblGrid>
                <a:gridCol w="609599"/>
                <a:gridCol w="457200"/>
                <a:gridCol w="533399"/>
                <a:gridCol w="457200"/>
                <a:gridCol w="1523999"/>
                <a:gridCol w="1828800"/>
              </a:tblGrid>
              <a:tr h="370839"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Hasil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Bagi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Sisa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Bagi</a:t>
                      </a: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3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95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/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7 (LSB)</a:t>
                      </a:r>
                      <a:endParaRPr lang="en-US"/>
                    </a:p>
                  </a:txBody>
                  <a:tcPr/>
                </a:tc>
              </a:tr>
              <a:tr h="37083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/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37083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/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/>
                        <a:t>1 (MSB)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Biner &lt;=&gt; Oktal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mengubah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biner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oktal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gunakan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Representasi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singkat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(Shorthand Representation)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yaitu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kita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pilah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tersebut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menjadi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 bit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biner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kiri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Biner &lt;=&gt; Oktal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berikut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menunjukkan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representasi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biner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terhadap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oktal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endParaRPr sz="280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Digit </a:t>
            </a:r>
            <a:r>
              <a:rPr lang="en-US" sz="24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Oktal</a:t>
            </a:r>
            <a:r>
              <a:rPr lang="en-US" sz="24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   </a:t>
            </a:r>
            <a:r>
              <a:rPr lang="en-US" sz="24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Representasi</a:t>
            </a:r>
            <a:r>
              <a:rPr lang="en-US" sz="24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Biner</a:t>
            </a:r>
            <a:endParaRPr sz="240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0 		000</a:t>
            </a:r>
            <a:endParaRPr sz="240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1 		001</a:t>
            </a:r>
            <a:endParaRPr sz="240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2		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010</a:t>
            </a:r>
            <a:endParaRPr sz="240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3 		011</a:t>
            </a:r>
            <a:endParaRPr sz="240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4 		100</a:t>
            </a:r>
            <a:endParaRPr sz="240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5 		101</a:t>
            </a:r>
            <a:endParaRPr sz="240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6 		110</a:t>
            </a:r>
            <a:endParaRPr sz="240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7 		111</a:t>
            </a:r>
            <a:endParaRPr sz="2400"/>
          </a:p>
          <a:p>
            <a:pPr>
              <a:defRPr/>
            </a:pPr>
            <a:endParaRPr sz="2800"/>
          </a:p>
        </p:txBody>
      </p:sp>
      <p:sp>
        <p:nvSpPr>
          <p:cNvPr id="6" name="Rectangle 3" hidden="0"/>
          <p:cNvSpPr/>
          <p:nvPr isPhoto="0" userDrawn="0"/>
        </p:nvSpPr>
        <p:spPr bwMode="auto">
          <a:xfrm>
            <a:off x="5243829" y="3720465"/>
            <a:ext cx="5867398" cy="18770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>
              <a:defRPr/>
            </a:pPr>
            <a:r>
              <a:rPr lang="en-US" sz="2000">
                <a:solidFill>
                  <a:schemeClr val="tx1"/>
                </a:solidFill>
              </a:rPr>
              <a:t>contoh</a:t>
            </a:r>
            <a:r>
              <a:rPr lang="en-US" sz="2000">
                <a:solidFill>
                  <a:schemeClr val="tx1"/>
                </a:solidFill>
              </a:rPr>
              <a:t> :</a:t>
            </a:r>
            <a:endParaRPr lang="en-US" sz="20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</a:rPr>
              <a:t>	1111110</a:t>
            </a:r>
            <a:r>
              <a:rPr lang="en-US" sz="2000" baseline="-25000">
                <a:solidFill>
                  <a:schemeClr val="tx1"/>
                </a:solidFill>
              </a:rPr>
              <a:t>2</a:t>
            </a:r>
            <a:r>
              <a:rPr lang="en-US" sz="2000">
                <a:solidFill>
                  <a:schemeClr val="tx1"/>
                </a:solidFill>
              </a:rPr>
              <a:t> = ? </a:t>
            </a:r>
            <a:r>
              <a:rPr lang="en-US" sz="2000" baseline="-25000">
                <a:solidFill>
                  <a:schemeClr val="tx1"/>
                </a:solidFill>
              </a:rPr>
              <a:t>8</a:t>
            </a:r>
            <a:endParaRPr lang="en-US" sz="14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 i="1">
                <a:solidFill>
                  <a:schemeClr val="tx1"/>
                </a:solidFill>
              </a:rPr>
              <a:t>	0 0 1 		1 1 1 		1 1 0</a:t>
            </a:r>
            <a:endParaRPr lang="en-US" sz="20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>
                <a:solidFill>
                  <a:schemeClr val="tx1"/>
                </a:solidFill>
              </a:rPr>
              <a:t>	1	 	7 		6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Biner &lt;=&gt; Heksadesimal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Pengubahan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Biner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Heksadesimal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dilakukan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pengelompokan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setiap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empat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Biner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dimulai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paling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2000"/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Kemudian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konversikan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setiap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kelompok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menjadi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digit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Heksadesimal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Biner &lt;=&gt; Heksadesimal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berikut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menunjukkan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representasi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Biner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terhadap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digit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Heksadesimal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en-US" sz="2000"/>
          </a:p>
          <a:p>
            <a:pPr marL="0" indent="0">
              <a:buNone/>
              <a:defRPr/>
              <a:tabLst>
                <a:tab pos="900000" algn="l"/>
                <a:tab pos="2160000" algn="l"/>
                <a:tab pos="3060000" algn="l"/>
                <a:tab pos="4320000" algn="l"/>
                <a:tab pos="5220000" algn="l"/>
              </a:tabLst>
            </a:pPr>
            <a:r>
              <a:rPr lang="en-US" sz="24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</a:t>
            </a:r>
            <a:r>
              <a:rPr lang="en-US" sz="24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	</a:t>
            </a:r>
            <a:r>
              <a:rPr lang="en-US" sz="24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Biner</a:t>
            </a:r>
            <a:r>
              <a:rPr lang="en-US" sz="24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</a:t>
            </a:r>
            <a:r>
              <a:rPr lang="en-US" sz="24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	</a:t>
            </a:r>
            <a:r>
              <a:rPr lang="en-US" sz="24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Biner</a:t>
            </a:r>
            <a:r>
              <a:rPr lang="en-US" sz="24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</a:t>
            </a:r>
            <a:r>
              <a:rPr lang="en-US" sz="24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	</a:t>
            </a:r>
            <a:r>
              <a:rPr lang="en-US" sz="24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Biner</a:t>
            </a:r>
            <a:endParaRPr sz="2400"/>
          </a:p>
          <a:p>
            <a:pPr marL="0" indent="0" defTabSz="914400">
              <a:buNone/>
              <a:defRPr/>
              <a:tabLst>
                <a:tab pos="900000" algn="l"/>
                <a:tab pos="2160000" algn="l"/>
                <a:tab pos="3060000" algn="l"/>
                <a:tab pos="4320000" algn="l"/>
                <a:tab pos="5220000" algn="l"/>
              </a:tabLst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0000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5	0101	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1010</a:t>
            </a:r>
            <a:endParaRPr sz="2400"/>
          </a:p>
          <a:p>
            <a:pPr marL="0" indent="0" defTabSz="914400">
              <a:buNone/>
              <a:defRPr/>
              <a:tabLst>
                <a:tab pos="900000" algn="l"/>
                <a:tab pos="2160000" algn="l"/>
                <a:tab pos="3060000" algn="l"/>
                <a:tab pos="4320000" algn="l"/>
                <a:tab pos="5220000" algn="l"/>
              </a:tabLst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0001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6	0110	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1011</a:t>
            </a:r>
            <a:endParaRPr sz="2400"/>
          </a:p>
          <a:p>
            <a:pPr marL="0" indent="0" defTabSz="914400">
              <a:buNone/>
              <a:defRPr/>
              <a:tabLst>
                <a:tab pos="900000" algn="l"/>
                <a:tab pos="2160000" algn="l"/>
                <a:tab pos="3060000" algn="l"/>
                <a:tab pos="4320000" algn="l"/>
                <a:tab pos="5220000" algn="l"/>
              </a:tabLst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0010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7	0111	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1100</a:t>
            </a:r>
            <a:endParaRPr sz="2400"/>
          </a:p>
          <a:p>
            <a:pPr marL="0" indent="0" defTabSz="914400">
              <a:buNone/>
              <a:defRPr/>
              <a:tabLst>
                <a:tab pos="900000" algn="l"/>
                <a:tab pos="2160000" algn="l"/>
                <a:tab pos="3060000" algn="l"/>
                <a:tab pos="4320000" algn="l"/>
                <a:tab pos="5220000" algn="l"/>
              </a:tabLst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0011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8	1000	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1101</a:t>
            </a:r>
            <a:endParaRPr sz="2400"/>
          </a:p>
          <a:p>
            <a:pPr marL="0" indent="0" defTabSz="914400">
              <a:buNone/>
              <a:defRPr/>
              <a:tabLst>
                <a:tab pos="900000" algn="l"/>
                <a:tab pos="2160000" algn="l"/>
                <a:tab pos="3060000" algn="l"/>
                <a:tab pos="4320000" algn="l"/>
                <a:tab pos="5220000" algn="l"/>
              </a:tabLst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0100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9	1001	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1110</a:t>
            </a:r>
            <a:endParaRPr sz="2400"/>
          </a:p>
          <a:p>
            <a:pPr marL="0" indent="0" defTabSz="914400">
              <a:buNone/>
              <a:defRPr/>
              <a:tabLst>
                <a:tab pos="900000" algn="l"/>
                <a:tab pos="2160000" algn="l"/>
                <a:tab pos="3060000" algn="l"/>
                <a:tab pos="4320000" algn="l"/>
                <a:tab pos="5220000" algn="l"/>
              </a:tabLst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0101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1111</a:t>
            </a:r>
            <a:endParaRPr lang="en-US" sz="2000"/>
          </a:p>
          <a:p>
            <a:pPr marL="0" indent="0">
              <a:buNone/>
              <a:defRPr/>
              <a:tabLst>
                <a:tab pos="1080000" algn="l"/>
                <a:tab pos="2880000" algn="l"/>
                <a:tab pos="3960000" algn="l"/>
                <a:tab pos="5400000" algn="l"/>
                <a:tab pos="6480000" algn="l"/>
              </a:tabLst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endParaRPr lang="en-US" sz="2000"/>
          </a:p>
        </p:txBody>
      </p:sp>
      <p:sp>
        <p:nvSpPr>
          <p:cNvPr id="6" name="Rectangle 8" hidden="0"/>
          <p:cNvSpPr/>
          <p:nvPr isPhoto="0" userDrawn="0"/>
        </p:nvSpPr>
        <p:spPr bwMode="auto">
          <a:xfrm>
            <a:off x="7272216" y="4357369"/>
            <a:ext cx="4343400" cy="14251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contoh</a:t>
            </a:r>
            <a:r>
              <a:rPr lang="en-US">
                <a:solidFill>
                  <a:schemeClr val="tx1"/>
                </a:solidFill>
              </a:rPr>
              <a:t> :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i="1">
                <a:solidFill>
                  <a:schemeClr val="tx1"/>
                </a:solidFill>
              </a:rPr>
              <a:t>	1111110</a:t>
            </a:r>
            <a:r>
              <a:rPr lang="en-US" i="1" baseline="-25000">
                <a:solidFill>
                  <a:schemeClr val="tx1"/>
                </a:solidFill>
              </a:rPr>
              <a:t>2</a:t>
            </a:r>
            <a:r>
              <a:rPr lang="en-US" i="1">
                <a:solidFill>
                  <a:schemeClr val="tx1"/>
                </a:solidFill>
              </a:rPr>
              <a:t> = ? </a:t>
            </a:r>
            <a:r>
              <a:rPr lang="en-US" i="1" baseline="-25000">
                <a:solidFill>
                  <a:schemeClr val="tx1"/>
                </a:solidFill>
              </a:rPr>
              <a:t>16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i="1">
                <a:solidFill>
                  <a:schemeClr val="tx1"/>
                </a:solidFill>
              </a:rPr>
              <a:t>	0 1 1 1		   1 1 1 0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</a:rPr>
              <a:t>	7	 	   E</a:t>
            </a:r>
            <a:endParaRPr 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" hidden="0"/>
          <p:cNvCxnSpPr>
            <a:cxnSpLocks/>
          </p:cNvCxnSpPr>
          <p:nvPr isPhoto="0" userDrawn="0"/>
        </p:nvCxnSpPr>
        <p:spPr bwMode="auto">
          <a:xfrm flipH="1" flipV="0">
            <a:off x="2860862" y="2751465"/>
            <a:ext cx="0" cy="3087413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flipH="1" flipV="0">
            <a:off x="5045042" y="2751464"/>
            <a:ext cx="0" cy="3087412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Any Questions?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Content Placeholder 4" descr="question-mark-1019820_1920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919854" y="1825624"/>
            <a:ext cx="4351654" cy="43516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Tujuan Umum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Mahasiswa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memahami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tentang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decimal,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biner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octal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heksadesimal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serta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melakukan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konversi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benar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Pokok Bahasan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514350" indent="-514350">
              <a:buAutoNum type="arabicPeriod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endParaRPr lang="en-US" sz="2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>
              <a:buAutoNum type="arabicPeriod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Konversi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 Bilangan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Sistem Bilangan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disajikan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beberapa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Cara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penyajiannya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tergantung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Basis(Base)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tersebut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sz="2800"/>
          </a:p>
          <a:p>
            <a:pPr>
              <a:lnSpc>
                <a:spcPct val="9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Terdapat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utama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penyajian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yaitu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Desimal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Biner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Oktal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Heksadesimal</a:t>
            </a:r>
            <a:endParaRPr sz="2800"/>
          </a:p>
          <a:p>
            <a:pPr marL="0" indent="0">
              <a:lnSpc>
                <a:spcPct val="80000"/>
              </a:lnSpc>
              <a:buNone/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endParaRPr sz="2800"/>
          </a:p>
          <a:p>
            <a:pPr marL="0" indent="0">
              <a:lnSpc>
                <a:spcPct val="80000"/>
              </a:lnSpc>
              <a:buNone/>
              <a:defRPr/>
              <a:tabLst>
                <a:tab pos="2160000" algn="l"/>
                <a:tab pos="4950000" algn="l"/>
                <a:tab pos="7650000" algn="l"/>
              </a:tabLst>
            </a:pPr>
            <a:r>
              <a:rPr lang="en-US" sz="28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Desimal</a:t>
            </a:r>
            <a:r>
              <a:rPr lang="en-US" sz="28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Biner</a:t>
            </a:r>
            <a:r>
              <a:rPr lang="en-US" sz="28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Oktal</a:t>
            </a:r>
            <a:r>
              <a:rPr lang="en-US" sz="28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Heksadesimal</a:t>
            </a:r>
            <a:endParaRPr sz="2800"/>
          </a:p>
          <a:p>
            <a:pPr marL="0" indent="0">
              <a:lnSpc>
                <a:spcPct val="80000"/>
              </a:lnSpc>
              <a:buNone/>
              <a:defRPr/>
              <a:tabLst>
                <a:tab pos="2160000" algn="l"/>
                <a:tab pos="4950000" algn="l"/>
                <a:tab pos="7650000" algn="l"/>
              </a:tabLst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126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1111110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176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7E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</a:t>
            </a:r>
            <a:endParaRPr sz="2800"/>
          </a:p>
          <a:p>
            <a:pPr marL="0" indent="0">
              <a:lnSpc>
                <a:spcPct val="80000"/>
              </a:lnSpc>
              <a:buNone/>
              <a:defRPr/>
              <a:tabLst>
                <a:tab pos="2160000" algn="l"/>
                <a:tab pos="4950000" algn="l"/>
                <a:tab pos="7650000" algn="l"/>
              </a:tabLst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1011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13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</a:t>
            </a:r>
            <a:endParaRPr sz="2800"/>
          </a:p>
          <a:p>
            <a:pPr lvl="0" indent="-218439">
              <a:lnSpc>
                <a:spcPct val="90000"/>
              </a:lnSpc>
              <a:defRPr/>
            </a:pPr>
            <a:endParaRPr sz="2800"/>
          </a:p>
          <a:p>
            <a:pPr>
              <a:defRPr/>
            </a:pP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Sistem Bilangan</a:t>
            </a:r>
            <a:r>
              <a:rPr>
                <a:solidFill>
                  <a:schemeClr val="bg1"/>
                </a:solidFill>
              </a:rPr>
              <a:t> Desimal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desimal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berbasis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10. 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berarti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terdiri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sampai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9. </a:t>
            </a:r>
            <a:endParaRPr sz="2800"/>
          </a:p>
          <a:p>
            <a:pPr>
              <a:defRPr/>
            </a:pPr>
            <a:endParaRPr sz="2800"/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endParaRPr sz="2800"/>
          </a:p>
          <a:p>
            <a:pPr lvl="1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126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umumnya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hanya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ditulis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126)</a:t>
            </a:r>
            <a:endParaRPr sz="2800"/>
          </a:p>
          <a:p>
            <a:pPr lvl="1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umumnya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hanya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ditulis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11)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Sistem Bilangan</a:t>
            </a:r>
            <a:r>
              <a:rPr>
                <a:solidFill>
                  <a:schemeClr val="bg1"/>
                </a:solidFill>
              </a:rPr>
              <a:t> Biner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bentuk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biner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berbasis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 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menyatakan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bahwa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terdapat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hanya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 </a:t>
            </a:r>
            <a:endParaRPr sz="2800"/>
          </a:p>
          <a:p>
            <a:pPr marL="0" indent="0">
              <a:buNone/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contoh</a:t>
            </a:r>
            <a:endParaRPr sz="2800"/>
          </a:p>
          <a:p>
            <a:pPr lvl="1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1111110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 sz="2800"/>
          </a:p>
          <a:p>
            <a:pPr lvl="1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1011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 sz="2800"/>
          </a:p>
          <a:p>
            <a:pPr>
              <a:defRPr/>
            </a:pP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Sistem Bilangan</a:t>
            </a:r>
            <a:r>
              <a:rPr>
                <a:solidFill>
                  <a:schemeClr val="bg1"/>
                </a:solidFill>
              </a:rPr>
              <a:t> Oktal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bentuk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oktal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berbasis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8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berarti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diperbolehkan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hanya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berkisar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antara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0 – 7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sz="2800"/>
          </a:p>
          <a:p>
            <a:pPr marL="0" indent="0">
              <a:buNone/>
              <a:defRPr/>
            </a:pPr>
            <a:endParaRPr sz="2800"/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endParaRPr sz="2800"/>
          </a:p>
          <a:p>
            <a:pPr lvl="1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176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endParaRPr sz="2800"/>
          </a:p>
          <a:p>
            <a:pPr lvl="1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endParaRPr sz="2800"/>
          </a:p>
          <a:p>
            <a:pPr lvl="0" indent="-218439">
              <a:lnSpc>
                <a:spcPct val="100000"/>
              </a:lnSpc>
              <a:defRPr/>
            </a:pPr>
            <a:endParaRPr sz="2800"/>
          </a:p>
          <a:p>
            <a:pPr>
              <a:defRPr/>
            </a:pP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Sistem Bilangan</a:t>
            </a:r>
            <a:r>
              <a:rPr>
                <a:solidFill>
                  <a:schemeClr val="bg1"/>
                </a:solidFill>
              </a:rPr>
              <a:t> Hexadesimal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heksadesimal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berbasis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16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hanya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memperbolehkan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penggunaan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skala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0 – 9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menggunaan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huruf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A – F,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a – f 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karena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perbedaan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kapital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huruf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tidak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memiliki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efek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apapun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2800"/>
          </a:p>
          <a:p>
            <a:pPr marL="0" indent="0">
              <a:buNone/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endParaRPr sz="2800"/>
          </a:p>
          <a:p>
            <a:pPr lvl="1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7E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</a:t>
            </a:r>
            <a:endParaRPr sz="2800"/>
          </a:p>
          <a:p>
            <a:pPr lvl="1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</a:t>
            </a:r>
            <a:endParaRPr sz="2800"/>
          </a:p>
          <a:p>
            <a:pPr lvl="0" indent="-218439">
              <a:lnSpc>
                <a:spcPct val="100000"/>
              </a:lnSpc>
              <a:defRPr/>
            </a:pPr>
            <a:endParaRPr sz="2800"/>
          </a:p>
          <a:p>
            <a:pPr>
              <a:defRPr/>
            </a:pP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Desimal &lt;=&gt; Biner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 indent="-218439">
              <a:lnSpc>
                <a:spcPct val="9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mengubah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angka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desimal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menjadi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angka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biner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digunakan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metode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pembagian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angka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sambil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memperhatikan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sisanya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sz="2800"/>
          </a:p>
          <a:p>
            <a:pPr lvl="0" indent="-218439">
              <a:lnSpc>
                <a:spcPct val="9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Ambil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hasil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bagi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proses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pembagian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sebelumnya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bagi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kembali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tersebut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angka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 </a:t>
            </a:r>
            <a:endParaRPr sz="2800"/>
          </a:p>
          <a:p>
            <a:pPr lvl="0" indent="-218439">
              <a:lnSpc>
                <a:spcPct val="9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Ulangi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langkah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langkah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tersebut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hingga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hasil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bagi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akhir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bernilai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 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Kemudian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susun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nilai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nilai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dimulai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nilai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terakhir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sehingga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diperoleh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bentuk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biner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angka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tersebut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ONLYOFFICE/5.5.1.78</Application>
  <DocSecurity>0</DocSecurity>
  <PresentationFormat>Widescreen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4</cp:revision>
  <dcterms:created xsi:type="dcterms:W3CDTF">2012-12-03T06:56:55Z</dcterms:created>
  <dcterms:modified xsi:type="dcterms:W3CDTF">2020-09-17T03:21:42Z</dcterms:modified>
  <cp:category/>
  <cp:contentStatus/>
  <cp:version/>
</cp:coreProperties>
</file>