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Telegraf Medium" charset="1" panose="00000600000000000000"/>
      <p:regular r:id="rId12"/>
    </p:embeddedFont>
    <p:embeddedFont>
      <p:font typeface="Telegraf Medium Bold" charset="1" panose="000009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Extra Bold" charset="1" panose="020B0906030804020204"/>
      <p:regular r:id="rId22"/>
    </p:embeddedFont>
    <p:embeddedFont>
      <p:font typeface="Open Sans Extra Bold Italics" charset="1" panose="020B0906030804020204"/>
      <p:regular r:id="rId23"/>
    </p:embeddedFont>
    <p:embeddedFont>
      <p:font typeface="Agrandir Wide Medium" charset="1" panose="00000605000000000000"/>
      <p:regular r:id="rId24"/>
    </p:embeddedFont>
    <p:embeddedFont>
      <p:font typeface="Agrandir Wide Medium Bold" charset="1" panose="00000905000000000000"/>
      <p:regular r:id="rId25"/>
    </p:embeddedFont>
    <p:embeddedFont>
      <p:font typeface="Agrandir Wide Medium Italics" charset="1" panose="00000605000000000000"/>
      <p:regular r:id="rId26"/>
    </p:embeddedFont>
    <p:embeddedFont>
      <p:font typeface="Agrandir Wide Medium Bold Italics" charset="1" panose="00000905000000000000"/>
      <p:regular r:id="rId27"/>
    </p:embeddedFont>
    <p:embeddedFont>
      <p:font typeface="Agrandir Wide" charset="1" panose="00000505000000000000"/>
      <p:regular r:id="rId28"/>
    </p:embeddedFont>
    <p:embeddedFont>
      <p:font typeface="Agrandir Wide Bold" charset="1" panose="00000805000000000000"/>
      <p:regular r:id="rId29"/>
    </p:embeddedFont>
    <p:embeddedFont>
      <p:font typeface="Agrandir Wide Italics" charset="1" panose="00000505000000000000"/>
      <p:regular r:id="rId30"/>
    </p:embeddedFont>
    <p:embeddedFont>
      <p:font typeface="Agrandir Wide Bold Italics" charset="1" panose="00000805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23850" y="4206427"/>
            <a:ext cx="13840299" cy="143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4800">
                <a:solidFill>
                  <a:srgbClr val="000000"/>
                </a:solidFill>
                <a:latin typeface="Agrandir Wide Medium"/>
              </a:rPr>
              <a:t>Revitalisasi Pancasila Sebagai Pemberdayaan Identitas Nasional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26257" y="620277"/>
            <a:ext cx="3933043" cy="40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elegraf"/>
              </a:rPr>
              <a:t>KELOMPOK 385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342644" y="1395618"/>
            <a:ext cx="8801356" cy="7495765"/>
            <a:chOff x="0" y="0"/>
            <a:chExt cx="5053165" cy="4303580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4960455" cy="4210870"/>
            </a:xfrm>
            <a:custGeom>
              <a:avLst/>
              <a:gdLst/>
              <a:ahLst/>
              <a:cxnLst/>
              <a:rect r="r" b="b" t="t" l="l"/>
              <a:pathLst>
                <a:path h="4210870" w="4960455">
                  <a:moveTo>
                    <a:pt x="0" y="4156260"/>
                  </a:moveTo>
                  <a:lnTo>
                    <a:pt x="0" y="4210870"/>
                  </a:lnTo>
                  <a:lnTo>
                    <a:pt x="4960455" y="4210870"/>
                  </a:lnTo>
                  <a:lnTo>
                    <a:pt x="4960455" y="0"/>
                  </a:lnTo>
                  <a:lnTo>
                    <a:pt x="4905845" y="0"/>
                  </a:lnTo>
                  <a:lnTo>
                    <a:pt x="4905845" y="415626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4985855" cy="4236270"/>
            </a:xfrm>
            <a:custGeom>
              <a:avLst/>
              <a:gdLst/>
              <a:ahLst/>
              <a:cxnLst/>
              <a:rect r="r" b="b" t="t" l="l"/>
              <a:pathLst>
                <a:path h="4236270" w="4985855">
                  <a:moveTo>
                    <a:pt x="4918545" y="0"/>
                  </a:moveTo>
                  <a:lnTo>
                    <a:pt x="4918545" y="12700"/>
                  </a:lnTo>
                  <a:lnTo>
                    <a:pt x="4973155" y="12700"/>
                  </a:lnTo>
                  <a:lnTo>
                    <a:pt x="4973155" y="4223570"/>
                  </a:lnTo>
                  <a:lnTo>
                    <a:pt x="12700" y="4223570"/>
                  </a:lnTo>
                  <a:lnTo>
                    <a:pt x="12700" y="4168960"/>
                  </a:lnTo>
                  <a:lnTo>
                    <a:pt x="0" y="4168960"/>
                  </a:lnTo>
                  <a:lnTo>
                    <a:pt x="0" y="4236270"/>
                  </a:lnTo>
                  <a:lnTo>
                    <a:pt x="4985855" y="4236270"/>
                  </a:lnTo>
                  <a:lnTo>
                    <a:pt x="498585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4960455" cy="4210870"/>
            </a:xfrm>
            <a:custGeom>
              <a:avLst/>
              <a:gdLst/>
              <a:ahLst/>
              <a:cxnLst/>
              <a:rect r="r" b="b" t="t" l="l"/>
              <a:pathLst>
                <a:path h="4210870" w="4960455">
                  <a:moveTo>
                    <a:pt x="0" y="0"/>
                  </a:moveTo>
                  <a:lnTo>
                    <a:pt x="4960455" y="0"/>
                  </a:lnTo>
                  <a:lnTo>
                    <a:pt x="4960455" y="4210870"/>
                  </a:lnTo>
                  <a:lnTo>
                    <a:pt x="0" y="42108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985855" cy="4236270"/>
            </a:xfrm>
            <a:custGeom>
              <a:avLst/>
              <a:gdLst/>
              <a:ahLst/>
              <a:cxnLst/>
              <a:rect r="r" b="b" t="t" l="l"/>
              <a:pathLst>
                <a:path h="4236270" w="4985855">
                  <a:moveTo>
                    <a:pt x="80010" y="4236270"/>
                  </a:moveTo>
                  <a:lnTo>
                    <a:pt x="4985855" y="4236270"/>
                  </a:lnTo>
                  <a:lnTo>
                    <a:pt x="4985855" y="80010"/>
                  </a:lnTo>
                  <a:lnTo>
                    <a:pt x="4985855" y="67310"/>
                  </a:lnTo>
                  <a:lnTo>
                    <a:pt x="4985855" y="0"/>
                  </a:lnTo>
                  <a:lnTo>
                    <a:pt x="0" y="0"/>
                  </a:lnTo>
                  <a:lnTo>
                    <a:pt x="0" y="4236270"/>
                  </a:lnTo>
                  <a:lnTo>
                    <a:pt x="67310" y="4236270"/>
                  </a:lnTo>
                  <a:lnTo>
                    <a:pt x="80010" y="4236270"/>
                  </a:lnTo>
                  <a:close/>
                  <a:moveTo>
                    <a:pt x="12700" y="12700"/>
                  </a:moveTo>
                  <a:lnTo>
                    <a:pt x="4973155" y="12700"/>
                  </a:lnTo>
                  <a:lnTo>
                    <a:pt x="4973155" y="4223570"/>
                  </a:lnTo>
                  <a:lnTo>
                    <a:pt x="12700" y="422357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34583" y="2709314"/>
            <a:ext cx="8217477" cy="480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1. Leonhard martin - 120510210007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2. Tamara Aliya Zahra - 130110210188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3.diinah diyaanah - 110110210329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4. Stefanie Wangsahardja - 160110210009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5. Adinda Salsabila - 140810210017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6. Hanif Fakhril Islam - 120610210047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7. Prames Ray Lapian - 140810210059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000000"/>
                </a:solidFill>
                <a:latin typeface="Arimo"/>
              </a:rPr>
              <a:t>8.Nauval Izzaturahman-240210210095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486644" y="1395618"/>
            <a:ext cx="8801356" cy="7495765"/>
            <a:chOff x="0" y="0"/>
            <a:chExt cx="5053165" cy="4303580"/>
          </a:xfrm>
        </p:grpSpPr>
        <p:sp>
          <p:nvSpPr>
            <p:cNvPr name="Freeform 14" id="14"/>
            <p:cNvSpPr/>
            <p:nvPr/>
          </p:nvSpPr>
          <p:spPr>
            <a:xfrm>
              <a:off x="80010" y="80010"/>
              <a:ext cx="4960455" cy="4210870"/>
            </a:xfrm>
            <a:custGeom>
              <a:avLst/>
              <a:gdLst/>
              <a:ahLst/>
              <a:cxnLst/>
              <a:rect r="r" b="b" t="t" l="l"/>
              <a:pathLst>
                <a:path h="4210870" w="4960455">
                  <a:moveTo>
                    <a:pt x="0" y="4156260"/>
                  </a:moveTo>
                  <a:lnTo>
                    <a:pt x="0" y="4210870"/>
                  </a:lnTo>
                  <a:lnTo>
                    <a:pt x="4960455" y="4210870"/>
                  </a:lnTo>
                  <a:lnTo>
                    <a:pt x="4960455" y="0"/>
                  </a:lnTo>
                  <a:lnTo>
                    <a:pt x="4905845" y="0"/>
                  </a:lnTo>
                  <a:lnTo>
                    <a:pt x="4905845" y="415626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67310" y="67310"/>
              <a:ext cx="4985855" cy="4236270"/>
            </a:xfrm>
            <a:custGeom>
              <a:avLst/>
              <a:gdLst/>
              <a:ahLst/>
              <a:cxnLst/>
              <a:rect r="r" b="b" t="t" l="l"/>
              <a:pathLst>
                <a:path h="4236270" w="4985855">
                  <a:moveTo>
                    <a:pt x="4918545" y="0"/>
                  </a:moveTo>
                  <a:lnTo>
                    <a:pt x="4918545" y="12700"/>
                  </a:lnTo>
                  <a:lnTo>
                    <a:pt x="4973155" y="12700"/>
                  </a:lnTo>
                  <a:lnTo>
                    <a:pt x="4973155" y="4223570"/>
                  </a:lnTo>
                  <a:lnTo>
                    <a:pt x="12700" y="4223570"/>
                  </a:lnTo>
                  <a:lnTo>
                    <a:pt x="12700" y="4168960"/>
                  </a:lnTo>
                  <a:lnTo>
                    <a:pt x="0" y="4168960"/>
                  </a:lnTo>
                  <a:lnTo>
                    <a:pt x="0" y="4236270"/>
                  </a:lnTo>
                  <a:lnTo>
                    <a:pt x="4985855" y="4236270"/>
                  </a:lnTo>
                  <a:lnTo>
                    <a:pt x="498585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12700" y="12700"/>
              <a:ext cx="4960455" cy="4210870"/>
            </a:xfrm>
            <a:custGeom>
              <a:avLst/>
              <a:gdLst/>
              <a:ahLst/>
              <a:cxnLst/>
              <a:rect r="r" b="b" t="t" l="l"/>
              <a:pathLst>
                <a:path h="4210870" w="4960455">
                  <a:moveTo>
                    <a:pt x="0" y="0"/>
                  </a:moveTo>
                  <a:lnTo>
                    <a:pt x="4960455" y="0"/>
                  </a:lnTo>
                  <a:lnTo>
                    <a:pt x="4960455" y="4210870"/>
                  </a:lnTo>
                  <a:lnTo>
                    <a:pt x="0" y="42108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4985855" cy="4236270"/>
            </a:xfrm>
            <a:custGeom>
              <a:avLst/>
              <a:gdLst/>
              <a:ahLst/>
              <a:cxnLst/>
              <a:rect r="r" b="b" t="t" l="l"/>
              <a:pathLst>
                <a:path h="4236270" w="4985855">
                  <a:moveTo>
                    <a:pt x="80010" y="4236270"/>
                  </a:moveTo>
                  <a:lnTo>
                    <a:pt x="4985855" y="4236270"/>
                  </a:lnTo>
                  <a:lnTo>
                    <a:pt x="4985855" y="80010"/>
                  </a:lnTo>
                  <a:lnTo>
                    <a:pt x="4985855" y="67310"/>
                  </a:lnTo>
                  <a:lnTo>
                    <a:pt x="4985855" y="0"/>
                  </a:lnTo>
                  <a:lnTo>
                    <a:pt x="0" y="0"/>
                  </a:lnTo>
                  <a:lnTo>
                    <a:pt x="0" y="4236270"/>
                  </a:lnTo>
                  <a:lnTo>
                    <a:pt x="67310" y="4236270"/>
                  </a:lnTo>
                  <a:lnTo>
                    <a:pt x="80010" y="4236270"/>
                  </a:lnTo>
                  <a:close/>
                  <a:moveTo>
                    <a:pt x="12700" y="12700"/>
                  </a:moveTo>
                  <a:lnTo>
                    <a:pt x="4973155" y="12700"/>
                  </a:lnTo>
                  <a:lnTo>
                    <a:pt x="4973155" y="4223570"/>
                  </a:lnTo>
                  <a:lnTo>
                    <a:pt x="12700" y="422357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836017" y="2337185"/>
            <a:ext cx="8451983" cy="525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pen Sans Light"/>
              </a:rPr>
              <a:t>9. Dyah Calystha - 170304210037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10. Rifat Syafaat - 210210210061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11. Puji Ayu Lestari - 200610210010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12. Siti Nurfadillah Hasibuan - 150104210002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13.Meilly Angelia Kalaite - 210310210021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14. Muhammad Hujjatul H. -180210210041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15. Cheryl Trivera - 170610210044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mo"/>
              </a:rPr>
              <a:t>16. Revanza Satwika - 230110210050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5095257" y="4250593"/>
            <a:ext cx="8123909" cy="5132642"/>
            <a:chOff x="0" y="0"/>
            <a:chExt cx="5380000" cy="3399056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5287290" cy="3306345"/>
            </a:xfrm>
            <a:custGeom>
              <a:avLst/>
              <a:gdLst/>
              <a:ahLst/>
              <a:cxnLst/>
              <a:rect r="r" b="b" t="t" l="l"/>
              <a:pathLst>
                <a:path h="3306345" w="5287290">
                  <a:moveTo>
                    <a:pt x="0" y="3251735"/>
                  </a:moveTo>
                  <a:lnTo>
                    <a:pt x="0" y="3306345"/>
                  </a:lnTo>
                  <a:lnTo>
                    <a:pt x="5287290" y="3306345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3251735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5312690" cy="3331745"/>
            </a:xfrm>
            <a:custGeom>
              <a:avLst/>
              <a:gdLst/>
              <a:ahLst/>
              <a:cxnLst/>
              <a:rect r="r" b="b" t="t" l="l"/>
              <a:pathLst>
                <a:path h="3331745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3319045"/>
                  </a:lnTo>
                  <a:lnTo>
                    <a:pt x="12700" y="3319045"/>
                  </a:lnTo>
                  <a:lnTo>
                    <a:pt x="12700" y="3264435"/>
                  </a:lnTo>
                  <a:lnTo>
                    <a:pt x="0" y="3264435"/>
                  </a:lnTo>
                  <a:lnTo>
                    <a:pt x="0" y="3331745"/>
                  </a:lnTo>
                  <a:lnTo>
                    <a:pt x="5312690" y="3331745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5287290" cy="3306345"/>
            </a:xfrm>
            <a:custGeom>
              <a:avLst/>
              <a:gdLst/>
              <a:ahLst/>
              <a:cxnLst/>
              <a:rect r="r" b="b" t="t" l="l"/>
              <a:pathLst>
                <a:path h="3306345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3306345"/>
                  </a:lnTo>
                  <a:lnTo>
                    <a:pt x="0" y="33063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5312690" cy="3331745"/>
            </a:xfrm>
            <a:custGeom>
              <a:avLst/>
              <a:gdLst/>
              <a:ahLst/>
              <a:cxnLst/>
              <a:rect r="r" b="b" t="t" l="l"/>
              <a:pathLst>
                <a:path h="3331745" w="5312690">
                  <a:moveTo>
                    <a:pt x="80010" y="3331745"/>
                  </a:moveTo>
                  <a:lnTo>
                    <a:pt x="5312690" y="3331745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3331745"/>
                  </a:lnTo>
                  <a:lnTo>
                    <a:pt x="67310" y="3331745"/>
                  </a:lnTo>
                  <a:lnTo>
                    <a:pt x="80010" y="3331745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3319045"/>
                  </a:lnTo>
                  <a:lnTo>
                    <a:pt x="12700" y="3319045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082046" y="630380"/>
            <a:ext cx="8123909" cy="2699367"/>
            <a:chOff x="0" y="0"/>
            <a:chExt cx="5380000" cy="1787636"/>
          </a:xfrm>
        </p:grpSpPr>
        <p:sp>
          <p:nvSpPr>
            <p:cNvPr name="Freeform 13" id="13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216657" y="794914"/>
            <a:ext cx="5854687" cy="2255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0"/>
              </a:lnSpc>
            </a:pPr>
            <a:r>
              <a:rPr lang="en-US" sz="6486">
                <a:solidFill>
                  <a:srgbClr val="000000"/>
                </a:solidFill>
                <a:latin typeface="Open Sans Extra Bold"/>
              </a:rPr>
              <a:t>Revitalisasi Pancasila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1301" y="4878710"/>
            <a:ext cx="7111821" cy="3743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sz="2976">
                <a:solidFill>
                  <a:srgbClr val="000000"/>
                </a:solidFill>
                <a:latin typeface="Agrandir Wide Medium"/>
              </a:rPr>
              <a:t>Revitalisasi Pancasila adalah pemberdayaan kembali kedudukan, fungsi dan peranan Pancasila sebagai dasar negara, pandangan hidup, ideologi dan sumber nilai-nilai bangsa Indonesia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5095257" y="4250593"/>
            <a:ext cx="8123909" cy="5132642"/>
            <a:chOff x="0" y="0"/>
            <a:chExt cx="5380000" cy="3399056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5287290" cy="3306345"/>
            </a:xfrm>
            <a:custGeom>
              <a:avLst/>
              <a:gdLst/>
              <a:ahLst/>
              <a:cxnLst/>
              <a:rect r="r" b="b" t="t" l="l"/>
              <a:pathLst>
                <a:path h="3306345" w="5287290">
                  <a:moveTo>
                    <a:pt x="0" y="3251735"/>
                  </a:moveTo>
                  <a:lnTo>
                    <a:pt x="0" y="3306345"/>
                  </a:lnTo>
                  <a:lnTo>
                    <a:pt x="5287290" y="3306345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3251735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5312690" cy="3331745"/>
            </a:xfrm>
            <a:custGeom>
              <a:avLst/>
              <a:gdLst/>
              <a:ahLst/>
              <a:cxnLst/>
              <a:rect r="r" b="b" t="t" l="l"/>
              <a:pathLst>
                <a:path h="3331745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3319045"/>
                  </a:lnTo>
                  <a:lnTo>
                    <a:pt x="12700" y="3319045"/>
                  </a:lnTo>
                  <a:lnTo>
                    <a:pt x="12700" y="3264435"/>
                  </a:lnTo>
                  <a:lnTo>
                    <a:pt x="0" y="3264435"/>
                  </a:lnTo>
                  <a:lnTo>
                    <a:pt x="0" y="3331745"/>
                  </a:lnTo>
                  <a:lnTo>
                    <a:pt x="5312690" y="3331745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5287290" cy="3306345"/>
            </a:xfrm>
            <a:custGeom>
              <a:avLst/>
              <a:gdLst/>
              <a:ahLst/>
              <a:cxnLst/>
              <a:rect r="r" b="b" t="t" l="l"/>
              <a:pathLst>
                <a:path h="3306345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3306345"/>
                  </a:lnTo>
                  <a:lnTo>
                    <a:pt x="0" y="33063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5312690" cy="3331745"/>
            </a:xfrm>
            <a:custGeom>
              <a:avLst/>
              <a:gdLst/>
              <a:ahLst/>
              <a:cxnLst/>
              <a:rect r="r" b="b" t="t" l="l"/>
              <a:pathLst>
                <a:path h="3331745" w="5312690">
                  <a:moveTo>
                    <a:pt x="80010" y="3331745"/>
                  </a:moveTo>
                  <a:lnTo>
                    <a:pt x="5312690" y="3331745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3331745"/>
                  </a:lnTo>
                  <a:lnTo>
                    <a:pt x="67310" y="3331745"/>
                  </a:lnTo>
                  <a:lnTo>
                    <a:pt x="80010" y="3331745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3319045"/>
                  </a:lnTo>
                  <a:lnTo>
                    <a:pt x="12700" y="3319045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082046" y="630380"/>
            <a:ext cx="8123909" cy="2699367"/>
            <a:chOff x="0" y="0"/>
            <a:chExt cx="5380000" cy="1787636"/>
          </a:xfrm>
        </p:grpSpPr>
        <p:sp>
          <p:nvSpPr>
            <p:cNvPr name="Freeform 13" id="13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r="r" b="b" t="t" l="l"/>
              <a:pathLst>
                <a:path h="1694926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r="r" b="b" t="t" l="l"/>
              <a:pathLst>
                <a:path h="1720326" w="5312690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578867" y="1371525"/>
            <a:ext cx="9156687" cy="110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0"/>
              </a:lnSpc>
            </a:pPr>
            <a:r>
              <a:rPr lang="en-US" sz="6486">
                <a:solidFill>
                  <a:srgbClr val="000000"/>
                </a:solidFill>
                <a:latin typeface="Open Sans Extra Bold"/>
              </a:rPr>
              <a:t>Permasalahan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95257" y="5794160"/>
            <a:ext cx="8123909" cy="188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grandir Wide Medium"/>
              </a:rPr>
              <a:t>krisis dan disintegrasi yang cenderung sudah menyentuh ke semua segi dan sendi kehidupan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28700" y="2720215"/>
            <a:ext cx="6959664" cy="6538085"/>
            <a:chOff x="0" y="0"/>
            <a:chExt cx="3995786" cy="3753742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86206" y="2720215"/>
            <a:ext cx="8873094" cy="6538085"/>
            <a:chOff x="0" y="0"/>
            <a:chExt cx="5094352" cy="3753742"/>
          </a:xfrm>
        </p:grpSpPr>
        <p:sp>
          <p:nvSpPr>
            <p:cNvPr name="Freeform 13" id="13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r="r" b="b" t="t" l="l"/>
              <a:pathLst>
                <a:path h="3661032" w="500164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r="r" b="b" t="t" l="l"/>
              <a:pathLst>
                <a:path h="3686432" w="502704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r="r" b="b" t="t" l="l"/>
              <a:pathLst>
                <a:path h="3661032" w="500164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r="r" b="b" t="t" l="l"/>
              <a:pathLst>
                <a:path h="3686432" w="502704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802594" y="3649801"/>
            <a:ext cx="843068" cy="833495"/>
            <a:chOff x="0" y="0"/>
            <a:chExt cx="1124091" cy="1111327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114" r="0" b="114"/>
            <a:stretch>
              <a:fillRect/>
            </a:stretch>
          </p:blipFill>
          <p:spPr>
            <a:xfrm flipH="false" flipV="false" rot="0"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02594" y="4930971"/>
            <a:ext cx="843068" cy="835404"/>
            <a:chOff x="0" y="0"/>
            <a:chExt cx="1124091" cy="1113872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234487" y="3844547"/>
            <a:ext cx="4608425" cy="39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SPIRITUAL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802594" y="6212141"/>
            <a:ext cx="843068" cy="835404"/>
            <a:chOff x="0" y="0"/>
            <a:chExt cx="1124091" cy="1113872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name="TextBox 26" id="26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234487" y="5110545"/>
            <a:ext cx="4608425" cy="41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AKADEMIS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802594" y="7493310"/>
            <a:ext cx="843068" cy="835404"/>
            <a:chOff x="0" y="0"/>
            <a:chExt cx="1124091" cy="1113872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name="TextBox 30" id="30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234487" y="7671931"/>
            <a:ext cx="4608425" cy="41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MONDIAL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6512" y="2998391"/>
            <a:ext cx="6604040" cy="5886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4767">
                <a:solidFill>
                  <a:srgbClr val="000000"/>
                </a:solidFill>
                <a:latin typeface="Open Sans"/>
              </a:rPr>
              <a:t>Dalam merevitalisasi Pancasila sebagai manifestasi Identitas Nasional harus dikaitkan dengan wawasan:</a:t>
            </a:r>
          </a:p>
          <a:p>
            <a:pPr algn="ctr">
              <a:lnSpc>
                <a:spcPts val="6673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1234487" y="6407841"/>
            <a:ext cx="4608425" cy="39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KEBANGSAAN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939231" y="4800885"/>
            <a:ext cx="14391694" cy="4973729"/>
            <a:chOff x="0" y="0"/>
            <a:chExt cx="10930434" cy="3777527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r="r" b="b" t="t" l="l"/>
              <a:pathLst>
                <a:path h="3684817" w="10837724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863124" cy="3710217"/>
            </a:xfrm>
            <a:custGeom>
              <a:avLst/>
              <a:gdLst/>
              <a:ahLst/>
              <a:cxnLst/>
              <a:rect r="r" b="b" t="t" l="l"/>
              <a:pathLst>
                <a:path h="3710217" w="10863124">
                  <a:moveTo>
                    <a:pt x="80010" y="3710217"/>
                  </a:moveTo>
                  <a:lnTo>
                    <a:pt x="10863124" y="3710217"/>
                  </a:lnTo>
                  <a:lnTo>
                    <a:pt x="10863124" y="80010"/>
                  </a:lnTo>
                  <a:lnTo>
                    <a:pt x="10863124" y="67310"/>
                  </a:lnTo>
                  <a:lnTo>
                    <a:pt x="10863124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39231" y="1549400"/>
            <a:ext cx="10459167" cy="2804936"/>
            <a:chOff x="0" y="0"/>
            <a:chExt cx="5380000" cy="1442807"/>
          </a:xfrm>
        </p:grpSpPr>
        <p:sp>
          <p:nvSpPr>
            <p:cNvPr name="Freeform 13" id="13"/>
            <p:cNvSpPr/>
            <p:nvPr/>
          </p:nvSpPr>
          <p:spPr>
            <a:xfrm>
              <a:off x="80010" y="80010"/>
              <a:ext cx="5287290" cy="1350097"/>
            </a:xfrm>
            <a:custGeom>
              <a:avLst/>
              <a:gdLst/>
              <a:ahLst/>
              <a:cxnLst/>
              <a:rect r="r" b="b" t="t" l="l"/>
              <a:pathLst>
                <a:path h="1350097" w="5287290">
                  <a:moveTo>
                    <a:pt x="0" y="1295487"/>
                  </a:moveTo>
                  <a:lnTo>
                    <a:pt x="0" y="1350097"/>
                  </a:lnTo>
                  <a:lnTo>
                    <a:pt x="5287290" y="1350097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295487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7310" y="67310"/>
              <a:ext cx="5312690" cy="1375497"/>
            </a:xfrm>
            <a:custGeom>
              <a:avLst/>
              <a:gdLst/>
              <a:ahLst/>
              <a:cxnLst/>
              <a:rect r="r" b="b" t="t" l="l"/>
              <a:pathLst>
                <a:path h="1375497" w="5312690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362797"/>
                  </a:lnTo>
                  <a:lnTo>
                    <a:pt x="12700" y="1362797"/>
                  </a:lnTo>
                  <a:lnTo>
                    <a:pt x="12700" y="1308187"/>
                  </a:lnTo>
                  <a:lnTo>
                    <a:pt x="0" y="1308187"/>
                  </a:lnTo>
                  <a:lnTo>
                    <a:pt x="0" y="1375497"/>
                  </a:lnTo>
                  <a:lnTo>
                    <a:pt x="5312690" y="1375497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5287290" cy="1350097"/>
            </a:xfrm>
            <a:custGeom>
              <a:avLst/>
              <a:gdLst/>
              <a:ahLst/>
              <a:cxnLst/>
              <a:rect r="r" b="b" t="t" l="l"/>
              <a:pathLst>
                <a:path h="1350097" w="5287290">
                  <a:moveTo>
                    <a:pt x="0" y="0"/>
                  </a:moveTo>
                  <a:lnTo>
                    <a:pt x="5287290" y="0"/>
                  </a:lnTo>
                  <a:lnTo>
                    <a:pt x="5287290" y="1350097"/>
                  </a:lnTo>
                  <a:lnTo>
                    <a:pt x="0" y="1350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5312690" cy="1375497"/>
            </a:xfrm>
            <a:custGeom>
              <a:avLst/>
              <a:gdLst/>
              <a:ahLst/>
              <a:cxnLst/>
              <a:rect r="r" b="b" t="t" l="l"/>
              <a:pathLst>
                <a:path h="1375497" w="5312690">
                  <a:moveTo>
                    <a:pt x="80010" y="1375497"/>
                  </a:moveTo>
                  <a:lnTo>
                    <a:pt x="5312690" y="1375497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375497"/>
                  </a:lnTo>
                  <a:lnTo>
                    <a:pt x="67310" y="1375497"/>
                  </a:lnTo>
                  <a:lnTo>
                    <a:pt x="80010" y="1375497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362797"/>
                  </a:lnTo>
                  <a:lnTo>
                    <a:pt x="12700" y="136279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75512" y="2056593"/>
            <a:ext cx="10386606" cy="16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Pemeberdayaan Identitas Nasional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11629" y="5411671"/>
            <a:ext cx="10246900" cy="359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grandir Wide Medium"/>
              </a:rPr>
              <a:t>Revitalisasi sebagai manifesatsi Identitas Nasional mengandung makna bahwa Pancasila harus kita letakkan dalam keutuhannya dengan Pembukaan, dieksplorasikan dimensi-dimensi yang melekat padanya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28700" y="2720215"/>
            <a:ext cx="6959664" cy="6538085"/>
            <a:chOff x="0" y="0"/>
            <a:chExt cx="3995786" cy="3753742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86206" y="2720215"/>
            <a:ext cx="8873094" cy="6538085"/>
            <a:chOff x="0" y="0"/>
            <a:chExt cx="5094352" cy="3753742"/>
          </a:xfrm>
        </p:grpSpPr>
        <p:sp>
          <p:nvSpPr>
            <p:cNvPr name="Freeform 13" id="13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r="r" b="b" t="t" l="l"/>
              <a:pathLst>
                <a:path h="3661032" w="500164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r="r" b="b" t="t" l="l"/>
              <a:pathLst>
                <a:path h="3686432" w="502704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r="r" b="b" t="t" l="l"/>
              <a:pathLst>
                <a:path h="3661032" w="500164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r="r" b="b" t="t" l="l"/>
              <a:pathLst>
                <a:path h="3686432" w="502704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802594" y="3649801"/>
            <a:ext cx="843068" cy="833495"/>
            <a:chOff x="0" y="0"/>
            <a:chExt cx="1124091" cy="1111327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114" r="0" b="114"/>
            <a:stretch>
              <a:fillRect/>
            </a:stretch>
          </p:blipFill>
          <p:spPr>
            <a:xfrm flipH="false" flipV="false" rot="0"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02594" y="4930971"/>
            <a:ext cx="843068" cy="835404"/>
            <a:chOff x="0" y="0"/>
            <a:chExt cx="1124091" cy="1113872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234487" y="3844547"/>
            <a:ext cx="4608425" cy="39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REALITAS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802594" y="6212141"/>
            <a:ext cx="843068" cy="835404"/>
            <a:chOff x="0" y="0"/>
            <a:chExt cx="1124091" cy="1113872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name="TextBox 26" id="26"/>
            <p:cNvSpPr txBox="true"/>
            <p:nvPr/>
          </p:nvSpPr>
          <p:spPr>
            <a:xfrm rot="0">
              <a:off x="247126" y="94527"/>
              <a:ext cx="594774" cy="85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234487" y="5110545"/>
            <a:ext cx="4608425" cy="41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IDEALITAS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6512" y="4042433"/>
            <a:ext cx="6604040" cy="3352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4767">
                <a:solidFill>
                  <a:srgbClr val="000000"/>
                </a:solidFill>
                <a:latin typeface="Open Sans"/>
              </a:rPr>
              <a:t>Hal-hal yang meliputi pemberdayaan identitas nasional :</a:t>
            </a:r>
          </a:p>
          <a:p>
            <a:pPr algn="ctr">
              <a:lnSpc>
                <a:spcPts val="6673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1234487" y="6407841"/>
            <a:ext cx="4608425" cy="39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FLEKSIBILITAS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467098" cy="2233712"/>
            <a:chOff x="0" y="0"/>
            <a:chExt cx="3712986" cy="1282452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3620276" cy="1189742"/>
            </a:xfrm>
            <a:custGeom>
              <a:avLst/>
              <a:gdLst/>
              <a:ahLst/>
              <a:cxnLst/>
              <a:rect r="r" b="b" t="t" l="l"/>
              <a:pathLst>
                <a:path h="1189742" w="3620276">
                  <a:moveTo>
                    <a:pt x="0" y="1135132"/>
                  </a:moveTo>
                  <a:lnTo>
                    <a:pt x="0" y="1189742"/>
                  </a:lnTo>
                  <a:lnTo>
                    <a:pt x="3620276" y="1189742"/>
                  </a:lnTo>
                  <a:lnTo>
                    <a:pt x="3620276" y="0"/>
                  </a:lnTo>
                  <a:lnTo>
                    <a:pt x="3565666" y="0"/>
                  </a:lnTo>
                  <a:lnTo>
                    <a:pt x="3565666" y="1135132"/>
                  </a:lnTo>
                  <a:close/>
                </a:path>
              </a:pathLst>
            </a:custGeom>
            <a:solidFill>
              <a:srgbClr val="FFA794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3645676" cy="1215142"/>
            </a:xfrm>
            <a:custGeom>
              <a:avLst/>
              <a:gdLst/>
              <a:ahLst/>
              <a:cxnLst/>
              <a:rect r="r" b="b" t="t" l="l"/>
              <a:pathLst>
                <a:path h="1215142" w="3645676">
                  <a:moveTo>
                    <a:pt x="3578366" y="0"/>
                  </a:moveTo>
                  <a:lnTo>
                    <a:pt x="3578366" y="12700"/>
                  </a:ln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147832"/>
                  </a:lnTo>
                  <a:lnTo>
                    <a:pt x="0" y="1147832"/>
                  </a:lnTo>
                  <a:lnTo>
                    <a:pt x="0" y="1215142"/>
                  </a:lnTo>
                  <a:lnTo>
                    <a:pt x="3645676" y="1215142"/>
                  </a:lnTo>
                  <a:lnTo>
                    <a:pt x="36456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3620276" cy="1189742"/>
            </a:xfrm>
            <a:custGeom>
              <a:avLst/>
              <a:gdLst/>
              <a:ahLst/>
              <a:cxnLst/>
              <a:rect r="r" b="b" t="t" l="l"/>
              <a:pathLst>
                <a:path h="1189742" w="3620276">
                  <a:moveTo>
                    <a:pt x="0" y="0"/>
                  </a:moveTo>
                  <a:lnTo>
                    <a:pt x="3620276" y="0"/>
                  </a:lnTo>
                  <a:lnTo>
                    <a:pt x="3620276" y="1189742"/>
                  </a:lnTo>
                  <a:lnTo>
                    <a:pt x="0" y="11897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3645676" cy="1215142"/>
            </a:xfrm>
            <a:custGeom>
              <a:avLst/>
              <a:gdLst/>
              <a:ahLst/>
              <a:cxnLst/>
              <a:rect r="r" b="b" t="t" l="l"/>
              <a:pathLst>
                <a:path h="1215142" w="3645676">
                  <a:moveTo>
                    <a:pt x="80010" y="1215142"/>
                  </a:moveTo>
                  <a:lnTo>
                    <a:pt x="3645676" y="1215142"/>
                  </a:lnTo>
                  <a:lnTo>
                    <a:pt x="3645676" y="80010"/>
                  </a:lnTo>
                  <a:lnTo>
                    <a:pt x="3645676" y="67310"/>
                  </a:lnTo>
                  <a:lnTo>
                    <a:pt x="3645676" y="0"/>
                  </a:lnTo>
                  <a:lnTo>
                    <a:pt x="0" y="0"/>
                  </a:lnTo>
                  <a:lnTo>
                    <a:pt x="0" y="1215142"/>
                  </a:lnTo>
                  <a:lnTo>
                    <a:pt x="67310" y="1215142"/>
                  </a:lnTo>
                  <a:lnTo>
                    <a:pt x="80010" y="1215142"/>
                  </a:lnTo>
                  <a:close/>
                  <a:moveTo>
                    <a:pt x="12700" y="12700"/>
                  </a:move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1395" y="1542229"/>
            <a:ext cx="5197159" cy="1206578"/>
            <a:chOff x="0" y="0"/>
            <a:chExt cx="6929545" cy="160877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33350"/>
              <a:ext cx="6929545" cy="1067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17"/>
                </a:lnSpc>
              </a:pPr>
              <a:r>
                <a:rPr lang="en-US" sz="4598" spc="229">
                  <a:solidFill>
                    <a:srgbClr val="000000"/>
                  </a:solidFill>
                  <a:latin typeface="Agrandir Wide Bold"/>
                </a:rPr>
                <a:t>TINDAKAN</a:t>
              </a:r>
            </a:p>
          </p:txBody>
        </p:sp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86205"/>
            <a:stretch>
              <a:fillRect/>
            </a:stretch>
          </p:blipFill>
          <p:spPr>
            <a:xfrm flipH="false" flipV="false" rot="0">
              <a:off x="0" y="1232412"/>
              <a:ext cx="2346372" cy="376358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1028700" y="3604637"/>
            <a:ext cx="3916445" cy="5653663"/>
            <a:chOff x="0" y="0"/>
            <a:chExt cx="2593638" cy="3744098"/>
          </a:xfrm>
        </p:grpSpPr>
        <p:sp>
          <p:nvSpPr>
            <p:cNvPr name="Freeform 16" id="16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r="r" b="b" t="t" l="l"/>
              <a:pathLst>
                <a:path h="3651387" w="2500928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r="r" b="b" t="t" l="l"/>
              <a:pathLst>
                <a:path h="3676787" w="2526328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r="r" b="b" t="t" l="l"/>
              <a:pathLst>
                <a:path h="3651388" w="250092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r="r" b="b" t="t" l="l"/>
              <a:pathLst>
                <a:path h="3676788" w="252632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3604637"/>
            <a:ext cx="3800344" cy="632973"/>
            <a:chOff x="0" y="0"/>
            <a:chExt cx="5067125" cy="84396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r="r" b="b" t="t" l="l"/>
                <a:pathLst>
                  <a:path h="4487024" w="27664367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F7E7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r="r" b="b" t="t" l="l"/>
                <a:pathLst>
                  <a:path h="4631804" w="27809146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2533562" y="169796"/>
              <a:ext cx="2170874" cy="497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Tindakan 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33243" y="3799907"/>
            <a:ext cx="1040736" cy="242434"/>
            <a:chOff x="0" y="0"/>
            <a:chExt cx="1387648" cy="323246"/>
          </a:xfrm>
        </p:grpSpPr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32" id="32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name="Group 35" id="35"/>
          <p:cNvGrpSpPr/>
          <p:nvPr/>
        </p:nvGrpSpPr>
        <p:grpSpPr>
          <a:xfrm rot="0">
            <a:off x="5125244" y="3604637"/>
            <a:ext cx="3916445" cy="5653663"/>
            <a:chOff x="0" y="0"/>
            <a:chExt cx="2593638" cy="3744098"/>
          </a:xfrm>
        </p:grpSpPr>
        <p:sp>
          <p:nvSpPr>
            <p:cNvPr name="Freeform 36" id="36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r="r" b="b" t="t" l="l"/>
              <a:pathLst>
                <a:path h="3651387" w="2500928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r="r" b="b" t="t" l="l"/>
              <a:pathLst>
                <a:path h="3676787" w="2526328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r="r" b="b" t="t" l="l"/>
              <a:pathLst>
                <a:path h="3651388" w="250092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r="r" b="b" t="t" l="l"/>
              <a:pathLst>
                <a:path h="3676788" w="252632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125244" y="3604637"/>
            <a:ext cx="3800344" cy="632973"/>
            <a:chOff x="0" y="0"/>
            <a:chExt cx="5067125" cy="84396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r="r" b="b" t="t" l="l"/>
                <a:pathLst>
                  <a:path h="4487024" w="27664367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r="r" b="b" t="t" l="l"/>
                <a:pathLst>
                  <a:path h="4631804" w="27809146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4" id="44"/>
            <p:cNvSpPr txBox="true"/>
            <p:nvPr/>
          </p:nvSpPr>
          <p:spPr>
            <a:xfrm rot="0">
              <a:off x="2533562" y="169796"/>
              <a:ext cx="2170874" cy="483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565"/>
                </a:lnSpc>
                <a:spcBef>
                  <a:spcPct val="0"/>
                </a:spcBef>
              </a:pPr>
              <a:r>
                <a:rPr lang="en-US" sz="2332" spc="46">
                  <a:solidFill>
                    <a:srgbClr val="000000"/>
                  </a:solidFill>
                  <a:latin typeface="Telegraf Medium"/>
                </a:rPr>
                <a:t>Tindakan 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429788" y="3799907"/>
            <a:ext cx="1040736" cy="242434"/>
            <a:chOff x="0" y="0"/>
            <a:chExt cx="1387648" cy="323246"/>
          </a:xfrm>
        </p:grpSpPr>
        <p:grpSp>
          <p:nvGrpSpPr>
            <p:cNvPr name="Group 46" id="46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49" id="49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52" id="52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53" id="5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name="Group 55" id="55"/>
          <p:cNvGrpSpPr/>
          <p:nvPr/>
        </p:nvGrpSpPr>
        <p:grpSpPr>
          <a:xfrm rot="0">
            <a:off x="9246311" y="3604637"/>
            <a:ext cx="3916445" cy="5653663"/>
            <a:chOff x="0" y="0"/>
            <a:chExt cx="2593638" cy="3744098"/>
          </a:xfrm>
        </p:grpSpPr>
        <p:sp>
          <p:nvSpPr>
            <p:cNvPr name="Freeform 56" id="56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r="r" b="b" t="t" l="l"/>
              <a:pathLst>
                <a:path h="3651387" w="2500928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57" id="57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r="r" b="b" t="t" l="l"/>
              <a:pathLst>
                <a:path h="3676787" w="2526328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8" id="58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r="r" b="b" t="t" l="l"/>
              <a:pathLst>
                <a:path h="3651388" w="250092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r="r" b="b" t="t" l="l"/>
              <a:pathLst>
                <a:path h="3676788" w="252632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9246311" y="3604637"/>
            <a:ext cx="3800344" cy="632973"/>
            <a:chOff x="0" y="0"/>
            <a:chExt cx="5067125" cy="843964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r="r" b="b" t="t" l="l"/>
                <a:pathLst>
                  <a:path h="4487024" w="27664367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r="r" b="b" t="t" l="l"/>
                <a:pathLst>
                  <a:path h="4631804" w="27809146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4" id="64"/>
            <p:cNvSpPr txBox="true"/>
            <p:nvPr/>
          </p:nvSpPr>
          <p:spPr>
            <a:xfrm rot="0">
              <a:off x="2533562" y="169796"/>
              <a:ext cx="2170874" cy="483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565"/>
                </a:lnSpc>
                <a:spcBef>
                  <a:spcPct val="0"/>
                </a:spcBef>
              </a:pPr>
              <a:r>
                <a:rPr lang="en-US" sz="2332" spc="46">
                  <a:solidFill>
                    <a:srgbClr val="000000"/>
                  </a:solidFill>
                  <a:latin typeface="Telegraf Medium"/>
                </a:rPr>
                <a:t>Tindakan 3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550854" y="3799907"/>
            <a:ext cx="1040736" cy="242434"/>
            <a:chOff x="0" y="0"/>
            <a:chExt cx="1387648" cy="323246"/>
          </a:xfrm>
        </p:grpSpPr>
        <p:grpSp>
          <p:nvGrpSpPr>
            <p:cNvPr name="Group 66" id="66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67" id="6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8" id="6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69" id="69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70" id="7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1" id="7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72" id="72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73" id="7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4" id="7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name="Group 75" id="75"/>
          <p:cNvGrpSpPr/>
          <p:nvPr/>
        </p:nvGrpSpPr>
        <p:grpSpPr>
          <a:xfrm rot="0">
            <a:off x="13342855" y="3604637"/>
            <a:ext cx="3916445" cy="5653663"/>
            <a:chOff x="0" y="0"/>
            <a:chExt cx="2593638" cy="3744098"/>
          </a:xfrm>
        </p:grpSpPr>
        <p:sp>
          <p:nvSpPr>
            <p:cNvPr name="Freeform 76" id="76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r="r" b="b" t="t" l="l"/>
              <a:pathLst>
                <a:path h="3651387" w="2500928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77" id="77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r="r" b="b" t="t" l="l"/>
              <a:pathLst>
                <a:path h="3676787" w="2526328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8" id="78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r="r" b="b" t="t" l="l"/>
              <a:pathLst>
                <a:path h="3651388" w="250092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r="r" b="b" t="t" l="l"/>
              <a:pathLst>
                <a:path h="3676788" w="252632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3342855" y="3604637"/>
            <a:ext cx="3800344" cy="632973"/>
            <a:chOff x="0" y="0"/>
            <a:chExt cx="5067125" cy="843964"/>
          </a:xfrm>
        </p:grpSpPr>
        <p:grpSp>
          <p:nvGrpSpPr>
            <p:cNvPr name="Group 81" id="81"/>
            <p:cNvGrpSpPr/>
            <p:nvPr/>
          </p:nvGrpSpPr>
          <p:grpSpPr>
            <a:xfrm rot="0"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name="Freeform 82" id="82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r="r" b="b" t="t" l="l"/>
                <a:pathLst>
                  <a:path h="4487024" w="27664367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83" id="83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r="r" b="b" t="t" l="l"/>
                <a:pathLst>
                  <a:path h="4631804" w="27809146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4" id="84"/>
            <p:cNvSpPr txBox="true"/>
            <p:nvPr/>
          </p:nvSpPr>
          <p:spPr>
            <a:xfrm rot="0">
              <a:off x="2533562" y="169796"/>
              <a:ext cx="2170874" cy="483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565"/>
                </a:lnSpc>
                <a:spcBef>
                  <a:spcPct val="0"/>
                </a:spcBef>
              </a:pPr>
              <a:r>
                <a:rPr lang="en-US" sz="2332" spc="46">
                  <a:solidFill>
                    <a:srgbClr val="000000"/>
                  </a:solidFill>
                  <a:latin typeface="Telegraf Medium"/>
                </a:rPr>
                <a:t>Tindakan 4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3647398" y="3799907"/>
            <a:ext cx="1040736" cy="242434"/>
            <a:chOff x="0" y="0"/>
            <a:chExt cx="1387648" cy="323246"/>
          </a:xfrm>
        </p:grpSpPr>
        <p:grpSp>
          <p:nvGrpSpPr>
            <p:cNvPr name="Group 86" id="86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87" id="8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88" id="8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89" id="89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90" id="9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1" id="9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92" id="92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93" id="9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4" id="9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TextBox 95" id="95"/>
          <p:cNvSpPr txBox="true"/>
          <p:nvPr/>
        </p:nvSpPr>
        <p:spPr>
          <a:xfrm rot="0">
            <a:off x="5635877" y="5567199"/>
            <a:ext cx="2895180" cy="100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"/>
              </a:rPr>
              <a:t> MEMAHAMI NILAI PANCASILA 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3789942" y="5272434"/>
            <a:ext cx="3022271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MENGEMBANGKAN JATI DIRI BANGSA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367069" y="5567199"/>
            <a:ext cx="2895180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"/>
              </a:rPr>
              <a:t> MENGGALI NILAI PANCASILA 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9756943" y="5086350"/>
            <a:ext cx="2895180" cy="203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"/>
              </a:rPr>
              <a:t> MENERAPKAN NILAI PANCASILA DALAM KEHIDUPAN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-19127" t="22635" r="-19127" b="2263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2905639" y="1863751"/>
            <a:ext cx="12476723" cy="6173469"/>
            <a:chOff x="0" y="0"/>
            <a:chExt cx="7163321" cy="3544403"/>
          </a:xfrm>
        </p:grpSpPr>
        <p:sp>
          <p:nvSpPr>
            <p:cNvPr name="Freeform 8" id="8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r="r" b="b" t="t" l="l"/>
              <a:pathLst>
                <a:path h="3451693" w="7070611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r="r" b="b" t="t" l="l"/>
              <a:pathLst>
                <a:path h="3477093" w="7096011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r="r" b="b" t="t" l="l"/>
              <a:pathLst>
                <a:path h="3451694" w="7070611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r="r" b="b" t="t" l="l"/>
              <a:pathLst>
                <a:path h="3477094" w="7096011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827117" y="4156031"/>
            <a:ext cx="10633767" cy="146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28"/>
              </a:lnSpc>
              <a:spcBef>
                <a:spcPct val="0"/>
              </a:spcBef>
            </a:pPr>
            <a:r>
              <a:rPr lang="en-US" sz="8800" u="none">
                <a:solidFill>
                  <a:srgbClr val="000000"/>
                </a:solidFill>
                <a:latin typeface="Agrandir Wide Bold"/>
              </a:rPr>
              <a:t>Terima kasih!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DAEqmfe7Frw</dc:identifier>
  <dcterms:modified xsi:type="dcterms:W3CDTF">2011-08-01T06:04:30Z</dcterms:modified>
  <cp:revision>1</cp:revision>
  <dc:title>Presentasi Curah Pendapat Memphis</dc:title>
</cp:coreProperties>
</file>