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7" r:id="rId2"/>
    <p:sldId id="258" r:id="rId3"/>
    <p:sldId id="259" r:id="rId4"/>
    <p:sldId id="260" r:id="rId5"/>
    <p:sldId id="261" r:id="rId6"/>
    <p:sldId id="299" r:id="rId7"/>
    <p:sldId id="300" r:id="rId8"/>
    <p:sldId id="301" r:id="rId9"/>
    <p:sldId id="263" r:id="rId10"/>
    <p:sldId id="302" r:id="rId11"/>
    <p:sldId id="265" r:id="rId12"/>
    <p:sldId id="266" r:id="rId13"/>
    <p:sldId id="267" r:id="rId14"/>
    <p:sldId id="268" r:id="rId15"/>
    <p:sldId id="269" r:id="rId16"/>
    <p:sldId id="303" r:id="rId17"/>
    <p:sldId id="270" r:id="rId18"/>
    <p:sldId id="304" r:id="rId19"/>
    <p:sldId id="272" r:id="rId20"/>
    <p:sldId id="273" r:id="rId21"/>
    <p:sldId id="305" r:id="rId22"/>
    <p:sldId id="276" r:id="rId23"/>
    <p:sldId id="288" r:id="rId24"/>
    <p:sldId id="289" r:id="rId25"/>
    <p:sldId id="277" r:id="rId26"/>
    <p:sldId id="290" r:id="rId27"/>
    <p:sldId id="291" r:id="rId28"/>
    <p:sldId id="292" r:id="rId29"/>
    <p:sldId id="293" r:id="rId30"/>
    <p:sldId id="294" r:id="rId31"/>
    <p:sldId id="295" r:id="rId32"/>
    <p:sldId id="280" r:id="rId33"/>
    <p:sldId id="281" r:id="rId34"/>
    <p:sldId id="282" r:id="rId35"/>
    <p:sldId id="296" r:id="rId36"/>
    <p:sldId id="297" r:id="rId37"/>
    <p:sldId id="284" r:id="rId38"/>
    <p:sldId id="285" r:id="rId39"/>
    <p:sldId id="298" r:id="rId40"/>
    <p:sldId id="286" r:id="rId41"/>
    <p:sldId id="28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8A9F62-85AE-475B-AD1D-ECA2E70C612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D3666D-EE92-49F7-937A-C4C41680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015" y="2255885"/>
            <a:ext cx="6325969" cy="35535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KELOMPOK 3 </a:t>
            </a:r>
          </a:p>
          <a:p>
            <a:r>
              <a:rPr lang="en-ID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Bab 7: Input/Output</a:t>
            </a:r>
          </a:p>
          <a:p>
            <a:endParaRPr lang="en-ID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ID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ID" b="1" dirty="0">
                <a:solidFill>
                  <a:srgbClr val="000000"/>
                </a:solidFill>
                <a:latin typeface="Roboto" panose="02000000000000000000" pitchFamily="2" charset="0"/>
              </a:rPr>
              <a:t>ANGGOTA :</a:t>
            </a:r>
          </a:p>
          <a:p>
            <a:r>
              <a:rPr lang="en-ID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Satria Alief Putra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Hidayat</a:t>
            </a:r>
            <a:r>
              <a:rPr lang="en-ID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– 140810210051</a:t>
            </a:r>
          </a:p>
          <a:p>
            <a:r>
              <a:rPr lang="en-ID" b="1" dirty="0" err="1">
                <a:solidFill>
                  <a:srgbClr val="000000"/>
                </a:solidFill>
                <a:latin typeface="Roboto" panose="02000000000000000000" pitchFamily="2" charset="0"/>
              </a:rPr>
              <a:t>Prames</a:t>
            </a:r>
            <a:r>
              <a:rPr lang="en-ID" b="1" dirty="0">
                <a:solidFill>
                  <a:srgbClr val="000000"/>
                </a:solidFill>
                <a:latin typeface="Roboto" panose="02000000000000000000" pitchFamily="2" charset="0"/>
              </a:rPr>
              <a:t> Ray </a:t>
            </a:r>
            <a:r>
              <a:rPr lang="en-ID" b="1" dirty="0" err="1">
                <a:solidFill>
                  <a:srgbClr val="000000"/>
                </a:solidFill>
                <a:latin typeface="Roboto" panose="02000000000000000000" pitchFamily="2" charset="0"/>
              </a:rPr>
              <a:t>Lapian</a:t>
            </a:r>
            <a:r>
              <a:rPr lang="en-ID" b="1" dirty="0">
                <a:solidFill>
                  <a:srgbClr val="000000"/>
                </a:solidFill>
                <a:latin typeface="Roboto" panose="02000000000000000000" pitchFamily="2" charset="0"/>
              </a:rPr>
              <a:t> - 140810210059</a:t>
            </a:r>
            <a:endParaRPr lang="en-ID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2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811" y="292010"/>
            <a:ext cx="4226375" cy="647833"/>
          </a:xfrm>
        </p:spPr>
        <p:txBody>
          <a:bodyPr>
            <a:noAutofit/>
          </a:bodyPr>
          <a:lstStyle/>
          <a:p>
            <a:r>
              <a:rPr lang="en-US" sz="2800" b="1" dirty="0"/>
              <a:t>7.3 PROGRAMMED I/O</a:t>
            </a:r>
            <a:endParaRPr lang="en-ID" sz="2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6E7372-56A2-59B8-E216-40540C4A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4" y="2199102"/>
            <a:ext cx="9477547" cy="24597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dan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terprogram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register status I/O. Modul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memperingatkan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mengganggu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Oleh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EEE985-A360-DA84-F063-4308EBDE3781}"/>
              </a:ext>
            </a:extLst>
          </p:cNvPr>
          <p:cNvSpPr txBox="1">
            <a:spLocks/>
          </p:cNvSpPr>
          <p:nvPr/>
        </p:nvSpPr>
        <p:spPr>
          <a:xfrm>
            <a:off x="599993" y="1403969"/>
            <a:ext cx="5691750" cy="795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Gambaran Umum I/O Terprogram 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149308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9F27F1-F0B1-41B2-BA3D-7206385FBF33}"/>
              </a:ext>
            </a:extLst>
          </p:cNvPr>
          <p:cNvSpPr txBox="1"/>
          <p:nvPr/>
        </p:nvSpPr>
        <p:spPr>
          <a:xfrm>
            <a:off x="407886" y="526409"/>
            <a:ext cx="2670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I/O Commands</a:t>
            </a:r>
            <a:endParaRPr lang="en-ID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6945-3AB0-408A-84CF-17E283E65CF1}"/>
              </a:ext>
            </a:extLst>
          </p:cNvPr>
          <p:cNvSpPr txBox="1"/>
          <p:nvPr/>
        </p:nvSpPr>
        <p:spPr>
          <a:xfrm>
            <a:off x="1345383" y="1186398"/>
            <a:ext cx="95012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I/O. 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ditangani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 err="1"/>
              <a:t>Kontrol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mengaktifkan</a:t>
            </a:r>
            <a:r>
              <a:rPr lang="en-ID" dirty="0"/>
              <a:t> </a:t>
            </a:r>
            <a:r>
              <a:rPr lang="en-ID" dirty="0" err="1"/>
              <a:t>periferal</a:t>
            </a:r>
            <a:r>
              <a:rPr lang="en-ID" dirty="0"/>
              <a:t> dan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, unit pita </a:t>
            </a:r>
            <a:r>
              <a:rPr lang="en-ID" dirty="0" err="1"/>
              <a:t>magnetik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diinstruksikan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memundurkan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memajukan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rekaman</a:t>
            </a:r>
            <a:r>
              <a:rPr lang="en-ID" dirty="0"/>
              <a:t>. </a:t>
            </a:r>
            <a:r>
              <a:rPr lang="en-ID" dirty="0" err="1"/>
              <a:t>Perintah-perintah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periferal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/>
              <a:t>Test</a:t>
            </a:r>
            <a:r>
              <a:rPr lang="en-ID" dirty="0"/>
              <a:t>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status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I/O dan </a:t>
            </a:r>
            <a:r>
              <a:rPr lang="en-ID" dirty="0" err="1"/>
              <a:t>periferalnya</a:t>
            </a:r>
            <a:r>
              <a:rPr lang="en-ID" dirty="0"/>
              <a:t>.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periferal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dihidupkan</a:t>
            </a:r>
            <a:r>
              <a:rPr lang="en-ID" dirty="0"/>
              <a:t> dan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juga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I/O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/>
              <a:t>Baca</a:t>
            </a:r>
            <a:r>
              <a:rPr lang="en-ID" dirty="0"/>
              <a:t>: Modul I/O </a:t>
            </a:r>
            <a:r>
              <a:rPr lang="en-ID" dirty="0" err="1"/>
              <a:t>memperoleh</a:t>
            </a:r>
            <a:r>
              <a:rPr lang="en-ID" dirty="0"/>
              <a:t> item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periferal</a:t>
            </a:r>
            <a:r>
              <a:rPr lang="en-ID" dirty="0"/>
              <a:t> dan </a:t>
            </a:r>
            <a:r>
              <a:rPr lang="en-ID" dirty="0" err="1"/>
              <a:t>menempatkannya</a:t>
            </a:r>
            <a:r>
              <a:rPr lang="en-ID" dirty="0"/>
              <a:t> di buffer internal. </a:t>
            </a:r>
            <a:r>
              <a:rPr lang="en-ID" dirty="0" err="1"/>
              <a:t>Prosesor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item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I/O </a:t>
            </a:r>
            <a:r>
              <a:rPr lang="en-ID" dirty="0" err="1"/>
              <a:t>menempatkannya</a:t>
            </a:r>
            <a:r>
              <a:rPr lang="en-ID" dirty="0"/>
              <a:t> pada bus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b="1" dirty="0"/>
              <a:t>Write</a:t>
            </a:r>
            <a:r>
              <a:rPr lang="en-ID" dirty="0"/>
              <a:t>: Modul I/O </a:t>
            </a:r>
            <a:r>
              <a:rPr lang="en-ID" dirty="0" err="1"/>
              <a:t>mengambil</a:t>
            </a:r>
            <a:r>
              <a:rPr lang="en-ID" dirty="0"/>
              <a:t> item data (byte </a:t>
            </a:r>
            <a:r>
              <a:rPr lang="en-ID" dirty="0" err="1"/>
              <a:t>atau</a:t>
            </a:r>
            <a:r>
              <a:rPr lang="en-ID" dirty="0"/>
              <a:t> word) </a:t>
            </a:r>
            <a:r>
              <a:rPr lang="en-ID" dirty="0" err="1"/>
              <a:t>dari</a:t>
            </a:r>
            <a:r>
              <a:rPr lang="en-ID" dirty="0"/>
              <a:t> bus data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item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periferal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703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D21DB4-841E-454D-8EF8-4F814A8C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437" y="1493029"/>
            <a:ext cx="5386427" cy="3871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81" y="482596"/>
            <a:ext cx="3531208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I/O Instructions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712" y="3563510"/>
            <a:ext cx="4918776" cy="23003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dirty="0" err="1"/>
              <a:t>Biasanya</a:t>
            </a:r>
            <a:r>
              <a:rPr lang="en-US" sz="1800" dirty="0"/>
              <a:t>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I/O yang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pengenal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alamat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. Ketika </a:t>
            </a:r>
            <a:r>
              <a:rPr lang="en-US" sz="1800" dirty="0" err="1"/>
              <a:t>prosesor</a:t>
            </a:r>
            <a:r>
              <a:rPr lang="en-US" sz="1800" dirty="0"/>
              <a:t> </a:t>
            </a:r>
            <a:r>
              <a:rPr lang="en-US" sz="1800" dirty="0" err="1"/>
              <a:t>mengeluarkan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I/O,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alamat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yang </a:t>
            </a:r>
            <a:r>
              <a:rPr lang="en-US" sz="1800" dirty="0" err="1"/>
              <a:t>diinginkan</a:t>
            </a:r>
            <a:r>
              <a:rPr lang="en-US" sz="1800" dirty="0"/>
              <a:t>. Jadi,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menginterpretasikan</a:t>
            </a:r>
            <a:r>
              <a:rPr lang="en-US" sz="1800" dirty="0"/>
              <a:t> baris </a:t>
            </a:r>
            <a:r>
              <a:rPr lang="en-US" sz="1800" dirty="0" err="1"/>
              <a:t>alamat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  <a:endParaRPr lang="en-ID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C8942-D1E4-2409-2646-D2FC6EE6979C}"/>
              </a:ext>
            </a:extLst>
          </p:cNvPr>
          <p:cNvSpPr txBox="1">
            <a:spLocks/>
          </p:cNvSpPr>
          <p:nvPr/>
        </p:nvSpPr>
        <p:spPr>
          <a:xfrm>
            <a:off x="6502965" y="1170337"/>
            <a:ext cx="4918776" cy="2300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/>
              <a:t>Dengan</a:t>
            </a:r>
            <a:r>
              <a:rPr lang="en-US" sz="1800" dirty="0"/>
              <a:t> I/O </a:t>
            </a:r>
            <a:r>
              <a:rPr lang="en-US" sz="1800" dirty="0" err="1"/>
              <a:t>terprogram</a:t>
            </a:r>
            <a:r>
              <a:rPr lang="en-US" sz="1800" dirty="0"/>
              <a:t>,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korespondensi</a:t>
            </a:r>
            <a:r>
              <a:rPr lang="en-US" sz="1800" dirty="0"/>
              <a:t> yang </a:t>
            </a:r>
            <a:r>
              <a:rPr lang="en-US" sz="1800" dirty="0" err="1"/>
              <a:t>erat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I/O yang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memori</a:t>
            </a:r>
            <a:r>
              <a:rPr lang="en-US" sz="1800" dirty="0"/>
              <a:t> dan </a:t>
            </a:r>
            <a:r>
              <a:rPr lang="en-US" sz="1800" dirty="0" err="1"/>
              <a:t>perintah</a:t>
            </a:r>
            <a:r>
              <a:rPr lang="en-US" sz="1800" dirty="0"/>
              <a:t> I/O yang </a:t>
            </a:r>
            <a:r>
              <a:rPr lang="en-US" sz="1800" dirty="0" err="1"/>
              <a:t>dikeluarkan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mengeksekusi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. </a:t>
            </a:r>
            <a:r>
              <a:rPr lang="en-US" sz="1800" dirty="0" err="1"/>
              <a:t>Artinya</a:t>
            </a:r>
            <a:r>
              <a:rPr lang="en-US" sz="1800" dirty="0"/>
              <a:t>,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dipetakan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I/O, dan </a:t>
            </a:r>
            <a:r>
              <a:rPr lang="en-US" sz="1800" dirty="0" err="1"/>
              <a:t>seringkali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satu-ke-satu</a:t>
            </a:r>
            <a:r>
              <a:rPr lang="en-US" sz="1800" dirty="0"/>
              <a:t> yang </a:t>
            </a:r>
            <a:r>
              <a:rPr lang="en-US" sz="1800" dirty="0" err="1"/>
              <a:t>sederhana</a:t>
            </a:r>
            <a:r>
              <a:rPr lang="en-US" sz="1800" dirty="0"/>
              <a:t>.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pada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 </a:t>
            </a:r>
            <a:r>
              <a:rPr lang="en-US" sz="1800" dirty="0" err="1"/>
              <a:t>ditangani</a:t>
            </a:r>
            <a:r>
              <a:rPr lang="en-US" sz="18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1469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903" y="827800"/>
            <a:ext cx="5799184" cy="647833"/>
          </a:xfrm>
        </p:spPr>
        <p:txBody>
          <a:bodyPr>
            <a:noAutofit/>
          </a:bodyPr>
          <a:lstStyle/>
          <a:p>
            <a:r>
              <a:rPr lang="en-US" sz="2800" b="1" dirty="0"/>
              <a:t>7.4 INTERUPT-DRIVEN I/O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049" y="1704737"/>
            <a:ext cx="7795902" cy="34485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Masalah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I/O </a:t>
            </a:r>
            <a:r>
              <a:rPr lang="en-ID" sz="1800" dirty="0" err="1"/>
              <a:t>terprogram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menunggu</a:t>
            </a:r>
            <a:r>
              <a:rPr lang="en-ID" sz="1800" dirty="0"/>
              <a:t> lama agar </a:t>
            </a:r>
            <a:r>
              <a:rPr lang="en-ID" sz="1800" dirty="0" err="1"/>
              <a:t>modul</a:t>
            </a:r>
            <a:r>
              <a:rPr lang="en-ID" sz="1800" dirty="0"/>
              <a:t> I/O yang </a:t>
            </a:r>
            <a:r>
              <a:rPr lang="en-ID" sz="1800" dirty="0" err="1"/>
              <a:t>bersangkutan</a:t>
            </a:r>
            <a:r>
              <a:rPr lang="en-ID" sz="1800" dirty="0"/>
              <a:t> </a:t>
            </a:r>
            <a:r>
              <a:rPr lang="en-ID" sz="1800" dirty="0" err="1"/>
              <a:t>siap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penerimaan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transmisi</a:t>
            </a:r>
            <a:r>
              <a:rPr lang="en-ID" sz="1800" dirty="0"/>
              <a:t> data. </a:t>
            </a:r>
            <a:r>
              <a:rPr lang="en-ID" sz="1800" dirty="0" err="1"/>
              <a:t>Prosesor</a:t>
            </a:r>
            <a:r>
              <a:rPr lang="en-ID" sz="1800" dirty="0"/>
              <a:t>,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menunggu</a:t>
            </a:r>
            <a:r>
              <a:rPr lang="en-ID" sz="1800" dirty="0"/>
              <a:t>,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berulang</a:t>
            </a:r>
            <a:r>
              <a:rPr lang="en-ID" sz="1800" dirty="0"/>
              <a:t> kali </a:t>
            </a:r>
            <a:r>
              <a:rPr lang="en-ID" sz="1800" dirty="0" err="1"/>
              <a:t>menginterogasi</a:t>
            </a:r>
            <a:r>
              <a:rPr lang="en-ID" sz="1800" dirty="0"/>
              <a:t> status </a:t>
            </a:r>
            <a:r>
              <a:rPr lang="en-ID" sz="1800" dirty="0" err="1"/>
              <a:t>modul</a:t>
            </a:r>
            <a:r>
              <a:rPr lang="en-ID" sz="1800" dirty="0"/>
              <a:t> I/O. </a:t>
            </a:r>
            <a:r>
              <a:rPr lang="en-ID" sz="1800" dirty="0" err="1"/>
              <a:t>Akibatnya</a:t>
            </a:r>
            <a:r>
              <a:rPr lang="en-ID" sz="1800" dirty="0"/>
              <a:t>, </a:t>
            </a:r>
            <a:r>
              <a:rPr lang="en-ID" sz="1800" dirty="0" err="1"/>
              <a:t>tingkat</a:t>
            </a:r>
            <a:r>
              <a:rPr lang="en-ID" sz="1800" dirty="0"/>
              <a:t> </a:t>
            </a:r>
            <a:r>
              <a:rPr lang="en-ID" sz="1800" dirty="0" err="1"/>
              <a:t>kinerja</a:t>
            </a:r>
            <a:r>
              <a:rPr lang="en-ID" sz="1800" dirty="0"/>
              <a:t> </a:t>
            </a:r>
            <a:r>
              <a:rPr lang="en-ID" sz="1800" dirty="0" err="1"/>
              <a:t>seluruh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sangat </a:t>
            </a:r>
            <a:r>
              <a:rPr lang="en-ID" sz="1800" dirty="0" err="1"/>
              <a:t>menurun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 err="1"/>
              <a:t>Alternatifnya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 I/O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dan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melanjutkan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 </a:t>
            </a:r>
            <a:r>
              <a:rPr lang="en-ID" sz="1800" dirty="0" err="1"/>
              <a:t>berguna</a:t>
            </a:r>
            <a:r>
              <a:rPr lang="en-ID" sz="1800" dirty="0"/>
              <a:t> </a:t>
            </a:r>
            <a:r>
              <a:rPr lang="en-ID" sz="1800" dirty="0" err="1"/>
              <a:t>lainnya</a:t>
            </a:r>
            <a:r>
              <a:rPr lang="en-ID" sz="1800" dirty="0"/>
              <a:t>. Modul I/O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menginterupsi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meminta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siap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bertukar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mengeksekusi</a:t>
            </a:r>
            <a:r>
              <a:rPr lang="en-ID" sz="1800" dirty="0"/>
              <a:t> transfer data,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, dan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melanjutkan</a:t>
            </a:r>
            <a:r>
              <a:rPr lang="en-ID" sz="1800" dirty="0"/>
              <a:t>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84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92" y="407096"/>
            <a:ext cx="3531208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Interrupt Processing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04" y="1209170"/>
            <a:ext cx="9712992" cy="52417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/>
              <a:t>Ketika </a:t>
            </a:r>
            <a:r>
              <a:rPr lang="en-US" sz="1800" dirty="0" err="1"/>
              <a:t>perangkat</a:t>
            </a:r>
            <a:r>
              <a:rPr lang="en-US" sz="1800" dirty="0"/>
              <a:t> I/O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I/O,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keras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:</a:t>
            </a:r>
          </a:p>
          <a:p>
            <a:pPr algn="just"/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menyelesaikan</a:t>
            </a:r>
            <a:r>
              <a:rPr lang="en-ID" sz="1800" dirty="0"/>
              <a:t> </a:t>
            </a:r>
            <a:r>
              <a:rPr lang="en-ID" sz="1800" dirty="0" err="1"/>
              <a:t>eksekusi</a:t>
            </a:r>
            <a:r>
              <a:rPr lang="en-ID" sz="1800" dirty="0"/>
              <a:t> </a:t>
            </a:r>
            <a:r>
              <a:rPr lang="en-ID" sz="1800" dirty="0" err="1"/>
              <a:t>instruksi</a:t>
            </a:r>
            <a:r>
              <a:rPr lang="en-ID" sz="1800" dirty="0"/>
              <a:t>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sebelum</a:t>
            </a:r>
            <a:r>
              <a:rPr lang="en-ID" sz="1800" dirty="0"/>
              <a:t> </a:t>
            </a:r>
            <a:r>
              <a:rPr lang="en-ID" sz="1800" dirty="0" err="1"/>
              <a:t>menanggapi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endParaRPr lang="en-ID" sz="1800" dirty="0"/>
          </a:p>
          <a:p>
            <a:pPr algn="just"/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menguji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dan </a:t>
            </a:r>
            <a:r>
              <a:rPr lang="en-ID" sz="1800" dirty="0" err="1"/>
              <a:t>mengirimkan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pengakuan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yang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sekarang</a:t>
            </a:r>
            <a:r>
              <a:rPr lang="en-ID" sz="1800" dirty="0"/>
              <a:t>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bersiap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mentransfer</a:t>
            </a:r>
            <a:r>
              <a:rPr lang="en-ID" sz="1800" dirty="0"/>
              <a:t> </a:t>
            </a:r>
            <a:r>
              <a:rPr lang="en-ID" sz="1800" dirty="0" err="1"/>
              <a:t>kontrol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rutin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sekarang</a:t>
            </a:r>
            <a:r>
              <a:rPr lang="en-ID" sz="1800" dirty="0"/>
              <a:t> </a:t>
            </a:r>
            <a:r>
              <a:rPr lang="en-ID" sz="1800" dirty="0" err="1"/>
              <a:t>memuat</a:t>
            </a:r>
            <a:r>
              <a:rPr lang="en-ID" sz="1800" dirty="0"/>
              <a:t> </a:t>
            </a:r>
            <a:r>
              <a:rPr lang="en-ID" sz="1800" dirty="0" err="1"/>
              <a:t>penghitung</a:t>
            </a:r>
            <a:r>
              <a:rPr lang="en-ID" sz="1800" dirty="0"/>
              <a:t> program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lokasi</a:t>
            </a:r>
            <a:r>
              <a:rPr lang="en-ID" sz="1800" dirty="0"/>
              <a:t> </a:t>
            </a:r>
            <a:r>
              <a:rPr lang="en-ID" sz="1800" dirty="0" err="1"/>
              <a:t>entri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program </a:t>
            </a:r>
            <a:r>
              <a:rPr lang="en-ID" sz="1800" dirty="0" err="1"/>
              <a:t>penanganan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merespon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Pada </a:t>
            </a:r>
            <a:r>
              <a:rPr lang="en-ID" sz="1800" dirty="0" err="1"/>
              <a:t>titik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penghitung</a:t>
            </a:r>
            <a:r>
              <a:rPr lang="en-ID" sz="1800" dirty="0"/>
              <a:t> program dan PSW yang </a:t>
            </a:r>
            <a:r>
              <a:rPr lang="en-ID" sz="1800" dirty="0" err="1"/>
              <a:t>terkait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program yang </a:t>
            </a:r>
            <a:r>
              <a:rPr lang="en-ID" sz="1800" dirty="0" err="1"/>
              <a:t>terputus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disimpan</a:t>
            </a:r>
            <a:r>
              <a:rPr lang="en-ID" sz="1800" dirty="0"/>
              <a:t> di </a:t>
            </a:r>
            <a:r>
              <a:rPr lang="en-ID" sz="1800" dirty="0" err="1"/>
              <a:t>tumpukan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Penangan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 </a:t>
            </a:r>
            <a:r>
              <a:rPr lang="en-ID" sz="1800" dirty="0" err="1"/>
              <a:t>memproses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endParaRPr lang="en-ID" sz="1800" dirty="0"/>
          </a:p>
          <a:p>
            <a:pPr algn="just"/>
            <a:r>
              <a:rPr lang="en-ID" sz="1800" dirty="0"/>
              <a:t>Ketika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selesai</a:t>
            </a:r>
            <a:r>
              <a:rPr lang="en-ID" sz="1800" dirty="0"/>
              <a:t>, </a:t>
            </a:r>
            <a:r>
              <a:rPr lang="en-ID" sz="1800" dirty="0" err="1"/>
              <a:t>nilai</a:t>
            </a:r>
            <a:r>
              <a:rPr lang="en-ID" sz="1800" dirty="0"/>
              <a:t> register yang </a:t>
            </a:r>
            <a:r>
              <a:rPr lang="en-ID" sz="1800" dirty="0" err="1"/>
              <a:t>disimpan</a:t>
            </a:r>
            <a:r>
              <a:rPr lang="en-ID" sz="1800" dirty="0"/>
              <a:t> </a:t>
            </a:r>
            <a:r>
              <a:rPr lang="en-ID" sz="1800" dirty="0" err="1"/>
              <a:t>diambil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stack dan </a:t>
            </a:r>
            <a:r>
              <a:rPr lang="en-ID" sz="1800" dirty="0" err="1"/>
              <a:t>dikembalikan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register</a:t>
            </a:r>
          </a:p>
          <a:p>
            <a:pPr algn="just"/>
            <a:r>
              <a:rPr lang="en-ID" sz="1800" dirty="0"/>
              <a:t>Tindakan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mengembalikan</a:t>
            </a:r>
            <a:r>
              <a:rPr lang="en-ID" sz="1800" dirty="0"/>
              <a:t> PSW dan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penghitung</a:t>
            </a:r>
            <a:r>
              <a:rPr lang="en-ID" sz="1800" dirty="0"/>
              <a:t> program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tumpukan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2447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98" y="389398"/>
            <a:ext cx="3531208" cy="526075"/>
          </a:xfrm>
        </p:spPr>
        <p:txBody>
          <a:bodyPr>
            <a:noAutofit/>
          </a:bodyPr>
          <a:lstStyle/>
          <a:p>
            <a:r>
              <a:rPr lang="en-ID" sz="2400" b="1" dirty="0"/>
              <a:t>Design Issues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78" y="1090988"/>
            <a:ext cx="5201176" cy="53601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desain</a:t>
            </a:r>
            <a:r>
              <a:rPr lang="en-ID" sz="1800" dirty="0"/>
              <a:t> </a:t>
            </a:r>
            <a:r>
              <a:rPr lang="en-ID" sz="1800" dirty="0" err="1"/>
              <a:t>masalah</a:t>
            </a:r>
            <a:r>
              <a:rPr lang="en-ID" sz="1800" dirty="0"/>
              <a:t> </a:t>
            </a:r>
            <a:r>
              <a:rPr lang="en-ID" sz="1800" dirty="0" err="1"/>
              <a:t>muncul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mengimplementasikan</a:t>
            </a:r>
            <a:r>
              <a:rPr lang="en-ID" sz="1800" dirty="0"/>
              <a:t> I/O </a:t>
            </a:r>
            <a:r>
              <a:rPr lang="en-ID" sz="1800" dirty="0" err="1"/>
              <a:t>interupsi</a:t>
            </a:r>
            <a:r>
              <a:rPr lang="en-ID" sz="1800" dirty="0"/>
              <a:t>. </a:t>
            </a:r>
            <a:r>
              <a:rPr lang="en-ID" sz="1800" dirty="0" err="1"/>
              <a:t>Pertama</a:t>
            </a:r>
            <a:r>
              <a:rPr lang="en-ID" sz="1800" dirty="0"/>
              <a:t>,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hampir</a:t>
            </a:r>
            <a:r>
              <a:rPr lang="en-ID" sz="1800" dirty="0"/>
              <a:t>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I/O, </a:t>
            </a: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mana yang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? Dan </a:t>
            </a:r>
            <a:r>
              <a:rPr lang="en-ID" sz="1800" dirty="0" err="1"/>
              <a:t>kedua</a:t>
            </a:r>
            <a:r>
              <a:rPr lang="en-ID" sz="1800" dirty="0"/>
              <a:t>,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, </a:t>
            </a: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memutuskan</a:t>
            </a:r>
            <a:r>
              <a:rPr lang="en-ID" sz="1800" dirty="0"/>
              <a:t> mana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diproses</a:t>
            </a:r>
            <a:r>
              <a:rPr lang="en-ID" sz="1800" dirty="0"/>
              <a:t>? </a:t>
            </a:r>
          </a:p>
          <a:p>
            <a:pPr marL="0" indent="0" algn="just">
              <a:buNone/>
            </a:pPr>
            <a:r>
              <a:rPr lang="en-ID" sz="1800" dirty="0"/>
              <a:t>Mari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pertimbangkan</a:t>
            </a:r>
            <a:r>
              <a:rPr lang="en-ID" sz="1800" dirty="0"/>
              <a:t> </a:t>
            </a:r>
            <a:r>
              <a:rPr lang="en-ID" sz="1800" dirty="0" err="1"/>
              <a:t>identifikasi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. </a:t>
            </a:r>
            <a:r>
              <a:rPr lang="en-ID" sz="1800" dirty="0" err="1"/>
              <a:t>Empat</a:t>
            </a:r>
            <a:r>
              <a:rPr lang="en-ID" sz="1800" dirty="0"/>
              <a:t> </a:t>
            </a:r>
            <a:r>
              <a:rPr lang="en-ID" sz="1800" dirty="0" err="1"/>
              <a:t>kategori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</a:t>
            </a:r>
            <a:r>
              <a:rPr lang="en-ID" sz="1800" dirty="0" err="1"/>
              <a:t>teknik</a:t>
            </a:r>
            <a:r>
              <a:rPr lang="en-ID" sz="1800" dirty="0"/>
              <a:t> yang </a:t>
            </a:r>
            <a:r>
              <a:rPr lang="en-ID" sz="1800" dirty="0" err="1"/>
              <a:t>sering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:</a:t>
            </a:r>
          </a:p>
          <a:p>
            <a:pPr algn="just"/>
            <a:r>
              <a:rPr lang="en-ID" sz="1800" dirty="0"/>
              <a:t>Multiple interrupt lines</a:t>
            </a:r>
          </a:p>
          <a:p>
            <a:pPr algn="just"/>
            <a:r>
              <a:rPr lang="en-ID" sz="1800" dirty="0"/>
              <a:t>Software poll</a:t>
            </a:r>
          </a:p>
          <a:p>
            <a:pPr algn="just"/>
            <a:r>
              <a:rPr lang="en-ID" sz="1800" dirty="0"/>
              <a:t>Daisy chain</a:t>
            </a:r>
          </a:p>
          <a:p>
            <a:pPr algn="just"/>
            <a:r>
              <a:rPr lang="en-ID" sz="1800" dirty="0" err="1"/>
              <a:t>Arbitrase</a:t>
            </a:r>
            <a:r>
              <a:rPr lang="en-ID" sz="1800" dirty="0"/>
              <a:t>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C424F-FC78-49FD-A920-1E7E4392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3528" y="1300715"/>
            <a:ext cx="4273131" cy="42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86" y="480008"/>
            <a:ext cx="10393827" cy="5897983"/>
          </a:xfrm>
        </p:spPr>
        <p:txBody>
          <a:bodyPr numCol="1">
            <a:normAutofit lnSpcReduction="10000"/>
          </a:bodyPr>
          <a:lstStyle/>
          <a:p>
            <a:pPr marL="0" indent="0" algn="just">
              <a:buNone/>
            </a:pPr>
            <a:r>
              <a:rPr lang="en-ID" sz="1800" dirty="0"/>
              <a:t>	</a:t>
            </a:r>
            <a:r>
              <a:rPr lang="en-ID" sz="1800" dirty="0" err="1"/>
              <a:t>Pendekatan</a:t>
            </a:r>
            <a:r>
              <a:rPr lang="en-ID" sz="1800" dirty="0"/>
              <a:t> yang paling </a:t>
            </a:r>
            <a:r>
              <a:rPr lang="en-ID" sz="1800" dirty="0" err="1"/>
              <a:t>mudah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masalah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menyediakan</a:t>
            </a:r>
            <a:r>
              <a:rPr lang="en-ID" sz="1800" dirty="0"/>
              <a:t> </a:t>
            </a:r>
            <a:r>
              <a:rPr lang="en-ID" sz="1800" b="1" dirty="0"/>
              <a:t>Multiple interrupt lines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dan </a:t>
            </a:r>
            <a:r>
              <a:rPr lang="en-ID" sz="1800" dirty="0" err="1"/>
              <a:t>modul</a:t>
            </a:r>
            <a:r>
              <a:rPr lang="en-ID" sz="1800" dirty="0"/>
              <a:t> I/O. </a:t>
            </a:r>
            <a:r>
              <a:rPr lang="en-ID" sz="1800" dirty="0" err="1"/>
              <a:t>Namun</a:t>
            </a:r>
            <a:r>
              <a:rPr lang="en-ID" sz="1800" dirty="0"/>
              <a:t>,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praktis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mendedikasikan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bus </a:t>
            </a:r>
            <a:r>
              <a:rPr lang="en-ID" sz="1800" dirty="0" err="1"/>
              <a:t>atau</a:t>
            </a:r>
            <a:r>
              <a:rPr lang="en-ID" sz="1800" dirty="0"/>
              <a:t> pin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 </a:t>
            </a:r>
            <a:r>
              <a:rPr lang="en-ID" sz="1800" dirty="0" err="1"/>
              <a:t>Akibatnya</a:t>
            </a:r>
            <a:r>
              <a:rPr lang="en-ID" sz="1800" dirty="0"/>
              <a:t>, </a:t>
            </a:r>
            <a:r>
              <a:rPr lang="en-ID" sz="1800" dirty="0" err="1"/>
              <a:t>bahkan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baris </a:t>
            </a:r>
            <a:r>
              <a:rPr lang="en-ID" sz="1800" dirty="0" err="1"/>
              <a:t>digunakan</a:t>
            </a:r>
            <a:r>
              <a:rPr lang="en-ID" sz="1800" dirty="0"/>
              <a:t>, </a:t>
            </a:r>
            <a:r>
              <a:rPr lang="en-ID" sz="1800" dirty="0" err="1"/>
              <a:t>kemungkinan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baris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 yang </a:t>
            </a:r>
            <a:r>
              <a:rPr lang="en-ID" sz="1800" dirty="0" err="1"/>
              <a:t>melekat</a:t>
            </a:r>
            <a:r>
              <a:rPr lang="en-ID" sz="1800" dirty="0"/>
              <a:t> </a:t>
            </a:r>
            <a:r>
              <a:rPr lang="en-ID" sz="1800" dirty="0" err="1"/>
              <a:t>padanya</a:t>
            </a:r>
            <a:r>
              <a:rPr lang="en-ID" sz="1800" dirty="0"/>
              <a:t>. Jadi,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teknik</a:t>
            </a:r>
            <a:r>
              <a:rPr lang="en-ID" sz="1800" dirty="0"/>
              <a:t> </a:t>
            </a:r>
            <a:r>
              <a:rPr lang="en-ID" sz="1800" dirty="0" err="1"/>
              <a:t>lainnya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pada </a:t>
            </a:r>
            <a:r>
              <a:rPr lang="en-ID" sz="1800" dirty="0" err="1"/>
              <a:t>setiap</a:t>
            </a:r>
            <a:r>
              <a:rPr lang="en-ID" sz="1800" dirty="0"/>
              <a:t> baris.</a:t>
            </a:r>
          </a:p>
          <a:p>
            <a:pPr marL="0" indent="0" algn="just">
              <a:buNone/>
            </a:pPr>
            <a:r>
              <a:rPr lang="en-ID" sz="1800" dirty="0"/>
              <a:t>	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alternatif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b="1" dirty="0"/>
              <a:t>software poll</a:t>
            </a:r>
            <a:r>
              <a:rPr lang="en-ID" sz="1800" dirty="0"/>
              <a:t>. Ketika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mendeteksi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bercabang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rutin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yang </a:t>
            </a:r>
            <a:r>
              <a:rPr lang="en-ID" sz="1800" dirty="0" err="1"/>
              <a:t>memeriksa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mana yang </a:t>
            </a:r>
            <a:r>
              <a:rPr lang="en-ID" sz="1800" dirty="0" err="1"/>
              <a:t>menyebabkan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 </a:t>
            </a:r>
            <a:r>
              <a:rPr lang="en-ID" sz="1800" dirty="0" err="1"/>
              <a:t>Jajak</a:t>
            </a:r>
            <a:r>
              <a:rPr lang="en-ID" sz="1800" dirty="0"/>
              <a:t> </a:t>
            </a:r>
            <a:r>
              <a:rPr lang="en-ID" sz="1800" dirty="0" err="1"/>
              <a:t>pendapat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baris </a:t>
            </a:r>
            <a:r>
              <a:rPr lang="en-ID" sz="1800" dirty="0" err="1"/>
              <a:t>perintah</a:t>
            </a:r>
            <a:r>
              <a:rPr lang="en-ID" sz="1800" dirty="0"/>
              <a:t> </a:t>
            </a:r>
            <a:r>
              <a:rPr lang="en-ID" sz="1800" dirty="0" err="1"/>
              <a:t>terpisah</a:t>
            </a:r>
            <a:r>
              <a:rPr lang="en-ID" sz="1800" dirty="0"/>
              <a:t> (mis., TESTI/O).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menaikkan</a:t>
            </a:r>
            <a:r>
              <a:rPr lang="en-ID" sz="1800" dirty="0"/>
              <a:t> TESTI/O dan </a:t>
            </a:r>
            <a:r>
              <a:rPr lang="en-ID" sz="1800" dirty="0" err="1"/>
              <a:t>menempatkan</a:t>
            </a:r>
            <a:r>
              <a:rPr lang="en-ID" sz="1800" dirty="0"/>
              <a:t> </a:t>
            </a:r>
            <a:r>
              <a:rPr lang="en-ID" sz="1800" dirty="0" err="1"/>
              <a:t>alamat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 </a:t>
            </a:r>
            <a:r>
              <a:rPr lang="en-ID" sz="1800" dirty="0" err="1"/>
              <a:t>tertentu</a:t>
            </a:r>
            <a:r>
              <a:rPr lang="en-ID" sz="1800" dirty="0"/>
              <a:t> pada baris </a:t>
            </a:r>
            <a:r>
              <a:rPr lang="en-ID" sz="1800" dirty="0" err="1"/>
              <a:t>alamat</a:t>
            </a:r>
            <a:r>
              <a:rPr lang="en-ID" sz="1800" dirty="0"/>
              <a:t>. Modul I/O </a:t>
            </a:r>
            <a:r>
              <a:rPr lang="en-ID" sz="1800" dirty="0" err="1"/>
              <a:t>merespons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positif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/>
              <a:t>	</a:t>
            </a:r>
            <a:r>
              <a:rPr lang="en-ID" sz="1800" dirty="0" err="1"/>
              <a:t>Kerugian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software poll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memakan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. Teknik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efisien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b="1" dirty="0"/>
              <a:t>Daisy chain</a:t>
            </a:r>
            <a:r>
              <a:rPr lang="en-ID" sz="1800" dirty="0"/>
              <a:t>, yang pada </a:t>
            </a:r>
            <a:r>
              <a:rPr lang="en-ID" sz="1800" dirty="0" err="1"/>
              <a:t>dasarnya</a:t>
            </a:r>
            <a:r>
              <a:rPr lang="en-ID" sz="1800" dirty="0"/>
              <a:t> </a:t>
            </a:r>
            <a:r>
              <a:rPr lang="en-ID" sz="1800" dirty="0" err="1"/>
              <a:t>menyediakan</a:t>
            </a:r>
            <a:r>
              <a:rPr lang="en-ID" sz="1800" dirty="0"/>
              <a:t> polling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keras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menghindari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mengeksekusi</a:t>
            </a:r>
            <a:r>
              <a:rPr lang="en-ID" sz="1800" dirty="0"/>
              <a:t> </a:t>
            </a:r>
            <a:r>
              <a:rPr lang="en-ID" sz="1800" dirty="0" err="1"/>
              <a:t>rutin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. Teknik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disebut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vektor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/>
              <a:t>	Ada </a:t>
            </a:r>
            <a:r>
              <a:rPr lang="en-ID" sz="1800" dirty="0" err="1"/>
              <a:t>teknik</a:t>
            </a:r>
            <a:r>
              <a:rPr lang="en-ID" sz="1800" dirty="0"/>
              <a:t> lain yang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vektor</a:t>
            </a:r>
            <a:r>
              <a:rPr lang="en-ID" sz="1800" dirty="0"/>
              <a:t>, dan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b="1" dirty="0" err="1"/>
              <a:t>arbitrase</a:t>
            </a:r>
            <a:r>
              <a:rPr lang="en-ID" sz="1800" b="1" dirty="0"/>
              <a:t> bus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arbitrasi</a:t>
            </a:r>
            <a:r>
              <a:rPr lang="en-ID" sz="1800" dirty="0"/>
              <a:t> bus, </a:t>
            </a:r>
            <a:r>
              <a:rPr lang="en-ID" sz="1800" dirty="0" err="1"/>
              <a:t>modul</a:t>
            </a:r>
            <a:r>
              <a:rPr lang="en-ID" sz="1800" dirty="0"/>
              <a:t> I/O </a:t>
            </a:r>
            <a:r>
              <a:rPr lang="en-ID" sz="1800" dirty="0" err="1"/>
              <a:t>pertama-tama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kendali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bus </a:t>
            </a:r>
            <a:r>
              <a:rPr lang="en-ID" sz="1800" dirty="0" err="1"/>
              <a:t>sebelum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menaikkan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</a:t>
            </a:r>
            <a:r>
              <a:rPr lang="en-ID" sz="1800" dirty="0" err="1"/>
              <a:t>permintaan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 Jadi,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menaikkan</a:t>
            </a:r>
            <a:r>
              <a:rPr lang="en-ID" sz="1800" dirty="0"/>
              <a:t> garis pada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. Ketika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mendeteksi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</a:t>
            </a:r>
            <a:r>
              <a:rPr lang="en-ID" sz="1800" dirty="0" err="1"/>
              <a:t>ia</a:t>
            </a:r>
            <a:r>
              <a:rPr lang="en-ID" sz="1800" dirty="0"/>
              <a:t> </a:t>
            </a:r>
            <a:r>
              <a:rPr lang="en-ID" sz="1800" dirty="0" err="1"/>
              <a:t>merespons</a:t>
            </a:r>
            <a:r>
              <a:rPr lang="en-ID" sz="1800" dirty="0"/>
              <a:t> pada </a:t>
            </a:r>
            <a:r>
              <a:rPr lang="en-ID" sz="1800" dirty="0" err="1"/>
              <a:t>jalur</a:t>
            </a:r>
            <a:r>
              <a:rPr lang="en-ID" sz="1800" dirty="0"/>
              <a:t> </a:t>
            </a:r>
            <a:r>
              <a:rPr lang="en-ID" sz="1800" dirty="0" err="1"/>
              <a:t>pengakuan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. Modul yang </a:t>
            </a:r>
            <a:r>
              <a:rPr lang="en-ID" sz="1800" dirty="0" err="1"/>
              <a:t>meminta</a:t>
            </a:r>
            <a:r>
              <a:rPr lang="en-ID" sz="1800" dirty="0"/>
              <a:t>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menempatkan</a:t>
            </a:r>
            <a:r>
              <a:rPr lang="en-ID" sz="1800" dirty="0"/>
              <a:t> </a:t>
            </a:r>
            <a:r>
              <a:rPr lang="en-ID" sz="1800" dirty="0" err="1"/>
              <a:t>vektornya</a:t>
            </a:r>
            <a:r>
              <a:rPr lang="en-ID" sz="1800" dirty="0"/>
              <a:t> pada </a:t>
            </a:r>
            <a:r>
              <a:rPr lang="en-ID" sz="1800" dirty="0" err="1"/>
              <a:t>jalur</a:t>
            </a:r>
            <a:r>
              <a:rPr lang="en-ID" sz="18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8079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5919D6-4718-4471-97CA-6C598543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0352" y="321018"/>
            <a:ext cx="4703412" cy="60178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3340B99-4F85-B1D7-14ED-DBBAE92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35" y="1041299"/>
            <a:ext cx="5037409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Intel 82C59A Interrupt Controller</a:t>
            </a:r>
            <a:endParaRPr lang="en-ID" sz="5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F4CCE3-9219-5001-38CE-35927CF0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89" y="1806578"/>
            <a:ext cx="4166360" cy="32448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Intel 80386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Interrupt Request (INTR) dan </a:t>
            </a:r>
            <a:r>
              <a:rPr lang="en-US" sz="1800" dirty="0" err="1"/>
              <a:t>satu</a:t>
            </a:r>
            <a:r>
              <a:rPr lang="en-US" sz="1800" dirty="0"/>
              <a:t> baris Interrupt Acknowledge (INTA).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80386 </a:t>
            </a:r>
            <a:r>
              <a:rPr lang="en-US" sz="1800" dirty="0" err="1"/>
              <a:t>menangani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dan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prioritas</a:t>
            </a:r>
            <a:r>
              <a:rPr lang="en-US" sz="1800" dirty="0"/>
              <a:t>,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dikonfigurasi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arbiter </a:t>
            </a:r>
            <a:r>
              <a:rPr lang="en-US" sz="1800" dirty="0" err="1"/>
              <a:t>interupsi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, 82C59A.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82C59A, yang pada </a:t>
            </a:r>
            <a:r>
              <a:rPr lang="en-US" sz="1800" dirty="0" err="1"/>
              <a:t>gilirannya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80386.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8338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3340B99-4F85-B1D7-14ED-DBBAE92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1" y="792761"/>
            <a:ext cx="4458568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The Intel 8255A Programmable Peripheral Interface</a:t>
            </a:r>
            <a:endParaRPr lang="en-ID" sz="5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F4CCE3-9219-5001-38CE-35927CF0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45" y="1809736"/>
            <a:ext cx="4943440" cy="4255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I/O </a:t>
            </a:r>
            <a:r>
              <a:rPr lang="en-US" sz="1800" dirty="0" err="1"/>
              <a:t>terprogram</a:t>
            </a:r>
            <a:r>
              <a:rPr lang="en-US" sz="1800" dirty="0"/>
              <a:t> dan I/O yang </a:t>
            </a:r>
            <a:r>
              <a:rPr lang="en-US" sz="1800" dirty="0" err="1"/>
              <a:t>digerakkan</a:t>
            </a:r>
            <a:r>
              <a:rPr lang="en-US" sz="1800" dirty="0"/>
              <a:t> oleh </a:t>
            </a:r>
            <a:r>
              <a:rPr lang="en-US" sz="1800" dirty="0" err="1"/>
              <a:t>interupsi</a:t>
            </a:r>
            <a:r>
              <a:rPr lang="en-US" sz="1800" dirty="0"/>
              <a:t>, kami </a:t>
            </a:r>
            <a:r>
              <a:rPr lang="en-US" sz="1800" dirty="0" err="1"/>
              <a:t>mempertimbangkan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</a:t>
            </a:r>
            <a:r>
              <a:rPr lang="en-US" sz="1800" dirty="0" err="1"/>
              <a:t>Periferal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Diprogram</a:t>
            </a:r>
            <a:r>
              <a:rPr lang="en-US" sz="1800" dirty="0"/>
              <a:t> Intel 8255A. 8255A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chip </a:t>
            </a:r>
            <a:r>
              <a:rPr lang="en-US" sz="1800" dirty="0" err="1"/>
              <a:t>tunggal</a:t>
            </a:r>
            <a:r>
              <a:rPr lang="en-US" sz="1800" dirty="0"/>
              <a:t> yang </a:t>
            </a:r>
            <a:r>
              <a:rPr lang="en-US" sz="1800" dirty="0" err="1"/>
              <a:t>awalnya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Intel 80386. </a:t>
            </a:r>
            <a:r>
              <a:rPr lang="en-US" sz="1800" dirty="0" err="1"/>
              <a:t>Sejak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dikloning</a:t>
            </a:r>
            <a:r>
              <a:rPr lang="en-US" sz="1800" dirty="0"/>
              <a:t> oleh </a:t>
            </a:r>
            <a:r>
              <a:rPr lang="en-US" sz="1800" dirty="0" err="1"/>
              <a:t>produsen</a:t>
            </a:r>
            <a:r>
              <a:rPr lang="en-US" sz="1800" dirty="0"/>
              <a:t> lain dan </a:t>
            </a:r>
            <a:r>
              <a:rPr lang="en-US" sz="1800" dirty="0" err="1"/>
              <a:t>merupakan</a:t>
            </a:r>
            <a:r>
              <a:rPr lang="en-US" sz="1800" dirty="0"/>
              <a:t> chip </a:t>
            </a:r>
            <a:r>
              <a:rPr lang="en-US" sz="1800" dirty="0" err="1"/>
              <a:t>pengontrol</a:t>
            </a:r>
            <a:r>
              <a:rPr lang="en-US" sz="1800" dirty="0"/>
              <a:t> </a:t>
            </a:r>
            <a:r>
              <a:rPr lang="en-US" sz="1800" dirty="0" err="1"/>
              <a:t>periferal</a:t>
            </a:r>
            <a:r>
              <a:rPr lang="en-US" sz="1800" dirty="0"/>
              <a:t> yang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. </a:t>
            </a:r>
            <a:r>
              <a:rPr lang="en-US" sz="1800" dirty="0" err="1"/>
              <a:t>Penggunaannya</a:t>
            </a:r>
            <a:r>
              <a:rPr lang="en-US" sz="1800" dirty="0"/>
              <a:t>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pengontrol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I/O </a:t>
            </a:r>
            <a:r>
              <a:rPr lang="en-US" sz="1800" dirty="0" err="1"/>
              <a:t>sederhana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mikroprosesor</a:t>
            </a:r>
            <a:r>
              <a:rPr lang="en-US" sz="1800" dirty="0"/>
              <a:t> dan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tertanam</a:t>
            </a:r>
            <a:r>
              <a:rPr lang="en-US" sz="1800" dirty="0"/>
              <a:t>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mikrokontroler</a:t>
            </a:r>
            <a:r>
              <a:rPr lang="en-US" sz="1800" dirty="0"/>
              <a:t>.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BCC45-3374-2550-AAF4-2EE12014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016" y="1809737"/>
            <a:ext cx="5210213" cy="32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501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7.5 DIRECT MEMORY ACCESS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83" y="2030135"/>
            <a:ext cx="8943034" cy="4353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I/O </a:t>
            </a:r>
            <a:r>
              <a:rPr lang="en-ID" sz="1800" dirty="0" err="1"/>
              <a:t>Berbasis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</a:t>
            </a:r>
            <a:r>
              <a:rPr lang="en-ID" sz="1800" dirty="0" err="1"/>
              <a:t>meskipun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efisien</a:t>
            </a:r>
            <a:r>
              <a:rPr lang="en-ID" sz="1800" dirty="0"/>
              <a:t> </a:t>
            </a:r>
            <a:r>
              <a:rPr lang="en-ID" sz="1800" dirty="0" err="1"/>
              <a:t>daripada</a:t>
            </a:r>
            <a:r>
              <a:rPr lang="en-ID" sz="1800" dirty="0"/>
              <a:t> I/O </a:t>
            </a:r>
            <a:r>
              <a:rPr lang="en-ID" sz="1800" dirty="0" err="1"/>
              <a:t>terprogram</a:t>
            </a:r>
            <a:r>
              <a:rPr lang="en-ID" sz="1800" dirty="0"/>
              <a:t> </a:t>
            </a:r>
            <a:r>
              <a:rPr lang="en-ID" sz="1800" dirty="0" err="1"/>
              <a:t>sederhana</a:t>
            </a:r>
            <a:r>
              <a:rPr lang="en-ID" sz="1800" dirty="0"/>
              <a:t>,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memerlukan</a:t>
            </a:r>
            <a:r>
              <a:rPr lang="en-ID" sz="1800" dirty="0"/>
              <a:t> </a:t>
            </a:r>
            <a:r>
              <a:rPr lang="en-ID" sz="1800" dirty="0" err="1"/>
              <a:t>intervensi</a:t>
            </a:r>
            <a:r>
              <a:rPr lang="en-ID" sz="1800" dirty="0"/>
              <a:t> </a:t>
            </a:r>
            <a:r>
              <a:rPr lang="en-ID" sz="1800" dirty="0" err="1"/>
              <a:t>aktif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mentransfer</a:t>
            </a:r>
            <a:r>
              <a:rPr lang="en-ID" sz="1800" dirty="0"/>
              <a:t> data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dan </a:t>
            </a:r>
            <a:r>
              <a:rPr lang="en-ID" sz="1800" dirty="0" err="1"/>
              <a:t>modul</a:t>
            </a:r>
            <a:r>
              <a:rPr lang="en-ID" sz="1800" dirty="0"/>
              <a:t> I/O, dan data </a:t>
            </a:r>
            <a:r>
              <a:rPr lang="en-ID" sz="1800" dirty="0" err="1"/>
              <a:t>apa</a:t>
            </a:r>
            <a:r>
              <a:rPr lang="en-ID" sz="1800" dirty="0"/>
              <a:t> pun transfer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melintasi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 Jadi, </a:t>
            </a:r>
            <a:r>
              <a:rPr lang="en-ID" sz="1800" dirty="0" err="1"/>
              <a:t>kedua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I/O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kelemahan</a:t>
            </a:r>
            <a:r>
              <a:rPr lang="en-ID" sz="1800" dirty="0"/>
              <a:t> yang </a:t>
            </a:r>
            <a:r>
              <a:rPr lang="en-ID" sz="1800" dirty="0" err="1"/>
              <a:t>melekat</a:t>
            </a:r>
            <a:r>
              <a:rPr lang="en-ID" sz="18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dirty="0" err="1"/>
              <a:t>Kecepatan</a:t>
            </a:r>
            <a:r>
              <a:rPr lang="en-ID" sz="1800" dirty="0"/>
              <a:t> transfer I/O </a:t>
            </a:r>
            <a:r>
              <a:rPr lang="en-ID" sz="1800" dirty="0" err="1"/>
              <a:t>dibatasi</a:t>
            </a:r>
            <a:r>
              <a:rPr lang="en-ID" sz="1800" dirty="0"/>
              <a:t> oleh </a:t>
            </a:r>
            <a:r>
              <a:rPr lang="en-ID" sz="1800" dirty="0" err="1"/>
              <a:t>kecepatan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menguji</a:t>
            </a:r>
            <a:r>
              <a:rPr lang="en-ID" sz="1800" dirty="0"/>
              <a:t> dan </a:t>
            </a:r>
            <a:r>
              <a:rPr lang="en-ID" sz="1800" dirty="0" err="1"/>
              <a:t>melayani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terikat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mengelola</a:t>
            </a:r>
            <a:r>
              <a:rPr lang="en-ID" sz="1800" dirty="0"/>
              <a:t> transfer I/O; </a:t>
            </a:r>
            <a:r>
              <a:rPr lang="en-ID" sz="1800" dirty="0" err="1"/>
              <a:t>sejumlah</a:t>
            </a:r>
            <a:r>
              <a:rPr lang="en-ID" sz="1800" dirty="0"/>
              <a:t> </a:t>
            </a:r>
            <a:r>
              <a:rPr lang="en-ID" sz="1800" dirty="0" err="1"/>
              <a:t>instruksi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dieksekusi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transfer I/O.</a:t>
            </a:r>
          </a:p>
          <a:p>
            <a:pPr marL="0" indent="0" algn="just">
              <a:buNone/>
            </a:pPr>
            <a:r>
              <a:rPr lang="en-ID" sz="1800" dirty="0"/>
              <a:t>Ada </a:t>
            </a:r>
            <a:r>
              <a:rPr lang="en-ID" sz="1800" dirty="0" err="1"/>
              <a:t>sedikit</a:t>
            </a:r>
            <a:r>
              <a:rPr lang="en-ID" sz="1800" dirty="0"/>
              <a:t> trade-off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kelemahan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Pertimbangkan</a:t>
            </a:r>
            <a:r>
              <a:rPr lang="en-ID" sz="1800" dirty="0"/>
              <a:t> transfer </a:t>
            </a:r>
            <a:r>
              <a:rPr lang="en-ID" sz="1800" dirty="0" err="1"/>
              <a:t>blok</a:t>
            </a:r>
            <a:r>
              <a:rPr lang="en-ID" sz="1800" dirty="0"/>
              <a:t> data. </a:t>
            </a:r>
            <a:r>
              <a:rPr lang="en-ID" sz="1800" dirty="0" err="1"/>
              <a:t>Menggunakan</a:t>
            </a:r>
            <a:r>
              <a:rPr lang="en-ID" sz="1800" dirty="0"/>
              <a:t> I/O </a:t>
            </a:r>
            <a:r>
              <a:rPr lang="en-ID" sz="1800" dirty="0" err="1"/>
              <a:t>terprogram</a:t>
            </a:r>
            <a:r>
              <a:rPr lang="en-ID" sz="1800" dirty="0"/>
              <a:t> </a:t>
            </a:r>
            <a:r>
              <a:rPr lang="en-ID" sz="1800" dirty="0" err="1"/>
              <a:t>sederhana</a:t>
            </a:r>
            <a:r>
              <a:rPr lang="en-ID" sz="1800" dirty="0"/>
              <a:t>,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didedikasikan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tugas</a:t>
            </a:r>
            <a:r>
              <a:rPr lang="en-ID" sz="1800" dirty="0"/>
              <a:t> I/O dan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memindahkan</a:t>
            </a:r>
            <a:r>
              <a:rPr lang="en-ID" sz="1800" dirty="0"/>
              <a:t> data pada </a:t>
            </a:r>
            <a:r>
              <a:rPr lang="en-ID" sz="1800" dirty="0" err="1"/>
              <a:t>kecepatan</a:t>
            </a:r>
            <a:r>
              <a:rPr lang="en-ID" sz="1800" dirty="0"/>
              <a:t> yang </a:t>
            </a:r>
            <a:r>
              <a:rPr lang="en-ID" sz="1800" dirty="0" err="1"/>
              <a:t>agak</a:t>
            </a:r>
            <a:r>
              <a:rPr lang="en-ID" sz="1800" dirty="0"/>
              <a:t> </a:t>
            </a:r>
            <a:r>
              <a:rPr lang="en-ID" sz="1800" dirty="0" err="1"/>
              <a:t>tinggi</a:t>
            </a:r>
            <a:r>
              <a:rPr lang="en-ID" sz="1800" dirty="0"/>
              <a:t>,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hal</a:t>
            </a:r>
            <a:r>
              <a:rPr lang="en-ID" sz="1800" dirty="0"/>
              <a:t> lain. </a:t>
            </a:r>
            <a:r>
              <a:rPr lang="en-ID" sz="1800" dirty="0" err="1"/>
              <a:t>Interupsi</a:t>
            </a:r>
            <a:r>
              <a:rPr lang="en-ID" sz="1800" dirty="0"/>
              <a:t> I/O </a:t>
            </a:r>
            <a:r>
              <a:rPr lang="en-ID" sz="1800" dirty="0" err="1"/>
              <a:t>membebaskan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</a:t>
            </a:r>
            <a:r>
              <a:rPr lang="en-ID" sz="1800" dirty="0" err="1"/>
              <a:t>batas</a:t>
            </a:r>
            <a:r>
              <a:rPr lang="en-ID" sz="1800" dirty="0"/>
              <a:t> </a:t>
            </a:r>
            <a:r>
              <a:rPr lang="en-ID" sz="1800" dirty="0" err="1"/>
              <a:t>tertentu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mengorbankan</a:t>
            </a:r>
            <a:r>
              <a:rPr lang="en-ID" sz="1800" dirty="0"/>
              <a:t> </a:t>
            </a:r>
            <a:r>
              <a:rPr lang="en-ID" sz="1800" dirty="0" err="1"/>
              <a:t>kecepatan</a:t>
            </a:r>
            <a:r>
              <a:rPr lang="en-ID" sz="1800" dirty="0"/>
              <a:t> transfer I/O.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59BAF-CCC4-72BA-CA3F-AEF2F6C1F1AB}"/>
              </a:ext>
            </a:extLst>
          </p:cNvPr>
          <p:cNvSpPr txBox="1">
            <a:spLocks/>
          </p:cNvSpPr>
          <p:nvPr/>
        </p:nvSpPr>
        <p:spPr>
          <a:xfrm>
            <a:off x="616771" y="1260614"/>
            <a:ext cx="4458568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buNone/>
            </a:pPr>
            <a:r>
              <a:rPr lang="en-US" sz="2400" b="1" dirty="0" err="1"/>
              <a:t>Kelemahan</a:t>
            </a:r>
            <a:r>
              <a:rPr lang="en-US" sz="2400" b="1" dirty="0"/>
              <a:t> I/O </a:t>
            </a:r>
            <a:r>
              <a:rPr lang="en-US" sz="2400" b="1" dirty="0" err="1"/>
              <a:t>Terprogram</a:t>
            </a:r>
            <a:r>
              <a:rPr lang="en-US" sz="2400" b="1" dirty="0"/>
              <a:t> dan </a:t>
            </a:r>
            <a:r>
              <a:rPr lang="en-US" sz="2400" b="1" dirty="0" err="1"/>
              <a:t>Berbasis</a:t>
            </a:r>
            <a:r>
              <a:rPr lang="en-US" sz="2400" b="1" dirty="0"/>
              <a:t> </a:t>
            </a:r>
            <a:r>
              <a:rPr lang="en-US" sz="2400" b="1" dirty="0" err="1"/>
              <a:t>Interupsi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47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1B24-66A3-4546-94EB-ACF5836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2523"/>
            <a:ext cx="12192000" cy="151295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BAB 7 INPUT/OUTPUT</a:t>
            </a:r>
            <a:endParaRPr lang="en-ID" sz="7200" b="1" dirty="0"/>
          </a:p>
        </p:txBody>
      </p:sp>
    </p:spTree>
    <p:extLst>
      <p:ext uri="{BB962C8B-B14F-4D97-AF65-F5344CB8AC3E}">
        <p14:creationId xmlns:p14="http://schemas.microsoft.com/office/powerpoint/2010/main" val="201545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3EB7D1-74F6-4262-8536-1115647A5D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7578" y="1962139"/>
            <a:ext cx="3424263" cy="29337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3C57FB-7F4A-BD64-342D-35DC6EC7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44" y="1962139"/>
            <a:ext cx="6912898" cy="30173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DMA </a:t>
            </a:r>
            <a:r>
              <a:rPr lang="en-ID" sz="1800" dirty="0" err="1"/>
              <a:t>melibatkan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</a:t>
            </a:r>
            <a:r>
              <a:rPr lang="en-ID" sz="1800" dirty="0" err="1"/>
              <a:t>tambahan</a:t>
            </a:r>
            <a:r>
              <a:rPr lang="en-ID" sz="1800" dirty="0"/>
              <a:t> pada bus </a:t>
            </a:r>
            <a:r>
              <a:rPr lang="en-ID" sz="1800" dirty="0" err="1"/>
              <a:t>sistem</a:t>
            </a:r>
            <a:r>
              <a:rPr lang="en-ID" sz="1800" dirty="0"/>
              <a:t>. Modul DMA </a:t>
            </a:r>
            <a:r>
              <a:rPr lang="en-ID" sz="1800" dirty="0" err="1"/>
              <a:t>mampu</a:t>
            </a:r>
            <a:r>
              <a:rPr lang="en-ID" sz="1800" dirty="0"/>
              <a:t> </a:t>
            </a:r>
            <a:r>
              <a:rPr lang="en-ID" sz="1800" dirty="0" err="1"/>
              <a:t>meniru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dan, </a:t>
            </a:r>
            <a:r>
              <a:rPr lang="en-ID" sz="1800" dirty="0" err="1"/>
              <a:t>memang</a:t>
            </a:r>
            <a:r>
              <a:rPr lang="en-ID" sz="1800" dirty="0"/>
              <a:t>, </a:t>
            </a:r>
            <a:r>
              <a:rPr lang="en-ID" sz="1800" dirty="0" err="1"/>
              <a:t>mengambil</a:t>
            </a:r>
            <a:r>
              <a:rPr lang="en-ID" sz="1800" dirty="0"/>
              <a:t> </a:t>
            </a:r>
            <a:r>
              <a:rPr lang="en-ID" sz="1800" dirty="0" err="1"/>
              <a:t>alih</a:t>
            </a:r>
            <a:r>
              <a:rPr lang="en-ID" sz="1800" dirty="0"/>
              <a:t> </a:t>
            </a:r>
            <a:r>
              <a:rPr lang="en-ID" sz="1800" dirty="0" err="1"/>
              <a:t>kendali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perlu</a:t>
            </a:r>
            <a:r>
              <a:rPr lang="en-ID" sz="1800" dirty="0"/>
              <a:t>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mentransfer</a:t>
            </a:r>
            <a:r>
              <a:rPr lang="en-ID" sz="1800" dirty="0"/>
              <a:t> data </a:t>
            </a:r>
            <a:r>
              <a:rPr lang="en-ID" sz="1800" dirty="0" err="1"/>
              <a:t>ke</a:t>
            </a:r>
            <a:r>
              <a:rPr lang="en-ID" sz="1800" dirty="0"/>
              <a:t> dan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bus </a:t>
            </a:r>
            <a:r>
              <a:rPr lang="en-ID" sz="1800" dirty="0" err="1"/>
              <a:t>sistem</a:t>
            </a:r>
            <a:r>
              <a:rPr lang="en-ID" sz="1800" dirty="0"/>
              <a:t>.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tujuan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modul</a:t>
            </a:r>
            <a:r>
              <a:rPr lang="en-ID" sz="1800" dirty="0"/>
              <a:t> DMA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bus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membutuhkannya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memaksa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menghentikan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sementara</a:t>
            </a:r>
            <a:r>
              <a:rPr lang="en-ID" sz="1800" dirty="0"/>
              <a:t>. Teknik yang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dan </a:t>
            </a:r>
            <a:r>
              <a:rPr lang="en-ID" sz="1800" dirty="0" err="1"/>
              <a:t>disebut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pencurian</a:t>
            </a:r>
            <a:r>
              <a:rPr lang="en-ID" sz="1800" dirty="0"/>
              <a:t> </a:t>
            </a:r>
            <a:r>
              <a:rPr lang="en-ID" sz="1800" dirty="0" err="1"/>
              <a:t>siklus</a:t>
            </a:r>
            <a:r>
              <a:rPr lang="en-ID" sz="1800" dirty="0"/>
              <a:t>,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DMA pada </a:t>
            </a:r>
            <a:r>
              <a:rPr lang="en-ID" sz="1800" dirty="0" err="1"/>
              <a:t>dasarnya</a:t>
            </a:r>
            <a:r>
              <a:rPr lang="en-ID" sz="1800" dirty="0"/>
              <a:t> </a:t>
            </a:r>
            <a:r>
              <a:rPr lang="en-ID" sz="1800" dirty="0" err="1"/>
              <a:t>mencuri</a:t>
            </a:r>
            <a:r>
              <a:rPr lang="en-ID" sz="1800" dirty="0"/>
              <a:t> </a:t>
            </a:r>
            <a:r>
              <a:rPr lang="en-ID" sz="1800" dirty="0" err="1"/>
              <a:t>siklus</a:t>
            </a:r>
            <a:r>
              <a:rPr lang="en-ID" sz="1800" dirty="0"/>
              <a:t> bus.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307FAB-7A29-3228-1593-D4CD21F3F582}"/>
              </a:ext>
            </a:extLst>
          </p:cNvPr>
          <p:cNvSpPr txBox="1">
            <a:spLocks/>
          </p:cNvSpPr>
          <p:nvPr/>
        </p:nvSpPr>
        <p:spPr>
          <a:xfrm>
            <a:off x="599993" y="1132899"/>
            <a:ext cx="1908315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DMA</a:t>
            </a:r>
          </a:p>
        </p:txBody>
      </p:sp>
    </p:spTree>
    <p:extLst>
      <p:ext uri="{BB962C8B-B14F-4D97-AF65-F5344CB8AC3E}">
        <p14:creationId xmlns:p14="http://schemas.microsoft.com/office/powerpoint/2010/main" val="183347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3C57FB-7F4A-BD64-342D-35DC6EC7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75" y="884991"/>
            <a:ext cx="7290403" cy="60267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1800" dirty="0"/>
              <a:t>Ketika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menulis</a:t>
            </a:r>
            <a:r>
              <a:rPr lang="en-ID" sz="1800" dirty="0"/>
              <a:t> </a:t>
            </a:r>
            <a:r>
              <a:rPr lang="en-ID" sz="1800" dirty="0" err="1"/>
              <a:t>blok</a:t>
            </a:r>
            <a:r>
              <a:rPr lang="en-ID" sz="1800" dirty="0"/>
              <a:t> data,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perintah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DMA,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mengirimkan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DMA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algn="just"/>
            <a:r>
              <a:rPr lang="en-ID" sz="1800" dirty="0" err="1"/>
              <a:t>Apakah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menulis</a:t>
            </a:r>
            <a:r>
              <a:rPr lang="en-ID" sz="1800" dirty="0"/>
              <a:t> </a:t>
            </a:r>
            <a:r>
              <a:rPr lang="en-ID" sz="1800" dirty="0" err="1"/>
              <a:t>diminta</a:t>
            </a:r>
            <a:r>
              <a:rPr lang="en-ID" sz="1800" dirty="0"/>
              <a:t>,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</a:t>
            </a:r>
            <a:r>
              <a:rPr lang="en-ID" sz="1800" dirty="0" err="1"/>
              <a:t>kontrol</a:t>
            </a:r>
            <a:r>
              <a:rPr lang="en-ID" sz="1800" dirty="0"/>
              <a:t> </a:t>
            </a:r>
            <a:r>
              <a:rPr lang="en-ID" sz="1800" dirty="0" err="1"/>
              <a:t>baca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tulis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dan </a:t>
            </a:r>
            <a:r>
              <a:rPr lang="en-ID" sz="1800" dirty="0" err="1"/>
              <a:t>modul</a:t>
            </a:r>
            <a:r>
              <a:rPr lang="en-ID" sz="1800" dirty="0"/>
              <a:t> DMA.</a:t>
            </a:r>
          </a:p>
          <a:p>
            <a:pPr algn="just"/>
            <a:r>
              <a:rPr lang="en-ID" sz="1800" dirty="0"/>
              <a:t>Alamat </a:t>
            </a:r>
            <a:r>
              <a:rPr lang="en-ID" sz="1800" dirty="0" err="1"/>
              <a:t>perangkat</a:t>
            </a:r>
            <a:r>
              <a:rPr lang="en-ID" sz="1800" dirty="0"/>
              <a:t> I/O yang </a:t>
            </a:r>
            <a:r>
              <a:rPr lang="en-ID" sz="1800" dirty="0" err="1"/>
              <a:t>terlibat</a:t>
            </a:r>
            <a:r>
              <a:rPr lang="en-ID" sz="1800" dirty="0"/>
              <a:t>, </a:t>
            </a:r>
            <a:r>
              <a:rPr lang="en-ID" sz="1800" dirty="0" err="1"/>
              <a:t>dikomunikasikan</a:t>
            </a:r>
            <a:r>
              <a:rPr lang="en-ID" sz="1800" dirty="0"/>
              <a:t> pada </a:t>
            </a:r>
            <a:r>
              <a:rPr lang="en-ID" sz="1800" dirty="0" err="1"/>
              <a:t>jalur</a:t>
            </a:r>
            <a:r>
              <a:rPr lang="en-ID" sz="1800" dirty="0"/>
              <a:t> data.</a:t>
            </a:r>
          </a:p>
          <a:p>
            <a:pPr algn="just"/>
            <a:r>
              <a:rPr lang="en-ID" sz="1800" dirty="0"/>
              <a:t>Lokasi </a:t>
            </a:r>
            <a:r>
              <a:rPr lang="en-ID" sz="1800" dirty="0" err="1"/>
              <a:t>awal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menulis</a:t>
            </a:r>
            <a:r>
              <a:rPr lang="en-ID" sz="1800" dirty="0"/>
              <a:t>, </a:t>
            </a:r>
            <a:r>
              <a:rPr lang="en-ID" sz="1800" dirty="0" err="1"/>
              <a:t>dikomunikasikan</a:t>
            </a:r>
            <a:r>
              <a:rPr lang="en-ID" sz="1800" dirty="0"/>
              <a:t> pada </a:t>
            </a:r>
            <a:r>
              <a:rPr lang="en-ID" sz="1800" dirty="0" err="1"/>
              <a:t>jalur</a:t>
            </a:r>
            <a:r>
              <a:rPr lang="en-ID" sz="1800" dirty="0"/>
              <a:t> data dan </a:t>
            </a:r>
            <a:r>
              <a:rPr lang="en-ID" sz="1800" dirty="0" err="1"/>
              <a:t>disimpan</a:t>
            </a:r>
            <a:r>
              <a:rPr lang="en-ID" sz="1800" dirty="0"/>
              <a:t> oleh </a:t>
            </a:r>
            <a:r>
              <a:rPr lang="en-ID" sz="1800" dirty="0" err="1"/>
              <a:t>modul</a:t>
            </a:r>
            <a:r>
              <a:rPr lang="en-ID" sz="1800" dirty="0"/>
              <a:t> DMA </a:t>
            </a:r>
            <a:r>
              <a:rPr lang="en-ID" sz="1800" dirty="0" err="1"/>
              <a:t>dalam</a:t>
            </a:r>
            <a:r>
              <a:rPr lang="en-ID" sz="1800" dirty="0"/>
              <a:t> register </a:t>
            </a:r>
            <a:r>
              <a:rPr lang="en-ID" sz="1800" dirty="0" err="1"/>
              <a:t>alamatnya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Jumlah</a:t>
            </a:r>
            <a:r>
              <a:rPr lang="en-ID" sz="1800" dirty="0"/>
              <a:t> kata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dibaca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ditulis</a:t>
            </a:r>
            <a:r>
              <a:rPr lang="en-ID" sz="1800" dirty="0"/>
              <a:t>, </a:t>
            </a:r>
            <a:r>
              <a:rPr lang="en-ID" sz="1800" dirty="0" err="1"/>
              <a:t>dikomunikasikan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jalur</a:t>
            </a:r>
            <a:r>
              <a:rPr lang="en-ID" sz="1800" dirty="0"/>
              <a:t> data dan </a:t>
            </a:r>
            <a:r>
              <a:rPr lang="en-ID" sz="1800" dirty="0" err="1"/>
              <a:t>disimpan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register </a:t>
            </a:r>
            <a:r>
              <a:rPr lang="en-ID" sz="1800" dirty="0" err="1"/>
              <a:t>penghitung</a:t>
            </a:r>
            <a:r>
              <a:rPr lang="en-ID" sz="1800" dirty="0"/>
              <a:t> data.</a:t>
            </a:r>
          </a:p>
          <a:p>
            <a:pPr marL="0" indent="0" algn="just">
              <a:buNone/>
            </a:pP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melanjutkan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 lain.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mendelegasikan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I/O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DMA. Modul DMA </a:t>
            </a:r>
            <a:r>
              <a:rPr lang="en-ID" sz="1800" dirty="0" err="1"/>
              <a:t>mentransfer</a:t>
            </a:r>
            <a:r>
              <a:rPr lang="en-ID" sz="1800" dirty="0"/>
              <a:t> </a:t>
            </a:r>
            <a:r>
              <a:rPr lang="en-ID" sz="1800" dirty="0" err="1"/>
              <a:t>seluruh</a:t>
            </a:r>
            <a:r>
              <a:rPr lang="en-ID" sz="1800" dirty="0"/>
              <a:t> </a:t>
            </a:r>
            <a:r>
              <a:rPr lang="en-ID" sz="1800" dirty="0" err="1"/>
              <a:t>blok</a:t>
            </a:r>
            <a:r>
              <a:rPr lang="en-ID" sz="1800" dirty="0"/>
              <a:t> data, </a:t>
            </a:r>
            <a:r>
              <a:rPr lang="en-ID" sz="1800" dirty="0" err="1"/>
              <a:t>satu</a:t>
            </a:r>
            <a:r>
              <a:rPr lang="en-ID" sz="1800" dirty="0"/>
              <a:t> kata pada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,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,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 Ketika transfer </a:t>
            </a:r>
            <a:r>
              <a:rPr lang="en-ID" sz="1800" dirty="0" err="1"/>
              <a:t>selesai</a:t>
            </a:r>
            <a:r>
              <a:rPr lang="en-ID" sz="1800" dirty="0"/>
              <a:t>, </a:t>
            </a:r>
            <a:r>
              <a:rPr lang="en-ID" sz="1800" dirty="0" err="1"/>
              <a:t>modul</a:t>
            </a:r>
            <a:r>
              <a:rPr lang="en-ID" sz="1800" dirty="0"/>
              <a:t> DMA </a:t>
            </a:r>
            <a:r>
              <a:rPr lang="en-ID" sz="1800" dirty="0" err="1"/>
              <a:t>mengirimkan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demikian</a:t>
            </a:r>
            <a:r>
              <a:rPr lang="en-ID" sz="1800" dirty="0"/>
              <a:t>,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terlibat</a:t>
            </a:r>
            <a:r>
              <a:rPr lang="en-ID" sz="1800" dirty="0"/>
              <a:t> di </a:t>
            </a:r>
            <a:r>
              <a:rPr lang="en-ID" sz="1800" dirty="0" err="1"/>
              <a:t>awal</a:t>
            </a:r>
            <a:r>
              <a:rPr lang="en-ID" sz="1800" dirty="0"/>
              <a:t> dan </a:t>
            </a:r>
            <a:r>
              <a:rPr lang="en-ID" sz="1800" dirty="0" err="1"/>
              <a:t>akhir</a:t>
            </a:r>
            <a:r>
              <a:rPr lang="en-ID" sz="1800" dirty="0"/>
              <a:t> transfer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307FAB-7A29-3228-1593-D4CD21F3F582}"/>
              </a:ext>
            </a:extLst>
          </p:cNvPr>
          <p:cNvSpPr txBox="1">
            <a:spLocks/>
          </p:cNvSpPr>
          <p:nvPr/>
        </p:nvSpPr>
        <p:spPr>
          <a:xfrm>
            <a:off x="314767" y="237158"/>
            <a:ext cx="2017372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DMA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B0CF7E-0153-8D62-C755-5C75C7A837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7578" y="1962139"/>
            <a:ext cx="3424263" cy="29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239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7.6 Direct Cache Access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541" y="2091622"/>
            <a:ext cx="8792433" cy="38328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DMA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I/O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periferal</a:t>
            </a:r>
            <a:r>
              <a:rPr lang="en-US" dirty="0"/>
              <a:t> dan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I/O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dramatis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I/O, DMA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menskalakan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yang </a:t>
            </a:r>
            <a:r>
              <a:rPr lang="en-US" dirty="0" err="1"/>
              <a:t>meningkat</a:t>
            </a:r>
            <a:r>
              <a:rPr lang="en-US" dirty="0"/>
              <a:t>.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sakelar</a:t>
            </a:r>
            <a:r>
              <a:rPr lang="en-US" dirty="0"/>
              <a:t> Ethernet 10-Gbps dan 100-Gbps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transfer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dan </a:t>
            </a:r>
            <a:r>
              <a:rPr lang="en-US" dirty="0" err="1"/>
              <a:t>dari</a:t>
            </a:r>
            <a:r>
              <a:rPr lang="en-US" dirty="0"/>
              <a:t> server basis data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Wi-Fi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gigabit. </a:t>
            </a:r>
            <a:r>
              <a:rPr lang="en-US" dirty="0" err="1"/>
              <a:t>Perangkat</a:t>
            </a:r>
            <a:r>
              <a:rPr lang="en-US" dirty="0"/>
              <a:t> Wi-Fi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menangani</a:t>
            </a:r>
            <a:r>
              <a:rPr lang="en-US" dirty="0"/>
              <a:t> 3,2 Gbps dan 6,76 Gbps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960725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500" y="1636358"/>
            <a:ext cx="8792433" cy="36818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DMA Using Shared Last-Level Cache</a:t>
            </a:r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/>
              <a:t>sistem</a:t>
            </a:r>
            <a:r>
              <a:rPr lang="en-US" sz="1800" dirty="0"/>
              <a:t> multicore </a:t>
            </a:r>
            <a:r>
              <a:rPr lang="en-US" sz="1800" dirty="0" err="1"/>
              <a:t>kontemporer</a:t>
            </a:r>
            <a:r>
              <a:rPr lang="en-US" sz="1800" dirty="0"/>
              <a:t> </a:t>
            </a:r>
            <a:r>
              <a:rPr lang="en-US" sz="1800" dirty="0" err="1"/>
              <a:t>mencakup</a:t>
            </a:r>
            <a:r>
              <a:rPr lang="en-US" sz="1800" dirty="0"/>
              <a:t> cache yang </a:t>
            </a:r>
            <a:r>
              <a:rPr lang="en-US" sz="1800" dirty="0" err="1"/>
              <a:t>didedikasikan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inti dan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tambahan</a:t>
            </a:r>
            <a:r>
              <a:rPr lang="en-US" sz="1800" dirty="0"/>
              <a:t> cache </a:t>
            </a:r>
            <a:r>
              <a:rPr lang="en-US" sz="1800" dirty="0" err="1"/>
              <a:t>bersama</a:t>
            </a:r>
            <a:r>
              <a:rPr lang="en-US" sz="1800" dirty="0"/>
              <a:t>, </a:t>
            </a:r>
            <a:r>
              <a:rPr lang="en-US" sz="1800" dirty="0" err="1"/>
              <a:t>baik</a:t>
            </a:r>
            <a:r>
              <a:rPr lang="en-US" sz="1800" dirty="0"/>
              <a:t> L2 </a:t>
            </a:r>
            <a:r>
              <a:rPr lang="en-US" sz="1800" dirty="0" err="1"/>
              <a:t>atau</a:t>
            </a:r>
            <a:r>
              <a:rPr lang="en-US" sz="1800" dirty="0"/>
              <a:t> L3.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meningkatnya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cache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terakhir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, </a:t>
            </a:r>
            <a:r>
              <a:rPr lang="en-US" sz="1800" dirty="0" err="1"/>
              <a:t>perancang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DMA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pengontrol</a:t>
            </a:r>
            <a:r>
              <a:rPr lang="en-US" sz="1800" dirty="0"/>
              <a:t> DMA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cache </a:t>
            </a:r>
            <a:r>
              <a:rPr lang="en-US" sz="1800" dirty="0" err="1"/>
              <a:t>bersama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mirip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inti.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memperjelas</a:t>
            </a:r>
            <a:r>
              <a:rPr lang="en-US" sz="1800" dirty="0"/>
              <a:t> </a:t>
            </a:r>
            <a:r>
              <a:rPr lang="en-US" sz="1800" dirty="0" err="1"/>
              <a:t>interaksi</a:t>
            </a:r>
            <a:r>
              <a:rPr lang="en-US" sz="1800" dirty="0"/>
              <a:t> DMA dan cache,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berguna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arsitektur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</a:t>
            </a:r>
            <a:r>
              <a:rPr lang="en-US" dirty="0"/>
              <a:t>For this purpose, the following is an overview of the Intel Xeon system.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400034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500" y="1636358"/>
            <a:ext cx="8792433" cy="36818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prosesor</a:t>
            </a:r>
            <a:r>
              <a:rPr lang="en-US" b="1" dirty="0"/>
              <a:t> multicore </a:t>
            </a:r>
            <a:r>
              <a:rPr lang="en-US" b="1" dirty="0" err="1"/>
              <a:t>xeon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Intel Xeon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Intel, yang </a:t>
            </a:r>
            <a:r>
              <a:rPr lang="en-US" dirty="0" err="1"/>
              <a:t>digunakan</a:t>
            </a:r>
            <a:r>
              <a:rPr lang="en-US" dirty="0"/>
              <a:t> di server, </a:t>
            </a:r>
            <a:r>
              <a:rPr lang="en-US" dirty="0" err="1"/>
              <a:t>stasiun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berkinerja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dan </a:t>
            </a:r>
            <a:r>
              <a:rPr lang="en-US" dirty="0" err="1"/>
              <a:t>superkomputer</a:t>
            </a:r>
            <a:r>
              <a:rPr lang="en-US" dirty="0"/>
              <a:t>. Banyak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Xeon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interkoneksi</a:t>
            </a:r>
            <a:r>
              <a:rPr lang="en-US" dirty="0"/>
              <a:t> </a:t>
            </a:r>
            <a:r>
              <a:rPr lang="en-US" dirty="0" err="1"/>
              <a:t>dering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diilustrasikan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Xeon E5-2600/4600</a:t>
            </a:r>
            <a:endParaRPr lang="en-US" sz="1400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b="1" dirty="0" err="1"/>
              <a:t>dma</a:t>
            </a:r>
            <a:r>
              <a:rPr lang="en-ID" b="1" dirty="0"/>
              <a:t> </a:t>
            </a:r>
            <a:r>
              <a:rPr lang="en-ID" b="1" dirty="0" err="1"/>
              <a:t>penggunaan</a:t>
            </a:r>
            <a:r>
              <a:rPr lang="en-ID" b="1" dirty="0"/>
              <a:t> cache </a:t>
            </a:r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DMA </a:t>
            </a:r>
            <a:r>
              <a:rPr lang="en-ID" dirty="0" err="1"/>
              <a:t>tradisional</a:t>
            </a:r>
            <a:r>
              <a:rPr lang="en-ID" dirty="0"/>
              <a:t>, data </a:t>
            </a:r>
            <a:r>
              <a:rPr lang="en-ID" dirty="0" err="1"/>
              <a:t>dipertukarkan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I/O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interkoneksi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bus, ring,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titik-ke-titik</a:t>
            </a:r>
            <a:r>
              <a:rPr lang="en-ID" dirty="0"/>
              <a:t> QPI.</a:t>
            </a:r>
          </a:p>
        </p:txBody>
      </p:sp>
    </p:spTree>
    <p:extLst>
      <p:ext uri="{BB962C8B-B14F-4D97-AF65-F5344CB8AC3E}">
        <p14:creationId xmlns:p14="http://schemas.microsoft.com/office/powerpoint/2010/main" val="3206536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80" y="1240486"/>
            <a:ext cx="6915037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Cache-Related Performance Issues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552" y="2835283"/>
            <a:ext cx="7639850" cy="21343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memperjelas</a:t>
            </a:r>
            <a:r>
              <a:rPr lang="en-ID" sz="1800" dirty="0"/>
              <a:t> </a:t>
            </a:r>
            <a:r>
              <a:rPr lang="en-ID" sz="1800" dirty="0" err="1"/>
              <a:t>masalah</a:t>
            </a:r>
            <a:r>
              <a:rPr lang="en-ID" sz="1800" dirty="0"/>
              <a:t> </a:t>
            </a:r>
            <a:r>
              <a:rPr lang="en-ID" sz="1800" dirty="0" err="1"/>
              <a:t>kinerja</a:t>
            </a:r>
            <a:r>
              <a:rPr lang="en-ID" sz="1800" dirty="0"/>
              <a:t> dan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menjelaskan</a:t>
            </a:r>
            <a:r>
              <a:rPr lang="en-ID" sz="1800" dirty="0"/>
              <a:t> </a:t>
            </a:r>
            <a:r>
              <a:rPr lang="en-ID" sz="1800" dirty="0" err="1"/>
              <a:t>manfaat</a:t>
            </a:r>
            <a:r>
              <a:rPr lang="en-ID" sz="1800" dirty="0"/>
              <a:t> DCA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cara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meningkatkan</a:t>
            </a:r>
            <a:r>
              <a:rPr lang="en-ID" sz="1800" dirty="0"/>
              <a:t> </a:t>
            </a:r>
            <a:r>
              <a:rPr lang="en-ID" sz="1800" dirty="0" err="1"/>
              <a:t>kinerja</a:t>
            </a:r>
            <a:r>
              <a:rPr lang="en-ID" sz="1800" dirty="0"/>
              <a:t>, </a:t>
            </a:r>
            <a:r>
              <a:rPr lang="en-ID" sz="1800" dirty="0" err="1"/>
              <a:t>mari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lihat</a:t>
            </a:r>
            <a:r>
              <a:rPr lang="en-ID" sz="1800" dirty="0"/>
              <a:t> </a:t>
            </a:r>
            <a:r>
              <a:rPr lang="en-ID" sz="1800" dirty="0" err="1"/>
              <a:t>pemrosesan</a:t>
            </a:r>
            <a:r>
              <a:rPr lang="en-ID" sz="1800" dirty="0"/>
              <a:t> </a:t>
            </a:r>
            <a:r>
              <a:rPr lang="en-ID" sz="1800" dirty="0" err="1"/>
              <a:t>lalu</a:t>
            </a:r>
            <a:r>
              <a:rPr lang="en-ID" sz="1800" dirty="0"/>
              <a:t> </a:t>
            </a:r>
            <a:r>
              <a:rPr lang="en-ID" sz="1800" dirty="0" err="1"/>
              <a:t>lintas</a:t>
            </a:r>
            <a:r>
              <a:rPr lang="en-ID" sz="1800" dirty="0"/>
              <a:t> </a:t>
            </a:r>
            <a:r>
              <a:rPr lang="en-ID" sz="1800" dirty="0" err="1"/>
              <a:t>protokol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rinci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lalu</a:t>
            </a:r>
            <a:r>
              <a:rPr lang="en-ID" sz="1800" dirty="0"/>
              <a:t> </a:t>
            </a:r>
            <a:r>
              <a:rPr lang="en-ID" sz="1800" dirty="0" err="1"/>
              <a:t>lintas</a:t>
            </a:r>
            <a:r>
              <a:rPr lang="en-ID" sz="1800" dirty="0"/>
              <a:t> </a:t>
            </a:r>
            <a:r>
              <a:rPr lang="en-ID" sz="1800" dirty="0" err="1"/>
              <a:t>masuk</a:t>
            </a:r>
            <a:r>
              <a:rPr lang="en-ID" sz="1800" dirty="0"/>
              <a:t>.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, </a:t>
            </a:r>
            <a:r>
              <a:rPr lang="en-ID" sz="1800" dirty="0" err="1"/>
              <a:t>langkah-langkah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:</a:t>
            </a:r>
          </a:p>
          <a:p>
            <a:pPr marL="0" indent="0" algn="just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629592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6" y="964325"/>
            <a:ext cx="9906000" cy="4929350"/>
          </a:xfrm>
        </p:spPr>
        <p:txBody>
          <a:bodyPr>
            <a:normAutofit/>
          </a:bodyPr>
          <a:lstStyle/>
          <a:p>
            <a:pPr algn="just"/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tiba</a:t>
            </a:r>
            <a:r>
              <a:rPr lang="en-ID" sz="1800" dirty="0"/>
              <a:t>: NIC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 Ethernet yang </a:t>
            </a:r>
            <a:r>
              <a:rPr lang="en-ID" sz="1800" dirty="0" err="1"/>
              <a:t>masuk</a:t>
            </a:r>
            <a:r>
              <a:rPr lang="en-ID" sz="1800" dirty="0"/>
              <a:t>. NIC 	</a:t>
            </a:r>
            <a:r>
              <a:rPr lang="en-ID" sz="1800" dirty="0" err="1"/>
              <a:t>memproses</a:t>
            </a:r>
            <a:r>
              <a:rPr lang="en-ID" sz="1800" dirty="0"/>
              <a:t> dan </a:t>
            </a:r>
            <a:r>
              <a:rPr lang="en-ID" sz="1800" dirty="0" err="1"/>
              <a:t>menghapus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</a:t>
            </a:r>
            <a:r>
              <a:rPr lang="en-ID" sz="1800" dirty="0" err="1"/>
              <a:t>kontrol</a:t>
            </a:r>
            <a:r>
              <a:rPr lang="en-ID" sz="1800" dirty="0"/>
              <a:t> Ethernet. 	</a:t>
            </a:r>
            <a:r>
              <a:rPr lang="en-ID" sz="1800" dirty="0" err="1"/>
              <a:t>Paket</a:t>
            </a:r>
            <a:r>
              <a:rPr lang="en-ID" sz="1800" dirty="0"/>
              <a:t> TCP/IP yang </a:t>
            </a:r>
            <a:r>
              <a:rPr lang="en-ID" sz="1800" dirty="0" err="1"/>
              <a:t>tersisa</a:t>
            </a:r>
            <a:r>
              <a:rPr lang="en-ID" sz="1800" dirty="0"/>
              <a:t>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ditransfer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	DMA system</a:t>
            </a:r>
          </a:p>
          <a:p>
            <a:pPr algn="just"/>
            <a:r>
              <a:rPr lang="en-ID" sz="1800" dirty="0"/>
              <a:t>DMA: Modul DMA </a:t>
            </a:r>
            <a:r>
              <a:rPr lang="en-ID" sz="1800" dirty="0" err="1"/>
              <a:t>mentransfer</a:t>
            </a:r>
            <a:r>
              <a:rPr lang="en-ID" sz="1800" dirty="0"/>
              <a:t> data, </a:t>
            </a:r>
            <a:r>
              <a:rPr lang="en-ID" sz="1800" dirty="0" err="1"/>
              <a:t>termasuk</a:t>
            </a:r>
            <a:r>
              <a:rPr lang="en-ID" sz="1800" dirty="0"/>
              <a:t> </a:t>
            </a:r>
            <a:r>
              <a:rPr lang="en-ID" sz="1800" dirty="0" err="1"/>
              <a:t>deskriptor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, 	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endParaRPr lang="en-ID" sz="1800" dirty="0"/>
          </a:p>
          <a:p>
            <a:pPr algn="just"/>
            <a:r>
              <a:rPr lang="en-ID" sz="1800" dirty="0"/>
              <a:t>NIC </a:t>
            </a:r>
            <a:r>
              <a:rPr lang="en-ID" sz="1800" dirty="0" err="1"/>
              <a:t>menyela</a:t>
            </a:r>
            <a:r>
              <a:rPr lang="en-ID" sz="1800" dirty="0"/>
              <a:t> host: Setelah </a:t>
            </a:r>
            <a:r>
              <a:rPr lang="en-ID" sz="1800" dirty="0" err="1"/>
              <a:t>sejumlah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ditransfer</a:t>
            </a:r>
            <a:r>
              <a:rPr lang="en-ID" sz="1800" dirty="0"/>
              <a:t>, NIC </a:t>
            </a:r>
            <a:r>
              <a:rPr lang="en-ID" sz="1800" dirty="0" err="1"/>
              <a:t>mengeluarkan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host</a:t>
            </a:r>
            <a:endParaRPr lang="en-ID" dirty="0"/>
          </a:p>
          <a:p>
            <a:pPr algn="just"/>
            <a:r>
              <a:rPr lang="en-ID" sz="1800" dirty="0"/>
              <a:t>Ambil </a:t>
            </a:r>
            <a:r>
              <a:rPr lang="en-ID" sz="1800" dirty="0" err="1"/>
              <a:t>deskriptor</a:t>
            </a:r>
            <a:r>
              <a:rPr lang="en-ID" sz="1800" dirty="0"/>
              <a:t> dan header: Inti </a:t>
            </a:r>
            <a:r>
              <a:rPr lang="en-ID" sz="1800" dirty="0" err="1"/>
              <a:t>memproses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, </a:t>
            </a:r>
            <a:r>
              <a:rPr lang="en-ID" sz="1800" dirty="0" err="1"/>
              <a:t>menjalankan</a:t>
            </a:r>
            <a:r>
              <a:rPr lang="en-ID" sz="1800" dirty="0"/>
              <a:t> </a:t>
            </a:r>
            <a:r>
              <a:rPr lang="en-ID" sz="1800" dirty="0" err="1"/>
              <a:t>prosedur</a:t>
            </a:r>
            <a:r>
              <a:rPr lang="en-ID" sz="1800" dirty="0"/>
              <a:t> </a:t>
            </a:r>
            <a:r>
              <a:rPr lang="en-ID" sz="1800" dirty="0" err="1"/>
              <a:t>penanganan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endParaRPr lang="en-ID" sz="1800" dirty="0"/>
          </a:p>
          <a:p>
            <a:pPr algn="just"/>
            <a:r>
              <a:rPr lang="en-ID" sz="1800" dirty="0"/>
              <a:t>Cache miss </a:t>
            </a:r>
            <a:r>
              <a:rPr lang="en-ID" sz="1800" dirty="0" err="1"/>
              <a:t>terjadi</a:t>
            </a:r>
            <a:r>
              <a:rPr lang="en-ID" sz="1800" dirty="0"/>
              <a:t>: Karena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data </a:t>
            </a:r>
            <a:r>
              <a:rPr lang="en-ID" sz="1800" dirty="0" err="1"/>
              <a:t>baru</a:t>
            </a:r>
            <a:r>
              <a:rPr lang="en-ID" sz="1800" dirty="0"/>
              <a:t> yang </a:t>
            </a:r>
            <a:r>
              <a:rPr lang="en-ID" sz="1800" dirty="0" err="1"/>
              <a:t>masuk</a:t>
            </a:r>
            <a:r>
              <a:rPr lang="en-ID" sz="1800" dirty="0"/>
              <a:t>, baris cache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buffer </a:t>
            </a:r>
            <a:r>
              <a:rPr lang="en-ID" sz="1800" dirty="0" err="1"/>
              <a:t>sistem</a:t>
            </a:r>
            <a:r>
              <a:rPr lang="en-ID" sz="1800" dirty="0"/>
              <a:t> yang </a:t>
            </a:r>
            <a:r>
              <a:rPr lang="en-ID" sz="1800" dirty="0" err="1"/>
              <a:t>berisi</a:t>
            </a:r>
            <a:r>
              <a:rPr lang="en-ID" sz="1800" dirty="0"/>
              <a:t> data </a:t>
            </a:r>
            <a:r>
              <a:rPr lang="en-ID" sz="1800" dirty="0" err="1"/>
              <a:t>baru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valid.</a:t>
            </a:r>
            <a:endParaRPr lang="en-ID" dirty="0"/>
          </a:p>
          <a:p>
            <a:pPr algn="just"/>
            <a:r>
              <a:rPr lang="sv-SE" sz="1800" dirty="0"/>
              <a:t>Header diproses: Perangkat lunak protokol dijalankan pada inti untuk menganalisis isi dari header TCP dan IP.</a:t>
            </a:r>
            <a:endParaRPr lang="en-ID" sz="1800" dirty="0"/>
          </a:p>
          <a:p>
            <a:pPr algn="just"/>
            <a:r>
              <a:rPr lang="en-ID" sz="1800" dirty="0" err="1"/>
              <a:t>Muatan</a:t>
            </a:r>
            <a:r>
              <a:rPr lang="en-ID" sz="1800" dirty="0"/>
              <a:t> yang </a:t>
            </a:r>
            <a:r>
              <a:rPr lang="en-ID" sz="1800" dirty="0" err="1"/>
              <a:t>ditransfer</a:t>
            </a:r>
            <a:r>
              <a:rPr lang="en-ID" sz="1800" dirty="0"/>
              <a:t>: Bagian data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ditransfer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buffer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buffer </a:t>
            </a:r>
            <a:r>
              <a:rPr lang="en-ID" sz="1800" dirty="0" err="1"/>
              <a:t>aplikasi</a:t>
            </a:r>
            <a:r>
              <a:rPr lang="en-ID" sz="1800" dirty="0"/>
              <a:t> yang </a:t>
            </a:r>
            <a:r>
              <a:rPr lang="en-ID" sz="1800" dirty="0" err="1"/>
              <a:t>sesuai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00306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6" y="964325"/>
            <a:ext cx="9906000" cy="4929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:</a:t>
            </a:r>
          </a:p>
          <a:p>
            <a:pPr algn="just"/>
            <a:r>
              <a:rPr lang="en-ID" sz="1800" dirty="0"/>
              <a:t>Transfer </a:t>
            </a:r>
            <a:r>
              <a:rPr lang="en-ID" sz="1800" dirty="0" err="1"/>
              <a:t>paket</a:t>
            </a:r>
            <a:r>
              <a:rPr lang="en-ID" sz="1800" dirty="0"/>
              <a:t> yang </a:t>
            </a:r>
            <a:r>
              <a:rPr lang="en-ID" sz="1800" dirty="0" err="1"/>
              <a:t>diminta</a:t>
            </a:r>
            <a:endParaRPr lang="en-ID" dirty="0"/>
          </a:p>
          <a:p>
            <a:pPr algn="just"/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dibuat</a:t>
            </a:r>
            <a:endParaRPr lang="en-ID" sz="1800" dirty="0"/>
          </a:p>
          <a:p>
            <a:pPr algn="just"/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dipanggil</a:t>
            </a:r>
            <a:r>
              <a:rPr lang="en-ID" sz="1800" dirty="0"/>
              <a:t>: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program driver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memberi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DMA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siap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NIC.</a:t>
            </a:r>
            <a:endParaRPr lang="en-ID" dirty="0"/>
          </a:p>
          <a:p>
            <a:pPr algn="just"/>
            <a:r>
              <a:rPr lang="en-ID" sz="1800" dirty="0"/>
              <a:t>Transfer DMA: Modul DMA </a:t>
            </a:r>
            <a:r>
              <a:rPr lang="en-ID" sz="1800" dirty="0" err="1"/>
              <a:t>membaca</a:t>
            </a:r>
            <a:r>
              <a:rPr lang="en-ID" sz="1800" dirty="0"/>
              <a:t> </a:t>
            </a:r>
            <a:r>
              <a:rPr lang="en-ID" sz="1800" dirty="0" err="1"/>
              <a:t>deskriptor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, </a:t>
            </a:r>
            <a:r>
              <a:rPr lang="en-ID" sz="1800" dirty="0" err="1"/>
              <a:t>kemudian</a:t>
            </a:r>
            <a:r>
              <a:rPr lang="en-ID" sz="1800" dirty="0"/>
              <a:t> transfer DMA </a:t>
            </a:r>
            <a:r>
              <a:rPr lang="en-ID" sz="1800" dirty="0" err="1"/>
              <a:t>dilakukan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cache level </a:t>
            </a:r>
            <a:r>
              <a:rPr lang="en-ID" sz="1800" dirty="0" err="1"/>
              <a:t>terakhir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NIC.</a:t>
            </a:r>
          </a:p>
          <a:p>
            <a:pPr algn="just"/>
            <a:r>
              <a:rPr lang="en-ID" sz="1800" dirty="0" err="1"/>
              <a:t>sinyal</a:t>
            </a:r>
            <a:r>
              <a:rPr lang="en-ID" sz="1800" dirty="0"/>
              <a:t> NIC </a:t>
            </a:r>
            <a:r>
              <a:rPr lang="en-ID" sz="1800" dirty="0" err="1"/>
              <a:t>selesai</a:t>
            </a:r>
            <a:endParaRPr lang="en-ID" dirty="0"/>
          </a:p>
          <a:p>
            <a:pPr algn="just"/>
            <a:r>
              <a:rPr lang="en-ID" sz="1800" dirty="0" err="1"/>
              <a:t>Pengemudi</a:t>
            </a:r>
            <a:r>
              <a:rPr lang="en-ID" sz="1800" dirty="0"/>
              <a:t> </a:t>
            </a:r>
            <a:r>
              <a:rPr lang="en-ID" sz="1800" dirty="0" err="1"/>
              <a:t>membebaskan</a:t>
            </a:r>
            <a:r>
              <a:rPr lang="en-ID" sz="1800" dirty="0"/>
              <a:t> </a:t>
            </a:r>
            <a:r>
              <a:rPr lang="en-ID" sz="1800" dirty="0" err="1"/>
              <a:t>penyangga</a:t>
            </a:r>
            <a:r>
              <a:rPr lang="en-ID" sz="1800" dirty="0"/>
              <a:t>: Setelah </a:t>
            </a:r>
            <a:r>
              <a:rPr lang="en-ID" sz="1800" dirty="0" err="1"/>
              <a:t>pengemudi</a:t>
            </a:r>
            <a:r>
              <a:rPr lang="en-ID" sz="1800" dirty="0"/>
              <a:t>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pemberitahuan</a:t>
            </a:r>
            <a:r>
              <a:rPr lang="en-ID" sz="1800" dirty="0"/>
              <a:t> </a:t>
            </a:r>
            <a:r>
              <a:rPr lang="en-ID" sz="1800" dirty="0" err="1"/>
              <a:t>penyelesaian</a:t>
            </a:r>
            <a:r>
              <a:rPr lang="en-ID" sz="1800" dirty="0"/>
              <a:t>,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membebaskan</a:t>
            </a:r>
            <a:r>
              <a:rPr lang="en-ID" sz="1800" dirty="0"/>
              <a:t> </a:t>
            </a:r>
            <a:r>
              <a:rPr lang="en-ID" sz="1800" dirty="0" err="1"/>
              <a:t>ruang</a:t>
            </a:r>
            <a:r>
              <a:rPr lang="en-ID" sz="1800" dirty="0"/>
              <a:t> </a:t>
            </a:r>
            <a:r>
              <a:rPr lang="en-ID" sz="1800" dirty="0" err="1"/>
              <a:t>penyangga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428778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880" y="1639879"/>
            <a:ext cx="6915037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Direct Cache Access Strategies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890" y="2927131"/>
            <a:ext cx="7639850" cy="2473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Beberapa</a:t>
            </a:r>
            <a:r>
              <a:rPr lang="en-ID" sz="1800" dirty="0"/>
              <a:t> strategi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diusulkan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penggunaan</a:t>
            </a:r>
            <a:r>
              <a:rPr lang="en-ID" sz="1800" dirty="0"/>
              <a:t> cache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efisien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I/O </a:t>
            </a:r>
            <a:r>
              <a:rPr lang="en-ID" sz="1800" dirty="0" err="1"/>
              <a:t>jaringan</a:t>
            </a:r>
            <a:r>
              <a:rPr lang="en-ID" sz="1800" dirty="0"/>
              <a:t>,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istilah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cache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diterapkan</a:t>
            </a:r>
            <a:r>
              <a:rPr lang="en-ID" sz="1800" dirty="0"/>
              <a:t> pada </a:t>
            </a:r>
            <a:r>
              <a:rPr lang="en-ID" sz="1800" dirty="0" err="1"/>
              <a:t>semua</a:t>
            </a:r>
            <a:r>
              <a:rPr lang="en-ID" sz="1800" dirty="0"/>
              <a:t> strategi </a:t>
            </a:r>
            <a:r>
              <a:rPr lang="en-ID" sz="1800" dirty="0" err="1"/>
              <a:t>ini</a:t>
            </a:r>
            <a:r>
              <a:rPr lang="en-ID" sz="1800" dirty="0"/>
              <a:t>. Strategi paling </a:t>
            </a:r>
            <a:r>
              <a:rPr lang="en-ID" sz="1800" dirty="0" err="1"/>
              <a:t>sederhana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yang </a:t>
            </a:r>
            <a:r>
              <a:rPr lang="en-ID" sz="1800" dirty="0" err="1"/>
              <a:t>diimplementasikan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prototipe</a:t>
            </a:r>
            <a:r>
              <a:rPr lang="en-ID" sz="1800" dirty="0"/>
              <a:t> pada </a:t>
            </a:r>
            <a:r>
              <a:rPr lang="en-ID" sz="1800" dirty="0" err="1"/>
              <a:t>sejumlah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Intel Xeon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tahun</a:t>
            </a:r>
            <a:r>
              <a:rPr lang="en-ID" sz="1800" dirty="0"/>
              <a:t> 2006 dan 2010</a:t>
            </a:r>
          </a:p>
        </p:txBody>
      </p:sp>
    </p:spTree>
    <p:extLst>
      <p:ext uri="{BB962C8B-B14F-4D97-AF65-F5344CB8AC3E}">
        <p14:creationId xmlns:p14="http://schemas.microsoft.com/office/powerpoint/2010/main" val="71605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880" y="1639879"/>
            <a:ext cx="6915037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Direct Data I/O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890" y="2927131"/>
            <a:ext cx="7639850" cy="2473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Intel Direct Data I/O (DDIO) </a:t>
            </a:r>
            <a:r>
              <a:rPr lang="en-ID" sz="1800" dirty="0" err="1"/>
              <a:t>diimplementasikan</a:t>
            </a:r>
            <a:r>
              <a:rPr lang="en-ID" sz="1800" dirty="0"/>
              <a:t> pada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keluarga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Xeon E5. </a:t>
            </a:r>
            <a:r>
              <a:rPr lang="en-ID" sz="1800" dirty="0" err="1"/>
              <a:t>Pengoperasiannya</a:t>
            </a:r>
            <a:r>
              <a:rPr lang="en-ID" sz="1800" dirty="0"/>
              <a:t> paling </a:t>
            </a:r>
            <a:r>
              <a:rPr lang="en-ID" sz="1800" dirty="0" err="1"/>
              <a:t>baik</a:t>
            </a:r>
            <a:r>
              <a:rPr lang="en-ID" sz="1800" dirty="0"/>
              <a:t> </a:t>
            </a:r>
            <a:r>
              <a:rPr lang="en-ID" sz="1800" dirty="0" err="1"/>
              <a:t>dijelaskan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perbandingan</a:t>
            </a:r>
            <a:r>
              <a:rPr lang="en-ID" sz="1800" dirty="0"/>
              <a:t> transfer </a:t>
            </a:r>
            <a:r>
              <a:rPr lang="en-ID" sz="1800" dirty="0" err="1"/>
              <a:t>berdampingan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dan </a:t>
            </a:r>
            <a:r>
              <a:rPr lang="en-ID" sz="1800" dirty="0" err="1"/>
              <a:t>tanpa</a:t>
            </a:r>
            <a:r>
              <a:rPr lang="en-ID" sz="1800" dirty="0"/>
              <a:t> DDIO.</a:t>
            </a:r>
          </a:p>
        </p:txBody>
      </p:sp>
    </p:spTree>
    <p:extLst>
      <p:ext uri="{BB962C8B-B14F-4D97-AF65-F5344CB8AC3E}">
        <p14:creationId xmlns:p14="http://schemas.microsoft.com/office/powerpoint/2010/main" val="9300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396" y="384289"/>
            <a:ext cx="3531208" cy="647833"/>
          </a:xfrm>
        </p:spPr>
        <p:txBody>
          <a:bodyPr>
            <a:noAutofit/>
          </a:bodyPr>
          <a:lstStyle/>
          <a:p>
            <a:r>
              <a:rPr lang="en-US" sz="2800" b="1" dirty="0"/>
              <a:t>7.1 EXTERNAL DEVICE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827" y="1982112"/>
            <a:ext cx="8847870" cy="37944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sz="1800" dirty="0"/>
              <a:t>Kami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luas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mengklasifikasikan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eksternal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kategori</a:t>
            </a:r>
            <a:r>
              <a:rPr lang="en-ID" sz="1800" dirty="0"/>
              <a:t>:</a:t>
            </a:r>
            <a:endParaRPr lang="en-ID" sz="2000" dirty="0"/>
          </a:p>
          <a:p>
            <a:pPr lvl="1" algn="just"/>
            <a:r>
              <a:rPr lang="en-ID" sz="1800" b="1" dirty="0"/>
              <a:t>Human readable</a:t>
            </a:r>
          </a:p>
          <a:p>
            <a:pPr lvl="1" algn="just"/>
            <a:r>
              <a:rPr lang="en-ID" sz="1800" b="1" dirty="0"/>
              <a:t>Machine readable</a:t>
            </a:r>
          </a:p>
          <a:p>
            <a:pPr lvl="1" algn="just"/>
            <a:r>
              <a:rPr lang="en-ID" sz="1600" b="1" dirty="0"/>
              <a:t>C</a:t>
            </a:r>
            <a:r>
              <a:rPr lang="en-ID" sz="1800" b="1" dirty="0"/>
              <a:t>ommunication</a:t>
            </a:r>
          </a:p>
          <a:p>
            <a:pPr marL="0" indent="0" algn="just">
              <a:buNone/>
            </a:pP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dibaca</a:t>
            </a:r>
            <a:r>
              <a:rPr lang="en-ID" sz="1800" dirty="0"/>
              <a:t> </a:t>
            </a:r>
            <a:r>
              <a:rPr lang="en-ID" sz="1800" dirty="0" err="1"/>
              <a:t>manusia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terminal </a:t>
            </a:r>
            <a:r>
              <a:rPr lang="en-ID" sz="1800" dirty="0" err="1"/>
              <a:t>tampilan</a:t>
            </a:r>
            <a:r>
              <a:rPr lang="en-ID" sz="1800" dirty="0"/>
              <a:t> video (VDT) dan printer. </a:t>
            </a: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dibaca</a:t>
            </a:r>
            <a:r>
              <a:rPr lang="en-ID" sz="1800" dirty="0"/>
              <a:t> </a:t>
            </a:r>
            <a:r>
              <a:rPr lang="en-ID" sz="1800" dirty="0" err="1"/>
              <a:t>mesin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disk dan pita </a:t>
            </a:r>
            <a:r>
              <a:rPr lang="en-ID" sz="1800" dirty="0" err="1"/>
              <a:t>magnetik</a:t>
            </a:r>
            <a:r>
              <a:rPr lang="en-ID" sz="1800" dirty="0"/>
              <a:t>, </a:t>
            </a:r>
            <a:r>
              <a:rPr lang="en-ID" sz="1800" dirty="0" err="1"/>
              <a:t>serta</a:t>
            </a:r>
            <a:r>
              <a:rPr lang="en-ID" sz="1800" dirty="0"/>
              <a:t> sensor dan </a:t>
            </a:r>
            <a:r>
              <a:rPr lang="en-ID" sz="1800" dirty="0" err="1"/>
              <a:t>aktuator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aplikasi</a:t>
            </a:r>
            <a:r>
              <a:rPr lang="en-ID" sz="1800" dirty="0"/>
              <a:t> </a:t>
            </a:r>
            <a:r>
              <a:rPr lang="en-ID" sz="1800" dirty="0" err="1"/>
              <a:t>robotika</a:t>
            </a:r>
            <a:r>
              <a:rPr lang="en-ID" sz="1800" dirty="0"/>
              <a:t>. </a:t>
            </a:r>
            <a:r>
              <a:rPr lang="en-ID" sz="1800" dirty="0" err="1"/>
              <a:t>Perhatikan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disk dan tape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I/O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bab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sedangkan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Bab 6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melihatnya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. Dari </a:t>
            </a:r>
            <a:r>
              <a:rPr lang="en-ID" sz="1800" dirty="0" err="1"/>
              <a:t>sudut</a:t>
            </a:r>
            <a:r>
              <a:rPr lang="en-ID" sz="1800" dirty="0"/>
              <a:t> </a:t>
            </a:r>
            <a:r>
              <a:rPr lang="en-ID" sz="1800" dirty="0" err="1"/>
              <a:t>pandang</a:t>
            </a:r>
            <a:r>
              <a:rPr lang="en-ID" sz="1800" dirty="0"/>
              <a:t> </a:t>
            </a:r>
            <a:r>
              <a:rPr lang="en-ID" sz="1800" dirty="0" err="1"/>
              <a:t>fungsional</a:t>
            </a:r>
            <a:r>
              <a:rPr lang="en-ID" sz="1800" dirty="0"/>
              <a:t>,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hierarki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, dan </a:t>
            </a:r>
            <a:r>
              <a:rPr lang="en-ID" sz="1800" dirty="0" err="1"/>
              <a:t>penggunaannya</a:t>
            </a:r>
            <a:r>
              <a:rPr lang="en-ID" sz="1800" dirty="0"/>
              <a:t> </a:t>
            </a:r>
            <a:r>
              <a:rPr lang="en-ID" sz="1800" dirty="0" err="1"/>
              <a:t>dibahas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tepat</a:t>
            </a:r>
            <a:r>
              <a:rPr lang="en-ID" sz="1800" dirty="0"/>
              <a:t> di Bab 6. Dari </a:t>
            </a:r>
            <a:r>
              <a:rPr lang="en-ID" sz="1800" dirty="0" err="1"/>
              <a:t>sudut</a:t>
            </a:r>
            <a:r>
              <a:rPr lang="en-ID" sz="1800" dirty="0"/>
              <a:t> </a:t>
            </a:r>
            <a:r>
              <a:rPr lang="en-ID" sz="1800" dirty="0" err="1"/>
              <a:t>pandang</a:t>
            </a:r>
            <a:r>
              <a:rPr lang="en-ID" sz="1800" dirty="0"/>
              <a:t> </a:t>
            </a:r>
            <a:r>
              <a:rPr lang="en-ID" sz="1800" dirty="0" err="1"/>
              <a:t>struktural</a:t>
            </a:r>
            <a:r>
              <a:rPr lang="en-ID" sz="1800" dirty="0"/>
              <a:t>,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dikendalikan</a:t>
            </a:r>
            <a:r>
              <a:rPr lang="en-ID" sz="1800" dirty="0"/>
              <a:t> oleh </a:t>
            </a:r>
            <a:r>
              <a:rPr lang="en-ID" sz="1800" dirty="0" err="1"/>
              <a:t>modul</a:t>
            </a:r>
            <a:r>
              <a:rPr lang="en-ID" sz="1800" dirty="0"/>
              <a:t> I/O dan </a:t>
            </a:r>
            <a:r>
              <a:rPr lang="en-ID" sz="1800" dirty="0" err="1"/>
              <a:t>karenanya</a:t>
            </a:r>
            <a:r>
              <a:rPr lang="en-ID" sz="1800" dirty="0"/>
              <a:t> </a:t>
            </a:r>
            <a:r>
              <a:rPr lang="en-ID" sz="1800" dirty="0" err="1"/>
              <a:t>dipertimbangkan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bab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bab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8916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262" y="1350579"/>
            <a:ext cx="3625549" cy="51080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Gambar </a:t>
            </a:r>
            <a:r>
              <a:rPr lang="en-ID" sz="1800" dirty="0" err="1"/>
              <a:t>menunjukkan</a:t>
            </a:r>
            <a:r>
              <a:rPr lang="en-ID" sz="1800" dirty="0"/>
              <a:t> </a:t>
            </a:r>
            <a:r>
              <a:rPr lang="en-ID" sz="1800" dirty="0" err="1"/>
              <a:t>langkah-langkah</a:t>
            </a:r>
            <a:r>
              <a:rPr lang="en-ID" sz="1800" dirty="0"/>
              <a:t> yang </a:t>
            </a:r>
            <a:r>
              <a:rPr lang="en-ID" sz="1800" dirty="0" err="1"/>
              <a:t>terlibat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DMA. NIC </a:t>
            </a:r>
            <a:r>
              <a:rPr lang="en-ID" sz="1800" dirty="0" err="1"/>
              <a:t>memulai</a:t>
            </a:r>
            <a:r>
              <a:rPr lang="en-ID" sz="1800" dirty="0"/>
              <a:t> </a:t>
            </a:r>
            <a:r>
              <a:rPr lang="en-ID" sz="1800" dirty="0" err="1"/>
              <a:t>penulisan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(1). </a:t>
            </a:r>
            <a:r>
              <a:rPr lang="en-ID" sz="1800" dirty="0" err="1"/>
              <a:t>Kemudian</a:t>
            </a:r>
            <a:r>
              <a:rPr lang="en-ID" sz="1800" dirty="0"/>
              <a:t> NIC </a:t>
            </a:r>
            <a:r>
              <a:rPr lang="en-ID" sz="1800" dirty="0" err="1"/>
              <a:t>membatalkan</a:t>
            </a:r>
            <a:r>
              <a:rPr lang="en-ID" sz="1800" dirty="0"/>
              <a:t> baris cache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buffer </a:t>
            </a:r>
            <a:r>
              <a:rPr lang="en-ID" sz="1800" dirty="0" err="1"/>
              <a:t>sistem</a:t>
            </a:r>
            <a:r>
              <a:rPr lang="en-ID" sz="1800" dirty="0"/>
              <a:t> (2). </a:t>
            </a:r>
            <a:r>
              <a:rPr lang="en-ID" sz="1800" dirty="0" err="1"/>
              <a:t>Selanjutnya</a:t>
            </a:r>
            <a:r>
              <a:rPr lang="en-ID" sz="1800" dirty="0"/>
              <a:t>, </a:t>
            </a:r>
            <a:r>
              <a:rPr lang="en-ID" sz="1800" dirty="0" err="1"/>
              <a:t>operasi</a:t>
            </a:r>
            <a:r>
              <a:rPr lang="en-ID" sz="1800" dirty="0"/>
              <a:t> DMA </a:t>
            </a:r>
            <a:r>
              <a:rPr lang="en-ID" sz="1800" dirty="0" err="1"/>
              <a:t>dilakukan</a:t>
            </a:r>
            <a:r>
              <a:rPr lang="en-ID" sz="1800" dirty="0"/>
              <a:t>, </a:t>
            </a:r>
            <a:r>
              <a:rPr lang="en-ID" sz="1800" dirty="0" err="1"/>
              <a:t>mendepositkan</a:t>
            </a:r>
            <a:r>
              <a:rPr lang="en-ID" sz="1800" dirty="0"/>
              <a:t> </a:t>
            </a:r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(3). </a:t>
            </a:r>
            <a:r>
              <a:rPr lang="en-ID" sz="1800" dirty="0" err="1"/>
              <a:t>Akhirnya</a:t>
            </a:r>
            <a:r>
              <a:rPr lang="en-ID" sz="1800" dirty="0"/>
              <a:t>, </a:t>
            </a:r>
            <a:r>
              <a:rPr lang="en-ID" sz="1800" dirty="0" err="1"/>
              <a:t>setelah</a:t>
            </a:r>
            <a:r>
              <a:rPr lang="en-ID" sz="1800" dirty="0"/>
              <a:t> inti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sinyal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DMA, inti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data </a:t>
            </a:r>
            <a:r>
              <a:rPr lang="en-ID" sz="1800" dirty="0" err="1"/>
              <a:t>paket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cache (4).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28AE-51F2-461F-99F6-C47C1414B5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9555" y="1736904"/>
            <a:ext cx="4238656" cy="32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81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090" y="1014248"/>
            <a:ext cx="9433034" cy="5312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Ingatlah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teknik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menangani</a:t>
            </a:r>
            <a:r>
              <a:rPr lang="en-ID" sz="1800" dirty="0"/>
              <a:t> </a:t>
            </a:r>
            <a:r>
              <a:rPr lang="en-ID" sz="1800" dirty="0" err="1"/>
              <a:t>pembaruan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baris cache:</a:t>
            </a:r>
          </a:p>
          <a:p>
            <a:pPr algn="just"/>
            <a:r>
              <a:rPr lang="en-ID" sz="1800" dirty="0"/>
              <a:t>Write through: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tulis</a:t>
            </a:r>
            <a:r>
              <a:rPr lang="en-ID" sz="1800" dirty="0"/>
              <a:t> </a:t>
            </a:r>
            <a:r>
              <a:rPr lang="en-ID" sz="1800" dirty="0" err="1"/>
              <a:t>dibuat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cache, </a:t>
            </a:r>
            <a:r>
              <a:rPr lang="en-ID" sz="1800" dirty="0" err="1"/>
              <a:t>memastikan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</a:t>
            </a:r>
            <a:r>
              <a:rPr lang="en-ID" sz="1800" dirty="0" err="1"/>
              <a:t>selalu</a:t>
            </a:r>
            <a:r>
              <a:rPr lang="en-ID" sz="1800" dirty="0"/>
              <a:t> valid</a:t>
            </a:r>
            <a:endParaRPr lang="en-ID" dirty="0"/>
          </a:p>
          <a:p>
            <a:pPr algn="just"/>
            <a:r>
              <a:rPr lang="en-ID" dirty="0"/>
              <a:t>Write back </a:t>
            </a:r>
            <a:r>
              <a:rPr lang="en-ID" sz="1800" dirty="0"/>
              <a:t>: </a:t>
            </a:r>
            <a:r>
              <a:rPr lang="en-ID" sz="1800" dirty="0" err="1"/>
              <a:t>Saat</a:t>
            </a:r>
            <a:r>
              <a:rPr lang="en-ID" sz="1800" dirty="0"/>
              <a:t> </a:t>
            </a:r>
            <a:r>
              <a:rPr lang="en-ID" sz="1800" dirty="0" err="1"/>
              <a:t>pembaruan</a:t>
            </a:r>
            <a:r>
              <a:rPr lang="en-ID" sz="1800" dirty="0"/>
              <a:t> </a:t>
            </a:r>
            <a:r>
              <a:rPr lang="en-ID" sz="1800" dirty="0" err="1"/>
              <a:t>terjadi</a:t>
            </a:r>
            <a:r>
              <a:rPr lang="en-ID" sz="1800" dirty="0"/>
              <a:t>, bit </a:t>
            </a:r>
            <a:r>
              <a:rPr lang="en-ID" sz="1800" dirty="0" err="1"/>
              <a:t>kotor</a:t>
            </a:r>
            <a:r>
              <a:rPr lang="en-ID" sz="1800" dirty="0"/>
              <a:t> yang </a:t>
            </a:r>
            <a:r>
              <a:rPr lang="en-ID" sz="1800" dirty="0" err="1"/>
              <a:t>terkait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saluran</a:t>
            </a:r>
            <a:r>
              <a:rPr lang="en-ID" sz="1800" dirty="0"/>
              <a:t> </a:t>
            </a:r>
            <a:r>
              <a:rPr lang="en-ID" sz="1800" dirty="0" err="1"/>
              <a:t>disetel</a:t>
            </a:r>
            <a:r>
              <a:rPr lang="en-ID" sz="1800" dirty="0"/>
              <a:t>. </a:t>
            </a:r>
            <a:r>
              <a:rPr lang="en-ID" sz="1800" dirty="0" err="1"/>
              <a:t>Kemudian</a:t>
            </a:r>
            <a:r>
              <a:rPr lang="en-ID" sz="1800" dirty="0"/>
              <a:t>,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ditulis</a:t>
            </a:r>
            <a:r>
              <a:rPr lang="en-ID" sz="1800" dirty="0"/>
              <a:t> </a:t>
            </a:r>
            <a:r>
              <a:rPr lang="en-ID" sz="1800" dirty="0" err="1"/>
              <a:t>kembali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dan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bit </a:t>
            </a:r>
            <a:r>
              <a:rPr lang="en-ID" sz="1800" dirty="0" err="1"/>
              <a:t>kotor</a:t>
            </a:r>
            <a:r>
              <a:rPr lang="en-ID" sz="1800" dirty="0"/>
              <a:t> </a:t>
            </a:r>
            <a:r>
              <a:rPr lang="en-ID" sz="1800" dirty="0" err="1"/>
              <a:t>disetel</a:t>
            </a:r>
            <a:endParaRPr lang="en-ID" sz="1800" dirty="0"/>
          </a:p>
          <a:p>
            <a:pPr algn="just"/>
            <a:endParaRPr lang="en-ID" sz="1800" dirty="0"/>
          </a:p>
          <a:p>
            <a:pPr marL="0" indent="0" algn="just">
              <a:buNone/>
            </a:pP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penulisan</a:t>
            </a:r>
            <a:r>
              <a:rPr lang="en-ID" sz="1800" dirty="0"/>
              <a:t> cache </a:t>
            </a:r>
            <a:r>
              <a:rPr lang="en-ID" sz="1800" dirty="0" err="1"/>
              <a:t>mungkin</a:t>
            </a:r>
            <a:r>
              <a:rPr lang="en-ID" sz="1800" dirty="0"/>
              <a:t> </a:t>
            </a:r>
            <a:r>
              <a:rPr lang="en-ID" sz="1800" dirty="0" err="1"/>
              <a:t>mengalami</a:t>
            </a:r>
            <a:r>
              <a:rPr lang="en-ID" sz="1800" dirty="0"/>
              <a:t> </a:t>
            </a:r>
            <a:r>
              <a:rPr lang="en-ID" sz="1800" dirty="0" err="1"/>
              <a:t>kehilangan</a:t>
            </a:r>
            <a:r>
              <a:rPr lang="en-ID" sz="1800" dirty="0"/>
              <a:t> cache, yang </a:t>
            </a:r>
            <a:r>
              <a:rPr lang="en-ID" sz="1800" dirty="0" err="1"/>
              <a:t>ditangani</a:t>
            </a:r>
            <a:r>
              <a:rPr lang="en-ID" sz="1800" dirty="0"/>
              <a:t> oleh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strategi:</a:t>
            </a:r>
            <a:endParaRPr lang="en-ID" dirty="0"/>
          </a:p>
          <a:p>
            <a:pPr algn="just"/>
            <a:r>
              <a:rPr lang="en-ID" sz="1800" dirty="0" err="1"/>
              <a:t>Alokasi</a:t>
            </a:r>
            <a:r>
              <a:rPr lang="en-ID" sz="1800" dirty="0"/>
              <a:t> </a:t>
            </a:r>
            <a:r>
              <a:rPr lang="en-ID" sz="1800" dirty="0" err="1"/>
              <a:t>tulis</a:t>
            </a:r>
            <a:r>
              <a:rPr lang="en-ID" sz="1800" dirty="0"/>
              <a:t>: Baris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dimuat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cache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. </a:t>
            </a:r>
            <a:r>
              <a:rPr lang="en-ID" sz="1800" dirty="0" err="1"/>
              <a:t>Kemudian</a:t>
            </a:r>
            <a:r>
              <a:rPr lang="en-ID" sz="1800" dirty="0"/>
              <a:t>, baris </a:t>
            </a:r>
            <a:r>
              <a:rPr lang="en-ID" sz="1800" dirty="0" err="1"/>
              <a:t>dalam</a:t>
            </a:r>
            <a:r>
              <a:rPr lang="en-ID" sz="1800" dirty="0"/>
              <a:t> cache </a:t>
            </a:r>
            <a:r>
              <a:rPr lang="en-ID" sz="1800" dirty="0" err="1"/>
              <a:t>diperbarui</a:t>
            </a:r>
            <a:r>
              <a:rPr lang="en-ID" sz="1800" dirty="0"/>
              <a:t> oleh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tulis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 err="1"/>
              <a:t>Alokasi</a:t>
            </a:r>
            <a:r>
              <a:rPr lang="en-ID" sz="1800" dirty="0"/>
              <a:t> non-</a:t>
            </a:r>
            <a:r>
              <a:rPr lang="en-ID" sz="1800" dirty="0" err="1"/>
              <a:t>tulis</a:t>
            </a:r>
            <a:r>
              <a:rPr lang="en-ID" sz="1800" dirty="0"/>
              <a:t>: Blok </a:t>
            </a:r>
            <a:r>
              <a:rPr lang="en-ID" sz="1800" dirty="0" err="1"/>
              <a:t>dimodifikasi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di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.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yang </a:t>
            </a:r>
            <a:r>
              <a:rPr lang="en-ID" sz="1800" dirty="0" err="1"/>
              <a:t>dilakukan</a:t>
            </a:r>
            <a:r>
              <a:rPr lang="en-ID" sz="1800" dirty="0"/>
              <a:t> pada cache.</a:t>
            </a:r>
          </a:p>
        </p:txBody>
      </p:sp>
    </p:spTree>
    <p:extLst>
      <p:ext uri="{BB962C8B-B14F-4D97-AF65-F5344CB8AC3E}">
        <p14:creationId xmlns:p14="http://schemas.microsoft.com/office/powerpoint/2010/main" val="3410435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0162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7.7 I/O CHANNELS AND PROCESSORS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25" y="2112579"/>
            <a:ext cx="9606454" cy="37752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+mj-lt"/>
              </a:rPr>
              <a:t>The Evolution of the I/O Function</a:t>
            </a:r>
            <a:r>
              <a:rPr lang="en-US" sz="2400" dirty="0">
                <a:latin typeface="+mj-lt"/>
              </a:rPr>
              <a:t>	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diringkas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/>
              <a:t>CPU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mengontrol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periferal</a:t>
            </a:r>
            <a:r>
              <a:rPr lang="en-ID" sz="18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 err="1"/>
              <a:t>Kontroler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 </a:t>
            </a:r>
            <a:r>
              <a:rPr lang="en-ID" sz="1800" dirty="0" err="1"/>
              <a:t>ditambahkan</a:t>
            </a:r>
            <a:r>
              <a:rPr lang="en-ID" sz="18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 err="1"/>
              <a:t>Konfigurasi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pada </a:t>
            </a:r>
            <a:r>
              <a:rPr lang="en-ID" sz="1800" dirty="0" err="1"/>
              <a:t>langkah</a:t>
            </a:r>
            <a:r>
              <a:rPr lang="en-ID" sz="1800" dirty="0"/>
              <a:t> 2 </a:t>
            </a:r>
            <a:r>
              <a:rPr lang="en-ID" sz="1800" dirty="0" err="1"/>
              <a:t>digunakan</a:t>
            </a:r>
            <a:r>
              <a:rPr lang="en-ID" sz="1800" dirty="0"/>
              <a:t>,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sekarang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/>
              <a:t>Modul I/O </a:t>
            </a:r>
            <a:r>
              <a:rPr lang="en-ID" sz="1800" dirty="0" err="1"/>
              <a:t>diberikan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DMA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/>
              <a:t>Modul I/O </a:t>
            </a:r>
            <a:r>
              <a:rPr lang="en-ID" sz="1800" dirty="0" err="1"/>
              <a:t>ditingkatkan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tersendiri</a:t>
            </a:r>
            <a:r>
              <a:rPr lang="en-ID" sz="1800" dirty="0"/>
              <a:t>, </a:t>
            </a:r>
            <a:r>
              <a:rPr lang="en-ID" sz="1800" dirty="0" err="1"/>
              <a:t>dengan</a:t>
            </a:r>
            <a:r>
              <a:rPr lang="en-ID" sz="1800" dirty="0"/>
              <a:t> set </a:t>
            </a:r>
            <a:r>
              <a:rPr lang="en-ID" sz="1800" dirty="0" err="1"/>
              <a:t>instruksi</a:t>
            </a:r>
            <a:r>
              <a:rPr lang="en-ID" sz="1800" dirty="0"/>
              <a:t> </a:t>
            </a:r>
            <a:r>
              <a:rPr lang="en-ID" sz="1800" dirty="0" err="1"/>
              <a:t>khusus</a:t>
            </a:r>
            <a:r>
              <a:rPr lang="en-ID" sz="1800" dirty="0"/>
              <a:t> yang </a:t>
            </a:r>
            <a:r>
              <a:rPr lang="en-ID" sz="1800" dirty="0" err="1"/>
              <a:t>disesuaikan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I/O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D" sz="1800" dirty="0"/>
              <a:t>Modul I/O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lokalnya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r>
              <a:rPr lang="en-ID" sz="1800" dirty="0"/>
              <a:t> dan, pada </a:t>
            </a:r>
            <a:r>
              <a:rPr lang="en-ID" sz="1800" dirty="0" err="1"/>
              <a:t>kenyataannya</a:t>
            </a:r>
            <a:r>
              <a:rPr lang="en-ID" sz="1800" dirty="0"/>
              <a:t>,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yang </a:t>
            </a:r>
            <a:r>
              <a:rPr lang="en-ID" sz="1800" dirty="0" err="1"/>
              <a:t>berdiri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endParaRPr lang="en-ID" sz="1800" dirty="0"/>
          </a:p>
          <a:p>
            <a:pPr marL="342900" indent="-342900" algn="just">
              <a:buFont typeface="+mj-lt"/>
              <a:buAutoNum type="arabicPeriod"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68053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12" y="799967"/>
            <a:ext cx="3191732" cy="647833"/>
          </a:xfrm>
        </p:spPr>
        <p:txBody>
          <a:bodyPr>
            <a:noAutofit/>
          </a:bodyPr>
          <a:lstStyle/>
          <a:p>
            <a:r>
              <a:rPr lang="en-US" sz="2400" b="1" dirty="0"/>
              <a:t>Characteristics of I/O Channels</a:t>
            </a:r>
            <a:endParaRPr lang="en-ID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1DC20-0B32-4239-84AA-DED9A105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1636" y="2057942"/>
            <a:ext cx="3268896" cy="41068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FEBCF-FEFB-406D-8C83-E1F9FB95A507}"/>
              </a:ext>
            </a:extLst>
          </p:cNvPr>
          <p:cNvSpPr txBox="1"/>
          <p:nvPr/>
        </p:nvSpPr>
        <p:spPr>
          <a:xfrm>
            <a:off x="2065282" y="1917487"/>
            <a:ext cx="37154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I/O yang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diilustrasikan</a:t>
            </a:r>
            <a:r>
              <a:rPr lang="en-ID" dirty="0"/>
              <a:t> pada Gambar.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pemilih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berkecepatan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dan,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didedikasikan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transfer data </a:t>
            </a:r>
            <a:r>
              <a:rPr lang="en-ID" dirty="0" err="1"/>
              <a:t>dengan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</a:t>
            </a:r>
            <a:r>
              <a:rPr lang="en-ID" dirty="0" err="1"/>
              <a:t>ditangani</a:t>
            </a:r>
            <a:r>
              <a:rPr lang="en-ID" dirty="0"/>
              <a:t> oleh </a:t>
            </a:r>
            <a:r>
              <a:rPr lang="en-ID" dirty="0" err="1"/>
              <a:t>pengontrol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I/O,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I/O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diskusikan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224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7340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7.8 EXTERNAL INTERCONNECTION STANDARDS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141" y="1736264"/>
            <a:ext cx="8503717" cy="4713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+mj-lt"/>
              </a:rPr>
              <a:t>Universal Serial Bus (USB)</a:t>
            </a:r>
          </a:p>
          <a:p>
            <a:pPr marL="0" indent="0" algn="just">
              <a:buNone/>
            </a:pPr>
            <a:r>
              <a:rPr lang="en-US" sz="1800" dirty="0"/>
              <a:t>	USB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koneksi</a:t>
            </a:r>
            <a:r>
              <a:rPr lang="en-US" sz="1800" dirty="0"/>
              <a:t> </a:t>
            </a:r>
            <a:r>
              <a:rPr lang="en-US" sz="1800" dirty="0" err="1"/>
              <a:t>periferal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antarmuka</a:t>
            </a:r>
            <a:r>
              <a:rPr lang="en-US" sz="1800" dirty="0"/>
              <a:t> default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berkecepatan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lambat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keyboard dan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penunjuk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juga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I/O </a:t>
            </a:r>
            <a:r>
              <a:rPr lang="en-US" sz="1800" dirty="0" err="1"/>
              <a:t>berkecepatan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termasuk</a:t>
            </a:r>
            <a:r>
              <a:rPr lang="en-US" sz="1800" dirty="0"/>
              <a:t> printer, drive disk, dan adaptor </a:t>
            </a:r>
            <a:r>
              <a:rPr lang="en-US" sz="1800" dirty="0" err="1"/>
              <a:t>jaringan</a:t>
            </a:r>
            <a:endParaRPr lang="en-US" sz="1800" dirty="0"/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FireWire Serial Bus</a:t>
            </a:r>
          </a:p>
          <a:p>
            <a:pPr marL="0" indent="0" algn="just">
              <a:buNone/>
            </a:pPr>
            <a:r>
              <a:rPr lang="en-ID" sz="1800" dirty="0"/>
              <a:t>	FireWire </a:t>
            </a:r>
            <a:r>
              <a:rPr lang="en-ID" sz="1800" dirty="0" err="1"/>
              <a:t>dikembangkan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alternatif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(SCSI)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pada </a:t>
            </a:r>
            <a:r>
              <a:rPr lang="en-ID" sz="1800" dirty="0" err="1"/>
              <a:t>sistem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</a:t>
            </a:r>
            <a:r>
              <a:rPr lang="en-ID" sz="1800" dirty="0" err="1"/>
              <a:t>pribadi</a:t>
            </a:r>
            <a:r>
              <a:rPr lang="en-ID" sz="1800" dirty="0"/>
              <a:t>, workstation, dan server. </a:t>
            </a:r>
            <a:r>
              <a:rPr lang="en-ID" sz="1800" dirty="0" err="1"/>
              <a:t>Tujuannya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memenuhi</a:t>
            </a:r>
            <a:r>
              <a:rPr lang="en-ID" sz="1800" dirty="0"/>
              <a:t> </a:t>
            </a:r>
            <a:r>
              <a:rPr lang="en-ID" sz="1800" dirty="0" err="1"/>
              <a:t>permintaan</a:t>
            </a:r>
            <a:r>
              <a:rPr lang="en-ID" sz="1800" dirty="0"/>
              <a:t> yang </a:t>
            </a:r>
            <a:r>
              <a:rPr lang="en-ID" sz="1800" dirty="0" err="1"/>
              <a:t>meningkat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tingkat</a:t>
            </a:r>
            <a:r>
              <a:rPr lang="en-ID" sz="1800" dirty="0"/>
              <a:t> I/O yang </a:t>
            </a:r>
            <a:r>
              <a:rPr lang="en-ID" sz="1800" dirty="0" err="1"/>
              <a:t>tinggi</a:t>
            </a:r>
            <a:r>
              <a:rPr lang="en-ID" sz="1800" dirty="0"/>
              <a:t> pada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sambil</a:t>
            </a:r>
            <a:r>
              <a:rPr lang="en-ID" sz="1800" dirty="0"/>
              <a:t> </a:t>
            </a:r>
            <a:r>
              <a:rPr lang="en-ID" sz="1800" dirty="0" err="1"/>
              <a:t>menghindari</a:t>
            </a:r>
            <a:r>
              <a:rPr lang="en-ID" sz="1800" dirty="0"/>
              <a:t> </a:t>
            </a:r>
            <a:r>
              <a:rPr lang="en-ID" sz="1800" dirty="0" err="1"/>
              <a:t>teknologi</a:t>
            </a:r>
            <a:r>
              <a:rPr lang="en-ID" sz="1800" dirty="0"/>
              <a:t> </a:t>
            </a:r>
            <a:r>
              <a:rPr lang="en-ID" sz="1800" dirty="0" err="1"/>
              <a:t>saluran</a:t>
            </a:r>
            <a:r>
              <a:rPr lang="en-ID" sz="1800" dirty="0"/>
              <a:t> I/O yang </a:t>
            </a:r>
            <a:r>
              <a:rPr lang="en-ID" sz="1800" dirty="0" err="1"/>
              <a:t>besar</a:t>
            </a:r>
            <a:r>
              <a:rPr lang="en-ID" sz="1800" dirty="0"/>
              <a:t> dan mahal yang </a:t>
            </a:r>
            <a:r>
              <a:rPr lang="en-ID" sz="1800" dirty="0" err="1"/>
              <a:t>dikembangkan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mainframe dan </a:t>
            </a:r>
            <a:r>
              <a:rPr lang="en-ID" sz="1800" dirty="0" err="1"/>
              <a:t>superkomputer</a:t>
            </a:r>
            <a:r>
              <a:rPr lang="en-ID" sz="1800" dirty="0"/>
              <a:t>. </a:t>
            </a:r>
            <a:r>
              <a:rPr lang="en-ID" sz="1800" dirty="0" err="1"/>
              <a:t>Hasilnya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standar</a:t>
            </a:r>
            <a:r>
              <a:rPr lang="en-ID" sz="1800" dirty="0"/>
              <a:t> IEEE 1394, </a:t>
            </a:r>
            <a:r>
              <a:rPr lang="en-ID" sz="1800" dirty="0" err="1"/>
              <a:t>untuk</a:t>
            </a:r>
            <a:r>
              <a:rPr lang="en-ID" sz="1800" dirty="0"/>
              <a:t> High Performance Serial Bus, </a:t>
            </a:r>
            <a:r>
              <a:rPr lang="en-ID" sz="1800" dirty="0" err="1"/>
              <a:t>umumnya</a:t>
            </a:r>
            <a:r>
              <a:rPr lang="en-ID" sz="1800" dirty="0"/>
              <a:t> </a:t>
            </a:r>
            <a:r>
              <a:rPr lang="en-ID" sz="1800" dirty="0" err="1"/>
              <a:t>dikenal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FireWire.</a:t>
            </a:r>
          </a:p>
        </p:txBody>
      </p:sp>
    </p:spTree>
    <p:extLst>
      <p:ext uri="{BB962C8B-B14F-4D97-AF65-F5344CB8AC3E}">
        <p14:creationId xmlns:p14="http://schemas.microsoft.com/office/powerpoint/2010/main" val="124171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82" y="1124607"/>
            <a:ext cx="9848193" cy="5357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+mj-lt"/>
              </a:rPr>
              <a:t>Small Computer System Interface (SCSI)</a:t>
            </a:r>
          </a:p>
          <a:p>
            <a:pPr marL="0" indent="0" algn="just">
              <a:buNone/>
            </a:pPr>
            <a:r>
              <a:rPr lang="en-US" sz="1800" dirty="0"/>
              <a:t>	SCSI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yang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menghubungkan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periferal</a:t>
            </a:r>
            <a:r>
              <a:rPr lang="en-US" sz="1800" dirty="0"/>
              <a:t> (disk, modem, printer, </a:t>
            </a:r>
            <a:r>
              <a:rPr lang="en-US" sz="1800" dirty="0" err="1"/>
              <a:t>dll</a:t>
            </a:r>
            <a:r>
              <a:rPr lang="en-US" sz="1800" dirty="0"/>
              <a:t>.)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dan </a:t>
            </a:r>
            <a:r>
              <a:rPr lang="en-US" sz="1800" dirty="0" err="1"/>
              <a:t>menengah</a:t>
            </a:r>
            <a:r>
              <a:rPr lang="en-US" sz="1800" dirty="0"/>
              <a:t>. </a:t>
            </a:r>
            <a:r>
              <a:rPr lang="en-US" sz="1800" dirty="0" err="1"/>
              <a:t>Meskipun</a:t>
            </a:r>
            <a:r>
              <a:rPr lang="en-US" sz="1800" dirty="0"/>
              <a:t> SCSI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berevolusi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data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, SCSI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kehilangan</a:t>
            </a:r>
            <a:r>
              <a:rPr lang="en-US" sz="1800" dirty="0"/>
              <a:t> </a:t>
            </a:r>
            <a:r>
              <a:rPr lang="en-US" sz="1800" dirty="0" err="1"/>
              <a:t>popularitas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pesaing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USB dan FireWire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Thunderbolt</a:t>
            </a:r>
          </a:p>
          <a:p>
            <a:pPr marL="0" indent="0" algn="just">
              <a:buNone/>
            </a:pPr>
            <a:r>
              <a:rPr lang="en-ID" sz="1800" dirty="0"/>
              <a:t>	</a:t>
            </a:r>
            <a:r>
              <a:rPr lang="en-ID" dirty="0" err="1"/>
              <a:t>D</a:t>
            </a:r>
            <a:r>
              <a:rPr lang="en-ID" sz="1800" dirty="0" err="1"/>
              <a:t>ikembangkan</a:t>
            </a:r>
            <a:r>
              <a:rPr lang="en-ID" sz="1800" dirty="0"/>
              <a:t> oleh Intel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kolaborasi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Apple. Satu </a:t>
            </a:r>
            <a:r>
              <a:rPr lang="en-ID" sz="1800" dirty="0" err="1"/>
              <a:t>kabel</a:t>
            </a:r>
            <a:r>
              <a:rPr lang="en-ID" sz="1800" dirty="0"/>
              <a:t> Thunderbolt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 yang </a:t>
            </a:r>
            <a:r>
              <a:rPr lang="en-ID" sz="1800" dirty="0" err="1"/>
              <a:t>sebelumnya</a:t>
            </a:r>
            <a:r>
              <a:rPr lang="en-ID" sz="1800" dirty="0"/>
              <a:t>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kabel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InfiniBand</a:t>
            </a:r>
          </a:p>
          <a:p>
            <a:pPr marL="0" indent="0" algn="just">
              <a:buNone/>
            </a:pPr>
            <a:r>
              <a:rPr lang="en-ID" dirty="0"/>
              <a:t>	InfiniBand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I/O yang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pasar server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.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dirilis</a:t>
            </a:r>
            <a:r>
              <a:rPr lang="en-ID" dirty="0"/>
              <a:t> pada </a:t>
            </a:r>
            <a:r>
              <a:rPr lang="en-ID" dirty="0" err="1"/>
              <a:t>awal</a:t>
            </a:r>
            <a:r>
              <a:rPr lang="en-ID" dirty="0"/>
              <a:t> 2001 dan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vendor.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015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3" y="1056290"/>
            <a:ext cx="8082457" cy="53570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+mj-lt"/>
              </a:rPr>
              <a:t>PCI Express</a:t>
            </a:r>
          </a:p>
          <a:p>
            <a:pPr marL="0" indent="0" algn="just">
              <a:buNone/>
            </a:pPr>
            <a:r>
              <a:rPr lang="en-US" dirty="0"/>
              <a:t>	PCI Express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bus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periferal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kecepatan</a:t>
            </a:r>
            <a:endParaRPr lang="en-US" dirty="0"/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SATA</a:t>
            </a:r>
          </a:p>
          <a:p>
            <a:pPr marL="0" indent="0" algn="just">
              <a:buNone/>
            </a:pPr>
            <a:r>
              <a:rPr lang="en-ID" sz="1800" dirty="0"/>
              <a:t>	Serial ATA (Serial Advanced Technology Attachment)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 disk.</a:t>
            </a:r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Ethernet</a:t>
            </a:r>
          </a:p>
          <a:p>
            <a:pPr marL="0" indent="0" algn="just">
              <a:buNone/>
            </a:pPr>
            <a:r>
              <a:rPr lang="en-US" dirty="0"/>
              <a:t>	Ethernet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kantor</a:t>
            </a:r>
            <a:r>
              <a:rPr lang="en-US" dirty="0"/>
              <a:t>, </a:t>
            </a:r>
            <a:r>
              <a:rPr lang="en-US" dirty="0" err="1"/>
              <a:t>pusat</a:t>
            </a:r>
            <a:r>
              <a:rPr lang="en-US" dirty="0"/>
              <a:t> data, </a:t>
            </a:r>
            <a:r>
              <a:rPr lang="en-US" dirty="0" err="1"/>
              <a:t>perusahaan</a:t>
            </a:r>
            <a:r>
              <a:rPr lang="en-US" dirty="0"/>
              <a:t>, dan </a:t>
            </a:r>
            <a:r>
              <a:rPr lang="en-US" dirty="0" err="1"/>
              <a:t>jaringan</a:t>
            </a:r>
            <a:r>
              <a:rPr lang="en-US" dirty="0"/>
              <a:t> area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ID" sz="2400" b="1" dirty="0">
                <a:latin typeface="+mj-lt"/>
              </a:rPr>
              <a:t>Wi-Fi</a:t>
            </a: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 Wi-Fi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 </a:t>
            </a:r>
            <a:r>
              <a:rPr lang="en-US" dirty="0" err="1"/>
              <a:t>nirkabel</a:t>
            </a:r>
            <a:r>
              <a:rPr lang="en-US" dirty="0"/>
              <a:t> yang </a:t>
            </a:r>
            <a:r>
              <a:rPr lang="en-US" dirty="0" err="1"/>
              <a:t>dominan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kantor</a:t>
            </a:r>
            <a:r>
              <a:rPr lang="en-US" dirty="0"/>
              <a:t>,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939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7290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7.9 IBM </a:t>
            </a:r>
            <a:r>
              <a:rPr lang="en-US" sz="2800" b="1" dirty="0" err="1"/>
              <a:t>zENTERPRISE</a:t>
            </a:r>
            <a:r>
              <a:rPr lang="en-US" sz="2800" b="1" dirty="0"/>
              <a:t> EC12 I/O STRUCTURE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79566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97" y="861611"/>
            <a:ext cx="6915037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Channel Structure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92" y="2590958"/>
            <a:ext cx="3997928" cy="2787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/>
              <a:t>Gambar </a:t>
            </a:r>
            <a:r>
              <a:rPr lang="en-ID" sz="1800" dirty="0" err="1"/>
              <a:t>menunjukkan</a:t>
            </a:r>
            <a:r>
              <a:rPr lang="en-ID" sz="1800" dirty="0"/>
              <a:t> </a:t>
            </a:r>
            <a:r>
              <a:rPr lang="en-ID" sz="1800" dirty="0" err="1"/>
              <a:t>struktur</a:t>
            </a:r>
            <a:r>
              <a:rPr lang="en-ID" sz="1800" dirty="0"/>
              <a:t> </a:t>
            </a:r>
            <a:r>
              <a:rPr lang="en-ID" sz="1800" dirty="0" err="1"/>
              <a:t>logis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subsistem</a:t>
            </a:r>
            <a:r>
              <a:rPr lang="en-ID" sz="1800" dirty="0"/>
              <a:t> I/O. Dari 96 </a:t>
            </a:r>
            <a:r>
              <a:rPr lang="en-ID" sz="1800" dirty="0" err="1"/>
              <a:t>prosesor</a:t>
            </a:r>
            <a:r>
              <a:rPr lang="en-ID" sz="1800" dirty="0"/>
              <a:t> inti, </a:t>
            </a:r>
            <a:r>
              <a:rPr lang="en-ID" sz="1800" dirty="0" err="1"/>
              <a:t>hingga</a:t>
            </a:r>
            <a:r>
              <a:rPr lang="en-ID" sz="1800" dirty="0"/>
              <a:t> 4 di </a:t>
            </a:r>
            <a:r>
              <a:rPr lang="en-ID" sz="1800" dirty="0" err="1"/>
              <a:t>antaranya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didedikasikan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penggunaan</a:t>
            </a:r>
            <a:r>
              <a:rPr lang="en-ID" sz="1800" dirty="0"/>
              <a:t> I/O, </a:t>
            </a:r>
            <a:r>
              <a:rPr lang="en-ID" sz="1800" dirty="0" err="1"/>
              <a:t>menciptakan</a:t>
            </a:r>
            <a:r>
              <a:rPr lang="en-ID" sz="1800" dirty="0"/>
              <a:t> 4 </a:t>
            </a:r>
            <a:r>
              <a:rPr lang="en-ID" sz="1800" dirty="0" err="1"/>
              <a:t>subsistem</a:t>
            </a:r>
            <a:r>
              <a:rPr lang="en-ID" sz="1800" dirty="0"/>
              <a:t> </a:t>
            </a:r>
            <a:r>
              <a:rPr lang="en-ID" sz="1800" dirty="0" err="1"/>
              <a:t>saluran</a:t>
            </a:r>
            <a:r>
              <a:rPr lang="en-ID" sz="1800" dirty="0"/>
              <a:t> (CSS).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679E8-6033-4858-8B22-6BC37D4A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0328" y="1591487"/>
            <a:ext cx="5837554" cy="38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81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935421"/>
            <a:ext cx="6653049" cy="50817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1800" dirty="0" err="1"/>
              <a:t>Setiap</a:t>
            </a:r>
            <a:r>
              <a:rPr lang="en-ID" sz="1800" dirty="0"/>
              <a:t> CSS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elemen-elemen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marL="0" indent="0" algn="just">
              <a:buNone/>
            </a:pPr>
            <a:r>
              <a:rPr lang="en-ID" sz="1800" dirty="0"/>
              <a:t>• System assist processor (SAP): SAP </a:t>
            </a:r>
            <a:r>
              <a:rPr lang="en-ID" sz="1800" dirty="0" err="1"/>
              <a:t>adalah</a:t>
            </a:r>
            <a:r>
              <a:rPr lang="en-ID" sz="1800" dirty="0"/>
              <a:t> 	</a:t>
            </a:r>
            <a:r>
              <a:rPr lang="en-ID" sz="1800" dirty="0" err="1"/>
              <a:t>prosesor</a:t>
            </a:r>
            <a:r>
              <a:rPr lang="en-ID" sz="1800" dirty="0"/>
              <a:t> inti yang </a:t>
            </a:r>
            <a:r>
              <a:rPr lang="en-ID" sz="1800" dirty="0" err="1"/>
              <a:t>dikonfigurasi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	</a:t>
            </a:r>
            <a:r>
              <a:rPr lang="en-ID" sz="1800" dirty="0" err="1"/>
              <a:t>operasi</a:t>
            </a:r>
            <a:r>
              <a:rPr lang="en-ID" sz="1800" dirty="0"/>
              <a:t> I/O</a:t>
            </a:r>
          </a:p>
          <a:p>
            <a:pPr marL="0" indent="0" algn="just">
              <a:buNone/>
            </a:pPr>
            <a:r>
              <a:rPr lang="en-ID" sz="1800" dirty="0"/>
              <a:t>• Hardware system area (HSA): HSA </a:t>
            </a:r>
            <a:r>
              <a:rPr lang="en-ID" sz="1800" dirty="0" err="1"/>
              <a:t>adalah</a:t>
            </a:r>
            <a:r>
              <a:rPr lang="en-ID" sz="1800" dirty="0"/>
              <a:t> 	</a:t>
            </a:r>
            <a:r>
              <a:rPr lang="en-ID" sz="1800" dirty="0" err="1"/>
              <a:t>bagian</a:t>
            </a:r>
            <a:r>
              <a:rPr lang="en-ID" sz="1800" dirty="0"/>
              <a:t> yang </a:t>
            </a:r>
            <a:r>
              <a:rPr lang="en-ID" sz="1800" dirty="0" err="1"/>
              <a:t>dicadangkan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	</a:t>
            </a:r>
            <a:r>
              <a:rPr lang="en-ID" sz="1800" dirty="0" err="1"/>
              <a:t>memori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yang 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konfigurasi</a:t>
            </a:r>
            <a:r>
              <a:rPr lang="en-ID" sz="1800" dirty="0"/>
              <a:t> 	I/O.</a:t>
            </a:r>
          </a:p>
          <a:p>
            <a:pPr marL="0" indent="0" algn="just">
              <a:buNone/>
            </a:pPr>
            <a:r>
              <a:rPr lang="en-ID" sz="1800" dirty="0"/>
              <a:t>• Logical partitions: </a:t>
            </a:r>
            <a:r>
              <a:rPr lang="en-ID" sz="1800" dirty="0" err="1"/>
              <a:t>Partisi</a:t>
            </a:r>
            <a:r>
              <a:rPr lang="en-ID" sz="1800" dirty="0"/>
              <a:t> </a:t>
            </a:r>
            <a:r>
              <a:rPr lang="en-ID" sz="1800" dirty="0" err="1"/>
              <a:t>logis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	</a:t>
            </a:r>
            <a:r>
              <a:rPr lang="en-ID" sz="1800" dirty="0" err="1"/>
              <a:t>mesin</a:t>
            </a:r>
            <a:r>
              <a:rPr lang="en-ID" sz="1800" dirty="0"/>
              <a:t> virtual, yang pada </a:t>
            </a:r>
            <a:r>
              <a:rPr lang="en-ID" sz="1800" dirty="0" err="1"/>
              <a:t>dasarnya</a:t>
            </a:r>
            <a:r>
              <a:rPr lang="en-ID" sz="1800" dirty="0"/>
              <a:t> 	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logis</a:t>
            </a:r>
            <a:r>
              <a:rPr lang="en-ID" sz="1800" dirty="0"/>
              <a:t> yang </a:t>
            </a:r>
            <a:r>
              <a:rPr lang="en-ID" sz="1800" dirty="0" err="1"/>
              <a:t>ditentukan</a:t>
            </a:r>
            <a:r>
              <a:rPr lang="en-ID" sz="1800" dirty="0"/>
              <a:t> 	pada </a:t>
            </a:r>
            <a:r>
              <a:rPr lang="en-ID" sz="1800" dirty="0" err="1"/>
              <a:t>tingkat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endParaRPr lang="en-ID" sz="1800" dirty="0"/>
          </a:p>
          <a:p>
            <a:pPr marL="0" indent="0" algn="just">
              <a:buNone/>
            </a:pPr>
            <a:r>
              <a:rPr lang="en-ID" sz="1800" dirty="0"/>
              <a:t>• Subchannels: </a:t>
            </a:r>
            <a:r>
              <a:rPr lang="en-ID" sz="1800" dirty="0" err="1"/>
              <a:t>Subsaluran</a:t>
            </a:r>
            <a:r>
              <a:rPr lang="en-ID" sz="1800" dirty="0"/>
              <a:t> </a:t>
            </a:r>
            <a:r>
              <a:rPr lang="en-ID" sz="1800" dirty="0" err="1"/>
              <a:t>muncul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	program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perangkat</a:t>
            </a:r>
            <a:r>
              <a:rPr lang="en-ID" sz="1800" dirty="0"/>
              <a:t> </a:t>
            </a:r>
            <a:r>
              <a:rPr lang="en-ID" sz="1800" dirty="0" err="1"/>
              <a:t>logis</a:t>
            </a:r>
            <a:r>
              <a:rPr lang="en-ID" sz="1800" dirty="0"/>
              <a:t> dan 	</a:t>
            </a:r>
            <a:r>
              <a:rPr lang="en-ID" sz="1800" dirty="0" err="1"/>
              <a:t>berisi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	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I/O.</a:t>
            </a:r>
          </a:p>
          <a:p>
            <a:pPr marL="0" indent="0" algn="just">
              <a:buNone/>
            </a:pPr>
            <a:r>
              <a:rPr lang="en-ID" sz="1800" dirty="0"/>
              <a:t>• Channel path: Jalur </a:t>
            </a:r>
            <a:r>
              <a:rPr lang="en-ID" sz="1800" dirty="0" err="1"/>
              <a:t>saluran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	</a:t>
            </a:r>
            <a:r>
              <a:rPr lang="en-ID" sz="1800" dirty="0" err="1"/>
              <a:t>antarmuka</a:t>
            </a:r>
            <a:r>
              <a:rPr lang="en-ID" sz="1800" dirty="0"/>
              <a:t> </a:t>
            </a:r>
            <a:r>
              <a:rPr lang="en-ID" sz="1800" dirty="0" err="1"/>
              <a:t>tunggal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subsistem</a:t>
            </a:r>
            <a:r>
              <a:rPr lang="en-ID" sz="1800" dirty="0"/>
              <a:t> 	</a:t>
            </a:r>
            <a:r>
              <a:rPr lang="en-ID" sz="1800" dirty="0" err="1"/>
              <a:t>saluran</a:t>
            </a:r>
            <a:r>
              <a:rPr lang="en-ID" sz="1800" dirty="0"/>
              <a:t> dan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unit </a:t>
            </a:r>
            <a:r>
              <a:rPr lang="en-ID" sz="1800" dirty="0" err="1"/>
              <a:t>kontrol</a:t>
            </a:r>
            <a:r>
              <a:rPr lang="en-ID" sz="1800" dirty="0"/>
              <a:t>, 	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saluran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/>
              <a:t>•Channel: </a:t>
            </a:r>
            <a:r>
              <a:rPr lang="en-ID" sz="1800" dirty="0" err="1"/>
              <a:t>Saluran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prosesor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yang 	</a:t>
            </a:r>
            <a:r>
              <a:rPr lang="en-ID" sz="1800" dirty="0" err="1"/>
              <a:t>berkomunikasi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unit </a:t>
            </a:r>
            <a:r>
              <a:rPr lang="en-ID" sz="1800" dirty="0" err="1"/>
              <a:t>kontrol</a:t>
            </a:r>
            <a:r>
              <a:rPr lang="en-ID" sz="1800" dirty="0"/>
              <a:t> I/O 	(CU).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679E8-6033-4858-8B22-6BC37D4A7A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6482" y="1071969"/>
            <a:ext cx="3558850" cy="23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57" y="856975"/>
            <a:ext cx="2906605" cy="647833"/>
          </a:xfrm>
        </p:spPr>
        <p:txBody>
          <a:bodyPr>
            <a:noAutofit/>
          </a:bodyPr>
          <a:lstStyle/>
          <a:p>
            <a:pPr algn="ctr"/>
            <a:r>
              <a:rPr lang="en-ID" sz="2400" b="1" dirty="0"/>
              <a:t>Keyboard/Monitor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60" y="1504808"/>
            <a:ext cx="6816478" cy="1834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Cara paling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interaksi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/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pengaturan</a:t>
            </a:r>
            <a:r>
              <a:rPr lang="en-US" sz="1800" dirty="0"/>
              <a:t> keyboard/monitor.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input </a:t>
            </a:r>
            <a:r>
              <a:rPr lang="en-US" sz="1800" dirty="0" err="1"/>
              <a:t>melalui</a:t>
            </a:r>
            <a:r>
              <a:rPr lang="en-US" sz="1800" dirty="0"/>
              <a:t> keyboard, input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ditransmisikan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dan juga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di monitor.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, monitor </a:t>
            </a:r>
            <a:r>
              <a:rPr lang="en-US" sz="1800" dirty="0" err="1"/>
              <a:t>menampilkan</a:t>
            </a:r>
            <a:r>
              <a:rPr lang="en-US" sz="1800" dirty="0"/>
              <a:t> data yang </a:t>
            </a:r>
            <a:r>
              <a:rPr lang="en-US" sz="1800" dirty="0" err="1"/>
              <a:t>disediakan</a:t>
            </a:r>
            <a:r>
              <a:rPr lang="en-US" sz="1800" dirty="0"/>
              <a:t> oleh </a:t>
            </a:r>
            <a:r>
              <a:rPr lang="en-US" sz="1800" dirty="0" err="1"/>
              <a:t>komputer</a:t>
            </a:r>
            <a:r>
              <a:rPr lang="en-US" sz="1800" dirty="0"/>
              <a:t>.</a:t>
            </a:r>
            <a:endParaRPr lang="en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B9528-DE21-4966-8621-691BBFA3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7226" y="3595421"/>
            <a:ext cx="3057547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03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4618"/>
            <a:ext cx="12192000" cy="647833"/>
          </a:xfrm>
        </p:spPr>
        <p:txBody>
          <a:bodyPr>
            <a:noAutofit/>
          </a:bodyPr>
          <a:lstStyle/>
          <a:p>
            <a:pPr algn="ctr"/>
            <a:r>
              <a:rPr lang="en-ID" sz="2400" b="1" dirty="0"/>
              <a:t>I/O System Organization</a:t>
            </a:r>
            <a:endParaRPr lang="en-ID" sz="54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37B5CC-D43B-4CDF-91E2-E959CF1FC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3921" y="2105323"/>
            <a:ext cx="4033867" cy="29432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640B6-B3BD-4E12-8DC5-BDD16A8F66EA}"/>
              </a:ext>
            </a:extLst>
          </p:cNvPr>
          <p:cNvSpPr txBox="1"/>
          <p:nvPr/>
        </p:nvSpPr>
        <p:spPr>
          <a:xfrm>
            <a:off x="1679198" y="1931848"/>
            <a:ext cx="4240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I/O, </a:t>
            </a:r>
            <a:r>
              <a:rPr lang="en-ID" dirty="0" err="1"/>
              <a:t>pertama-tama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tata </a:t>
            </a:r>
            <a:r>
              <a:rPr lang="en-ID" dirty="0" err="1"/>
              <a:t>letak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</a:t>
            </a:r>
            <a:r>
              <a:rPr lang="en-ID" dirty="0" err="1"/>
              <a:t>zEnterprise</a:t>
            </a:r>
            <a:r>
              <a:rPr lang="en-ID" dirty="0"/>
              <a:t> EC12. Gambar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berpendingin</a:t>
            </a:r>
            <a:r>
              <a:rPr lang="en-ID" dirty="0"/>
              <a:t> air (</a:t>
            </a:r>
            <a:r>
              <a:rPr lang="en-ID" dirty="0" err="1"/>
              <a:t>ada</a:t>
            </a:r>
            <a:r>
              <a:rPr lang="en-ID" dirty="0"/>
              <a:t> juga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berpendingin</a:t>
            </a:r>
            <a:r>
              <a:rPr lang="en-ID" dirty="0"/>
              <a:t> </a:t>
            </a:r>
            <a:r>
              <a:rPr lang="en-ID" dirty="0" err="1"/>
              <a:t>udara</a:t>
            </a:r>
            <a:r>
              <a:rPr lang="en-ID" dirty="0"/>
              <a:t>).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ciri-ciri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Berat</a:t>
            </a:r>
            <a:r>
              <a:rPr lang="en-ID" dirty="0"/>
              <a:t>: 2430 kg (5358 lbs)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Lebar: 1,568 m (5,14 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Kedalaman</a:t>
            </a:r>
            <a:r>
              <a:rPr lang="en-ID" dirty="0"/>
              <a:t>: 1,69 m (6,13 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Tinggi: 2,015 m (6,6 ft)</a:t>
            </a:r>
          </a:p>
        </p:txBody>
      </p:sp>
    </p:spTree>
    <p:extLst>
      <p:ext uri="{BB962C8B-B14F-4D97-AF65-F5344CB8AC3E}">
        <p14:creationId xmlns:p14="http://schemas.microsoft.com/office/powerpoint/2010/main" val="324965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4357"/>
            <a:ext cx="12191999" cy="1482479"/>
          </a:xfrm>
        </p:spPr>
        <p:txBody>
          <a:bodyPr>
            <a:noAutofit/>
          </a:bodyPr>
          <a:lstStyle/>
          <a:p>
            <a:pPr algn="ctr"/>
            <a:r>
              <a:rPr lang="en-ID" sz="4000" b="1" dirty="0"/>
              <a:t>PUSTAKA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160" y="2751925"/>
            <a:ext cx="7862745" cy="352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Stalings</a:t>
            </a:r>
            <a:r>
              <a:rPr lang="en-US" sz="1800" dirty="0"/>
              <a:t>, W. (2016). </a:t>
            </a:r>
            <a:r>
              <a:rPr lang="en-US" sz="1800" i="1" dirty="0"/>
              <a:t>Computer Organization and Architecture Designing For Performa 10th Edition</a:t>
            </a:r>
            <a:r>
              <a:rPr lang="en-US" sz="1800" dirty="0"/>
              <a:t>. PEARSON Education.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5475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336" y="1630431"/>
            <a:ext cx="1817342" cy="647833"/>
          </a:xfrm>
        </p:spPr>
        <p:txBody>
          <a:bodyPr>
            <a:noAutofit/>
          </a:bodyPr>
          <a:lstStyle/>
          <a:p>
            <a:pPr algn="ctr"/>
            <a:r>
              <a:rPr lang="en-ID" sz="2400" b="1" dirty="0"/>
              <a:t>Disk Drive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007" y="2380056"/>
            <a:ext cx="6925986" cy="20978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/>
              <a:t>Disk drive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bertukar</a:t>
            </a:r>
            <a:r>
              <a:rPr lang="en-US" sz="1800" dirty="0"/>
              <a:t> data, </a:t>
            </a:r>
            <a:r>
              <a:rPr lang="en-US" sz="1800" dirty="0" err="1"/>
              <a:t>kontrol</a:t>
            </a:r>
            <a:r>
              <a:rPr lang="en-US" sz="1800" dirty="0"/>
              <a:t>, dan </a:t>
            </a:r>
            <a:r>
              <a:rPr lang="en-US" sz="1800" dirty="0" err="1"/>
              <a:t>sinyal</a:t>
            </a:r>
            <a:r>
              <a:rPr lang="en-US" sz="1800" dirty="0"/>
              <a:t> status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ditambah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mengontrol</a:t>
            </a:r>
            <a:r>
              <a:rPr lang="en-US" sz="1800" dirty="0"/>
              <a:t> </a:t>
            </a:r>
            <a:r>
              <a:rPr lang="en-US" sz="1800" dirty="0" err="1"/>
              <a:t>mekanisme</a:t>
            </a:r>
            <a:r>
              <a:rPr lang="en-US" sz="1800" dirty="0"/>
              <a:t> </a:t>
            </a:r>
            <a:r>
              <a:rPr lang="en-US" sz="1800" dirty="0" err="1"/>
              <a:t>baca</a:t>
            </a:r>
            <a:r>
              <a:rPr lang="en-US" sz="1800" dirty="0"/>
              <a:t>/</a:t>
            </a:r>
            <a:r>
              <a:rPr lang="en-US" sz="1800" dirty="0" err="1"/>
              <a:t>tulis</a:t>
            </a:r>
            <a:r>
              <a:rPr lang="en-US" sz="1800" dirty="0"/>
              <a:t> disk. </a:t>
            </a:r>
            <a:r>
              <a:rPr lang="en-US" sz="1800" dirty="0" err="1"/>
              <a:t>Dalam</a:t>
            </a:r>
            <a:r>
              <a:rPr lang="en-US" sz="1800" dirty="0"/>
              <a:t> disk </a:t>
            </a:r>
            <a:r>
              <a:rPr lang="en-US" sz="1800" dirty="0" err="1"/>
              <a:t>kepala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, </a:t>
            </a:r>
            <a:r>
              <a:rPr lang="en-US" sz="1800" dirty="0" err="1"/>
              <a:t>transduser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magnetik</a:t>
            </a:r>
            <a:r>
              <a:rPr lang="en-US" sz="1800" dirty="0"/>
              <a:t> pada </a:t>
            </a:r>
            <a:r>
              <a:rPr lang="en-US" sz="1800" dirty="0" err="1"/>
              <a:t>permukaan</a:t>
            </a:r>
            <a:r>
              <a:rPr lang="en-US" sz="1800" dirty="0"/>
              <a:t> disk yang </a:t>
            </a:r>
            <a:r>
              <a:rPr lang="en-US" sz="1800" dirty="0" err="1"/>
              <a:t>bergerak</a:t>
            </a:r>
            <a:r>
              <a:rPr lang="en-US" sz="1800" dirty="0"/>
              <a:t> dan bit </a:t>
            </a:r>
            <a:r>
              <a:rPr lang="en-US" sz="1800" dirty="0" err="1"/>
              <a:t>dalam</a:t>
            </a:r>
            <a:r>
              <a:rPr lang="en-US" sz="1800" dirty="0"/>
              <a:t> buffer </a:t>
            </a:r>
            <a:r>
              <a:rPr lang="en-US" sz="1800" dirty="0" err="1"/>
              <a:t>perangkat</a:t>
            </a:r>
            <a:r>
              <a:rPr lang="en-US" sz="1800" dirty="0"/>
              <a:t>. Disk </a:t>
            </a:r>
            <a:r>
              <a:rPr lang="en-US" sz="1800" dirty="0" err="1"/>
              <a:t>kepala</a:t>
            </a:r>
            <a:r>
              <a:rPr lang="en-US" sz="1800" dirty="0"/>
              <a:t> yang </a:t>
            </a:r>
            <a:r>
              <a:rPr lang="en-US" sz="1800" dirty="0" err="1"/>
              <a:t>bergerak</a:t>
            </a:r>
            <a:r>
              <a:rPr lang="en-US" sz="1800" dirty="0"/>
              <a:t> juga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lengan</a:t>
            </a:r>
            <a:r>
              <a:rPr lang="en-US" sz="1800" dirty="0"/>
              <a:t> disk </a:t>
            </a:r>
            <a:r>
              <a:rPr lang="en-US" sz="1800" dirty="0" err="1"/>
              <a:t>bergerak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radial </a:t>
            </a:r>
            <a:r>
              <a:rPr lang="en-US" sz="1800" dirty="0" err="1"/>
              <a:t>masuk</a:t>
            </a:r>
            <a:r>
              <a:rPr lang="en-US" sz="1800" dirty="0"/>
              <a:t> dan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melintasi</a:t>
            </a:r>
            <a:r>
              <a:rPr lang="en-US" sz="1800" dirty="0"/>
              <a:t> </a:t>
            </a:r>
            <a:r>
              <a:rPr lang="en-US" sz="1800" dirty="0" err="1"/>
              <a:t>permukaan</a:t>
            </a:r>
            <a:r>
              <a:rPr lang="en-US" sz="1800" dirty="0"/>
              <a:t> disk.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58955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396" y="384289"/>
            <a:ext cx="3531208" cy="647833"/>
          </a:xfrm>
        </p:spPr>
        <p:txBody>
          <a:bodyPr>
            <a:noAutofit/>
          </a:bodyPr>
          <a:lstStyle/>
          <a:p>
            <a:r>
              <a:rPr lang="en-US" sz="2800" b="1" dirty="0"/>
              <a:t>7.2 I/O MODULES</a:t>
            </a:r>
            <a:endParaRPr lang="en-ID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6" y="1533949"/>
            <a:ext cx="9477547" cy="4939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persyaratan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modul</a:t>
            </a:r>
            <a:r>
              <a:rPr lang="en-ID" sz="1800" dirty="0"/>
              <a:t> I/O </a:t>
            </a:r>
            <a:r>
              <a:rPr lang="en-ID" sz="1800" dirty="0" err="1"/>
              <a:t>termasuk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kategori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:</a:t>
            </a:r>
          </a:p>
          <a:p>
            <a:pPr algn="just"/>
            <a:r>
              <a:rPr lang="en-ID" sz="1800" dirty="0"/>
              <a:t>Control and timing</a:t>
            </a:r>
          </a:p>
          <a:p>
            <a:pPr algn="just"/>
            <a:r>
              <a:rPr lang="en-ID" sz="1800" dirty="0"/>
              <a:t>Processor communication</a:t>
            </a:r>
          </a:p>
          <a:p>
            <a:pPr algn="just"/>
            <a:r>
              <a:rPr lang="en-ID" sz="1800" dirty="0"/>
              <a:t>Device communication</a:t>
            </a:r>
          </a:p>
          <a:p>
            <a:pPr algn="just"/>
            <a:r>
              <a:rPr lang="en-ID" sz="1800" dirty="0"/>
              <a:t>Data buffering</a:t>
            </a:r>
          </a:p>
          <a:p>
            <a:pPr algn="just"/>
            <a:r>
              <a:rPr lang="en-ID" sz="1800" dirty="0"/>
              <a:t>Error detection</a:t>
            </a:r>
          </a:p>
          <a:p>
            <a:pPr marL="0" indent="0" algn="just">
              <a:buNone/>
            </a:pPr>
            <a:endParaRPr lang="en-ID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terduga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internal,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dan bus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data.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persyaratan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 and timing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mengoordinasikan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internal dan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82A26-F612-0376-B9DF-08EA16202941}"/>
              </a:ext>
            </a:extLst>
          </p:cNvPr>
          <p:cNvSpPr txBox="1">
            <a:spLocks/>
          </p:cNvSpPr>
          <p:nvPr/>
        </p:nvSpPr>
        <p:spPr>
          <a:xfrm>
            <a:off x="482548" y="886116"/>
            <a:ext cx="2763992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400" b="1" dirty="0"/>
              <a:t>Module Function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0178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6" y="1125478"/>
            <a:ext cx="9477547" cy="5032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Skenario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sederhana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sebelumnya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menggambarkan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berkomunikasi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eksternal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ID" sz="1800" b="1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Komunikasi</a:t>
            </a:r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melibatkan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hal-hal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Command decoding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: Modul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menerima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dikirim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sinyal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pada bus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kontrol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Data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: Data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dipertukarkan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bus data.</a:t>
            </a:r>
          </a:p>
          <a:p>
            <a:pPr algn="just"/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Status reporting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: Karena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periferal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sangat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lambat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status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I/O. </a:t>
            </a:r>
          </a:p>
          <a:p>
            <a:pPr algn="just"/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Address recognition 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: Sama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kata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memori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demikian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I/O. Jadi,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mengenali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alamat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unik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periferal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dikontrolnya</a:t>
            </a: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status, dan data</a:t>
            </a:r>
            <a:endParaRPr lang="en-ID" sz="1800" dirty="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D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82A26-F612-0376-B9DF-08EA16202941}"/>
              </a:ext>
            </a:extLst>
          </p:cNvPr>
          <p:cNvSpPr txBox="1">
            <a:spLocks/>
          </p:cNvSpPr>
          <p:nvPr/>
        </p:nvSpPr>
        <p:spPr>
          <a:xfrm>
            <a:off x="633549" y="477645"/>
            <a:ext cx="3531208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2400" b="1" dirty="0"/>
              <a:t>Module Function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190533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26" y="2154149"/>
            <a:ext cx="9477547" cy="25497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Tugas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buffering data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Kecepatan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transfer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masuk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keluar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memori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cukup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sementara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kecepatannya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jauh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rendah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periferal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rentang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luas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kata lain,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jika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perangkat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beroperasi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kecepatan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daripada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kecepatan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akses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memori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buffering yang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D" sz="1800" dirty="0">
                <a:ea typeface="Malgun Gothic" panose="020B0503020000020004" pitchFamily="34" charset="-127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khirnya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modul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I/O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bertanggung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jawab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deteksi</a:t>
            </a:r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kesalahan</a:t>
            </a:r>
            <a:r>
              <a:rPr lang="en-ID" sz="1800" b="1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dan yang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selanjutnya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melaporkan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prosesor</a:t>
            </a:r>
            <a:r>
              <a:rPr lang="en-ID" sz="18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en-ID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B82A26-F612-0376-B9DF-08EA16202941}"/>
              </a:ext>
            </a:extLst>
          </p:cNvPr>
          <p:cNvSpPr txBox="1">
            <a:spLocks/>
          </p:cNvSpPr>
          <p:nvPr/>
        </p:nvSpPr>
        <p:spPr>
          <a:xfrm>
            <a:off x="448992" y="1506316"/>
            <a:ext cx="2705269" cy="647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400" b="1" dirty="0"/>
              <a:t>Module Function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22123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DE-615E-4C3C-A0D7-65DD6E3A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172" y="629633"/>
            <a:ext cx="3531208" cy="647833"/>
          </a:xfrm>
        </p:spPr>
        <p:txBody>
          <a:bodyPr>
            <a:noAutofit/>
          </a:bodyPr>
          <a:lstStyle/>
          <a:p>
            <a:r>
              <a:rPr lang="en-ID" sz="2400" b="1" dirty="0"/>
              <a:t>I/O Module Structure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3D58-4C19-4B7A-88B9-114804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1857907"/>
            <a:ext cx="4756859" cy="43748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/>
              <a:t>Modul I/O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sederhana</a:t>
            </a:r>
            <a:r>
              <a:rPr lang="en-US" sz="1800" dirty="0"/>
              <a:t>. Ada </a:t>
            </a:r>
            <a:r>
              <a:rPr lang="en-US" sz="1800" dirty="0" err="1"/>
              <a:t>spektrum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yang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disediakan</a:t>
            </a:r>
            <a:r>
              <a:rPr lang="en-US" sz="1800" dirty="0"/>
              <a:t>. Modul I/O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menyembunyikan</a:t>
            </a:r>
            <a:r>
              <a:rPr lang="en-US" sz="1800" dirty="0"/>
              <a:t> detail </a:t>
            </a:r>
            <a:r>
              <a:rPr lang="en-US" sz="1800" dirty="0" err="1"/>
              <a:t>waktu</a:t>
            </a:r>
            <a:r>
              <a:rPr lang="en-US" sz="1800" dirty="0"/>
              <a:t>, format, dan </a:t>
            </a:r>
            <a:r>
              <a:rPr lang="en-US" sz="1800" dirty="0" err="1"/>
              <a:t>elektromekanik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eksternal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prosesor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baca</a:t>
            </a:r>
            <a:r>
              <a:rPr lang="en-US" sz="1800" dirty="0"/>
              <a:t> dan </a:t>
            </a:r>
            <a:r>
              <a:rPr lang="en-US" sz="1800" dirty="0" err="1"/>
              <a:t>tulis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, dan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membuka</a:t>
            </a:r>
            <a:r>
              <a:rPr lang="en-US" sz="1800" dirty="0"/>
              <a:t> dan </a:t>
            </a:r>
            <a:r>
              <a:rPr lang="en-US" sz="1800" dirty="0" err="1"/>
              <a:t>menutup</a:t>
            </a:r>
            <a:r>
              <a:rPr lang="en-US" sz="1800" dirty="0"/>
              <a:t> file.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bentuknya</a:t>
            </a:r>
            <a:r>
              <a:rPr lang="en-US" sz="1800" dirty="0"/>
              <a:t> yang paling </a:t>
            </a:r>
            <a:r>
              <a:rPr lang="en-US" sz="1800" dirty="0" err="1"/>
              <a:t>sederhana</a:t>
            </a:r>
            <a:r>
              <a:rPr lang="en-US" sz="1800" dirty="0"/>
              <a:t>, </a:t>
            </a:r>
            <a:r>
              <a:rPr lang="en-US" sz="1800" dirty="0" err="1"/>
              <a:t>modul</a:t>
            </a:r>
            <a:r>
              <a:rPr lang="en-US" sz="1800" dirty="0"/>
              <a:t> I/O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menyisakan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mengendalikan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(</a:t>
            </a:r>
            <a:r>
              <a:rPr lang="en-US" sz="1800" dirty="0" err="1"/>
              <a:t>misalnya</a:t>
            </a:r>
            <a:r>
              <a:rPr lang="en-US" sz="1800" dirty="0"/>
              <a:t>, </a:t>
            </a:r>
            <a:r>
              <a:rPr lang="en-US" sz="1800" dirty="0" err="1"/>
              <a:t>memundurkan</a:t>
            </a:r>
            <a:r>
              <a:rPr lang="en-US" sz="1800" dirty="0"/>
              <a:t> </a:t>
            </a:r>
            <a:r>
              <a:rPr lang="en-US" sz="1800" dirty="0" err="1"/>
              <a:t>kaset</a:t>
            </a:r>
            <a:r>
              <a:rPr lang="en-US" sz="1800" dirty="0"/>
              <a:t>) yang </a:t>
            </a:r>
            <a:r>
              <a:rPr lang="en-US" sz="1800" dirty="0" err="1"/>
              <a:t>terlihat</a:t>
            </a:r>
            <a:r>
              <a:rPr lang="en-US" sz="1800" dirty="0"/>
              <a:t> oleh </a:t>
            </a:r>
            <a:r>
              <a:rPr lang="en-US" sz="1800" dirty="0" err="1"/>
              <a:t>prosesor</a:t>
            </a:r>
            <a:r>
              <a:rPr lang="en-US" sz="1800" dirty="0"/>
              <a:t>.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B02C-577D-43CE-BFF1-03BF183F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246304"/>
            <a:ext cx="4838735" cy="2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375</TotalTime>
  <Words>3932</Words>
  <Application>Microsoft Office PowerPoint</Application>
  <PresentationFormat>Widescreen</PresentationFormat>
  <Paragraphs>183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Garamond</vt:lpstr>
      <vt:lpstr>Roboto</vt:lpstr>
      <vt:lpstr>Times New Roman</vt:lpstr>
      <vt:lpstr>Savon</vt:lpstr>
      <vt:lpstr>PowerPoint Presentation</vt:lpstr>
      <vt:lpstr>BAB 7 INPUT/OUTPUT</vt:lpstr>
      <vt:lpstr>7.1 EXTERNAL DEVICE</vt:lpstr>
      <vt:lpstr>Keyboard/Monitor</vt:lpstr>
      <vt:lpstr>Disk Drive</vt:lpstr>
      <vt:lpstr>7.2 I/O MODULES</vt:lpstr>
      <vt:lpstr>PowerPoint Presentation</vt:lpstr>
      <vt:lpstr>PowerPoint Presentation</vt:lpstr>
      <vt:lpstr>I/O Module Structure</vt:lpstr>
      <vt:lpstr>7.3 PROGRAMMED I/O</vt:lpstr>
      <vt:lpstr>PowerPoint Presentation</vt:lpstr>
      <vt:lpstr>I/O Instructions</vt:lpstr>
      <vt:lpstr>7.4 INTERUPT-DRIVEN I/O</vt:lpstr>
      <vt:lpstr>Interrupt Processing</vt:lpstr>
      <vt:lpstr>Design Issues</vt:lpstr>
      <vt:lpstr>PowerPoint Presentation</vt:lpstr>
      <vt:lpstr>Intel 82C59A Interrupt Controller</vt:lpstr>
      <vt:lpstr>The Intel 8255A Programmable Peripheral Interface</vt:lpstr>
      <vt:lpstr>7.5 DIRECT MEMORY ACCESS</vt:lpstr>
      <vt:lpstr>PowerPoint Presentation</vt:lpstr>
      <vt:lpstr>PowerPoint Presentation</vt:lpstr>
      <vt:lpstr>7.6 Direct Cache Access</vt:lpstr>
      <vt:lpstr>PowerPoint Presentation</vt:lpstr>
      <vt:lpstr>PowerPoint Presentation</vt:lpstr>
      <vt:lpstr>Cache-Related Performance Issues</vt:lpstr>
      <vt:lpstr>PowerPoint Presentation</vt:lpstr>
      <vt:lpstr>PowerPoint Presentation</vt:lpstr>
      <vt:lpstr>Direct Cache Access Strategies</vt:lpstr>
      <vt:lpstr>Direct Data I/O</vt:lpstr>
      <vt:lpstr>PowerPoint Presentation</vt:lpstr>
      <vt:lpstr>PowerPoint Presentation</vt:lpstr>
      <vt:lpstr>7.7 I/O CHANNELS AND PROCESSORS</vt:lpstr>
      <vt:lpstr>Characteristics of I/O Channels</vt:lpstr>
      <vt:lpstr>7.8 EXTERNAL INTERCONNECTION STANDARDS</vt:lpstr>
      <vt:lpstr>PowerPoint Presentation</vt:lpstr>
      <vt:lpstr>PowerPoint Presentation</vt:lpstr>
      <vt:lpstr>7.9 IBM zENTERPRISE EC12 I/O STRUCTURE</vt:lpstr>
      <vt:lpstr>Channel Structure</vt:lpstr>
      <vt:lpstr>PowerPoint Presentation</vt:lpstr>
      <vt:lpstr>I/O System Organization</vt:lpstr>
      <vt:lpstr>PUSTAKA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dan Arsitekstur Komputer</dc:title>
  <dc:creator>TI S1 InoS</dc:creator>
  <cp:lastModifiedBy>Ciluk Baa</cp:lastModifiedBy>
  <cp:revision>7</cp:revision>
  <dcterms:created xsi:type="dcterms:W3CDTF">2022-05-19T00:52:45Z</dcterms:created>
  <dcterms:modified xsi:type="dcterms:W3CDTF">2022-06-03T03:49:24Z</dcterms:modified>
</cp:coreProperties>
</file>