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D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46511" y="1357662"/>
            <a:ext cx="14277975" cy="8115300"/>
          </a:xfrm>
          <a:custGeom>
            <a:avLst/>
            <a:gdLst/>
            <a:ahLst/>
            <a:cxnLst/>
            <a:rect l="l" t="t" r="r" b="b"/>
            <a:pathLst>
              <a:path w="14277975" h="8115300">
                <a:moveTo>
                  <a:pt x="14027676" y="8115297"/>
                </a:moveTo>
                <a:lnTo>
                  <a:pt x="250298" y="8115297"/>
                </a:lnTo>
                <a:lnTo>
                  <a:pt x="205390" y="8111256"/>
                </a:lnTo>
                <a:lnTo>
                  <a:pt x="163088" y="8099608"/>
                </a:lnTo>
                <a:lnTo>
                  <a:pt x="124108" y="8081069"/>
                </a:lnTo>
                <a:lnTo>
                  <a:pt x="89164" y="8056353"/>
                </a:lnTo>
                <a:lnTo>
                  <a:pt x="58971" y="8026174"/>
                </a:lnTo>
                <a:lnTo>
                  <a:pt x="34243" y="7991246"/>
                </a:lnTo>
                <a:lnTo>
                  <a:pt x="15695" y="7952284"/>
                </a:lnTo>
                <a:lnTo>
                  <a:pt x="4043" y="7910002"/>
                </a:lnTo>
                <a:lnTo>
                  <a:pt x="0" y="7865115"/>
                </a:lnTo>
                <a:lnTo>
                  <a:pt x="0" y="250182"/>
                </a:lnTo>
                <a:lnTo>
                  <a:pt x="4043" y="205295"/>
                </a:lnTo>
                <a:lnTo>
                  <a:pt x="15695" y="163013"/>
                </a:lnTo>
                <a:lnTo>
                  <a:pt x="34243" y="124051"/>
                </a:lnTo>
                <a:lnTo>
                  <a:pt x="58971" y="89123"/>
                </a:lnTo>
                <a:lnTo>
                  <a:pt x="89164" y="58943"/>
                </a:lnTo>
                <a:lnTo>
                  <a:pt x="124108" y="34227"/>
                </a:lnTo>
                <a:lnTo>
                  <a:pt x="163088" y="15688"/>
                </a:lnTo>
                <a:lnTo>
                  <a:pt x="205390" y="4041"/>
                </a:lnTo>
                <a:lnTo>
                  <a:pt x="250298" y="0"/>
                </a:lnTo>
                <a:lnTo>
                  <a:pt x="14027676" y="0"/>
                </a:lnTo>
                <a:lnTo>
                  <a:pt x="14072584" y="4041"/>
                </a:lnTo>
                <a:lnTo>
                  <a:pt x="14114885" y="15688"/>
                </a:lnTo>
                <a:lnTo>
                  <a:pt x="14153865" y="34227"/>
                </a:lnTo>
                <a:lnTo>
                  <a:pt x="14188809" y="58943"/>
                </a:lnTo>
                <a:lnTo>
                  <a:pt x="14219002" y="89123"/>
                </a:lnTo>
                <a:lnTo>
                  <a:pt x="14243730" y="124051"/>
                </a:lnTo>
                <a:lnTo>
                  <a:pt x="14262278" y="163013"/>
                </a:lnTo>
                <a:lnTo>
                  <a:pt x="14273930" y="205295"/>
                </a:lnTo>
                <a:lnTo>
                  <a:pt x="14277973" y="250182"/>
                </a:lnTo>
                <a:lnTo>
                  <a:pt x="14277973" y="7865115"/>
                </a:lnTo>
                <a:lnTo>
                  <a:pt x="14273930" y="7910002"/>
                </a:lnTo>
                <a:lnTo>
                  <a:pt x="14262278" y="7952284"/>
                </a:lnTo>
                <a:lnTo>
                  <a:pt x="14243730" y="7991246"/>
                </a:lnTo>
                <a:lnTo>
                  <a:pt x="14219002" y="8026174"/>
                </a:lnTo>
                <a:lnTo>
                  <a:pt x="14188809" y="8056353"/>
                </a:lnTo>
                <a:lnTo>
                  <a:pt x="14153865" y="8081069"/>
                </a:lnTo>
                <a:lnTo>
                  <a:pt x="14114885" y="8099608"/>
                </a:lnTo>
                <a:lnTo>
                  <a:pt x="14072584" y="8111256"/>
                </a:lnTo>
                <a:lnTo>
                  <a:pt x="14027676" y="8115297"/>
                </a:lnTo>
                <a:close/>
              </a:path>
            </a:pathLst>
          </a:custGeom>
          <a:solidFill>
            <a:srgbClr val="DEB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03520" y="1028702"/>
            <a:ext cx="14277975" cy="8115300"/>
          </a:xfrm>
          <a:custGeom>
            <a:avLst/>
            <a:gdLst/>
            <a:ahLst/>
            <a:cxnLst/>
            <a:rect l="l" t="t" r="r" b="b"/>
            <a:pathLst>
              <a:path w="14277975" h="8115300">
                <a:moveTo>
                  <a:pt x="14027676" y="8115297"/>
                </a:moveTo>
                <a:lnTo>
                  <a:pt x="250298" y="8115297"/>
                </a:lnTo>
                <a:lnTo>
                  <a:pt x="205390" y="8111256"/>
                </a:lnTo>
                <a:lnTo>
                  <a:pt x="163088" y="8099608"/>
                </a:lnTo>
                <a:lnTo>
                  <a:pt x="124108" y="8081069"/>
                </a:lnTo>
                <a:lnTo>
                  <a:pt x="89164" y="8056353"/>
                </a:lnTo>
                <a:lnTo>
                  <a:pt x="58971" y="8026174"/>
                </a:lnTo>
                <a:lnTo>
                  <a:pt x="34243" y="7991246"/>
                </a:lnTo>
                <a:lnTo>
                  <a:pt x="15695" y="7952284"/>
                </a:lnTo>
                <a:lnTo>
                  <a:pt x="4043" y="7910002"/>
                </a:lnTo>
                <a:lnTo>
                  <a:pt x="0" y="7865115"/>
                </a:lnTo>
                <a:lnTo>
                  <a:pt x="0" y="250182"/>
                </a:lnTo>
                <a:lnTo>
                  <a:pt x="4043" y="205295"/>
                </a:lnTo>
                <a:lnTo>
                  <a:pt x="15695" y="163013"/>
                </a:lnTo>
                <a:lnTo>
                  <a:pt x="34243" y="124051"/>
                </a:lnTo>
                <a:lnTo>
                  <a:pt x="58971" y="89123"/>
                </a:lnTo>
                <a:lnTo>
                  <a:pt x="89164" y="58943"/>
                </a:lnTo>
                <a:lnTo>
                  <a:pt x="124108" y="34227"/>
                </a:lnTo>
                <a:lnTo>
                  <a:pt x="163088" y="15688"/>
                </a:lnTo>
                <a:lnTo>
                  <a:pt x="205390" y="4041"/>
                </a:lnTo>
                <a:lnTo>
                  <a:pt x="250298" y="0"/>
                </a:lnTo>
                <a:lnTo>
                  <a:pt x="14027676" y="0"/>
                </a:lnTo>
                <a:lnTo>
                  <a:pt x="14072584" y="4041"/>
                </a:lnTo>
                <a:lnTo>
                  <a:pt x="14114885" y="15688"/>
                </a:lnTo>
                <a:lnTo>
                  <a:pt x="14153865" y="34227"/>
                </a:lnTo>
                <a:lnTo>
                  <a:pt x="14188809" y="58943"/>
                </a:lnTo>
                <a:lnTo>
                  <a:pt x="14219002" y="89123"/>
                </a:lnTo>
                <a:lnTo>
                  <a:pt x="14243730" y="124051"/>
                </a:lnTo>
                <a:lnTo>
                  <a:pt x="14262278" y="163013"/>
                </a:lnTo>
                <a:lnTo>
                  <a:pt x="14273930" y="205295"/>
                </a:lnTo>
                <a:lnTo>
                  <a:pt x="14277973" y="250182"/>
                </a:lnTo>
                <a:lnTo>
                  <a:pt x="14277973" y="7865115"/>
                </a:lnTo>
                <a:lnTo>
                  <a:pt x="14273930" y="7910002"/>
                </a:lnTo>
                <a:lnTo>
                  <a:pt x="14262278" y="7952284"/>
                </a:lnTo>
                <a:lnTo>
                  <a:pt x="14243730" y="7991246"/>
                </a:lnTo>
                <a:lnTo>
                  <a:pt x="14219002" y="8026174"/>
                </a:lnTo>
                <a:lnTo>
                  <a:pt x="14188809" y="8056353"/>
                </a:lnTo>
                <a:lnTo>
                  <a:pt x="14153865" y="8081069"/>
                </a:lnTo>
                <a:lnTo>
                  <a:pt x="14114885" y="8099608"/>
                </a:lnTo>
                <a:lnTo>
                  <a:pt x="14072584" y="8111256"/>
                </a:lnTo>
                <a:lnTo>
                  <a:pt x="14027676" y="8115297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8202" y="1079909"/>
            <a:ext cx="11291595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6642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6425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6642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6642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D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450142" y="0"/>
            <a:ext cx="838200" cy="10287000"/>
          </a:xfrm>
          <a:custGeom>
            <a:avLst/>
            <a:gdLst/>
            <a:ahLst/>
            <a:cxnLst/>
            <a:rect l="l" t="t" r="r" b="b"/>
            <a:pathLst>
              <a:path w="838200" h="10287000">
                <a:moveTo>
                  <a:pt x="8381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838199" y="0"/>
                </a:lnTo>
                <a:lnTo>
                  <a:pt x="838199" y="10286999"/>
                </a:lnTo>
                <a:close/>
              </a:path>
            </a:pathLst>
          </a:custGeom>
          <a:solidFill>
            <a:srgbClr val="FFF2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693221" y="349655"/>
            <a:ext cx="328930" cy="9617075"/>
          </a:xfrm>
          <a:custGeom>
            <a:avLst/>
            <a:gdLst/>
            <a:ahLst/>
            <a:cxnLst/>
            <a:rect l="l" t="t" r="r" b="b"/>
            <a:pathLst>
              <a:path w="328930" h="9617075">
                <a:moveTo>
                  <a:pt x="328828" y="9331846"/>
                </a:moveTo>
                <a:lnTo>
                  <a:pt x="0" y="9331846"/>
                </a:lnTo>
                <a:lnTo>
                  <a:pt x="164414" y="9616605"/>
                </a:lnTo>
                <a:lnTo>
                  <a:pt x="328828" y="9331846"/>
                </a:lnTo>
                <a:close/>
              </a:path>
              <a:path w="328930" h="9617075">
                <a:moveTo>
                  <a:pt x="328879" y="284759"/>
                </a:moveTo>
                <a:lnTo>
                  <a:pt x="164477" y="0"/>
                </a:lnTo>
                <a:lnTo>
                  <a:pt x="63" y="284759"/>
                </a:lnTo>
                <a:lnTo>
                  <a:pt x="328879" y="284759"/>
                </a:lnTo>
                <a:close/>
              </a:path>
            </a:pathLst>
          </a:custGeom>
          <a:solidFill>
            <a:srgbClr val="835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77905" y="1404191"/>
            <a:ext cx="3132188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6642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66469" y="3119037"/>
            <a:ext cx="8149590" cy="695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6425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81224"/>
            <a:ext cx="18288000" cy="8105775"/>
          </a:xfrm>
          <a:custGeom>
            <a:avLst/>
            <a:gdLst/>
            <a:ahLst/>
            <a:cxnLst/>
            <a:rect l="l" t="t" r="r" b="b"/>
            <a:pathLst>
              <a:path w="18288000" h="8105775">
                <a:moveTo>
                  <a:pt x="0" y="8105774"/>
                </a:moveTo>
                <a:lnTo>
                  <a:pt x="18287998" y="8105774"/>
                </a:lnTo>
                <a:lnTo>
                  <a:pt x="18287998" y="0"/>
                </a:lnTo>
                <a:lnTo>
                  <a:pt x="0" y="0"/>
                </a:lnTo>
                <a:lnTo>
                  <a:pt x="0" y="8105774"/>
                </a:lnTo>
                <a:close/>
              </a:path>
            </a:pathLst>
          </a:custGeom>
          <a:solidFill>
            <a:srgbClr val="FFF2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635" cy="10284460"/>
            <a:chOff x="0" y="0"/>
            <a:chExt cx="18288635" cy="10284460"/>
          </a:xfrm>
        </p:grpSpPr>
        <p:sp>
          <p:nvSpPr>
            <p:cNvPr id="4" name="object 4"/>
            <p:cNvSpPr/>
            <p:nvPr/>
          </p:nvSpPr>
          <p:spPr>
            <a:xfrm>
              <a:off x="17450142" y="2178355"/>
              <a:ext cx="838200" cy="8105775"/>
            </a:xfrm>
            <a:custGeom>
              <a:avLst/>
              <a:gdLst/>
              <a:ahLst/>
              <a:cxnLst/>
              <a:rect l="l" t="t" r="r" b="b"/>
              <a:pathLst>
                <a:path w="838200" h="8105775">
                  <a:moveTo>
                    <a:pt x="838199" y="8105774"/>
                  </a:moveTo>
                  <a:lnTo>
                    <a:pt x="0" y="8105774"/>
                  </a:lnTo>
                  <a:lnTo>
                    <a:pt x="0" y="0"/>
                  </a:lnTo>
                  <a:lnTo>
                    <a:pt x="838199" y="0"/>
                  </a:lnTo>
                  <a:lnTo>
                    <a:pt x="838199" y="8105774"/>
                  </a:lnTo>
                  <a:close/>
                </a:path>
              </a:pathLst>
            </a:custGeom>
            <a:solidFill>
              <a:srgbClr val="F5E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288000" cy="2181225"/>
            </a:xfrm>
            <a:custGeom>
              <a:avLst/>
              <a:gdLst/>
              <a:ahLst/>
              <a:cxnLst/>
              <a:rect l="l" t="t" r="r" b="b"/>
              <a:pathLst>
                <a:path w="18288000" h="2181225">
                  <a:moveTo>
                    <a:pt x="18287998" y="2181224"/>
                  </a:moveTo>
                  <a:lnTo>
                    <a:pt x="0" y="218122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218122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5177" y="405052"/>
              <a:ext cx="10696575" cy="1371600"/>
            </a:xfrm>
            <a:custGeom>
              <a:avLst/>
              <a:gdLst/>
              <a:ahLst/>
              <a:cxnLst/>
              <a:rect l="l" t="t" r="r" b="b"/>
              <a:pathLst>
                <a:path w="10696575" h="1371600">
                  <a:moveTo>
                    <a:pt x="10438289" y="1371599"/>
                  </a:moveTo>
                  <a:lnTo>
                    <a:pt x="257812" y="1371599"/>
                  </a:lnTo>
                  <a:lnTo>
                    <a:pt x="211556" y="1367424"/>
                  </a:lnTo>
                  <a:lnTo>
                    <a:pt x="167985" y="1355390"/>
                  </a:lnTo>
                  <a:lnTo>
                    <a:pt x="127834" y="1336235"/>
                  </a:lnTo>
                  <a:lnTo>
                    <a:pt x="91841" y="1310697"/>
                  </a:lnTo>
                  <a:lnTo>
                    <a:pt x="60741" y="1279515"/>
                  </a:lnTo>
                  <a:lnTo>
                    <a:pt x="35271" y="1243427"/>
                  </a:lnTo>
                  <a:lnTo>
                    <a:pt x="16166" y="1203171"/>
                  </a:lnTo>
                  <a:lnTo>
                    <a:pt x="4164" y="1159484"/>
                  </a:lnTo>
                  <a:lnTo>
                    <a:pt x="0" y="1113106"/>
                  </a:lnTo>
                  <a:lnTo>
                    <a:pt x="0" y="258493"/>
                  </a:lnTo>
                  <a:lnTo>
                    <a:pt x="4164" y="212115"/>
                  </a:lnTo>
                  <a:lnTo>
                    <a:pt x="16166" y="168428"/>
                  </a:lnTo>
                  <a:lnTo>
                    <a:pt x="35271" y="128172"/>
                  </a:lnTo>
                  <a:lnTo>
                    <a:pt x="60741" y="92084"/>
                  </a:lnTo>
                  <a:lnTo>
                    <a:pt x="91841" y="60902"/>
                  </a:lnTo>
                  <a:lnTo>
                    <a:pt x="127834" y="35364"/>
                  </a:lnTo>
                  <a:lnTo>
                    <a:pt x="167985" y="16209"/>
                  </a:lnTo>
                  <a:lnTo>
                    <a:pt x="211556" y="4175"/>
                  </a:lnTo>
                  <a:lnTo>
                    <a:pt x="257812" y="0"/>
                  </a:lnTo>
                  <a:lnTo>
                    <a:pt x="10438289" y="0"/>
                  </a:lnTo>
                  <a:lnTo>
                    <a:pt x="10484545" y="4175"/>
                  </a:lnTo>
                  <a:lnTo>
                    <a:pt x="10528116" y="16209"/>
                  </a:lnTo>
                  <a:lnTo>
                    <a:pt x="10568267" y="35364"/>
                  </a:lnTo>
                  <a:lnTo>
                    <a:pt x="10604260" y="60902"/>
                  </a:lnTo>
                  <a:lnTo>
                    <a:pt x="10635359" y="92084"/>
                  </a:lnTo>
                  <a:lnTo>
                    <a:pt x="10660830" y="128172"/>
                  </a:lnTo>
                  <a:lnTo>
                    <a:pt x="10679934" y="168428"/>
                  </a:lnTo>
                  <a:lnTo>
                    <a:pt x="10691936" y="212115"/>
                  </a:lnTo>
                  <a:lnTo>
                    <a:pt x="10696101" y="258493"/>
                  </a:lnTo>
                  <a:lnTo>
                    <a:pt x="10696101" y="1113106"/>
                  </a:lnTo>
                  <a:lnTo>
                    <a:pt x="10691936" y="1159484"/>
                  </a:lnTo>
                  <a:lnTo>
                    <a:pt x="10679934" y="1203171"/>
                  </a:lnTo>
                  <a:lnTo>
                    <a:pt x="10660830" y="1243427"/>
                  </a:lnTo>
                  <a:lnTo>
                    <a:pt x="10635359" y="1279515"/>
                  </a:lnTo>
                  <a:lnTo>
                    <a:pt x="10604260" y="1310697"/>
                  </a:lnTo>
                  <a:lnTo>
                    <a:pt x="10568267" y="1336235"/>
                  </a:lnTo>
                  <a:lnTo>
                    <a:pt x="10528116" y="1355390"/>
                  </a:lnTo>
                  <a:lnTo>
                    <a:pt x="10484545" y="1367424"/>
                  </a:lnTo>
                  <a:lnTo>
                    <a:pt x="10438289" y="1371599"/>
                  </a:lnTo>
                  <a:close/>
                </a:path>
              </a:pathLst>
            </a:custGeom>
            <a:solidFill>
              <a:srgbClr val="FFF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55414" y="7903165"/>
              <a:ext cx="8610600" cy="1390650"/>
            </a:xfrm>
            <a:custGeom>
              <a:avLst/>
              <a:gdLst/>
              <a:ahLst/>
              <a:cxnLst/>
              <a:rect l="l" t="t" r="r" b="b"/>
              <a:pathLst>
                <a:path w="8610600" h="1390650">
                  <a:moveTo>
                    <a:pt x="8347647" y="1390649"/>
                  </a:moveTo>
                  <a:lnTo>
                    <a:pt x="262815" y="1390649"/>
                  </a:lnTo>
                  <a:lnTo>
                    <a:pt x="215661" y="1386416"/>
                  </a:lnTo>
                  <a:lnTo>
                    <a:pt x="171244" y="1374215"/>
                  </a:lnTo>
                  <a:lnTo>
                    <a:pt x="130315" y="1354794"/>
                  </a:lnTo>
                  <a:lnTo>
                    <a:pt x="93623" y="1328901"/>
                  </a:lnTo>
                  <a:lnTo>
                    <a:pt x="61920" y="1297286"/>
                  </a:lnTo>
                  <a:lnTo>
                    <a:pt x="35955" y="1260697"/>
                  </a:lnTo>
                  <a:lnTo>
                    <a:pt x="16480" y="1219881"/>
                  </a:lnTo>
                  <a:lnTo>
                    <a:pt x="4245" y="1175588"/>
                  </a:lnTo>
                  <a:lnTo>
                    <a:pt x="0" y="1128565"/>
                  </a:lnTo>
                  <a:lnTo>
                    <a:pt x="0" y="262084"/>
                  </a:lnTo>
                  <a:lnTo>
                    <a:pt x="4245" y="215061"/>
                  </a:lnTo>
                  <a:lnTo>
                    <a:pt x="16480" y="170768"/>
                  </a:lnTo>
                  <a:lnTo>
                    <a:pt x="35955" y="129952"/>
                  </a:lnTo>
                  <a:lnTo>
                    <a:pt x="61920" y="93362"/>
                  </a:lnTo>
                  <a:lnTo>
                    <a:pt x="93623" y="61747"/>
                  </a:lnTo>
                  <a:lnTo>
                    <a:pt x="130315" y="35855"/>
                  </a:lnTo>
                  <a:lnTo>
                    <a:pt x="171244" y="16434"/>
                  </a:lnTo>
                  <a:lnTo>
                    <a:pt x="215661" y="4233"/>
                  </a:lnTo>
                  <a:lnTo>
                    <a:pt x="262815" y="0"/>
                  </a:lnTo>
                  <a:lnTo>
                    <a:pt x="8347647" y="0"/>
                  </a:lnTo>
                  <a:lnTo>
                    <a:pt x="8394801" y="4233"/>
                  </a:lnTo>
                  <a:lnTo>
                    <a:pt x="8439218" y="16434"/>
                  </a:lnTo>
                  <a:lnTo>
                    <a:pt x="8480148" y="35855"/>
                  </a:lnTo>
                  <a:lnTo>
                    <a:pt x="8516839" y="61747"/>
                  </a:lnTo>
                  <a:lnTo>
                    <a:pt x="8548542" y="93362"/>
                  </a:lnTo>
                  <a:lnTo>
                    <a:pt x="8574507" y="129952"/>
                  </a:lnTo>
                  <a:lnTo>
                    <a:pt x="8593982" y="170768"/>
                  </a:lnTo>
                  <a:lnTo>
                    <a:pt x="8606217" y="215061"/>
                  </a:lnTo>
                  <a:lnTo>
                    <a:pt x="8610463" y="262084"/>
                  </a:lnTo>
                  <a:lnTo>
                    <a:pt x="8610463" y="1128565"/>
                  </a:lnTo>
                  <a:lnTo>
                    <a:pt x="8606217" y="1175588"/>
                  </a:lnTo>
                  <a:lnTo>
                    <a:pt x="8593982" y="1219881"/>
                  </a:lnTo>
                  <a:lnTo>
                    <a:pt x="8574507" y="1260697"/>
                  </a:lnTo>
                  <a:lnTo>
                    <a:pt x="8548542" y="1297286"/>
                  </a:lnTo>
                  <a:lnTo>
                    <a:pt x="8516839" y="1328901"/>
                  </a:lnTo>
                  <a:lnTo>
                    <a:pt x="8480148" y="1354794"/>
                  </a:lnTo>
                  <a:lnTo>
                    <a:pt x="8439218" y="1374215"/>
                  </a:lnTo>
                  <a:lnTo>
                    <a:pt x="8394801" y="1386416"/>
                  </a:lnTo>
                  <a:lnTo>
                    <a:pt x="8347647" y="1390649"/>
                  </a:lnTo>
                  <a:close/>
                </a:path>
              </a:pathLst>
            </a:custGeom>
            <a:solidFill>
              <a:srgbClr val="E3CB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355" y="3357382"/>
              <a:ext cx="5939306" cy="59399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67311" y="7686082"/>
              <a:ext cx="8610600" cy="1390650"/>
            </a:xfrm>
            <a:custGeom>
              <a:avLst/>
              <a:gdLst/>
              <a:ahLst/>
              <a:cxnLst/>
              <a:rect l="l" t="t" r="r" b="b"/>
              <a:pathLst>
                <a:path w="8610600" h="1390650">
                  <a:moveTo>
                    <a:pt x="8347647" y="1390649"/>
                  </a:moveTo>
                  <a:lnTo>
                    <a:pt x="262815" y="1390649"/>
                  </a:lnTo>
                  <a:lnTo>
                    <a:pt x="215661" y="1386416"/>
                  </a:lnTo>
                  <a:lnTo>
                    <a:pt x="171244" y="1374215"/>
                  </a:lnTo>
                  <a:lnTo>
                    <a:pt x="130315" y="1354794"/>
                  </a:lnTo>
                  <a:lnTo>
                    <a:pt x="93623" y="1328901"/>
                  </a:lnTo>
                  <a:lnTo>
                    <a:pt x="61920" y="1297286"/>
                  </a:lnTo>
                  <a:lnTo>
                    <a:pt x="35955" y="1260697"/>
                  </a:lnTo>
                  <a:lnTo>
                    <a:pt x="16480" y="1219881"/>
                  </a:lnTo>
                  <a:lnTo>
                    <a:pt x="4245" y="1175588"/>
                  </a:lnTo>
                  <a:lnTo>
                    <a:pt x="0" y="1128565"/>
                  </a:lnTo>
                  <a:lnTo>
                    <a:pt x="0" y="262084"/>
                  </a:lnTo>
                  <a:lnTo>
                    <a:pt x="4245" y="215061"/>
                  </a:lnTo>
                  <a:lnTo>
                    <a:pt x="16480" y="170768"/>
                  </a:lnTo>
                  <a:lnTo>
                    <a:pt x="35955" y="129952"/>
                  </a:lnTo>
                  <a:lnTo>
                    <a:pt x="61920" y="93362"/>
                  </a:lnTo>
                  <a:lnTo>
                    <a:pt x="93623" y="61747"/>
                  </a:lnTo>
                  <a:lnTo>
                    <a:pt x="130315" y="35855"/>
                  </a:lnTo>
                  <a:lnTo>
                    <a:pt x="171244" y="16434"/>
                  </a:lnTo>
                  <a:lnTo>
                    <a:pt x="215661" y="4233"/>
                  </a:lnTo>
                  <a:lnTo>
                    <a:pt x="262815" y="0"/>
                  </a:lnTo>
                  <a:lnTo>
                    <a:pt x="8347647" y="0"/>
                  </a:lnTo>
                  <a:lnTo>
                    <a:pt x="8394801" y="4233"/>
                  </a:lnTo>
                  <a:lnTo>
                    <a:pt x="8439218" y="16434"/>
                  </a:lnTo>
                  <a:lnTo>
                    <a:pt x="8480148" y="35855"/>
                  </a:lnTo>
                  <a:lnTo>
                    <a:pt x="8516839" y="61747"/>
                  </a:lnTo>
                  <a:lnTo>
                    <a:pt x="8548542" y="93362"/>
                  </a:lnTo>
                  <a:lnTo>
                    <a:pt x="8574507" y="129952"/>
                  </a:lnTo>
                  <a:lnTo>
                    <a:pt x="8593982" y="170768"/>
                  </a:lnTo>
                  <a:lnTo>
                    <a:pt x="8606217" y="215061"/>
                  </a:lnTo>
                  <a:lnTo>
                    <a:pt x="8610463" y="262084"/>
                  </a:lnTo>
                  <a:lnTo>
                    <a:pt x="8610463" y="1128565"/>
                  </a:lnTo>
                  <a:lnTo>
                    <a:pt x="8606217" y="1175588"/>
                  </a:lnTo>
                  <a:lnTo>
                    <a:pt x="8593982" y="1219881"/>
                  </a:lnTo>
                  <a:lnTo>
                    <a:pt x="8574507" y="1260697"/>
                  </a:lnTo>
                  <a:lnTo>
                    <a:pt x="8548542" y="1297286"/>
                  </a:lnTo>
                  <a:lnTo>
                    <a:pt x="8516839" y="1328901"/>
                  </a:lnTo>
                  <a:lnTo>
                    <a:pt x="8480148" y="1354794"/>
                  </a:lnTo>
                  <a:lnTo>
                    <a:pt x="8439218" y="1374215"/>
                  </a:lnTo>
                  <a:lnTo>
                    <a:pt x="8394801" y="1386416"/>
                  </a:lnTo>
                  <a:lnTo>
                    <a:pt x="8347647" y="1390649"/>
                  </a:lnTo>
                  <a:close/>
                </a:path>
              </a:pathLst>
            </a:custGeom>
            <a:solidFill>
              <a:srgbClr val="F5E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78272" y="3098235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67802" y="405053"/>
              <a:ext cx="2983865" cy="1371600"/>
            </a:xfrm>
            <a:custGeom>
              <a:avLst/>
              <a:gdLst/>
              <a:ahLst/>
              <a:cxnLst/>
              <a:rect l="l" t="t" r="r" b="b"/>
              <a:pathLst>
                <a:path w="2983865" h="1371600">
                  <a:moveTo>
                    <a:pt x="1371600" y="258495"/>
                  </a:moveTo>
                  <a:lnTo>
                    <a:pt x="1367421" y="212115"/>
                  </a:lnTo>
                  <a:lnTo>
                    <a:pt x="1355394" y="168440"/>
                  </a:lnTo>
                  <a:lnTo>
                    <a:pt x="1336243" y="128181"/>
                  </a:lnTo>
                  <a:lnTo>
                    <a:pt x="1310703" y="92087"/>
                  </a:lnTo>
                  <a:lnTo>
                    <a:pt x="1279512" y="60909"/>
                  </a:lnTo>
                  <a:lnTo>
                    <a:pt x="1243431" y="35369"/>
                  </a:lnTo>
                  <a:lnTo>
                    <a:pt x="1203172" y="16217"/>
                  </a:lnTo>
                  <a:lnTo>
                    <a:pt x="1159484" y="4178"/>
                  </a:lnTo>
                  <a:lnTo>
                    <a:pt x="1113104" y="0"/>
                  </a:lnTo>
                  <a:lnTo>
                    <a:pt x="258495" y="0"/>
                  </a:lnTo>
                  <a:lnTo>
                    <a:pt x="212115" y="4178"/>
                  </a:lnTo>
                  <a:lnTo>
                    <a:pt x="168427" y="16217"/>
                  </a:lnTo>
                  <a:lnTo>
                    <a:pt x="128181" y="35369"/>
                  </a:lnTo>
                  <a:lnTo>
                    <a:pt x="92087" y="60909"/>
                  </a:lnTo>
                  <a:lnTo>
                    <a:pt x="60909" y="92087"/>
                  </a:lnTo>
                  <a:lnTo>
                    <a:pt x="35369" y="128181"/>
                  </a:lnTo>
                  <a:lnTo>
                    <a:pt x="16217" y="168440"/>
                  </a:lnTo>
                  <a:lnTo>
                    <a:pt x="4178" y="212115"/>
                  </a:lnTo>
                  <a:lnTo>
                    <a:pt x="0" y="258495"/>
                  </a:lnTo>
                  <a:lnTo>
                    <a:pt x="0" y="1113116"/>
                  </a:lnTo>
                  <a:lnTo>
                    <a:pt x="4178" y="1159484"/>
                  </a:lnTo>
                  <a:lnTo>
                    <a:pt x="16217" y="1203172"/>
                  </a:lnTo>
                  <a:lnTo>
                    <a:pt x="35369" y="1243431"/>
                  </a:lnTo>
                  <a:lnTo>
                    <a:pt x="60909" y="1279525"/>
                  </a:lnTo>
                  <a:lnTo>
                    <a:pt x="92087" y="1310703"/>
                  </a:lnTo>
                  <a:lnTo>
                    <a:pt x="128181" y="1336243"/>
                  </a:lnTo>
                  <a:lnTo>
                    <a:pt x="168427" y="1355394"/>
                  </a:lnTo>
                  <a:lnTo>
                    <a:pt x="212115" y="1367434"/>
                  </a:lnTo>
                  <a:lnTo>
                    <a:pt x="258495" y="1371600"/>
                  </a:lnTo>
                  <a:lnTo>
                    <a:pt x="1113104" y="1371600"/>
                  </a:lnTo>
                  <a:lnTo>
                    <a:pt x="1159484" y="1367434"/>
                  </a:lnTo>
                  <a:lnTo>
                    <a:pt x="1203172" y="1355394"/>
                  </a:lnTo>
                  <a:lnTo>
                    <a:pt x="1243431" y="1336243"/>
                  </a:lnTo>
                  <a:lnTo>
                    <a:pt x="1279512" y="1310703"/>
                  </a:lnTo>
                  <a:lnTo>
                    <a:pt x="1310703" y="1279525"/>
                  </a:lnTo>
                  <a:lnTo>
                    <a:pt x="1336243" y="1243431"/>
                  </a:lnTo>
                  <a:lnTo>
                    <a:pt x="1355394" y="1203172"/>
                  </a:lnTo>
                  <a:lnTo>
                    <a:pt x="1367421" y="1159484"/>
                  </a:lnTo>
                  <a:lnTo>
                    <a:pt x="1371600" y="1113116"/>
                  </a:lnTo>
                  <a:lnTo>
                    <a:pt x="1371600" y="258495"/>
                  </a:lnTo>
                  <a:close/>
                </a:path>
                <a:path w="2983865" h="1371600">
                  <a:moveTo>
                    <a:pt x="2983712" y="258495"/>
                  </a:moveTo>
                  <a:lnTo>
                    <a:pt x="2979534" y="212115"/>
                  </a:lnTo>
                  <a:lnTo>
                    <a:pt x="2967507" y="168440"/>
                  </a:lnTo>
                  <a:lnTo>
                    <a:pt x="2948355" y="128181"/>
                  </a:lnTo>
                  <a:lnTo>
                    <a:pt x="2922816" y="92087"/>
                  </a:lnTo>
                  <a:lnTo>
                    <a:pt x="2891637" y="60909"/>
                  </a:lnTo>
                  <a:lnTo>
                    <a:pt x="2855544" y="35369"/>
                  </a:lnTo>
                  <a:lnTo>
                    <a:pt x="2815285" y="16217"/>
                  </a:lnTo>
                  <a:lnTo>
                    <a:pt x="2771597" y="4178"/>
                  </a:lnTo>
                  <a:lnTo>
                    <a:pt x="2725216" y="0"/>
                  </a:lnTo>
                  <a:lnTo>
                    <a:pt x="1870608" y="0"/>
                  </a:lnTo>
                  <a:lnTo>
                    <a:pt x="1824228" y="4178"/>
                  </a:lnTo>
                  <a:lnTo>
                    <a:pt x="1780540" y="16217"/>
                  </a:lnTo>
                  <a:lnTo>
                    <a:pt x="1740293" y="35369"/>
                  </a:lnTo>
                  <a:lnTo>
                    <a:pt x="1704200" y="60909"/>
                  </a:lnTo>
                  <a:lnTo>
                    <a:pt x="1673021" y="92087"/>
                  </a:lnTo>
                  <a:lnTo>
                    <a:pt x="1647482" y="128181"/>
                  </a:lnTo>
                  <a:lnTo>
                    <a:pt x="1628330" y="168440"/>
                  </a:lnTo>
                  <a:lnTo>
                    <a:pt x="1616290" y="212115"/>
                  </a:lnTo>
                  <a:lnTo>
                    <a:pt x="1612112" y="258495"/>
                  </a:lnTo>
                  <a:lnTo>
                    <a:pt x="1612112" y="1113116"/>
                  </a:lnTo>
                  <a:lnTo>
                    <a:pt x="1616290" y="1159484"/>
                  </a:lnTo>
                  <a:lnTo>
                    <a:pt x="1628330" y="1203172"/>
                  </a:lnTo>
                  <a:lnTo>
                    <a:pt x="1647482" y="1243431"/>
                  </a:lnTo>
                  <a:lnTo>
                    <a:pt x="1673021" y="1279525"/>
                  </a:lnTo>
                  <a:lnTo>
                    <a:pt x="1704200" y="1310703"/>
                  </a:lnTo>
                  <a:lnTo>
                    <a:pt x="1740293" y="1336243"/>
                  </a:lnTo>
                  <a:lnTo>
                    <a:pt x="1780540" y="1355394"/>
                  </a:lnTo>
                  <a:lnTo>
                    <a:pt x="1824228" y="1367434"/>
                  </a:lnTo>
                  <a:lnTo>
                    <a:pt x="1870608" y="1371600"/>
                  </a:lnTo>
                  <a:lnTo>
                    <a:pt x="2725216" y="1371600"/>
                  </a:lnTo>
                  <a:lnTo>
                    <a:pt x="2771597" y="1367434"/>
                  </a:lnTo>
                  <a:lnTo>
                    <a:pt x="2815285" y="1355394"/>
                  </a:lnTo>
                  <a:lnTo>
                    <a:pt x="2855544" y="1336243"/>
                  </a:lnTo>
                  <a:lnTo>
                    <a:pt x="2891637" y="1310703"/>
                  </a:lnTo>
                  <a:lnTo>
                    <a:pt x="2922816" y="1279525"/>
                  </a:lnTo>
                  <a:lnTo>
                    <a:pt x="2948355" y="1243431"/>
                  </a:lnTo>
                  <a:lnTo>
                    <a:pt x="2967507" y="1203172"/>
                  </a:lnTo>
                  <a:lnTo>
                    <a:pt x="2979534" y="1159484"/>
                  </a:lnTo>
                  <a:lnTo>
                    <a:pt x="2983712" y="1113116"/>
                  </a:lnTo>
                  <a:lnTo>
                    <a:pt x="2983712" y="258495"/>
                  </a:lnTo>
                  <a:close/>
                </a:path>
              </a:pathLst>
            </a:custGeom>
            <a:solidFill>
              <a:srgbClr val="F5D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2817" y="881323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219074" y="438149"/>
                  </a:moveTo>
                  <a:lnTo>
                    <a:pt x="168843" y="432364"/>
                  </a:lnTo>
                  <a:lnTo>
                    <a:pt x="122731" y="415882"/>
                  </a:lnTo>
                  <a:lnTo>
                    <a:pt x="82054" y="390021"/>
                  </a:lnTo>
                  <a:lnTo>
                    <a:pt x="48128" y="356095"/>
                  </a:lnTo>
                  <a:lnTo>
                    <a:pt x="22267" y="315418"/>
                  </a:lnTo>
                  <a:lnTo>
                    <a:pt x="5785" y="269306"/>
                  </a:lnTo>
                  <a:lnTo>
                    <a:pt x="0" y="219074"/>
                  </a:lnTo>
                  <a:lnTo>
                    <a:pt x="5785" y="168843"/>
                  </a:lnTo>
                  <a:lnTo>
                    <a:pt x="22267" y="122731"/>
                  </a:lnTo>
                  <a:lnTo>
                    <a:pt x="48128" y="82054"/>
                  </a:lnTo>
                  <a:lnTo>
                    <a:pt x="82054" y="48128"/>
                  </a:lnTo>
                  <a:lnTo>
                    <a:pt x="122731" y="22267"/>
                  </a:lnTo>
                  <a:lnTo>
                    <a:pt x="168843" y="5785"/>
                  </a:lnTo>
                  <a:lnTo>
                    <a:pt x="219074" y="0"/>
                  </a:lnTo>
                  <a:lnTo>
                    <a:pt x="269306" y="5785"/>
                  </a:lnTo>
                  <a:lnTo>
                    <a:pt x="315418" y="22267"/>
                  </a:lnTo>
                  <a:lnTo>
                    <a:pt x="356095" y="48128"/>
                  </a:lnTo>
                  <a:lnTo>
                    <a:pt x="390021" y="82054"/>
                  </a:lnTo>
                  <a:lnTo>
                    <a:pt x="415882" y="122731"/>
                  </a:lnTo>
                  <a:lnTo>
                    <a:pt x="432364" y="168843"/>
                  </a:lnTo>
                  <a:lnTo>
                    <a:pt x="438149" y="219074"/>
                  </a:lnTo>
                  <a:lnTo>
                    <a:pt x="432364" y="269306"/>
                  </a:lnTo>
                  <a:lnTo>
                    <a:pt x="415882" y="315418"/>
                  </a:lnTo>
                  <a:lnTo>
                    <a:pt x="390021" y="356095"/>
                  </a:lnTo>
                  <a:lnTo>
                    <a:pt x="356095" y="390021"/>
                  </a:lnTo>
                  <a:lnTo>
                    <a:pt x="315418" y="415882"/>
                  </a:lnTo>
                  <a:lnTo>
                    <a:pt x="269306" y="432364"/>
                  </a:lnTo>
                  <a:lnTo>
                    <a:pt x="219074" y="438149"/>
                  </a:lnTo>
                  <a:close/>
                </a:path>
              </a:pathLst>
            </a:custGeom>
            <a:solidFill>
              <a:srgbClr val="997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0212" y="881323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219074" y="438149"/>
                  </a:moveTo>
                  <a:lnTo>
                    <a:pt x="168843" y="432364"/>
                  </a:lnTo>
                  <a:lnTo>
                    <a:pt x="122731" y="415882"/>
                  </a:lnTo>
                  <a:lnTo>
                    <a:pt x="82054" y="390021"/>
                  </a:lnTo>
                  <a:lnTo>
                    <a:pt x="48128" y="356095"/>
                  </a:lnTo>
                  <a:lnTo>
                    <a:pt x="22267" y="315418"/>
                  </a:lnTo>
                  <a:lnTo>
                    <a:pt x="5785" y="269306"/>
                  </a:lnTo>
                  <a:lnTo>
                    <a:pt x="0" y="219074"/>
                  </a:lnTo>
                  <a:lnTo>
                    <a:pt x="5785" y="168843"/>
                  </a:lnTo>
                  <a:lnTo>
                    <a:pt x="22267" y="122731"/>
                  </a:lnTo>
                  <a:lnTo>
                    <a:pt x="48128" y="82054"/>
                  </a:lnTo>
                  <a:lnTo>
                    <a:pt x="82054" y="48128"/>
                  </a:lnTo>
                  <a:lnTo>
                    <a:pt x="122731" y="22267"/>
                  </a:lnTo>
                  <a:lnTo>
                    <a:pt x="168843" y="5785"/>
                  </a:lnTo>
                  <a:lnTo>
                    <a:pt x="219074" y="0"/>
                  </a:lnTo>
                  <a:lnTo>
                    <a:pt x="269306" y="5785"/>
                  </a:lnTo>
                  <a:lnTo>
                    <a:pt x="315418" y="22267"/>
                  </a:lnTo>
                  <a:lnTo>
                    <a:pt x="356095" y="48128"/>
                  </a:lnTo>
                  <a:lnTo>
                    <a:pt x="390021" y="82054"/>
                  </a:lnTo>
                  <a:lnTo>
                    <a:pt x="415882" y="122731"/>
                  </a:lnTo>
                  <a:lnTo>
                    <a:pt x="432364" y="168843"/>
                  </a:lnTo>
                  <a:lnTo>
                    <a:pt x="438149" y="219074"/>
                  </a:lnTo>
                  <a:lnTo>
                    <a:pt x="432364" y="269306"/>
                  </a:lnTo>
                  <a:lnTo>
                    <a:pt x="415882" y="315418"/>
                  </a:lnTo>
                  <a:lnTo>
                    <a:pt x="390021" y="356095"/>
                  </a:lnTo>
                  <a:lnTo>
                    <a:pt x="356095" y="390021"/>
                  </a:lnTo>
                  <a:lnTo>
                    <a:pt x="315418" y="415882"/>
                  </a:lnTo>
                  <a:lnTo>
                    <a:pt x="269306" y="432364"/>
                  </a:lnTo>
                  <a:lnTo>
                    <a:pt x="219074" y="438149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17606" y="881323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219074" y="438149"/>
                  </a:moveTo>
                  <a:lnTo>
                    <a:pt x="168843" y="432364"/>
                  </a:lnTo>
                  <a:lnTo>
                    <a:pt x="122731" y="415882"/>
                  </a:lnTo>
                  <a:lnTo>
                    <a:pt x="82054" y="390021"/>
                  </a:lnTo>
                  <a:lnTo>
                    <a:pt x="48128" y="356095"/>
                  </a:lnTo>
                  <a:lnTo>
                    <a:pt x="22267" y="315418"/>
                  </a:lnTo>
                  <a:lnTo>
                    <a:pt x="5785" y="269306"/>
                  </a:lnTo>
                  <a:lnTo>
                    <a:pt x="0" y="219074"/>
                  </a:lnTo>
                  <a:lnTo>
                    <a:pt x="5785" y="168843"/>
                  </a:lnTo>
                  <a:lnTo>
                    <a:pt x="22267" y="122731"/>
                  </a:lnTo>
                  <a:lnTo>
                    <a:pt x="48128" y="82054"/>
                  </a:lnTo>
                  <a:lnTo>
                    <a:pt x="82054" y="48128"/>
                  </a:lnTo>
                  <a:lnTo>
                    <a:pt x="122731" y="22267"/>
                  </a:lnTo>
                  <a:lnTo>
                    <a:pt x="168843" y="5785"/>
                  </a:lnTo>
                  <a:lnTo>
                    <a:pt x="219074" y="0"/>
                  </a:lnTo>
                  <a:lnTo>
                    <a:pt x="269306" y="5785"/>
                  </a:lnTo>
                  <a:lnTo>
                    <a:pt x="315418" y="22267"/>
                  </a:lnTo>
                  <a:lnTo>
                    <a:pt x="356095" y="48128"/>
                  </a:lnTo>
                  <a:lnTo>
                    <a:pt x="390021" y="82054"/>
                  </a:lnTo>
                  <a:lnTo>
                    <a:pt x="415882" y="122731"/>
                  </a:lnTo>
                  <a:lnTo>
                    <a:pt x="432364" y="168843"/>
                  </a:lnTo>
                  <a:lnTo>
                    <a:pt x="438149" y="219074"/>
                  </a:lnTo>
                  <a:lnTo>
                    <a:pt x="432364" y="269306"/>
                  </a:lnTo>
                  <a:lnTo>
                    <a:pt x="415882" y="315418"/>
                  </a:lnTo>
                  <a:lnTo>
                    <a:pt x="390021" y="356095"/>
                  </a:lnTo>
                  <a:lnTo>
                    <a:pt x="356095" y="390021"/>
                  </a:lnTo>
                  <a:lnTo>
                    <a:pt x="315418" y="415882"/>
                  </a:lnTo>
                  <a:lnTo>
                    <a:pt x="269306" y="432364"/>
                  </a:lnTo>
                  <a:lnTo>
                    <a:pt x="219074" y="438149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81092" y="704685"/>
              <a:ext cx="733424" cy="7334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78903" y="814233"/>
              <a:ext cx="571499" cy="571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56664" y="794783"/>
              <a:ext cx="590549" cy="5905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693222" y="2495308"/>
              <a:ext cx="328930" cy="7435215"/>
            </a:xfrm>
            <a:custGeom>
              <a:avLst/>
              <a:gdLst/>
              <a:ahLst/>
              <a:cxnLst/>
              <a:rect l="l" t="t" r="r" b="b"/>
              <a:pathLst>
                <a:path w="328930" h="7435215">
                  <a:moveTo>
                    <a:pt x="328828" y="7150163"/>
                  </a:moveTo>
                  <a:lnTo>
                    <a:pt x="0" y="7150163"/>
                  </a:lnTo>
                  <a:lnTo>
                    <a:pt x="164414" y="7434923"/>
                  </a:lnTo>
                  <a:lnTo>
                    <a:pt x="328828" y="7150163"/>
                  </a:lnTo>
                  <a:close/>
                </a:path>
                <a:path w="328930" h="7435215">
                  <a:moveTo>
                    <a:pt x="328879" y="284759"/>
                  </a:moveTo>
                  <a:lnTo>
                    <a:pt x="164477" y="0"/>
                  </a:lnTo>
                  <a:lnTo>
                    <a:pt x="63" y="284759"/>
                  </a:lnTo>
                  <a:lnTo>
                    <a:pt x="328879" y="284759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55426" y="3975815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55426" y="4120867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55426" y="4265919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119963" y="757490"/>
            <a:ext cx="80524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Organisasi</a:t>
            </a:r>
            <a:r>
              <a:rPr spc="25" dirty="0"/>
              <a:t> </a:t>
            </a:r>
            <a:r>
              <a:rPr spc="165" dirty="0"/>
              <a:t>&amp;</a:t>
            </a:r>
            <a:r>
              <a:rPr spc="30" dirty="0"/>
              <a:t> </a:t>
            </a:r>
            <a:r>
              <a:rPr spc="95" dirty="0"/>
              <a:t>Arsitektur</a:t>
            </a:r>
            <a:r>
              <a:rPr spc="25" dirty="0"/>
              <a:t> </a:t>
            </a:r>
            <a:r>
              <a:rPr spc="55" dirty="0"/>
              <a:t>Komputer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287523" y="2473426"/>
            <a:ext cx="7710170" cy="6388735"/>
          </a:xfrm>
          <a:prstGeom prst="rect">
            <a:avLst/>
          </a:prstGeom>
        </p:spPr>
        <p:txBody>
          <a:bodyPr vert="horz" wrap="square" lIns="0" tIns="320675" rIns="0" bIns="0" rtlCol="0">
            <a:spAutoFit/>
          </a:bodyPr>
          <a:lstStyle/>
          <a:p>
            <a:pPr marL="12700" marR="5080" algn="ctr">
              <a:lnSpc>
                <a:spcPts val="11920"/>
              </a:lnSpc>
              <a:spcBef>
                <a:spcPts val="2525"/>
              </a:spcBef>
            </a:pPr>
            <a:r>
              <a:rPr sz="11950" b="1" spc="-310" dirty="0">
                <a:solidFill>
                  <a:srgbClr val="664253"/>
                </a:solidFill>
                <a:latin typeface="Arial"/>
                <a:cs typeface="Arial"/>
              </a:rPr>
              <a:t>L</a:t>
            </a:r>
            <a:r>
              <a:rPr sz="11950" b="1" spc="490" dirty="0">
                <a:solidFill>
                  <a:srgbClr val="664253"/>
                </a:solidFill>
                <a:latin typeface="Arial"/>
                <a:cs typeface="Arial"/>
              </a:rPr>
              <a:t>A</a:t>
            </a:r>
            <a:r>
              <a:rPr sz="11950" b="1" spc="110" dirty="0">
                <a:solidFill>
                  <a:srgbClr val="664253"/>
                </a:solidFill>
                <a:latin typeface="Arial"/>
                <a:cs typeface="Arial"/>
              </a:rPr>
              <a:t>P</a:t>
            </a:r>
            <a:r>
              <a:rPr sz="11950" b="1" spc="350" dirty="0">
                <a:solidFill>
                  <a:srgbClr val="664253"/>
                </a:solidFill>
                <a:latin typeface="Arial"/>
                <a:cs typeface="Arial"/>
              </a:rPr>
              <a:t>O</a:t>
            </a:r>
            <a:r>
              <a:rPr sz="11950" b="1" spc="-190" dirty="0">
                <a:solidFill>
                  <a:srgbClr val="664253"/>
                </a:solidFill>
                <a:latin typeface="Arial"/>
                <a:cs typeface="Arial"/>
              </a:rPr>
              <a:t>R</a:t>
            </a:r>
            <a:r>
              <a:rPr sz="11950" b="1" spc="490" dirty="0">
                <a:solidFill>
                  <a:srgbClr val="664253"/>
                </a:solidFill>
                <a:latin typeface="Arial"/>
                <a:cs typeface="Arial"/>
              </a:rPr>
              <a:t>A</a:t>
            </a:r>
            <a:r>
              <a:rPr sz="11950" b="1" spc="254" dirty="0">
                <a:solidFill>
                  <a:srgbClr val="664253"/>
                </a:solidFill>
                <a:latin typeface="Arial"/>
                <a:cs typeface="Arial"/>
              </a:rPr>
              <a:t>N  </a:t>
            </a:r>
            <a:r>
              <a:rPr sz="11950" b="1" spc="175" dirty="0">
                <a:solidFill>
                  <a:srgbClr val="664253"/>
                </a:solidFill>
                <a:latin typeface="Arial"/>
                <a:cs typeface="Arial"/>
              </a:rPr>
              <a:t>SUB-BAB </a:t>
            </a:r>
            <a:r>
              <a:rPr sz="11950" b="1" spc="18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11950" b="1" spc="325" dirty="0">
                <a:solidFill>
                  <a:srgbClr val="664253"/>
                </a:solidFill>
                <a:latin typeface="Arial"/>
                <a:cs typeface="Arial"/>
              </a:rPr>
              <a:t>1.5</a:t>
            </a:r>
            <a:r>
              <a:rPr sz="11950" b="1" spc="8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11950" b="1" spc="530" dirty="0">
                <a:solidFill>
                  <a:srgbClr val="664253"/>
                </a:solidFill>
                <a:latin typeface="Arial"/>
                <a:cs typeface="Arial"/>
              </a:rPr>
              <a:t>&amp;</a:t>
            </a:r>
            <a:r>
              <a:rPr sz="11950" b="1" spc="8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11950" b="1" spc="325" dirty="0">
                <a:solidFill>
                  <a:srgbClr val="664253"/>
                </a:solidFill>
                <a:latin typeface="Arial"/>
                <a:cs typeface="Arial"/>
              </a:rPr>
              <a:t>1.6</a:t>
            </a:r>
            <a:endParaRPr sz="11950">
              <a:latin typeface="Arial"/>
              <a:cs typeface="Arial"/>
            </a:endParaRPr>
          </a:p>
          <a:p>
            <a:pPr marL="1063625" marR="1056005" algn="ctr">
              <a:lnSpc>
                <a:spcPts val="3750"/>
              </a:lnSpc>
              <a:spcBef>
                <a:spcPts val="4405"/>
              </a:spcBef>
            </a:pPr>
            <a:r>
              <a:rPr sz="3800" b="1" spc="5" dirty="0">
                <a:solidFill>
                  <a:srgbClr val="664253"/>
                </a:solidFill>
                <a:latin typeface="Arial"/>
                <a:cs typeface="Arial"/>
              </a:rPr>
              <a:t>PRAMES</a:t>
            </a:r>
            <a:r>
              <a:rPr sz="3800" b="1" dirty="0">
                <a:solidFill>
                  <a:srgbClr val="664253"/>
                </a:solidFill>
                <a:latin typeface="Arial"/>
                <a:cs typeface="Arial"/>
              </a:rPr>
              <a:t> RAY </a:t>
            </a:r>
            <a:r>
              <a:rPr sz="3800" b="1" spc="80" dirty="0">
                <a:solidFill>
                  <a:srgbClr val="664253"/>
                </a:solidFill>
                <a:latin typeface="Arial"/>
                <a:cs typeface="Arial"/>
              </a:rPr>
              <a:t>LAPIAN</a:t>
            </a:r>
            <a:r>
              <a:rPr sz="3800" b="1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425" dirty="0">
                <a:solidFill>
                  <a:srgbClr val="664253"/>
                </a:solidFill>
                <a:latin typeface="Arial"/>
                <a:cs typeface="Arial"/>
              </a:rPr>
              <a:t>- </a:t>
            </a:r>
            <a:r>
              <a:rPr sz="3800" b="1" spc="-104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160" dirty="0">
                <a:solidFill>
                  <a:srgbClr val="664253"/>
                </a:solidFill>
                <a:latin typeface="Arial"/>
                <a:cs typeface="Arial"/>
              </a:rPr>
              <a:t>140810210059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8288635" cy="10287000"/>
            <a:chOff x="0" y="5"/>
            <a:chExt cx="18288635" cy="10287000"/>
          </a:xfrm>
        </p:grpSpPr>
        <p:sp>
          <p:nvSpPr>
            <p:cNvPr id="3" name="object 3"/>
            <p:cNvSpPr/>
            <p:nvPr/>
          </p:nvSpPr>
          <p:spPr>
            <a:xfrm>
              <a:off x="17578272" y="1406419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55425" y="2284005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55425" y="2429059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55425" y="2574107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49" y="1203599"/>
              <a:ext cx="17412335" cy="19050"/>
            </a:xfrm>
            <a:custGeom>
              <a:avLst/>
              <a:gdLst/>
              <a:ahLst/>
              <a:cxnLst/>
              <a:rect l="l" t="t" r="r" b="b"/>
              <a:pathLst>
                <a:path w="17412335" h="19050">
                  <a:moveTo>
                    <a:pt x="0" y="0"/>
                  </a:moveTo>
                  <a:lnTo>
                    <a:pt x="17411746" y="19008"/>
                  </a:lnTo>
                </a:path>
              </a:pathLst>
            </a:custGeom>
            <a:ln w="38099">
              <a:solidFill>
                <a:srgbClr val="6642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3606" y="397472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997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3996" y="397472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4385" y="397472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1470" y="368706"/>
              <a:ext cx="400049" cy="4000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5720" y="365432"/>
              <a:ext cx="419099" cy="4190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0906" y="3600441"/>
            <a:ext cx="8708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7180" algn="l"/>
                <a:tab pos="3795395" algn="l"/>
                <a:tab pos="4732655" algn="l"/>
                <a:tab pos="5829300" algn="l"/>
                <a:tab pos="6922770" algn="l"/>
              </a:tabLst>
            </a:pP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	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bb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	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-150" dirty="0">
                <a:solidFill>
                  <a:srgbClr val="664253"/>
                </a:solidFill>
                <a:latin typeface="Microsoft Sans Serif"/>
                <a:cs typeface="Microsoft Sans Serif"/>
              </a:rPr>
              <a:t>,	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	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	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bb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906" y="4057641"/>
            <a:ext cx="8707755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berikutnya,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kami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</a:t>
            </a:r>
            <a:r>
              <a:rPr sz="30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singkatmemperkenalkan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beberapa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istilah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yang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umum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ditemukan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literatur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tentang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tertanam.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906" y="5657841"/>
            <a:ext cx="870458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2224405" algn="l"/>
                <a:tab pos="2570480" algn="l"/>
                <a:tab pos="3344545" algn="l"/>
                <a:tab pos="4089400" algn="l"/>
                <a:tab pos="5741670" algn="l"/>
                <a:tab pos="5843905" algn="l"/>
                <a:tab pos="6989445" algn="l"/>
                <a:tab pos="7727315" algn="l"/>
              </a:tabLst>
            </a:pP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uk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	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h	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ke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		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	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uk  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j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nk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		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	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ope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	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y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	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ko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ks</a:t>
            </a:r>
            <a:r>
              <a:rPr sz="3000" spc="-150" dirty="0">
                <a:solidFill>
                  <a:srgbClr val="664253"/>
                </a:solidFill>
                <a:latin typeface="Microsoft Sans Serif"/>
                <a:cs typeface="Microsoft Sans Serif"/>
              </a:rPr>
              <a:t>,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0906" y="6800842"/>
            <a:ext cx="8699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7965" algn="l"/>
                <a:tab pos="2833370" algn="l"/>
                <a:tab pos="4618990" algn="l"/>
                <a:tab pos="5586095" algn="l"/>
                <a:tab pos="7345680" algn="l"/>
              </a:tabLst>
            </a:pP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	</a:t>
            </a:r>
            <a:r>
              <a:rPr sz="30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x</a:t>
            </a:r>
            <a:r>
              <a:rPr sz="3000" spc="-150" dirty="0">
                <a:solidFill>
                  <a:srgbClr val="664253"/>
                </a:solidFill>
                <a:latin typeface="Microsoft Sans Serif"/>
                <a:cs typeface="Microsoft Sans Serif"/>
              </a:rPr>
              <a:t>,	</a:t>
            </a:r>
            <a:r>
              <a:rPr sz="3000" spc="1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150" dirty="0">
                <a:solidFill>
                  <a:srgbClr val="664253"/>
                </a:solidFill>
                <a:latin typeface="Microsoft Sans Serif"/>
                <a:cs typeface="Microsoft Sans Serif"/>
              </a:rPr>
              <a:t>,	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	</a:t>
            </a:r>
            <a:r>
              <a:rPr sz="3000" spc="-140" dirty="0">
                <a:solidFill>
                  <a:srgbClr val="664253"/>
                </a:solidFill>
                <a:latin typeface="Microsoft Sans Serif"/>
                <a:cs typeface="Microsoft Sans Serif"/>
              </a:rPr>
              <a:t>C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h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-150" dirty="0">
                <a:solidFill>
                  <a:srgbClr val="664253"/>
                </a:solidFill>
                <a:latin typeface="Microsoft Sans Serif"/>
                <a:cs typeface="Microsoft Sans Serif"/>
              </a:rPr>
              <a:t>.	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0906" y="7258042"/>
            <a:ext cx="8707755" cy="269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demikian,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bersifat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umum.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Contoh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yang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baik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dari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penggunaan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smartphone.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dirancang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mendukung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banyak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melakukan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banyak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berbagai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fungsi.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46401" y="1415426"/>
            <a:ext cx="10431145" cy="2083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20520" marR="5080" indent="-1608455">
              <a:lnSpc>
                <a:spcPct val="100000"/>
              </a:lnSpc>
              <a:spcBef>
                <a:spcPts val="105"/>
              </a:spcBef>
            </a:pPr>
            <a:r>
              <a:rPr sz="6750" b="1" spc="-40" dirty="0">
                <a:solidFill>
                  <a:srgbClr val="664253"/>
                </a:solidFill>
                <a:latin typeface="Arial"/>
                <a:cs typeface="Arial"/>
              </a:rPr>
              <a:t>Prosesor</a:t>
            </a:r>
            <a:r>
              <a:rPr sz="6750" b="1" spc="4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750" b="1" spc="80" dirty="0">
                <a:solidFill>
                  <a:srgbClr val="664253"/>
                </a:solidFill>
                <a:latin typeface="Arial"/>
                <a:cs typeface="Arial"/>
              </a:rPr>
              <a:t>Aplikasi</a:t>
            </a:r>
            <a:r>
              <a:rPr sz="6750" b="1" spc="4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750" b="1" spc="-15" dirty="0">
                <a:solidFill>
                  <a:srgbClr val="664253"/>
                </a:solidFill>
                <a:latin typeface="Arial"/>
                <a:cs typeface="Arial"/>
              </a:rPr>
              <a:t>Versus </a:t>
            </a:r>
            <a:r>
              <a:rPr sz="6750" b="1" spc="-186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750" b="1" spc="-40" dirty="0">
                <a:solidFill>
                  <a:srgbClr val="664253"/>
                </a:solidFill>
                <a:latin typeface="Arial"/>
                <a:cs typeface="Arial"/>
              </a:rPr>
              <a:t>Prosesor</a:t>
            </a:r>
            <a:r>
              <a:rPr sz="6750" b="1" spc="5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750" b="1" spc="-180" dirty="0">
                <a:solidFill>
                  <a:srgbClr val="664253"/>
                </a:solidFill>
                <a:latin typeface="Arial"/>
                <a:cs typeface="Arial"/>
              </a:rPr>
              <a:t>Khusus</a:t>
            </a:r>
            <a:endParaRPr sz="67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126987" y="306792"/>
            <a:ext cx="1224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40" dirty="0">
                <a:latin typeface="Microsoft Sans Serif"/>
                <a:cs typeface="Microsoft Sans Serif"/>
              </a:rPr>
              <a:t>Page</a:t>
            </a:r>
            <a:r>
              <a:rPr sz="3000" b="0" spc="-100" dirty="0">
                <a:latin typeface="Microsoft Sans Serif"/>
                <a:cs typeface="Microsoft Sans Serif"/>
              </a:rPr>
              <a:t> </a:t>
            </a:r>
            <a:r>
              <a:rPr sz="3000" b="0" spc="130" dirty="0">
                <a:latin typeface="Microsoft Sans Serif"/>
                <a:cs typeface="Microsoft Sans Serif"/>
              </a:rPr>
              <a:t>9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14956" y="4400541"/>
            <a:ext cx="5120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8545" algn="l"/>
                <a:tab pos="3997325" algn="l"/>
              </a:tabLst>
            </a:pPr>
            <a:r>
              <a:rPr sz="3000" spc="-15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b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	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	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36253" y="4400541"/>
            <a:ext cx="1564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14956" y="4857741"/>
            <a:ext cx="7385684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khusus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didedikasikan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satu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atau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sejumlah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kecil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tugas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spesifik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diperlukan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</a:t>
            </a:r>
            <a:r>
              <a:rPr sz="3000" spc="4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utama.</a:t>
            </a:r>
            <a:r>
              <a:rPr sz="3000" spc="434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Karena</a:t>
            </a:r>
            <a:r>
              <a:rPr sz="3000" spc="4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r>
              <a:rPr sz="3000" spc="434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14956" y="7067542"/>
            <a:ext cx="7386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5415" algn="l"/>
                <a:tab pos="4007485" algn="l"/>
                <a:tab pos="5316220" algn="l"/>
                <a:tab pos="6421755" algn="l"/>
              </a:tabLst>
            </a:pP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ik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ik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	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uk	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	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	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14956" y="7524741"/>
            <a:ext cx="7383145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tertentu,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komponen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terkait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direkayasa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mengurangi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ukuran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biaya.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2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sp>
          <p:nvSpPr>
            <p:cNvPr id="4" name="object 4"/>
            <p:cNvSpPr/>
            <p:nvPr/>
          </p:nvSpPr>
          <p:spPr>
            <a:xfrm>
              <a:off x="17450143" y="0"/>
              <a:ext cx="838200" cy="10287000"/>
            </a:xfrm>
            <a:custGeom>
              <a:avLst/>
              <a:gdLst/>
              <a:ahLst/>
              <a:cxnLst/>
              <a:rect l="l" t="t" r="r" b="b"/>
              <a:pathLst>
                <a:path w="838200" h="10287000">
                  <a:moveTo>
                    <a:pt x="8381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38199" y="0"/>
                  </a:lnTo>
                  <a:lnTo>
                    <a:pt x="838199" y="10286999"/>
                  </a:lnTo>
                  <a:close/>
                </a:path>
              </a:pathLst>
            </a:custGeom>
            <a:solidFill>
              <a:srgbClr val="F5E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93222" y="349655"/>
              <a:ext cx="328930" cy="9617075"/>
            </a:xfrm>
            <a:custGeom>
              <a:avLst/>
              <a:gdLst/>
              <a:ahLst/>
              <a:cxnLst/>
              <a:rect l="l" t="t" r="r" b="b"/>
              <a:pathLst>
                <a:path w="328930" h="9617075">
                  <a:moveTo>
                    <a:pt x="328828" y="9331846"/>
                  </a:moveTo>
                  <a:lnTo>
                    <a:pt x="0" y="9331846"/>
                  </a:lnTo>
                  <a:lnTo>
                    <a:pt x="164414" y="9616605"/>
                  </a:lnTo>
                  <a:lnTo>
                    <a:pt x="328828" y="9331846"/>
                  </a:lnTo>
                  <a:close/>
                </a:path>
                <a:path w="328930" h="9617075">
                  <a:moveTo>
                    <a:pt x="328879" y="284759"/>
                  </a:moveTo>
                  <a:lnTo>
                    <a:pt x="164477" y="0"/>
                  </a:lnTo>
                  <a:lnTo>
                    <a:pt x="63" y="284759"/>
                  </a:lnTo>
                  <a:lnTo>
                    <a:pt x="328879" y="284759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89643" y="1512724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66798" y="239031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66798" y="253536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66798" y="2680418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49" y="1203599"/>
              <a:ext cx="17412335" cy="19050"/>
            </a:xfrm>
            <a:custGeom>
              <a:avLst/>
              <a:gdLst/>
              <a:ahLst/>
              <a:cxnLst/>
              <a:rect l="l" t="t" r="r" b="b"/>
              <a:pathLst>
                <a:path w="17412335" h="19050">
                  <a:moveTo>
                    <a:pt x="0" y="0"/>
                  </a:moveTo>
                  <a:lnTo>
                    <a:pt x="17411746" y="19008"/>
                  </a:lnTo>
                </a:path>
              </a:pathLst>
            </a:custGeom>
            <a:ln w="38099">
              <a:solidFill>
                <a:srgbClr val="6642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606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997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3996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4385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1470" y="368700"/>
              <a:ext cx="400049" cy="4000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5720" y="365426"/>
              <a:ext cx="419099" cy="4190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62928" y="2326149"/>
            <a:ext cx="7491730" cy="695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77720" algn="r">
              <a:lnSpc>
                <a:spcPct val="116100"/>
              </a:lnSpc>
              <a:spcBef>
                <a:spcPts val="100"/>
              </a:spcBef>
            </a:pPr>
            <a:r>
              <a:rPr sz="28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Ada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dua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pendekatan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umum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800" spc="-7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mengembangkan</a:t>
            </a:r>
            <a:r>
              <a:rPr sz="28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r>
              <a:rPr sz="28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operasi</a:t>
            </a:r>
            <a:r>
              <a:rPr sz="28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tertanam(OS). </a:t>
            </a:r>
            <a:r>
              <a:rPr sz="2800" spc="-7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Pendekatan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pertama 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mengambil </a:t>
            </a:r>
            <a:r>
              <a:rPr sz="2800" spc="-95" dirty="0">
                <a:solidFill>
                  <a:srgbClr val="664253"/>
                </a:solidFill>
                <a:latin typeface="Microsoft Sans Serif"/>
                <a:cs typeface="Microsoft Sans Serif"/>
              </a:rPr>
              <a:t>OS </a:t>
            </a:r>
            <a:r>
              <a:rPr sz="28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ada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mengadaptasinya </a:t>
            </a:r>
            <a:r>
              <a:rPr sz="28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 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disematkan. 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Misalnya, ada 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versi 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2800" spc="-7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Linux, </a:t>
            </a:r>
            <a:r>
              <a:rPr sz="2800" spc="80" dirty="0">
                <a:solidFill>
                  <a:srgbClr val="664253"/>
                </a:solidFill>
                <a:latin typeface="Microsoft Sans Serif"/>
                <a:cs typeface="Microsoft Sans Serif"/>
              </a:rPr>
              <a:t>Windows,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800" spc="-70" dirty="0">
                <a:solidFill>
                  <a:srgbClr val="664253"/>
                </a:solidFill>
                <a:latin typeface="Microsoft Sans Serif"/>
                <a:cs typeface="Microsoft Sans Serif"/>
              </a:rPr>
              <a:t>Mac,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serta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operasikomersial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eksklusif lainnya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khusus </a:t>
            </a:r>
            <a:r>
              <a:rPr sz="28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tertanam. 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Pendekatan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lainnya 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merancang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mengimplementasikan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664253"/>
                </a:solidFill>
                <a:latin typeface="Microsoft Sans Serif"/>
                <a:cs typeface="Microsoft Sans Serif"/>
              </a:rPr>
              <a:t>OS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ditujukansemata-mata </a:t>
            </a:r>
            <a:r>
              <a:rPr sz="28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penggunaan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tertanam. Contoh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terakhir </a:t>
            </a:r>
            <a:r>
              <a:rPr sz="28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adalahTinyOS, 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banyak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jaringan</a:t>
            </a:r>
            <a:endParaRPr sz="28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sensornirkabel.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7398" y="1357149"/>
            <a:ext cx="160553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45" dirty="0">
                <a:solidFill>
                  <a:srgbClr val="664253"/>
                </a:solidFill>
                <a:latin typeface="Arial"/>
                <a:cs typeface="Arial"/>
              </a:rPr>
              <a:t>Microprocessor</a:t>
            </a:r>
            <a:r>
              <a:rPr sz="6600" b="1" spc="2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600" b="1" spc="-114" dirty="0">
                <a:solidFill>
                  <a:srgbClr val="664253"/>
                </a:solidFill>
                <a:latin typeface="Arial"/>
                <a:cs typeface="Arial"/>
              </a:rPr>
              <a:t>versus</a:t>
            </a:r>
            <a:r>
              <a:rPr sz="6600" b="1" spc="3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600" b="1" spc="75" dirty="0">
                <a:solidFill>
                  <a:srgbClr val="664253"/>
                </a:solidFill>
                <a:latin typeface="Arial"/>
                <a:cs typeface="Arial"/>
              </a:rPr>
              <a:t>Microcontrollers</a:t>
            </a:r>
            <a:endParaRPr sz="6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12687" y="306792"/>
            <a:ext cx="1452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40" dirty="0">
                <a:latin typeface="Microsoft Sans Serif"/>
                <a:cs typeface="Microsoft Sans Serif"/>
              </a:rPr>
              <a:t>Page</a:t>
            </a:r>
            <a:r>
              <a:rPr sz="3000" b="0" spc="-95" dirty="0">
                <a:latin typeface="Microsoft Sans Serif"/>
                <a:cs typeface="Microsoft Sans Serif"/>
              </a:rPr>
              <a:t> </a:t>
            </a:r>
            <a:r>
              <a:rPr sz="3000" b="0" spc="130" dirty="0">
                <a:latin typeface="Microsoft Sans Serif"/>
                <a:cs typeface="Microsoft Sans Serif"/>
              </a:rPr>
              <a:t>10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3853" y="2326149"/>
            <a:ext cx="7733665" cy="646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Sebuah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chip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 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membuat 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penggunaan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ruang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logika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tersedia </a:t>
            </a:r>
            <a:r>
              <a:rPr sz="28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 </a:t>
            </a:r>
            <a:r>
              <a:rPr sz="28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substansial 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berbeda.Gambar </a:t>
            </a:r>
            <a:r>
              <a:rPr sz="2800" spc="120" dirty="0">
                <a:solidFill>
                  <a:srgbClr val="664253"/>
                </a:solidFill>
                <a:latin typeface="Microsoft Sans Serif"/>
                <a:cs typeface="Microsoft Sans Serif"/>
              </a:rPr>
              <a:t>1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menunjukkan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 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umum 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elemen-elemen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biasanya 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ditemukanpada</a:t>
            </a:r>
            <a:r>
              <a:rPr sz="2800" spc="9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chip</a:t>
            </a:r>
            <a:r>
              <a:rPr sz="2800" spc="1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mikrokontroler.</a:t>
            </a:r>
            <a:r>
              <a:rPr sz="2800" spc="1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Seperti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ditunjukkan,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 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chip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tunggal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berisi 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prosesor,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 </a:t>
            </a:r>
            <a:r>
              <a:rPr sz="28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non-volatil </a:t>
            </a:r>
            <a:r>
              <a:rPr sz="2800" spc="-7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</a:t>
            </a:r>
            <a:r>
              <a:rPr sz="28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program</a:t>
            </a:r>
            <a:r>
              <a:rPr sz="28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65" dirty="0">
                <a:solidFill>
                  <a:srgbClr val="664253"/>
                </a:solidFill>
                <a:latin typeface="Microsoft Sans Serif"/>
                <a:cs typeface="Microsoft Sans Serif"/>
              </a:rPr>
              <a:t>(ROM),</a:t>
            </a:r>
            <a:r>
              <a:rPr sz="28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</a:t>
            </a:r>
            <a:r>
              <a:rPr sz="28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volatil</a:t>
            </a:r>
            <a:r>
              <a:rPr sz="28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8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input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output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(RAM),jam,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unit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kontrol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I/O. </a:t>
            </a:r>
            <a:r>
              <a:rPr sz="2800" spc="-7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Bagian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prosesormikrokontroler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 </a:t>
            </a:r>
            <a:r>
              <a:rPr sz="28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area </a:t>
            </a:r>
            <a:r>
              <a:rPr sz="28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silikon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jauh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 daripada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mikroprosesor 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lain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efisiensi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energi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jauh </a:t>
            </a:r>
            <a:r>
              <a:rPr sz="2800" spc="-7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tinggi.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2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50142" y="0"/>
            <a:ext cx="838200" cy="10287000"/>
            <a:chOff x="17450142" y="0"/>
            <a:chExt cx="838200" cy="10287000"/>
          </a:xfrm>
        </p:grpSpPr>
        <p:sp>
          <p:nvSpPr>
            <p:cNvPr id="4" name="object 4"/>
            <p:cNvSpPr/>
            <p:nvPr/>
          </p:nvSpPr>
          <p:spPr>
            <a:xfrm>
              <a:off x="17450142" y="0"/>
              <a:ext cx="838200" cy="10287000"/>
            </a:xfrm>
            <a:custGeom>
              <a:avLst/>
              <a:gdLst/>
              <a:ahLst/>
              <a:cxnLst/>
              <a:rect l="l" t="t" r="r" b="b"/>
              <a:pathLst>
                <a:path w="838200" h="10287000">
                  <a:moveTo>
                    <a:pt x="8381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38199" y="0"/>
                  </a:lnTo>
                  <a:lnTo>
                    <a:pt x="838199" y="10286999"/>
                  </a:lnTo>
                  <a:close/>
                </a:path>
              </a:pathLst>
            </a:custGeom>
            <a:solidFill>
              <a:srgbClr val="F5E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93221" y="349655"/>
              <a:ext cx="328930" cy="9617075"/>
            </a:xfrm>
            <a:custGeom>
              <a:avLst/>
              <a:gdLst/>
              <a:ahLst/>
              <a:cxnLst/>
              <a:rect l="l" t="t" r="r" b="b"/>
              <a:pathLst>
                <a:path w="328930" h="9617075">
                  <a:moveTo>
                    <a:pt x="328828" y="9331846"/>
                  </a:moveTo>
                  <a:lnTo>
                    <a:pt x="0" y="9331846"/>
                  </a:lnTo>
                  <a:lnTo>
                    <a:pt x="164414" y="9616605"/>
                  </a:lnTo>
                  <a:lnTo>
                    <a:pt x="328828" y="9331846"/>
                  </a:lnTo>
                  <a:close/>
                </a:path>
                <a:path w="328930" h="9617075">
                  <a:moveTo>
                    <a:pt x="328879" y="284759"/>
                  </a:moveTo>
                  <a:lnTo>
                    <a:pt x="164477" y="0"/>
                  </a:lnTo>
                  <a:lnTo>
                    <a:pt x="63" y="284759"/>
                  </a:lnTo>
                  <a:lnTo>
                    <a:pt x="328879" y="284759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89643" y="1623774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66798" y="250136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66798" y="2646402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66798" y="2791456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61256" y="793910"/>
            <a:ext cx="15440025" cy="8369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230" algn="ctr">
              <a:lnSpc>
                <a:spcPct val="116100"/>
              </a:lnSpc>
              <a:spcBef>
                <a:spcPts val="100"/>
              </a:spcBef>
            </a:pP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juga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disebut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"komputer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sebuah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chip",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miliaran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unit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2800" spc="-7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setiap 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tahun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berbagai 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produk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mulai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 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mainan, 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peralatan, 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hingga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mobil. 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Misalnya,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satu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kendaraan 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 </a:t>
            </a:r>
            <a:r>
              <a:rPr sz="2800" spc="120" dirty="0">
                <a:solidFill>
                  <a:srgbClr val="664253"/>
                </a:solidFill>
                <a:latin typeface="Microsoft Sans Serif"/>
                <a:cs typeface="Microsoft Sans Serif"/>
              </a:rPr>
              <a:t>70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atau lebih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mikrokontroler. 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Biasanya 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untukmikrokontroler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800" spc="-7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kecildan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murah,mereka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sebagaiprosesor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khusus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untuktugas-tugas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tertentu.</a:t>
            </a:r>
            <a:endParaRPr sz="2800">
              <a:latin typeface="Microsoft Sans Serif"/>
              <a:cs typeface="Microsoft Sans Serif"/>
            </a:endParaRPr>
          </a:p>
          <a:p>
            <a:pPr marL="23495" marR="45085" algn="ctr">
              <a:lnSpc>
                <a:spcPct val="116100"/>
              </a:lnSpc>
            </a:pP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Misalnya,mikrokontroler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banyak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digunakandalam 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otomatisasi.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memberikan 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reaksi 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sederhana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terhadapinput, 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mereka 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 mengontrol </a:t>
            </a:r>
            <a:r>
              <a:rPr sz="28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mesin,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menghidupkan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mematikan </a:t>
            </a:r>
            <a:r>
              <a:rPr sz="28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kipas, </a:t>
            </a:r>
            <a:r>
              <a:rPr sz="2800" spc="-7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membuka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8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menutup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katup, dan 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sebagainya.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 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bagiandari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teknologi 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industrimodern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merupakan </a:t>
            </a:r>
            <a:r>
              <a:rPr sz="28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salah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satu </a:t>
            </a:r>
            <a:r>
              <a:rPr sz="28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cara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paling 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murahuntuk 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menghasilkan 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mesin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menangani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fungsi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sangat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kompleks.</a:t>
            </a:r>
            <a:endParaRPr sz="2800">
              <a:latin typeface="Microsoft Sans Serif"/>
              <a:cs typeface="Microsoft Sans Serif"/>
            </a:endParaRPr>
          </a:p>
          <a:p>
            <a:pPr marL="1074420" marR="208279" indent="-775970">
              <a:lnSpc>
                <a:spcPct val="116100"/>
              </a:lnSpc>
              <a:spcBef>
                <a:spcPts val="3295"/>
              </a:spcBef>
              <a:tabLst>
                <a:tab pos="7788275" algn="l"/>
                <a:tab pos="7879715" algn="l"/>
              </a:tabLst>
            </a:pP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datang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berbagai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ukuran		</a:t>
            </a:r>
            <a:r>
              <a:rPr sz="28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Fitur 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khas 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lain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 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 </a:t>
            </a:r>
            <a:r>
              <a:rPr sz="2800" spc="-7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fisik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kekuatan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pemrosesan.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	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menyediakan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interaksi</a:t>
            </a:r>
            <a:r>
              <a:rPr sz="28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manusia.</a:t>
            </a:r>
            <a:r>
              <a:rPr sz="28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</a:t>
            </a:r>
            <a:endParaRPr sz="2800">
              <a:latin typeface="Microsoft Sans Serif"/>
              <a:cs typeface="Microsoft Sans Serif"/>
            </a:endParaRPr>
          </a:p>
          <a:p>
            <a:pPr marL="657225" marR="52705" indent="116205">
              <a:lnSpc>
                <a:spcPct val="116100"/>
              </a:lnSpc>
              <a:tabLst>
                <a:tab pos="7788275" algn="l"/>
                <a:tab pos="7879715" algn="l"/>
              </a:tabLst>
            </a:pP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berkisar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120" dirty="0">
                <a:solidFill>
                  <a:srgbClr val="664253"/>
                </a:solidFill>
                <a:latin typeface="Microsoft Sans Serif"/>
                <a:cs typeface="Microsoft Sans Serif"/>
              </a:rPr>
              <a:t>4-bit</a:t>
            </a:r>
            <a:r>
              <a:rPr sz="28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hingga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32-bit.		</a:t>
            </a:r>
            <a:r>
              <a:rPr sz="28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diprogram untuktugas tertentu, tertanam </a:t>
            </a:r>
            <a:r>
              <a:rPr sz="28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28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cenderung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jauh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lambat	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perangkatnya,</a:t>
            </a:r>
            <a:r>
              <a:rPr sz="28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8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dijalankan</a:t>
            </a:r>
            <a:r>
              <a:rPr sz="28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sesuai</a:t>
            </a:r>
            <a:r>
              <a:rPr sz="28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kebutuhan.</a:t>
            </a:r>
            <a:endParaRPr sz="2800">
              <a:latin typeface="Microsoft Sans Serif"/>
              <a:cs typeface="Microsoft Sans Serif"/>
            </a:endParaRPr>
          </a:p>
          <a:p>
            <a:pPr marL="428625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daripada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mikroprosesor, </a:t>
            </a:r>
            <a:r>
              <a:rPr sz="28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biasanya</a:t>
            </a:r>
            <a:r>
              <a:rPr sz="28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beroperasi</a:t>
            </a:r>
            <a:endParaRPr sz="2800">
              <a:latin typeface="Microsoft Sans Serif"/>
              <a:cs typeface="Microsoft Sans Serif"/>
            </a:endParaRPr>
          </a:p>
          <a:p>
            <a:pPr marL="2759710" marR="7896225" indent="154940">
              <a:lnSpc>
                <a:spcPct val="116100"/>
              </a:lnSpc>
            </a:pP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</a:t>
            </a:r>
            <a:r>
              <a:rPr sz="28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rentang</a:t>
            </a:r>
            <a:r>
              <a:rPr sz="28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MHz</a:t>
            </a:r>
            <a:r>
              <a:rPr sz="28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daripada </a:t>
            </a:r>
            <a:r>
              <a:rPr sz="2800" spc="-7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kecepatanmikroprosesor</a:t>
            </a:r>
            <a:r>
              <a:rPr sz="28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8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GHz.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D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8802" y="1673905"/>
            <a:ext cx="14840585" cy="7743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17950" marR="2117090" indent="-1608455">
              <a:lnSpc>
                <a:spcPct val="100000"/>
              </a:lnSpc>
              <a:spcBef>
                <a:spcPts val="105"/>
              </a:spcBef>
            </a:pPr>
            <a:r>
              <a:rPr sz="6750" b="1" spc="-40" dirty="0">
                <a:solidFill>
                  <a:srgbClr val="664253"/>
                </a:solidFill>
                <a:latin typeface="Arial"/>
                <a:cs typeface="Arial"/>
              </a:rPr>
              <a:t>Prosesor</a:t>
            </a:r>
            <a:r>
              <a:rPr sz="6750" b="1" spc="4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750" b="1" spc="80" dirty="0">
                <a:solidFill>
                  <a:srgbClr val="664253"/>
                </a:solidFill>
                <a:latin typeface="Arial"/>
                <a:cs typeface="Arial"/>
              </a:rPr>
              <a:t>Aplikasi</a:t>
            </a:r>
            <a:r>
              <a:rPr sz="6750" b="1" spc="4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750" b="1" spc="-15" dirty="0">
                <a:solidFill>
                  <a:srgbClr val="664253"/>
                </a:solidFill>
                <a:latin typeface="Arial"/>
                <a:cs typeface="Arial"/>
              </a:rPr>
              <a:t>Versus </a:t>
            </a:r>
            <a:r>
              <a:rPr sz="6750" b="1" spc="-186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750" b="1" spc="-40" dirty="0">
                <a:solidFill>
                  <a:srgbClr val="664253"/>
                </a:solidFill>
                <a:latin typeface="Arial"/>
                <a:cs typeface="Arial"/>
              </a:rPr>
              <a:t>Prosesor</a:t>
            </a:r>
            <a:r>
              <a:rPr sz="6750" b="1" spc="5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750" b="1" spc="-180" dirty="0">
                <a:solidFill>
                  <a:srgbClr val="664253"/>
                </a:solidFill>
                <a:latin typeface="Arial"/>
                <a:cs typeface="Arial"/>
              </a:rPr>
              <a:t>Khusus</a:t>
            </a:r>
            <a:endParaRPr sz="6750">
              <a:latin typeface="Arial"/>
              <a:cs typeface="Arial"/>
            </a:endParaRPr>
          </a:p>
          <a:p>
            <a:pPr marL="12700" marR="5080" indent="10160" algn="ctr">
              <a:lnSpc>
                <a:spcPct val="116700"/>
              </a:lnSpc>
              <a:spcBef>
                <a:spcPts val="2560"/>
              </a:spcBef>
            </a:pP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Kita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telah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mendefinisikan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konsep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tertanam.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Sebuah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subset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dari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tertanam,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subset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cukup banyak,disebut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sebagai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sangat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(deeplyembeded 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systems).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Meskipun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istilah ini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banyak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literatur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teknis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komersial,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Anda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akan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sia-sia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mencari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Internet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(atau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setidaknya 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saya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pernah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melakukannya)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definisi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langsung. </a:t>
            </a:r>
            <a:r>
              <a:rPr sz="3000" spc="-70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umum,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kita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mengatakan 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bahwa </a:t>
            </a:r>
            <a:r>
              <a:rPr sz="3000" spc="6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perilakunya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sulit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diamati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baik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programmer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maupun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pengguna.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daripada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mikroprosesor,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 dapat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diprogramsetelah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logika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program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telah dibakar 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ke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ROM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(memori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hanya-baca),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interaksi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pengguna.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606" y="39746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7162" y="314325"/>
                </a:moveTo>
                <a:lnTo>
                  <a:pt x="107487" y="306312"/>
                </a:lnTo>
                <a:lnTo>
                  <a:pt x="64344" y="284001"/>
                </a:lnTo>
                <a:lnTo>
                  <a:pt x="30323" y="249980"/>
                </a:lnTo>
                <a:lnTo>
                  <a:pt x="8012" y="206838"/>
                </a:lnTo>
                <a:lnTo>
                  <a:pt x="0" y="157162"/>
                </a:lnTo>
                <a:lnTo>
                  <a:pt x="8012" y="107487"/>
                </a:lnTo>
                <a:lnTo>
                  <a:pt x="30323" y="64344"/>
                </a:lnTo>
                <a:lnTo>
                  <a:pt x="64344" y="30323"/>
                </a:lnTo>
                <a:lnTo>
                  <a:pt x="107487" y="8012"/>
                </a:lnTo>
                <a:lnTo>
                  <a:pt x="157162" y="0"/>
                </a:lnTo>
                <a:lnTo>
                  <a:pt x="206838" y="8012"/>
                </a:lnTo>
                <a:lnTo>
                  <a:pt x="249980" y="30323"/>
                </a:lnTo>
                <a:lnTo>
                  <a:pt x="284001" y="64344"/>
                </a:lnTo>
                <a:lnTo>
                  <a:pt x="306312" y="107487"/>
                </a:lnTo>
                <a:lnTo>
                  <a:pt x="314325" y="157162"/>
                </a:lnTo>
                <a:lnTo>
                  <a:pt x="306312" y="206838"/>
                </a:lnTo>
                <a:lnTo>
                  <a:pt x="284001" y="249980"/>
                </a:lnTo>
                <a:lnTo>
                  <a:pt x="249980" y="284001"/>
                </a:lnTo>
                <a:lnTo>
                  <a:pt x="206838" y="306312"/>
                </a:lnTo>
                <a:lnTo>
                  <a:pt x="157162" y="314325"/>
                </a:lnTo>
                <a:close/>
              </a:path>
            </a:pathLst>
          </a:custGeom>
          <a:solidFill>
            <a:srgbClr val="9972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996" y="39746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7162" y="314325"/>
                </a:moveTo>
                <a:lnTo>
                  <a:pt x="107487" y="306312"/>
                </a:lnTo>
                <a:lnTo>
                  <a:pt x="64344" y="284001"/>
                </a:lnTo>
                <a:lnTo>
                  <a:pt x="30323" y="249980"/>
                </a:lnTo>
                <a:lnTo>
                  <a:pt x="8012" y="206838"/>
                </a:lnTo>
                <a:lnTo>
                  <a:pt x="0" y="157162"/>
                </a:lnTo>
                <a:lnTo>
                  <a:pt x="8012" y="107487"/>
                </a:lnTo>
                <a:lnTo>
                  <a:pt x="30323" y="64344"/>
                </a:lnTo>
                <a:lnTo>
                  <a:pt x="64344" y="30323"/>
                </a:lnTo>
                <a:lnTo>
                  <a:pt x="107487" y="8012"/>
                </a:lnTo>
                <a:lnTo>
                  <a:pt x="157162" y="0"/>
                </a:lnTo>
                <a:lnTo>
                  <a:pt x="206838" y="8012"/>
                </a:lnTo>
                <a:lnTo>
                  <a:pt x="249980" y="30323"/>
                </a:lnTo>
                <a:lnTo>
                  <a:pt x="284001" y="64344"/>
                </a:lnTo>
                <a:lnTo>
                  <a:pt x="306312" y="107487"/>
                </a:lnTo>
                <a:lnTo>
                  <a:pt x="314325" y="157162"/>
                </a:lnTo>
                <a:lnTo>
                  <a:pt x="306312" y="206838"/>
                </a:lnTo>
                <a:lnTo>
                  <a:pt x="284001" y="249980"/>
                </a:lnTo>
                <a:lnTo>
                  <a:pt x="249980" y="284001"/>
                </a:lnTo>
                <a:lnTo>
                  <a:pt x="206838" y="306312"/>
                </a:lnTo>
                <a:lnTo>
                  <a:pt x="157162" y="314325"/>
                </a:lnTo>
                <a:close/>
              </a:path>
            </a:pathLst>
          </a:custGeom>
          <a:solidFill>
            <a:srgbClr val="835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4385" y="39746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7162" y="314325"/>
                </a:moveTo>
                <a:lnTo>
                  <a:pt x="107487" y="306312"/>
                </a:lnTo>
                <a:lnTo>
                  <a:pt x="64344" y="284001"/>
                </a:lnTo>
                <a:lnTo>
                  <a:pt x="30323" y="249980"/>
                </a:lnTo>
                <a:lnTo>
                  <a:pt x="8012" y="206838"/>
                </a:lnTo>
                <a:lnTo>
                  <a:pt x="0" y="157162"/>
                </a:lnTo>
                <a:lnTo>
                  <a:pt x="8012" y="107487"/>
                </a:lnTo>
                <a:lnTo>
                  <a:pt x="30323" y="64344"/>
                </a:lnTo>
                <a:lnTo>
                  <a:pt x="64344" y="30323"/>
                </a:lnTo>
                <a:lnTo>
                  <a:pt x="107487" y="8012"/>
                </a:lnTo>
                <a:lnTo>
                  <a:pt x="157162" y="0"/>
                </a:lnTo>
                <a:lnTo>
                  <a:pt x="206838" y="8012"/>
                </a:lnTo>
                <a:lnTo>
                  <a:pt x="249980" y="30323"/>
                </a:lnTo>
                <a:lnTo>
                  <a:pt x="284001" y="64344"/>
                </a:lnTo>
                <a:lnTo>
                  <a:pt x="306312" y="107487"/>
                </a:lnTo>
                <a:lnTo>
                  <a:pt x="314325" y="157162"/>
                </a:lnTo>
                <a:lnTo>
                  <a:pt x="306312" y="206838"/>
                </a:lnTo>
                <a:lnTo>
                  <a:pt x="284001" y="249980"/>
                </a:lnTo>
                <a:lnTo>
                  <a:pt x="249980" y="284001"/>
                </a:lnTo>
                <a:lnTo>
                  <a:pt x="206838" y="306312"/>
                </a:lnTo>
                <a:lnTo>
                  <a:pt x="157162" y="314325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1470" y="368700"/>
            <a:ext cx="400049" cy="4000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95721" y="365426"/>
            <a:ext cx="419099" cy="4190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sp>
          <p:nvSpPr>
            <p:cNvPr id="10" name="object 10"/>
            <p:cNvSpPr/>
            <p:nvPr/>
          </p:nvSpPr>
          <p:spPr>
            <a:xfrm>
              <a:off x="19049" y="1203599"/>
              <a:ext cx="17412335" cy="19050"/>
            </a:xfrm>
            <a:custGeom>
              <a:avLst/>
              <a:gdLst/>
              <a:ahLst/>
              <a:cxnLst/>
              <a:rect l="l" t="t" r="r" b="b"/>
              <a:pathLst>
                <a:path w="17412335" h="19050">
                  <a:moveTo>
                    <a:pt x="0" y="0"/>
                  </a:moveTo>
                  <a:lnTo>
                    <a:pt x="17411746" y="19008"/>
                  </a:lnTo>
                </a:path>
              </a:pathLst>
            </a:custGeom>
            <a:ln w="38099">
              <a:solidFill>
                <a:srgbClr val="6642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50143" y="0"/>
              <a:ext cx="838200" cy="10287000"/>
            </a:xfrm>
            <a:custGeom>
              <a:avLst/>
              <a:gdLst/>
              <a:ahLst/>
              <a:cxnLst/>
              <a:rect l="l" t="t" r="r" b="b"/>
              <a:pathLst>
                <a:path w="838200" h="10287000">
                  <a:moveTo>
                    <a:pt x="8381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38199" y="0"/>
                  </a:lnTo>
                  <a:lnTo>
                    <a:pt x="838199" y="10286999"/>
                  </a:lnTo>
                  <a:close/>
                </a:path>
              </a:pathLst>
            </a:custGeom>
            <a:solidFill>
              <a:srgbClr val="FFF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93222" y="349655"/>
              <a:ext cx="328930" cy="9617075"/>
            </a:xfrm>
            <a:custGeom>
              <a:avLst/>
              <a:gdLst/>
              <a:ahLst/>
              <a:cxnLst/>
              <a:rect l="l" t="t" r="r" b="b"/>
              <a:pathLst>
                <a:path w="328930" h="9617075">
                  <a:moveTo>
                    <a:pt x="328828" y="9331846"/>
                  </a:moveTo>
                  <a:lnTo>
                    <a:pt x="0" y="9331846"/>
                  </a:lnTo>
                  <a:lnTo>
                    <a:pt x="164414" y="9616605"/>
                  </a:lnTo>
                  <a:lnTo>
                    <a:pt x="328828" y="9331846"/>
                  </a:lnTo>
                  <a:close/>
                </a:path>
                <a:path w="328930" h="9617075">
                  <a:moveTo>
                    <a:pt x="328879" y="284759"/>
                  </a:moveTo>
                  <a:lnTo>
                    <a:pt x="164477" y="0"/>
                  </a:lnTo>
                  <a:lnTo>
                    <a:pt x="63" y="284759"/>
                  </a:lnTo>
                  <a:lnTo>
                    <a:pt x="328879" y="284759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78272" y="1755969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55425" y="2633555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55425" y="2778597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755425" y="292365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126987" y="306792"/>
            <a:ext cx="1224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40" dirty="0">
                <a:latin typeface="Microsoft Sans Serif"/>
                <a:cs typeface="Microsoft Sans Serif"/>
              </a:rPr>
              <a:t>Page</a:t>
            </a:r>
            <a:r>
              <a:rPr sz="3000" b="0" spc="-100" dirty="0">
                <a:latin typeface="Microsoft Sans Serif"/>
                <a:cs typeface="Microsoft Sans Serif"/>
              </a:rPr>
              <a:t> </a:t>
            </a:r>
            <a:r>
              <a:rPr sz="3000" b="0" spc="130" dirty="0">
                <a:latin typeface="Microsoft Sans Serif"/>
                <a:cs typeface="Microsoft Sans Serif"/>
              </a:rPr>
              <a:t>9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0142" y="0"/>
            <a:ext cx="838200" cy="10287000"/>
            <a:chOff x="17450142" y="0"/>
            <a:chExt cx="838200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1965912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2843498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298855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3133605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9716" y="2373570"/>
            <a:ext cx="7486648" cy="55435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4612" y="1063625"/>
            <a:ext cx="8931910" cy="749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84885" algn="r">
              <a:lnSpc>
                <a:spcPct val="116700"/>
              </a:lnSpc>
              <a:spcBef>
                <a:spcPts val="95"/>
              </a:spcBef>
            </a:pP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tujuan 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tunggal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berdedikasi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mendeteksi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sesuatu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pada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lingkungan,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melakukan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pemrosesan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tingkat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dasar,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kemudian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melakukan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sesuatu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hasilnya.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sering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kali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kemampuan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nirkabel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muncul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konfigurasi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jaringan,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seperti jaringan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sensor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ditempatkan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30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area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luas 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(misalnya,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pabrik,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ladang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pertanian).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Internet </a:t>
            </a:r>
            <a:r>
              <a:rPr sz="30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of 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things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sangat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bergantung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pada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dalam. 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Biasanya,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batasan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sumber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daya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ekstrem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hal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memori,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ukuran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prosesor,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waktu,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endParaRPr sz="30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konsumsi</a:t>
            </a:r>
            <a:r>
              <a:rPr sz="3000" spc="-7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daya.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2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sp>
          <p:nvSpPr>
            <p:cNvPr id="4" name="object 4"/>
            <p:cNvSpPr/>
            <p:nvPr/>
          </p:nvSpPr>
          <p:spPr>
            <a:xfrm>
              <a:off x="17450143" y="0"/>
              <a:ext cx="838200" cy="10287000"/>
            </a:xfrm>
            <a:custGeom>
              <a:avLst/>
              <a:gdLst/>
              <a:ahLst/>
              <a:cxnLst/>
              <a:rect l="l" t="t" r="r" b="b"/>
              <a:pathLst>
                <a:path w="838200" h="10287000">
                  <a:moveTo>
                    <a:pt x="8381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38199" y="0"/>
                  </a:lnTo>
                  <a:lnTo>
                    <a:pt x="838199" y="10286999"/>
                  </a:lnTo>
                  <a:close/>
                </a:path>
              </a:pathLst>
            </a:custGeom>
            <a:solidFill>
              <a:srgbClr val="F5E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93222" y="349655"/>
              <a:ext cx="328930" cy="9617075"/>
            </a:xfrm>
            <a:custGeom>
              <a:avLst/>
              <a:gdLst/>
              <a:ahLst/>
              <a:cxnLst/>
              <a:rect l="l" t="t" r="r" b="b"/>
              <a:pathLst>
                <a:path w="328930" h="9617075">
                  <a:moveTo>
                    <a:pt x="328828" y="9331846"/>
                  </a:moveTo>
                  <a:lnTo>
                    <a:pt x="0" y="9331846"/>
                  </a:lnTo>
                  <a:lnTo>
                    <a:pt x="164414" y="9616605"/>
                  </a:lnTo>
                  <a:lnTo>
                    <a:pt x="328828" y="9331846"/>
                  </a:lnTo>
                  <a:close/>
                </a:path>
                <a:path w="328930" h="9617075">
                  <a:moveTo>
                    <a:pt x="328879" y="284759"/>
                  </a:moveTo>
                  <a:lnTo>
                    <a:pt x="164477" y="0"/>
                  </a:lnTo>
                  <a:lnTo>
                    <a:pt x="63" y="284759"/>
                  </a:lnTo>
                  <a:lnTo>
                    <a:pt x="328879" y="284759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66375" y="2033611"/>
              <a:ext cx="581025" cy="2133600"/>
            </a:xfrm>
            <a:custGeom>
              <a:avLst/>
              <a:gdLst/>
              <a:ahLst/>
              <a:cxnLst/>
              <a:rect l="l" t="t" r="r" b="b"/>
              <a:pathLst>
                <a:path w="581025" h="2133600">
                  <a:moveTo>
                    <a:pt x="471524" y="2133165"/>
                  </a:moveTo>
                  <a:lnTo>
                    <a:pt x="109500" y="2133165"/>
                  </a:lnTo>
                  <a:lnTo>
                    <a:pt x="66936" y="2124512"/>
                  </a:lnTo>
                  <a:lnTo>
                    <a:pt x="32123" y="2100938"/>
                  </a:lnTo>
                  <a:lnTo>
                    <a:pt x="8624" y="2066014"/>
                  </a:lnTo>
                  <a:lnTo>
                    <a:pt x="0" y="2023314"/>
                  </a:lnTo>
                  <a:lnTo>
                    <a:pt x="0" y="109850"/>
                  </a:lnTo>
                  <a:lnTo>
                    <a:pt x="8624" y="67150"/>
                  </a:lnTo>
                  <a:lnTo>
                    <a:pt x="32123" y="32226"/>
                  </a:lnTo>
                  <a:lnTo>
                    <a:pt x="66936" y="8652"/>
                  </a:lnTo>
                  <a:lnTo>
                    <a:pt x="109500" y="0"/>
                  </a:lnTo>
                  <a:lnTo>
                    <a:pt x="471524" y="0"/>
                  </a:lnTo>
                  <a:lnTo>
                    <a:pt x="514088" y="8652"/>
                  </a:lnTo>
                  <a:lnTo>
                    <a:pt x="548900" y="32226"/>
                  </a:lnTo>
                  <a:lnTo>
                    <a:pt x="572400" y="67150"/>
                  </a:lnTo>
                  <a:lnTo>
                    <a:pt x="581024" y="109850"/>
                  </a:lnTo>
                  <a:lnTo>
                    <a:pt x="581024" y="2023314"/>
                  </a:lnTo>
                  <a:lnTo>
                    <a:pt x="572400" y="2066014"/>
                  </a:lnTo>
                  <a:lnTo>
                    <a:pt x="548900" y="2100938"/>
                  </a:lnTo>
                  <a:lnTo>
                    <a:pt x="514088" y="2124512"/>
                  </a:lnTo>
                  <a:lnTo>
                    <a:pt x="471524" y="213316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50590" y="2945558"/>
              <a:ext cx="218440" cy="0"/>
            </a:xfrm>
            <a:custGeom>
              <a:avLst/>
              <a:gdLst/>
              <a:ahLst/>
              <a:cxnLst/>
              <a:rect l="l" t="t" r="r" b="b"/>
              <a:pathLst>
                <a:path w="218440">
                  <a:moveTo>
                    <a:pt x="0" y="0"/>
                  </a:moveTo>
                  <a:lnTo>
                    <a:pt x="218239" y="0"/>
                  </a:lnTo>
                </a:path>
              </a:pathLst>
            </a:custGeom>
            <a:ln w="63962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50590" y="3096791"/>
              <a:ext cx="218440" cy="0"/>
            </a:xfrm>
            <a:custGeom>
              <a:avLst/>
              <a:gdLst/>
              <a:ahLst/>
              <a:cxnLst/>
              <a:rect l="l" t="t" r="r" b="b"/>
              <a:pathLst>
                <a:path w="218440">
                  <a:moveTo>
                    <a:pt x="0" y="0"/>
                  </a:moveTo>
                  <a:lnTo>
                    <a:pt x="218239" y="0"/>
                  </a:lnTo>
                </a:path>
              </a:pathLst>
            </a:custGeom>
            <a:ln w="63962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50590" y="3248013"/>
              <a:ext cx="218440" cy="0"/>
            </a:xfrm>
            <a:custGeom>
              <a:avLst/>
              <a:gdLst/>
              <a:ahLst/>
              <a:cxnLst/>
              <a:rect l="l" t="t" r="r" b="b"/>
              <a:pathLst>
                <a:path w="218440">
                  <a:moveTo>
                    <a:pt x="0" y="0"/>
                  </a:moveTo>
                  <a:lnTo>
                    <a:pt x="218239" y="0"/>
                  </a:lnTo>
                </a:path>
              </a:pathLst>
            </a:custGeom>
            <a:ln w="63962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49" y="1203599"/>
              <a:ext cx="17412335" cy="19050"/>
            </a:xfrm>
            <a:custGeom>
              <a:avLst/>
              <a:gdLst/>
              <a:ahLst/>
              <a:cxnLst/>
              <a:rect l="l" t="t" r="r" b="b"/>
              <a:pathLst>
                <a:path w="17412335" h="19050">
                  <a:moveTo>
                    <a:pt x="0" y="0"/>
                  </a:moveTo>
                  <a:lnTo>
                    <a:pt x="17411746" y="19008"/>
                  </a:lnTo>
                </a:path>
              </a:pathLst>
            </a:custGeom>
            <a:ln w="38099">
              <a:solidFill>
                <a:srgbClr val="6642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606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997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3996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4385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1470" y="368700"/>
              <a:ext cx="400049" cy="4000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5720" y="365426"/>
              <a:ext cx="419099" cy="41909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14644" y="305054"/>
            <a:ext cx="74777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5" dirty="0">
                <a:latin typeface="Microsoft Sans Serif"/>
                <a:cs typeface="Microsoft Sans Serif"/>
              </a:rPr>
              <a:t>1.6</a:t>
            </a:r>
            <a:r>
              <a:rPr sz="3000" b="0" spc="-40" dirty="0">
                <a:latin typeface="Microsoft Sans Serif"/>
                <a:cs typeface="Microsoft Sans Serif"/>
              </a:rPr>
              <a:t> </a:t>
            </a:r>
            <a:r>
              <a:rPr sz="3000" b="0" spc="55" dirty="0">
                <a:latin typeface="Microsoft Sans Serif"/>
                <a:cs typeface="Microsoft Sans Serif"/>
              </a:rPr>
              <a:t>Arsitektur</a:t>
            </a:r>
            <a:r>
              <a:rPr sz="3000" b="0" spc="-40" dirty="0">
                <a:latin typeface="Microsoft Sans Serif"/>
                <a:cs typeface="Microsoft Sans Serif"/>
              </a:rPr>
              <a:t> </a:t>
            </a:r>
            <a:r>
              <a:rPr sz="3000" b="0" spc="30" dirty="0">
                <a:latin typeface="Microsoft Sans Serif"/>
                <a:cs typeface="Microsoft Sans Serif"/>
              </a:rPr>
              <a:t>ARM</a:t>
            </a:r>
            <a:r>
              <a:rPr sz="3000" b="0" spc="-40" dirty="0">
                <a:latin typeface="Microsoft Sans Serif"/>
                <a:cs typeface="Microsoft Sans Serif"/>
              </a:rPr>
              <a:t> </a:t>
            </a:r>
            <a:r>
              <a:rPr sz="3000" b="0" spc="5" dirty="0">
                <a:latin typeface="Microsoft Sans Serif"/>
                <a:cs typeface="Microsoft Sans Serif"/>
              </a:rPr>
              <a:t>(ARM</a:t>
            </a:r>
            <a:r>
              <a:rPr sz="3000" b="0" spc="-40" dirty="0">
                <a:latin typeface="Microsoft Sans Serif"/>
                <a:cs typeface="Microsoft Sans Serif"/>
              </a:rPr>
              <a:t> </a:t>
            </a:r>
            <a:r>
              <a:rPr sz="3000" b="0" spc="-70" dirty="0">
                <a:latin typeface="Microsoft Sans Serif"/>
                <a:cs typeface="Microsoft Sans Serif"/>
              </a:rPr>
              <a:t>ARCHITECTURE)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0748" y="2706068"/>
            <a:ext cx="8332470" cy="642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4700" algn="r">
              <a:lnSpc>
                <a:spcPct val="116700"/>
              </a:lnSpc>
              <a:spcBef>
                <a:spcPts val="95"/>
              </a:spcBef>
            </a:pP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Menambah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dasar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dari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set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yaitu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set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Thumb.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merupakansubset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dikodekanulang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dari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set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ARM.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Thumb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dirancanguntuk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meningkatkan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kinerja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implementasi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bus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data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35" dirty="0">
                <a:solidFill>
                  <a:srgbClr val="664253"/>
                </a:solidFill>
                <a:latin typeface="Microsoft Sans Serif"/>
                <a:cs typeface="Microsoft Sans Serif"/>
              </a:rPr>
              <a:t>16-bit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atau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sempit,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memungkinkan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kepadatan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kode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baik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daripada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disediakan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set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ARM.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Set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instruksiThumb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berisi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subsetdari set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 </a:t>
            </a:r>
            <a:r>
              <a:rPr sz="3000" spc="135" dirty="0">
                <a:solidFill>
                  <a:srgbClr val="664253"/>
                </a:solidFill>
                <a:latin typeface="Microsoft Sans Serif"/>
                <a:cs typeface="Microsoft Sans Serif"/>
              </a:rPr>
              <a:t>32-bit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dikodekan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ulangmenjadi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</a:t>
            </a:r>
            <a:r>
              <a:rPr sz="3000" spc="95" dirty="0">
                <a:solidFill>
                  <a:srgbClr val="664253"/>
                </a:solidFill>
                <a:latin typeface="Microsoft Sans Serif"/>
                <a:cs typeface="Microsoft Sans Serif"/>
              </a:rPr>
              <a:t>16-bit.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Versi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ditentukan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saat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ini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Thumb-2.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42249" y="1404179"/>
            <a:ext cx="55416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95" dirty="0">
                <a:solidFill>
                  <a:srgbClr val="664253"/>
                </a:solidFill>
                <a:latin typeface="Arial"/>
                <a:cs typeface="Arial"/>
              </a:rPr>
              <a:t>Arsitektur</a:t>
            </a:r>
            <a:r>
              <a:rPr sz="3800" b="1" spc="1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90" dirty="0">
                <a:solidFill>
                  <a:srgbClr val="664253"/>
                </a:solidFill>
                <a:latin typeface="Arial"/>
                <a:cs typeface="Arial"/>
              </a:rPr>
              <a:t>Set</a:t>
            </a:r>
            <a:r>
              <a:rPr sz="3800" b="1" spc="1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20" dirty="0">
                <a:solidFill>
                  <a:srgbClr val="664253"/>
                </a:solidFill>
                <a:latin typeface="Arial"/>
                <a:cs typeface="Arial"/>
              </a:rPr>
              <a:t>Instruksi</a:t>
            </a:r>
            <a:endParaRPr sz="3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5896" rIns="0" bIns="0" rtlCol="0">
            <a:spAutoFit/>
          </a:bodyPr>
          <a:lstStyle/>
          <a:p>
            <a:pPr marL="151765" marR="5080" indent="97790">
              <a:lnSpc>
                <a:spcPct val="116700"/>
              </a:lnSpc>
              <a:spcBef>
                <a:spcPts val="95"/>
              </a:spcBef>
            </a:pPr>
            <a:r>
              <a:rPr spc="-20" dirty="0"/>
              <a:t>Set </a:t>
            </a:r>
            <a:r>
              <a:rPr spc="20" dirty="0"/>
              <a:t>instruksi </a:t>
            </a:r>
            <a:r>
              <a:rPr spc="30" dirty="0"/>
              <a:t>ARM </a:t>
            </a:r>
            <a:r>
              <a:rPr spc="15" dirty="0"/>
              <a:t>sangat teratur,dirancang </a:t>
            </a:r>
            <a:r>
              <a:rPr spc="20" dirty="0"/>
              <a:t> </a:t>
            </a:r>
            <a:r>
              <a:rPr spc="50" dirty="0"/>
              <a:t>untuk </a:t>
            </a:r>
            <a:r>
              <a:rPr spc="10" dirty="0"/>
              <a:t>implementasi </a:t>
            </a:r>
            <a:r>
              <a:rPr spc="-5" dirty="0"/>
              <a:t>prosesor </a:t>
            </a:r>
            <a:r>
              <a:rPr spc="20" dirty="0"/>
              <a:t>yang </a:t>
            </a:r>
            <a:r>
              <a:rPr dirty="0"/>
              <a:t>efisiendan </a:t>
            </a:r>
            <a:r>
              <a:rPr spc="5" dirty="0"/>
              <a:t> </a:t>
            </a:r>
            <a:r>
              <a:rPr spc="-35" dirty="0"/>
              <a:t>eksekusi </a:t>
            </a:r>
            <a:r>
              <a:rPr spc="20" dirty="0"/>
              <a:t>yang </a:t>
            </a:r>
            <a:r>
              <a:rPr spc="-25" dirty="0"/>
              <a:t>efisien. </a:t>
            </a:r>
            <a:r>
              <a:rPr spc="-50" dirty="0"/>
              <a:t>Semua </a:t>
            </a:r>
            <a:r>
              <a:rPr spc="20" dirty="0"/>
              <a:t>instruksi </a:t>
            </a:r>
            <a:r>
              <a:rPr spc="25" dirty="0"/>
              <a:t> </a:t>
            </a:r>
            <a:r>
              <a:rPr spc="5" dirty="0"/>
              <a:t>panjangnya</a:t>
            </a:r>
            <a:r>
              <a:rPr spc="-30" dirty="0"/>
              <a:t> </a:t>
            </a:r>
            <a:r>
              <a:rPr spc="130" dirty="0"/>
              <a:t>32</a:t>
            </a:r>
            <a:r>
              <a:rPr spc="-25" dirty="0"/>
              <a:t> </a:t>
            </a:r>
            <a:r>
              <a:rPr spc="90" dirty="0"/>
              <a:t>bit</a:t>
            </a:r>
            <a:r>
              <a:rPr spc="-25" dirty="0"/>
              <a:t> </a:t>
            </a:r>
            <a:r>
              <a:rPr spc="10" dirty="0"/>
              <a:t>dan</a:t>
            </a:r>
            <a:r>
              <a:rPr spc="-25" dirty="0"/>
              <a:t> </a:t>
            </a:r>
            <a:r>
              <a:rPr spc="35" dirty="0"/>
              <a:t>mengikuti</a:t>
            </a:r>
            <a:r>
              <a:rPr spc="-25" dirty="0"/>
              <a:t> </a:t>
            </a:r>
            <a:r>
              <a:rPr spc="60" dirty="0"/>
              <a:t>format</a:t>
            </a:r>
            <a:r>
              <a:rPr spc="-25" dirty="0"/>
              <a:t> </a:t>
            </a:r>
            <a:r>
              <a:rPr spc="-50" dirty="0"/>
              <a:t>biasa. </a:t>
            </a:r>
            <a:r>
              <a:rPr spc="-780" dirty="0"/>
              <a:t> </a:t>
            </a:r>
            <a:r>
              <a:rPr spc="10" dirty="0"/>
              <a:t>Hal </a:t>
            </a:r>
            <a:r>
              <a:rPr spc="15" dirty="0"/>
              <a:t>ini </a:t>
            </a:r>
            <a:r>
              <a:rPr spc="30" dirty="0"/>
              <a:t>membuat ARM </a:t>
            </a:r>
            <a:r>
              <a:rPr spc="-15" dirty="0"/>
              <a:t>ISA </a:t>
            </a:r>
            <a:r>
              <a:rPr spc="20" dirty="0"/>
              <a:t>(Instruction </a:t>
            </a:r>
            <a:r>
              <a:rPr spc="-20" dirty="0"/>
              <a:t>Set </a:t>
            </a:r>
            <a:r>
              <a:rPr spc="-15" dirty="0"/>
              <a:t> </a:t>
            </a:r>
            <a:r>
              <a:rPr spc="25" dirty="0"/>
              <a:t>Architecture) </a:t>
            </a:r>
            <a:r>
              <a:rPr spc="-30" dirty="0"/>
              <a:t>cocok </a:t>
            </a:r>
            <a:r>
              <a:rPr spc="50" dirty="0"/>
              <a:t>untuk </a:t>
            </a:r>
            <a:r>
              <a:rPr spc="20" dirty="0"/>
              <a:t>diterapkan </a:t>
            </a:r>
            <a:r>
              <a:rPr spc="-5" dirty="0"/>
              <a:t>pada </a:t>
            </a:r>
            <a:r>
              <a:rPr dirty="0"/>
              <a:t> </a:t>
            </a:r>
            <a:r>
              <a:rPr spc="10" dirty="0"/>
              <a:t>berbagaiproduk.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2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sp>
          <p:nvSpPr>
            <p:cNvPr id="4" name="object 4"/>
            <p:cNvSpPr/>
            <p:nvPr/>
          </p:nvSpPr>
          <p:spPr>
            <a:xfrm>
              <a:off x="17450143" y="0"/>
              <a:ext cx="838200" cy="10287000"/>
            </a:xfrm>
            <a:custGeom>
              <a:avLst/>
              <a:gdLst/>
              <a:ahLst/>
              <a:cxnLst/>
              <a:rect l="l" t="t" r="r" b="b"/>
              <a:pathLst>
                <a:path w="838200" h="10287000">
                  <a:moveTo>
                    <a:pt x="8381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38199" y="0"/>
                  </a:lnTo>
                  <a:lnTo>
                    <a:pt x="838199" y="10286999"/>
                  </a:lnTo>
                  <a:close/>
                </a:path>
              </a:pathLst>
            </a:custGeom>
            <a:solidFill>
              <a:srgbClr val="F5E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93222" y="349655"/>
              <a:ext cx="328930" cy="9617075"/>
            </a:xfrm>
            <a:custGeom>
              <a:avLst/>
              <a:gdLst/>
              <a:ahLst/>
              <a:cxnLst/>
              <a:rect l="l" t="t" r="r" b="b"/>
              <a:pathLst>
                <a:path w="328930" h="9617075">
                  <a:moveTo>
                    <a:pt x="328828" y="9331846"/>
                  </a:moveTo>
                  <a:lnTo>
                    <a:pt x="0" y="9331846"/>
                  </a:lnTo>
                  <a:lnTo>
                    <a:pt x="164414" y="9616605"/>
                  </a:lnTo>
                  <a:lnTo>
                    <a:pt x="328828" y="9331846"/>
                  </a:lnTo>
                  <a:close/>
                </a:path>
                <a:path w="328930" h="9617075">
                  <a:moveTo>
                    <a:pt x="328879" y="284759"/>
                  </a:moveTo>
                  <a:lnTo>
                    <a:pt x="164477" y="0"/>
                  </a:lnTo>
                  <a:lnTo>
                    <a:pt x="63" y="284759"/>
                  </a:lnTo>
                  <a:lnTo>
                    <a:pt x="328879" y="284759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78272" y="2292274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55425" y="3169848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55425" y="3314902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55425" y="3459956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49" y="1203599"/>
              <a:ext cx="17412335" cy="19050"/>
            </a:xfrm>
            <a:custGeom>
              <a:avLst/>
              <a:gdLst/>
              <a:ahLst/>
              <a:cxnLst/>
              <a:rect l="l" t="t" r="r" b="b"/>
              <a:pathLst>
                <a:path w="17412335" h="19050">
                  <a:moveTo>
                    <a:pt x="0" y="0"/>
                  </a:moveTo>
                  <a:lnTo>
                    <a:pt x="17411746" y="19008"/>
                  </a:lnTo>
                </a:path>
              </a:pathLst>
            </a:custGeom>
            <a:ln w="38099">
              <a:solidFill>
                <a:srgbClr val="6642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606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997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3996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4385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1470" y="368700"/>
              <a:ext cx="400049" cy="4000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5720" y="365426"/>
              <a:ext cx="419099" cy="41909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14644" y="305054"/>
            <a:ext cx="74777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5" dirty="0">
                <a:latin typeface="Microsoft Sans Serif"/>
                <a:cs typeface="Microsoft Sans Serif"/>
              </a:rPr>
              <a:t>1.6</a:t>
            </a:r>
            <a:r>
              <a:rPr sz="3000" b="0" spc="-40" dirty="0">
                <a:latin typeface="Microsoft Sans Serif"/>
                <a:cs typeface="Microsoft Sans Serif"/>
              </a:rPr>
              <a:t> </a:t>
            </a:r>
            <a:r>
              <a:rPr sz="3000" b="0" spc="55" dirty="0">
                <a:latin typeface="Microsoft Sans Serif"/>
                <a:cs typeface="Microsoft Sans Serif"/>
              </a:rPr>
              <a:t>Arsitektur</a:t>
            </a:r>
            <a:r>
              <a:rPr sz="3000" b="0" spc="-40" dirty="0">
                <a:latin typeface="Microsoft Sans Serif"/>
                <a:cs typeface="Microsoft Sans Serif"/>
              </a:rPr>
              <a:t> </a:t>
            </a:r>
            <a:r>
              <a:rPr sz="3000" b="0" spc="30" dirty="0">
                <a:latin typeface="Microsoft Sans Serif"/>
                <a:cs typeface="Microsoft Sans Serif"/>
              </a:rPr>
              <a:t>ARM</a:t>
            </a:r>
            <a:r>
              <a:rPr sz="3000" b="0" spc="-40" dirty="0">
                <a:latin typeface="Microsoft Sans Serif"/>
                <a:cs typeface="Microsoft Sans Serif"/>
              </a:rPr>
              <a:t> </a:t>
            </a:r>
            <a:r>
              <a:rPr sz="3000" b="0" spc="5" dirty="0">
                <a:latin typeface="Microsoft Sans Serif"/>
                <a:cs typeface="Microsoft Sans Serif"/>
              </a:rPr>
              <a:t>(ARM</a:t>
            </a:r>
            <a:r>
              <a:rPr sz="3000" b="0" spc="-40" dirty="0">
                <a:latin typeface="Microsoft Sans Serif"/>
                <a:cs typeface="Microsoft Sans Serif"/>
              </a:rPr>
              <a:t> </a:t>
            </a:r>
            <a:r>
              <a:rPr sz="3000" b="0" spc="-70" dirty="0">
                <a:latin typeface="Microsoft Sans Serif"/>
                <a:cs typeface="Microsoft Sans Serif"/>
              </a:rPr>
              <a:t>ARCHITECTURE)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42" y="3121025"/>
            <a:ext cx="8891905" cy="695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56435" algn="r">
              <a:lnSpc>
                <a:spcPct val="116700"/>
              </a:lnSpc>
              <a:spcBef>
                <a:spcPts val="95"/>
              </a:spcBef>
            </a:pP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keluarga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mikroprosesor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berbasis </a:t>
            </a:r>
            <a:r>
              <a:rPr sz="3000" spc="-114" dirty="0">
                <a:solidFill>
                  <a:srgbClr val="664253"/>
                </a:solidFill>
                <a:latin typeface="Microsoft Sans Serif"/>
                <a:cs typeface="Microsoft Sans Serif"/>
              </a:rPr>
              <a:t>RISC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dirancang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Holdings,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Cambridge,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Inggris.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Perusahaan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membuat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prosesormelainkan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merancang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mikroprosesor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multicorelalu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melisensikannya kepada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produsen. </a:t>
            </a:r>
            <a:r>
              <a:rPr sz="30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Secarakhusus, 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Holdingsmemiliki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dua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jenis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produk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dilisensikan: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prosesor. 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prosesor,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pelanggan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membeli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hak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desain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disediakan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chip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merekasendiri. 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prosesor,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pelanggan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membelihak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merancang prosesor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mereka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sendiri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sesuai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ARM.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9393" y="1259613"/>
            <a:ext cx="16071215" cy="192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63950" marR="5080" indent="-3651885">
              <a:lnSpc>
                <a:spcPct val="116700"/>
              </a:lnSpc>
              <a:spcBef>
                <a:spcPts val="95"/>
              </a:spcBef>
            </a:pP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mengacu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pada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telah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berkembang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dari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prinsip-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prinsip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desain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64253"/>
                </a:solidFill>
                <a:latin typeface="Microsoft Sans Serif"/>
                <a:cs typeface="Microsoft Sans Serif"/>
              </a:rPr>
              <a:t>RISC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tertanam.</a:t>
            </a:r>
            <a:endParaRPr sz="3000">
              <a:latin typeface="Microsoft Sans Serif"/>
              <a:cs typeface="Microsoft Sans Serif"/>
            </a:endParaRPr>
          </a:p>
          <a:p>
            <a:pPr marL="761365" algn="ctr">
              <a:lnSpc>
                <a:spcPct val="100000"/>
              </a:lnSpc>
              <a:spcBef>
                <a:spcPts val="1990"/>
              </a:spcBef>
            </a:pPr>
            <a:r>
              <a:rPr sz="3800" b="1" spc="-45" dirty="0">
                <a:solidFill>
                  <a:srgbClr val="664253"/>
                </a:solidFill>
                <a:latin typeface="Arial"/>
                <a:cs typeface="Arial"/>
              </a:rPr>
              <a:t>Evolusi</a:t>
            </a:r>
            <a:r>
              <a:rPr sz="3800" b="1" spc="-1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90" dirty="0">
                <a:solidFill>
                  <a:srgbClr val="664253"/>
                </a:solidFill>
                <a:latin typeface="Arial"/>
                <a:cs typeface="Arial"/>
              </a:rPr>
              <a:t>ARM</a:t>
            </a:r>
            <a:endParaRPr sz="3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7790">
              <a:lnSpc>
                <a:spcPct val="116700"/>
              </a:lnSpc>
              <a:spcBef>
                <a:spcPts val="95"/>
              </a:spcBef>
            </a:pPr>
            <a:r>
              <a:rPr spc="-5" dirty="0"/>
              <a:t>Chip </a:t>
            </a:r>
            <a:r>
              <a:rPr spc="30" dirty="0"/>
              <a:t>ARM </a:t>
            </a:r>
            <a:r>
              <a:rPr spc="-10" dirty="0"/>
              <a:t>adalahprosesor </a:t>
            </a:r>
            <a:r>
              <a:rPr spc="-5" dirty="0"/>
              <a:t>berkecepatan </a:t>
            </a:r>
            <a:r>
              <a:rPr dirty="0"/>
              <a:t> </a:t>
            </a:r>
            <a:r>
              <a:rPr spc="50" dirty="0"/>
              <a:t>tinggiyang </a:t>
            </a:r>
            <a:r>
              <a:rPr spc="-5" dirty="0"/>
              <a:t>dikenal </a:t>
            </a:r>
            <a:r>
              <a:rPr spc="5" dirty="0"/>
              <a:t>denganukuran </a:t>
            </a:r>
            <a:r>
              <a:rPr dirty="0"/>
              <a:t>die </a:t>
            </a:r>
            <a:r>
              <a:rPr spc="20" dirty="0"/>
              <a:t>yang </a:t>
            </a:r>
            <a:r>
              <a:rPr spc="-30" dirty="0"/>
              <a:t>kecil </a:t>
            </a:r>
            <a:r>
              <a:rPr spc="-785" dirty="0"/>
              <a:t> </a:t>
            </a:r>
            <a:r>
              <a:rPr spc="10" dirty="0"/>
              <a:t>dan </a:t>
            </a:r>
            <a:r>
              <a:rPr spc="20" dirty="0"/>
              <a:t>kebutuhan </a:t>
            </a:r>
            <a:r>
              <a:rPr spc="-10" dirty="0"/>
              <a:t>daya </a:t>
            </a:r>
            <a:r>
              <a:rPr spc="20" dirty="0"/>
              <a:t>yang </a:t>
            </a:r>
            <a:r>
              <a:rPr spc="-15" dirty="0"/>
              <a:t>rendah. </a:t>
            </a:r>
            <a:r>
              <a:rPr spc="-5" dirty="0"/>
              <a:t>Chip </a:t>
            </a:r>
            <a:r>
              <a:rPr spc="30" dirty="0"/>
              <a:t>ARM </a:t>
            </a:r>
            <a:r>
              <a:rPr spc="35" dirty="0"/>
              <a:t> </a:t>
            </a:r>
            <a:r>
              <a:rPr spc="-5" dirty="0"/>
              <a:t>banyak </a:t>
            </a:r>
            <a:r>
              <a:rPr spc="10" dirty="0"/>
              <a:t>digunakan </a:t>
            </a:r>
            <a:r>
              <a:rPr spc="40" dirty="0"/>
              <a:t>di </a:t>
            </a:r>
            <a:r>
              <a:rPr spc="20" dirty="0"/>
              <a:t>smartphone </a:t>
            </a:r>
            <a:r>
              <a:rPr spc="10" dirty="0"/>
              <a:t>dan </a:t>
            </a:r>
            <a:r>
              <a:rPr spc="15" dirty="0"/>
              <a:t> </a:t>
            </a:r>
            <a:r>
              <a:rPr spc="25" dirty="0"/>
              <a:t>perangkatgenggam </a:t>
            </a:r>
            <a:r>
              <a:rPr spc="-25" dirty="0"/>
              <a:t>lainnya, </a:t>
            </a:r>
            <a:r>
              <a:rPr spc="10" dirty="0"/>
              <a:t>termasuk </a:t>
            </a:r>
            <a:r>
              <a:rPr spc="5" dirty="0"/>
              <a:t>sistem </a:t>
            </a:r>
            <a:r>
              <a:rPr spc="10" dirty="0"/>
              <a:t> </a:t>
            </a:r>
            <a:r>
              <a:rPr spc="-15" dirty="0"/>
              <a:t>permainan, </a:t>
            </a:r>
            <a:r>
              <a:rPr dirty="0"/>
              <a:t>serta </a:t>
            </a:r>
            <a:r>
              <a:rPr spc="5" dirty="0"/>
              <a:t>berbagai </a:t>
            </a:r>
            <a:r>
              <a:rPr spc="-25" dirty="0"/>
              <a:t>macam </a:t>
            </a:r>
            <a:r>
              <a:rPr spc="35" dirty="0"/>
              <a:t>produk </a:t>
            </a:r>
            <a:r>
              <a:rPr spc="40" dirty="0"/>
              <a:t> </a:t>
            </a:r>
            <a:r>
              <a:rPr spc="-20" dirty="0"/>
              <a:t>konsumen. </a:t>
            </a:r>
            <a:r>
              <a:rPr spc="-5" dirty="0"/>
              <a:t>Chip </a:t>
            </a:r>
            <a:r>
              <a:rPr spc="30" dirty="0"/>
              <a:t>ARM </a:t>
            </a:r>
            <a:r>
              <a:rPr spc="-20" dirty="0"/>
              <a:t>adalah </a:t>
            </a:r>
            <a:r>
              <a:rPr spc="-5" dirty="0"/>
              <a:t>prosesor </a:t>
            </a:r>
            <a:r>
              <a:rPr spc="40" dirty="0"/>
              <a:t>di </a:t>
            </a:r>
            <a:r>
              <a:rPr spc="45" dirty="0"/>
              <a:t> </a:t>
            </a:r>
            <a:r>
              <a:rPr spc="20" dirty="0"/>
              <a:t>perangkat</a:t>
            </a:r>
            <a:r>
              <a:rPr spc="-35" dirty="0"/>
              <a:t> </a:t>
            </a:r>
            <a:r>
              <a:rPr spc="5" dirty="0"/>
              <a:t>iPod</a:t>
            </a:r>
            <a:r>
              <a:rPr spc="-30" dirty="0"/>
              <a:t> </a:t>
            </a:r>
            <a:r>
              <a:rPr spc="10" dirty="0"/>
              <a:t>dan</a:t>
            </a:r>
            <a:r>
              <a:rPr spc="-30" dirty="0"/>
              <a:t> </a:t>
            </a:r>
            <a:r>
              <a:rPr spc="-15" dirty="0"/>
              <a:t>iPhone</a:t>
            </a:r>
            <a:r>
              <a:rPr spc="-30" dirty="0"/>
              <a:t> </a:t>
            </a:r>
            <a:r>
              <a:rPr spc="50" dirty="0"/>
              <a:t>Apple</a:t>
            </a:r>
            <a:r>
              <a:rPr spc="-30" dirty="0"/>
              <a:t> </a:t>
            </a:r>
            <a:r>
              <a:rPr spc="20" dirty="0"/>
              <a:t>yang</a:t>
            </a:r>
            <a:r>
              <a:rPr spc="-30" dirty="0"/>
              <a:t> </a:t>
            </a:r>
            <a:r>
              <a:rPr dirty="0"/>
              <a:t>populer, </a:t>
            </a:r>
            <a:r>
              <a:rPr spc="-780" dirty="0"/>
              <a:t> </a:t>
            </a:r>
            <a:r>
              <a:rPr spc="10" dirty="0"/>
              <a:t>dan </a:t>
            </a:r>
            <a:r>
              <a:rPr spc="5" dirty="0"/>
              <a:t>juga </a:t>
            </a:r>
            <a:r>
              <a:rPr spc="10" dirty="0"/>
              <a:t>digunakan </a:t>
            </a:r>
            <a:r>
              <a:rPr spc="40" dirty="0"/>
              <a:t>di </a:t>
            </a:r>
            <a:r>
              <a:rPr spc="25" dirty="0"/>
              <a:t>hampir </a:t>
            </a:r>
            <a:r>
              <a:rPr spc="-35" dirty="0"/>
              <a:t>semua </a:t>
            </a:r>
            <a:r>
              <a:rPr spc="-5" dirty="0"/>
              <a:t>ponsel </a:t>
            </a:r>
            <a:r>
              <a:rPr dirty="0"/>
              <a:t> </a:t>
            </a:r>
            <a:r>
              <a:rPr spc="45" dirty="0"/>
              <a:t>pintar </a:t>
            </a:r>
            <a:r>
              <a:rPr spc="35" dirty="0"/>
              <a:t>Android. </a:t>
            </a:r>
            <a:r>
              <a:rPr spc="30" dirty="0"/>
              <a:t>ARM mungkin </a:t>
            </a:r>
            <a:r>
              <a:rPr spc="-20" dirty="0"/>
              <a:t>adalah </a:t>
            </a:r>
            <a:r>
              <a:rPr spc="25" dirty="0"/>
              <a:t>arsitektur </a:t>
            </a:r>
            <a:r>
              <a:rPr spc="-785" dirty="0"/>
              <a:t> </a:t>
            </a:r>
            <a:r>
              <a:rPr spc="-5" dirty="0"/>
              <a:t>prosesor </a:t>
            </a:r>
            <a:r>
              <a:rPr spc="35" dirty="0"/>
              <a:t>tertanam </a:t>
            </a:r>
            <a:r>
              <a:rPr spc="20" dirty="0"/>
              <a:t>yang paling </a:t>
            </a:r>
            <a:r>
              <a:rPr spc="-5" dirty="0"/>
              <a:t>banyak </a:t>
            </a:r>
            <a:r>
              <a:rPr dirty="0"/>
              <a:t> </a:t>
            </a:r>
            <a:r>
              <a:rPr spc="10" dirty="0"/>
              <a:t>digunakan dan memang </a:t>
            </a:r>
            <a:r>
              <a:rPr spc="25" dirty="0"/>
              <a:t>arsitektur </a:t>
            </a:r>
            <a:r>
              <a:rPr spc="-5" dirty="0"/>
              <a:t>prosesor </a:t>
            </a:r>
            <a:r>
              <a:rPr dirty="0"/>
              <a:t> </a:t>
            </a:r>
            <a:r>
              <a:rPr spc="20" dirty="0"/>
              <a:t>yang</a:t>
            </a:r>
            <a:r>
              <a:rPr spc="-30" dirty="0"/>
              <a:t> </a:t>
            </a:r>
            <a:r>
              <a:rPr spc="10" dirty="0"/>
              <a:t>palingbanyak</a:t>
            </a:r>
            <a:r>
              <a:rPr spc="-25" dirty="0"/>
              <a:t> </a:t>
            </a:r>
            <a:r>
              <a:rPr spc="10" dirty="0"/>
              <a:t>digunakan</a:t>
            </a:r>
            <a:r>
              <a:rPr spc="-30" dirty="0"/>
              <a:t> </a:t>
            </a:r>
            <a:r>
              <a:rPr spc="40" dirty="0"/>
              <a:t>di</a:t>
            </a:r>
            <a:r>
              <a:rPr spc="-25" dirty="0"/>
              <a:t> </a:t>
            </a:r>
            <a:r>
              <a:rPr spc="-15" dirty="0"/>
              <a:t>dunia.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2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50142" y="11"/>
            <a:ext cx="838200" cy="10287000"/>
            <a:chOff x="17450142" y="11"/>
            <a:chExt cx="838200" cy="10287000"/>
          </a:xfrm>
        </p:grpSpPr>
        <p:sp>
          <p:nvSpPr>
            <p:cNvPr id="4" name="object 4"/>
            <p:cNvSpPr/>
            <p:nvPr/>
          </p:nvSpPr>
          <p:spPr>
            <a:xfrm>
              <a:off x="17450142" y="11"/>
              <a:ext cx="838200" cy="10287000"/>
            </a:xfrm>
            <a:custGeom>
              <a:avLst/>
              <a:gdLst/>
              <a:ahLst/>
              <a:cxnLst/>
              <a:rect l="l" t="t" r="r" b="b"/>
              <a:pathLst>
                <a:path w="838200" h="10287000">
                  <a:moveTo>
                    <a:pt x="8381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38199" y="0"/>
                  </a:lnTo>
                  <a:lnTo>
                    <a:pt x="838199" y="10286999"/>
                  </a:lnTo>
                  <a:close/>
                </a:path>
              </a:pathLst>
            </a:custGeom>
            <a:solidFill>
              <a:srgbClr val="F5E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93221" y="349668"/>
              <a:ext cx="328930" cy="9617075"/>
            </a:xfrm>
            <a:custGeom>
              <a:avLst/>
              <a:gdLst/>
              <a:ahLst/>
              <a:cxnLst/>
              <a:rect l="l" t="t" r="r" b="b"/>
              <a:pathLst>
                <a:path w="328930" h="9617075">
                  <a:moveTo>
                    <a:pt x="328828" y="9331846"/>
                  </a:moveTo>
                  <a:lnTo>
                    <a:pt x="0" y="9331846"/>
                  </a:lnTo>
                  <a:lnTo>
                    <a:pt x="164414" y="9616605"/>
                  </a:lnTo>
                  <a:lnTo>
                    <a:pt x="328828" y="9331846"/>
                  </a:lnTo>
                  <a:close/>
                </a:path>
                <a:path w="328930" h="9617075">
                  <a:moveTo>
                    <a:pt x="328879" y="284759"/>
                  </a:moveTo>
                  <a:lnTo>
                    <a:pt x="164477" y="0"/>
                  </a:lnTo>
                  <a:lnTo>
                    <a:pt x="63" y="284759"/>
                  </a:lnTo>
                  <a:lnTo>
                    <a:pt x="328879" y="284759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89643" y="2602944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66798" y="348053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66798" y="3625572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66798" y="3770625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9773" y="263536"/>
            <a:ext cx="7021830" cy="909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7790" algn="r">
              <a:lnSpc>
                <a:spcPct val="116700"/>
              </a:lnSpc>
              <a:spcBef>
                <a:spcPts val="95"/>
              </a:spcBef>
            </a:pP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Asal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usul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teknologi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ditelusuri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kembali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ke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perusahaan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Acorn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Computers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berbasis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Inggris. 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Pada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awal 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1980-an,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Acorn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dianugerahi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kontrak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British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Broadcasting Corporation 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(BBC) 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mengembangkan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mikrokomputer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baru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Proyek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Literasi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Komputer 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BBC. 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Keberhasilan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kontrak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memungkinkan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Acorn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terus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mengembangkanprosesor </a:t>
            </a:r>
            <a:r>
              <a:rPr sz="3000" spc="-114" dirty="0">
                <a:solidFill>
                  <a:srgbClr val="664253"/>
                </a:solidFill>
                <a:latin typeface="Microsoft Sans Serif"/>
                <a:cs typeface="Microsoft Sans Serif"/>
              </a:rPr>
              <a:t>RISC </a:t>
            </a:r>
            <a:r>
              <a:rPr sz="3000" spc="-1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komersial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pertama,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Acorn </a:t>
            </a:r>
            <a:r>
              <a:rPr sz="3000" spc="-114" dirty="0">
                <a:solidFill>
                  <a:srgbClr val="664253"/>
                </a:solidFill>
                <a:latin typeface="Microsoft Sans Serif"/>
                <a:cs typeface="Microsoft Sans Serif"/>
              </a:rPr>
              <a:t>RISC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Machine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(ARM).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Versi pertama,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ARM1,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mulai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beroperasi pada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tahun </a:t>
            </a:r>
            <a:r>
              <a:rPr sz="3000" spc="130" dirty="0">
                <a:solidFill>
                  <a:srgbClr val="664253"/>
                </a:solidFill>
                <a:latin typeface="Microsoft Sans Serif"/>
                <a:cs typeface="Microsoft Sans Serif"/>
              </a:rPr>
              <a:t>1985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penelitian dan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pengembangan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internal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serta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digunakansebagai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koprosesor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di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mesin</a:t>
            </a:r>
            <a:endParaRPr sz="30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BBC.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1719" y="263536"/>
            <a:ext cx="872490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Pada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tahap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awal 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ini,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Acorn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perusahaan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Teknologi </a:t>
            </a:r>
            <a:r>
              <a:rPr sz="30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VLSI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melakukan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fabrikasi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chip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sebenarnya. </a:t>
            </a:r>
            <a:r>
              <a:rPr sz="30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VLSI 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dilisensikan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memasarkan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chipnya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sendiri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berhasil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membuat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perusahaan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lain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produk 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mereka,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terutama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sebagai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41719" y="4447785"/>
            <a:ext cx="9009380" cy="482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Desain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cocok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kebutuhan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komersial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berkembang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akan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kinerja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tinggi,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konsumsi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daya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rendah,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ukurankecil,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prosesorberbiaya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untukaplikasi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tertanam.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Tetapipengembangan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lanjut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berada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di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luar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cakupan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kemampuan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Acorn.</a:t>
            </a:r>
            <a:endParaRPr sz="3000">
              <a:latin typeface="Microsoft Sans Serif"/>
              <a:cs typeface="Microsoft Sans Serif"/>
            </a:endParaRPr>
          </a:p>
          <a:p>
            <a:pPr marL="12700" marR="382270">
              <a:lnSpc>
                <a:spcPts val="4200"/>
              </a:lnSpc>
              <a:spcBef>
                <a:spcPts val="100"/>
              </a:spcBef>
            </a:pP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karena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itu,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sebuah perusahaan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baru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didirikan.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DenganAcorn, </a:t>
            </a:r>
            <a:r>
              <a:rPr sz="3000" spc="-70" dirty="0">
                <a:solidFill>
                  <a:srgbClr val="664253"/>
                </a:solidFill>
                <a:latin typeface="Microsoft Sans Serif"/>
                <a:cs typeface="Microsoft Sans Serif"/>
              </a:rPr>
              <a:t>VLSI,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Apple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Computersebagai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mitra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pendiri,yang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dikenal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sebagai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Ltd.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Mesin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64253"/>
                </a:solidFill>
                <a:latin typeface="Microsoft Sans Serif"/>
                <a:cs typeface="Microsoft Sans Serif"/>
              </a:rPr>
              <a:t>RISC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Acorn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menjadi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Mesin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64253"/>
                </a:solidFill>
                <a:latin typeface="Microsoft Sans Serif"/>
                <a:cs typeface="Microsoft Sans Serif"/>
              </a:rPr>
              <a:t>RISC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Lanjutan.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"/>
            <a:ext cx="18288635" cy="10287000"/>
            <a:chOff x="0" y="11"/>
            <a:chExt cx="18288635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2910625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378821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3933265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4078307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49" y="1203611"/>
              <a:ext cx="17412335" cy="19050"/>
            </a:xfrm>
            <a:custGeom>
              <a:avLst/>
              <a:gdLst/>
              <a:ahLst/>
              <a:cxnLst/>
              <a:rect l="l" t="t" r="r" b="b"/>
              <a:pathLst>
                <a:path w="17412335" h="19050">
                  <a:moveTo>
                    <a:pt x="0" y="0"/>
                  </a:moveTo>
                  <a:lnTo>
                    <a:pt x="17411746" y="19008"/>
                  </a:lnTo>
                </a:path>
              </a:pathLst>
            </a:custGeom>
            <a:ln w="38099">
              <a:solidFill>
                <a:srgbClr val="6642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3606" y="397478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997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3996" y="397478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4385" y="397478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1470" y="368712"/>
              <a:ext cx="400049" cy="4000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5720" y="365438"/>
              <a:ext cx="419099" cy="4190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333199" y="4044969"/>
              <a:ext cx="790575" cy="790575"/>
            </a:xfrm>
            <a:custGeom>
              <a:avLst/>
              <a:gdLst/>
              <a:ahLst/>
              <a:cxnLst/>
              <a:rect l="l" t="t" r="r" b="b"/>
              <a:pathLst>
                <a:path w="790575" h="790575">
                  <a:moveTo>
                    <a:pt x="395287" y="790574"/>
                  </a:moveTo>
                  <a:lnTo>
                    <a:pt x="349188" y="787915"/>
                  </a:lnTo>
                  <a:lnTo>
                    <a:pt x="304651" y="780135"/>
                  </a:lnTo>
                  <a:lnTo>
                    <a:pt x="261973" y="767530"/>
                  </a:lnTo>
                  <a:lnTo>
                    <a:pt x="221450" y="750397"/>
                  </a:lnTo>
                  <a:lnTo>
                    <a:pt x="183378" y="729033"/>
                  </a:lnTo>
                  <a:lnTo>
                    <a:pt x="148055" y="703734"/>
                  </a:lnTo>
                  <a:lnTo>
                    <a:pt x="115777" y="674797"/>
                  </a:lnTo>
                  <a:lnTo>
                    <a:pt x="86840" y="642519"/>
                  </a:lnTo>
                  <a:lnTo>
                    <a:pt x="61541" y="607196"/>
                  </a:lnTo>
                  <a:lnTo>
                    <a:pt x="40177" y="569124"/>
                  </a:lnTo>
                  <a:lnTo>
                    <a:pt x="23044" y="528601"/>
                  </a:lnTo>
                  <a:lnTo>
                    <a:pt x="10439" y="485923"/>
                  </a:lnTo>
                  <a:lnTo>
                    <a:pt x="2659" y="441386"/>
                  </a:lnTo>
                  <a:lnTo>
                    <a:pt x="0" y="395287"/>
                  </a:lnTo>
                  <a:lnTo>
                    <a:pt x="2659" y="349188"/>
                  </a:lnTo>
                  <a:lnTo>
                    <a:pt x="10439" y="304651"/>
                  </a:lnTo>
                  <a:lnTo>
                    <a:pt x="23044" y="261973"/>
                  </a:lnTo>
                  <a:lnTo>
                    <a:pt x="40177" y="221450"/>
                  </a:lnTo>
                  <a:lnTo>
                    <a:pt x="61541" y="183378"/>
                  </a:lnTo>
                  <a:lnTo>
                    <a:pt x="86840" y="148055"/>
                  </a:lnTo>
                  <a:lnTo>
                    <a:pt x="115777" y="115777"/>
                  </a:lnTo>
                  <a:lnTo>
                    <a:pt x="148055" y="86840"/>
                  </a:lnTo>
                  <a:lnTo>
                    <a:pt x="183378" y="61541"/>
                  </a:lnTo>
                  <a:lnTo>
                    <a:pt x="221450" y="40177"/>
                  </a:lnTo>
                  <a:lnTo>
                    <a:pt x="261973" y="23044"/>
                  </a:lnTo>
                  <a:lnTo>
                    <a:pt x="304651" y="10439"/>
                  </a:lnTo>
                  <a:lnTo>
                    <a:pt x="349188" y="2659"/>
                  </a:lnTo>
                  <a:lnTo>
                    <a:pt x="395287" y="0"/>
                  </a:lnTo>
                  <a:lnTo>
                    <a:pt x="441386" y="2659"/>
                  </a:lnTo>
                  <a:lnTo>
                    <a:pt x="485923" y="10439"/>
                  </a:lnTo>
                  <a:lnTo>
                    <a:pt x="528601" y="23044"/>
                  </a:lnTo>
                  <a:lnTo>
                    <a:pt x="569124" y="40177"/>
                  </a:lnTo>
                  <a:lnTo>
                    <a:pt x="607196" y="61541"/>
                  </a:lnTo>
                  <a:lnTo>
                    <a:pt x="642519" y="86840"/>
                  </a:lnTo>
                  <a:lnTo>
                    <a:pt x="674797" y="115777"/>
                  </a:lnTo>
                  <a:lnTo>
                    <a:pt x="703734" y="148055"/>
                  </a:lnTo>
                  <a:lnTo>
                    <a:pt x="729033" y="183378"/>
                  </a:lnTo>
                  <a:lnTo>
                    <a:pt x="750397" y="221450"/>
                  </a:lnTo>
                  <a:lnTo>
                    <a:pt x="767530" y="261973"/>
                  </a:lnTo>
                  <a:lnTo>
                    <a:pt x="780135" y="304651"/>
                  </a:lnTo>
                  <a:lnTo>
                    <a:pt x="787915" y="349188"/>
                  </a:lnTo>
                  <a:lnTo>
                    <a:pt x="790574" y="395287"/>
                  </a:lnTo>
                  <a:lnTo>
                    <a:pt x="787915" y="441386"/>
                  </a:lnTo>
                  <a:lnTo>
                    <a:pt x="780135" y="485923"/>
                  </a:lnTo>
                  <a:lnTo>
                    <a:pt x="767530" y="528601"/>
                  </a:lnTo>
                  <a:lnTo>
                    <a:pt x="750397" y="569124"/>
                  </a:lnTo>
                  <a:lnTo>
                    <a:pt x="729033" y="607196"/>
                  </a:lnTo>
                  <a:lnTo>
                    <a:pt x="703734" y="642519"/>
                  </a:lnTo>
                  <a:lnTo>
                    <a:pt x="674797" y="674797"/>
                  </a:lnTo>
                  <a:lnTo>
                    <a:pt x="642519" y="703734"/>
                  </a:lnTo>
                  <a:lnTo>
                    <a:pt x="607196" y="729033"/>
                  </a:lnTo>
                  <a:lnTo>
                    <a:pt x="569124" y="750397"/>
                  </a:lnTo>
                  <a:lnTo>
                    <a:pt x="528601" y="767530"/>
                  </a:lnTo>
                  <a:lnTo>
                    <a:pt x="485923" y="780135"/>
                  </a:lnTo>
                  <a:lnTo>
                    <a:pt x="441386" y="787915"/>
                  </a:lnTo>
                  <a:lnTo>
                    <a:pt x="395287" y="790574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14644" y="305065"/>
            <a:ext cx="74777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1.6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(ARM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64253"/>
                </a:solidFill>
                <a:latin typeface="Microsoft Sans Serif"/>
                <a:cs typeface="Microsoft Sans Serif"/>
              </a:rPr>
              <a:t>ARCHITECTURE)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Produk</a:t>
            </a:r>
            <a:r>
              <a:rPr spc="-35" dirty="0"/>
              <a:t> </a:t>
            </a:r>
            <a:r>
              <a:rPr spc="90" dirty="0"/>
              <a:t>ARM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04128" y="2133055"/>
            <a:ext cx="15773400" cy="7733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 marR="5080" indent="97790" algn="ctr">
              <a:lnSpc>
                <a:spcPct val="116700"/>
              </a:lnSpc>
              <a:spcBef>
                <a:spcPts val="95"/>
              </a:spcBef>
            </a:pP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ARM Holdings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melisensikan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sejumlah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mikroprosesor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khusus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teknologi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terkait, 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tetapi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sebagian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besar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lini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produk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mereka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keluarga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mikroprosesor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Cortex. 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Ada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tiga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Cortex,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diberi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label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inisial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A,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64253"/>
                </a:solidFill>
                <a:latin typeface="Microsoft Sans Serif"/>
                <a:cs typeface="Microsoft Sans Serif"/>
              </a:rPr>
              <a:t>R,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64253"/>
                </a:solidFill>
                <a:latin typeface="Microsoft Sans Serif"/>
                <a:cs typeface="Microsoft Sans Serif"/>
              </a:rPr>
              <a:t>M.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400">
              <a:latin typeface="Microsoft Sans Serif"/>
              <a:cs typeface="Microsoft Sans Serif"/>
            </a:endParaRPr>
          </a:p>
          <a:p>
            <a:pPr marL="72390" algn="ctr">
              <a:lnSpc>
                <a:spcPct val="100000"/>
              </a:lnSpc>
            </a:pPr>
            <a:r>
              <a:rPr sz="2400" b="1" spc="120" dirty="0">
                <a:solidFill>
                  <a:srgbClr val="FFF2EC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50">
              <a:latin typeface="Arial"/>
              <a:cs typeface="Arial"/>
            </a:endParaRPr>
          </a:p>
          <a:p>
            <a:pPr marL="72390" algn="ctr">
              <a:lnSpc>
                <a:spcPct val="100000"/>
              </a:lnSpc>
              <a:spcBef>
                <a:spcPts val="5"/>
              </a:spcBef>
            </a:pPr>
            <a:r>
              <a:rPr sz="3050" b="1" spc="110" dirty="0">
                <a:solidFill>
                  <a:srgbClr val="664253"/>
                </a:solidFill>
                <a:latin typeface="Arial"/>
                <a:cs typeface="Arial"/>
              </a:rPr>
              <a:t>Cortex-A</a:t>
            </a:r>
            <a:r>
              <a:rPr sz="3050" b="1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050" b="1" spc="225" dirty="0">
                <a:solidFill>
                  <a:srgbClr val="664253"/>
                </a:solidFill>
                <a:latin typeface="Arial"/>
                <a:cs typeface="Arial"/>
              </a:rPr>
              <a:t>/</a:t>
            </a:r>
            <a:r>
              <a:rPr sz="3050" b="1" spc="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050" b="1" spc="114" dirty="0">
                <a:solidFill>
                  <a:srgbClr val="664253"/>
                </a:solidFill>
                <a:latin typeface="Arial"/>
                <a:cs typeface="Arial"/>
              </a:rPr>
              <a:t>Cortex-A50</a:t>
            </a:r>
            <a:endParaRPr sz="3050">
              <a:latin typeface="Arial"/>
              <a:cs typeface="Arial"/>
            </a:endParaRPr>
          </a:p>
          <a:p>
            <a:pPr marL="12065" marR="21590" indent="88900" algn="ctr">
              <a:lnSpc>
                <a:spcPct val="115700"/>
              </a:lnSpc>
              <a:spcBef>
                <a:spcPts val="780"/>
              </a:spcBef>
            </a:pPr>
            <a:r>
              <a:rPr sz="2700" spc="6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Cortex-A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700" spc="80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Cortex-A50 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27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aplikasi,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ditujukan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mobile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sepertismartphone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pembacae-book, serta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konsumen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seperti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TV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digital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700" spc="65" dirty="0">
                <a:solidFill>
                  <a:srgbClr val="664253"/>
                </a:solidFill>
                <a:latin typeface="Microsoft Sans Serif"/>
                <a:cs typeface="Microsoft Sans Serif"/>
              </a:rPr>
              <a:t>gateway </a:t>
            </a:r>
            <a:r>
              <a:rPr sz="27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rumah(misalnya, </a:t>
            </a:r>
            <a:r>
              <a:rPr sz="27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DSL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modem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Internetkabel). 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berjalan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pada frekuensi 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clock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lebihtinggi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(lebih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 </a:t>
            </a:r>
            <a:r>
              <a:rPr sz="2700" spc="130" dirty="0">
                <a:solidFill>
                  <a:srgbClr val="664253"/>
                </a:solidFill>
                <a:latin typeface="Microsoft Sans Serif"/>
                <a:cs typeface="Microsoft Sans Serif"/>
              </a:rPr>
              <a:t>1 </a:t>
            </a:r>
            <a:r>
              <a:rPr sz="27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GHz),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mendukungunit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manajemen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memori(MMU),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diperlukan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7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75" dirty="0">
                <a:solidFill>
                  <a:srgbClr val="664253"/>
                </a:solidFill>
                <a:latin typeface="Microsoft Sans Serif"/>
                <a:cs typeface="Microsoft Sans Serif"/>
              </a:rPr>
              <a:t>OS </a:t>
            </a:r>
            <a:r>
              <a:rPr sz="27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berfitur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lengkap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seperti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Linux,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Android, </a:t>
            </a:r>
            <a:r>
              <a:rPr sz="27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MS </a:t>
            </a:r>
            <a:r>
              <a:rPr sz="2700" spc="90" dirty="0">
                <a:solidFill>
                  <a:srgbClr val="664253"/>
                </a:solidFill>
                <a:latin typeface="Microsoft Sans Serif"/>
                <a:cs typeface="Microsoft Sans Serif"/>
              </a:rPr>
              <a:t>Windows,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700" spc="-75" dirty="0">
                <a:solidFill>
                  <a:srgbClr val="664253"/>
                </a:solidFill>
                <a:latin typeface="Microsoft Sans Serif"/>
                <a:cs typeface="Microsoft Sans Serif"/>
              </a:rPr>
              <a:t>OS </a:t>
            </a:r>
            <a:r>
              <a:rPr sz="27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seluler.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MMU 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modul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7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keras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mendukung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virtual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paging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menerjemahkan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alamatvirtual </a:t>
            </a:r>
            <a:r>
              <a:rPr sz="27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ke </a:t>
            </a:r>
            <a:r>
              <a:rPr sz="2700" spc="-70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alamat</a:t>
            </a:r>
            <a:r>
              <a:rPr sz="27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fisik.</a:t>
            </a:r>
            <a:endParaRPr sz="2700">
              <a:latin typeface="Microsoft Sans Serif"/>
              <a:cs typeface="Microsoft Sans Serif"/>
            </a:endParaRPr>
          </a:p>
          <a:p>
            <a:pPr marL="914400" marR="834390" algn="ctr">
              <a:lnSpc>
                <a:spcPct val="115700"/>
              </a:lnSpc>
              <a:spcBef>
                <a:spcPts val="5"/>
              </a:spcBef>
            </a:pPr>
            <a:r>
              <a:rPr sz="27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Kedua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tersebut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set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ARM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Thumb-2;perbedaan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utama </a:t>
            </a:r>
            <a:r>
              <a:rPr sz="2700" spc="-70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adalahbahwa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6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Cortex-A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mesin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90" dirty="0">
                <a:solidFill>
                  <a:srgbClr val="664253"/>
                </a:solidFill>
                <a:latin typeface="Microsoft Sans Serif"/>
                <a:cs typeface="Microsoft Sans Serif"/>
              </a:rPr>
              <a:t>32-bit,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80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Cortex-A50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mesin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90" dirty="0">
                <a:solidFill>
                  <a:srgbClr val="664253"/>
                </a:solidFill>
                <a:latin typeface="Microsoft Sans Serif"/>
                <a:cs typeface="Microsoft Sans Serif"/>
              </a:rPr>
              <a:t>64-bit.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0142" y="11"/>
            <a:ext cx="838200" cy="10287000"/>
            <a:chOff x="17450142" y="11"/>
            <a:chExt cx="838200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3395281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4272867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441792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456297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331056" y="740128"/>
            <a:ext cx="790575" cy="790575"/>
          </a:xfrm>
          <a:custGeom>
            <a:avLst/>
            <a:gdLst/>
            <a:ahLst/>
            <a:cxnLst/>
            <a:rect l="l" t="t" r="r" b="b"/>
            <a:pathLst>
              <a:path w="790575" h="790575">
                <a:moveTo>
                  <a:pt x="395287" y="790574"/>
                </a:moveTo>
                <a:lnTo>
                  <a:pt x="349188" y="787915"/>
                </a:lnTo>
                <a:lnTo>
                  <a:pt x="304651" y="780135"/>
                </a:lnTo>
                <a:lnTo>
                  <a:pt x="261973" y="767530"/>
                </a:lnTo>
                <a:lnTo>
                  <a:pt x="221450" y="750397"/>
                </a:lnTo>
                <a:lnTo>
                  <a:pt x="183378" y="729033"/>
                </a:lnTo>
                <a:lnTo>
                  <a:pt x="148055" y="703734"/>
                </a:lnTo>
                <a:lnTo>
                  <a:pt x="115777" y="674797"/>
                </a:lnTo>
                <a:lnTo>
                  <a:pt x="86840" y="642519"/>
                </a:lnTo>
                <a:lnTo>
                  <a:pt x="61541" y="607196"/>
                </a:lnTo>
                <a:lnTo>
                  <a:pt x="40177" y="569124"/>
                </a:lnTo>
                <a:lnTo>
                  <a:pt x="23044" y="528601"/>
                </a:lnTo>
                <a:lnTo>
                  <a:pt x="10439" y="485923"/>
                </a:lnTo>
                <a:lnTo>
                  <a:pt x="2659" y="441386"/>
                </a:lnTo>
                <a:lnTo>
                  <a:pt x="0" y="395287"/>
                </a:lnTo>
                <a:lnTo>
                  <a:pt x="2659" y="349188"/>
                </a:lnTo>
                <a:lnTo>
                  <a:pt x="10439" y="304651"/>
                </a:lnTo>
                <a:lnTo>
                  <a:pt x="23044" y="261973"/>
                </a:lnTo>
                <a:lnTo>
                  <a:pt x="40177" y="221450"/>
                </a:lnTo>
                <a:lnTo>
                  <a:pt x="61541" y="183378"/>
                </a:lnTo>
                <a:lnTo>
                  <a:pt x="86840" y="148055"/>
                </a:lnTo>
                <a:lnTo>
                  <a:pt x="115777" y="115777"/>
                </a:lnTo>
                <a:lnTo>
                  <a:pt x="148055" y="86840"/>
                </a:lnTo>
                <a:lnTo>
                  <a:pt x="183378" y="61541"/>
                </a:lnTo>
                <a:lnTo>
                  <a:pt x="221450" y="40177"/>
                </a:lnTo>
                <a:lnTo>
                  <a:pt x="261973" y="23044"/>
                </a:lnTo>
                <a:lnTo>
                  <a:pt x="304651" y="10439"/>
                </a:lnTo>
                <a:lnTo>
                  <a:pt x="349188" y="2659"/>
                </a:lnTo>
                <a:lnTo>
                  <a:pt x="395287" y="0"/>
                </a:lnTo>
                <a:lnTo>
                  <a:pt x="441386" y="2659"/>
                </a:lnTo>
                <a:lnTo>
                  <a:pt x="485923" y="10439"/>
                </a:lnTo>
                <a:lnTo>
                  <a:pt x="528601" y="23044"/>
                </a:lnTo>
                <a:lnTo>
                  <a:pt x="569124" y="40177"/>
                </a:lnTo>
                <a:lnTo>
                  <a:pt x="607196" y="61541"/>
                </a:lnTo>
                <a:lnTo>
                  <a:pt x="642519" y="86840"/>
                </a:lnTo>
                <a:lnTo>
                  <a:pt x="674797" y="115777"/>
                </a:lnTo>
                <a:lnTo>
                  <a:pt x="703734" y="148055"/>
                </a:lnTo>
                <a:lnTo>
                  <a:pt x="729033" y="183378"/>
                </a:lnTo>
                <a:lnTo>
                  <a:pt x="750397" y="221450"/>
                </a:lnTo>
                <a:lnTo>
                  <a:pt x="767530" y="261973"/>
                </a:lnTo>
                <a:lnTo>
                  <a:pt x="780135" y="304651"/>
                </a:lnTo>
                <a:lnTo>
                  <a:pt x="787915" y="349188"/>
                </a:lnTo>
                <a:lnTo>
                  <a:pt x="790574" y="395287"/>
                </a:lnTo>
                <a:lnTo>
                  <a:pt x="787915" y="441386"/>
                </a:lnTo>
                <a:lnTo>
                  <a:pt x="780135" y="485923"/>
                </a:lnTo>
                <a:lnTo>
                  <a:pt x="767530" y="528601"/>
                </a:lnTo>
                <a:lnTo>
                  <a:pt x="750397" y="569124"/>
                </a:lnTo>
                <a:lnTo>
                  <a:pt x="729033" y="607196"/>
                </a:lnTo>
                <a:lnTo>
                  <a:pt x="703734" y="642519"/>
                </a:lnTo>
                <a:lnTo>
                  <a:pt x="674797" y="674797"/>
                </a:lnTo>
                <a:lnTo>
                  <a:pt x="642519" y="703734"/>
                </a:lnTo>
                <a:lnTo>
                  <a:pt x="607196" y="729033"/>
                </a:lnTo>
                <a:lnTo>
                  <a:pt x="569124" y="750397"/>
                </a:lnTo>
                <a:lnTo>
                  <a:pt x="528601" y="767530"/>
                </a:lnTo>
                <a:lnTo>
                  <a:pt x="485923" y="780135"/>
                </a:lnTo>
                <a:lnTo>
                  <a:pt x="441386" y="787915"/>
                </a:lnTo>
                <a:lnTo>
                  <a:pt x="395287" y="790574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19913" y="913461"/>
            <a:ext cx="21082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120" dirty="0">
                <a:solidFill>
                  <a:srgbClr val="FFF2EC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904122" y="1681690"/>
            <a:ext cx="175387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85" dirty="0"/>
              <a:t>Cortex-R</a:t>
            </a:r>
            <a:endParaRPr sz="3050"/>
          </a:p>
        </p:txBody>
      </p:sp>
      <p:sp>
        <p:nvSpPr>
          <p:cNvPr id="10" name="object 10"/>
          <p:cNvSpPr txBox="1"/>
          <p:nvPr/>
        </p:nvSpPr>
        <p:spPr>
          <a:xfrm>
            <a:off x="1158814" y="2346356"/>
            <a:ext cx="15132685" cy="7169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88900" algn="ctr">
              <a:lnSpc>
                <a:spcPct val="115700"/>
              </a:lnSpc>
              <a:spcBef>
                <a:spcPts val="95"/>
              </a:spcBef>
            </a:pP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Cortex-R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dirancang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mendukung 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real-time,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mana </a:t>
            </a:r>
            <a:r>
              <a:rPr sz="2700" spc="95" dirty="0">
                <a:solidFill>
                  <a:srgbClr val="664253"/>
                </a:solidFill>
                <a:latin typeface="Microsoft Sans Serif"/>
                <a:cs typeface="Microsoft Sans Serif"/>
              </a:rPr>
              <a:t>waktu </a:t>
            </a:r>
            <a:r>
              <a:rPr sz="27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peristiwa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terjadi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perlu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dikontrol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respons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cepat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terhadap </a:t>
            </a:r>
            <a:r>
              <a:rPr sz="27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peristiwa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tersebut.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Mereka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berjalan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pada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frekuensi 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clock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cukup </a:t>
            </a:r>
            <a:r>
              <a:rPr sz="27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tinggi </a:t>
            </a:r>
            <a:r>
              <a:rPr sz="27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(misalnya, </a:t>
            </a:r>
            <a:r>
              <a:rPr sz="2700" spc="90" dirty="0">
                <a:solidFill>
                  <a:srgbClr val="664253"/>
                </a:solidFill>
                <a:latin typeface="Microsoft Sans Serif"/>
                <a:cs typeface="Microsoft Sans Serif"/>
              </a:rPr>
              <a:t>200MHz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hingga </a:t>
            </a:r>
            <a:r>
              <a:rPr sz="27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800MHz)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latensi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respons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sangat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rendah.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Cortex-R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mencakup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peningkatan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baik pada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set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maupun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organisasi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mendukung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real-time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dalam. Sebagian 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besar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memilikiMMU;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persyaratan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data yang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terbatasdan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jumlah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prosessimultan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terbatas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menghilangkan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kebutuhan </a:t>
            </a:r>
            <a:r>
              <a:rPr sz="27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akan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dukungan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7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keras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lunak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65" dirty="0">
                <a:solidFill>
                  <a:srgbClr val="664253"/>
                </a:solidFill>
                <a:latin typeface="Microsoft Sans Serif"/>
                <a:cs typeface="Microsoft Sans Serif"/>
              </a:rPr>
              <a:t>rumit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virtual.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Cortex-R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memang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Memory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Protection </a:t>
            </a:r>
            <a:r>
              <a:rPr sz="27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Unit </a:t>
            </a:r>
            <a:r>
              <a:rPr sz="27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(MPU), </a:t>
            </a:r>
            <a:r>
              <a:rPr sz="27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cache,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700" spc="-70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80" dirty="0">
                <a:solidFill>
                  <a:srgbClr val="664253"/>
                </a:solidFill>
                <a:latin typeface="Microsoft Sans Serif"/>
                <a:cs typeface="Microsoft Sans Serif"/>
              </a:rPr>
              <a:t>fitur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lainnya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dirancang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industri.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MPU 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modul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7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keras </a:t>
            </a:r>
            <a:r>
              <a:rPr sz="27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melarang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satu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program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 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mengakses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ditetapkan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7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programaktif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lainnya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secaratidak </a:t>
            </a:r>
            <a:r>
              <a:rPr sz="27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sengaja.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 berbagai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metode,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batas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pelindung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dibuatdi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sekitar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program, dan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program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dilarang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mereferensikan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data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luar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batas</a:t>
            </a:r>
            <a:r>
              <a:rPr sz="27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itu.</a:t>
            </a:r>
            <a:endParaRPr sz="2700">
              <a:latin typeface="Microsoft Sans Serif"/>
              <a:cs typeface="Microsoft Sans Serif"/>
            </a:endParaRPr>
          </a:p>
          <a:p>
            <a:pPr marL="156210" marR="59690" algn="ctr">
              <a:lnSpc>
                <a:spcPct val="115700"/>
              </a:lnSpc>
            </a:pP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Contoh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7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akan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Cortex-R 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pengereman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otomotif, </a:t>
            </a:r>
            <a:r>
              <a:rPr sz="2700" spc="-70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pengontrol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penyimpanan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massal,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jaringan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pencetakan.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5580" y="2233676"/>
            <a:ext cx="10450830" cy="55994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065" marR="5080" algn="ctr">
              <a:lnSpc>
                <a:spcPts val="14619"/>
              </a:lnSpc>
              <a:spcBef>
                <a:spcPts val="400"/>
              </a:spcBef>
            </a:pPr>
            <a:r>
              <a:rPr sz="12200" b="1" spc="-160" dirty="0">
                <a:solidFill>
                  <a:srgbClr val="FFF2EC"/>
                </a:solidFill>
                <a:latin typeface="Arial"/>
                <a:cs typeface="Arial"/>
              </a:rPr>
              <a:t>Konsep</a:t>
            </a:r>
            <a:r>
              <a:rPr sz="12200" b="1" spc="15" dirty="0">
                <a:solidFill>
                  <a:srgbClr val="FFF2EC"/>
                </a:solidFill>
                <a:latin typeface="Arial"/>
                <a:cs typeface="Arial"/>
              </a:rPr>
              <a:t> </a:t>
            </a:r>
            <a:r>
              <a:rPr sz="12200" b="1" spc="170" dirty="0">
                <a:solidFill>
                  <a:srgbClr val="FFF2EC"/>
                </a:solidFill>
                <a:latin typeface="Arial"/>
                <a:cs typeface="Arial"/>
              </a:rPr>
              <a:t>Dasar </a:t>
            </a:r>
            <a:r>
              <a:rPr sz="12200" b="1" spc="-3375" dirty="0">
                <a:solidFill>
                  <a:srgbClr val="FFF2EC"/>
                </a:solidFill>
                <a:latin typeface="Arial"/>
                <a:cs typeface="Arial"/>
              </a:rPr>
              <a:t> </a:t>
            </a:r>
            <a:r>
              <a:rPr sz="12200" b="1" spc="60" dirty="0">
                <a:solidFill>
                  <a:srgbClr val="FFF2EC"/>
                </a:solidFill>
                <a:latin typeface="Arial"/>
                <a:cs typeface="Arial"/>
              </a:rPr>
              <a:t>dan</a:t>
            </a:r>
            <a:r>
              <a:rPr sz="12200" b="1" spc="80" dirty="0">
                <a:solidFill>
                  <a:srgbClr val="FFF2EC"/>
                </a:solidFill>
                <a:latin typeface="Arial"/>
                <a:cs typeface="Arial"/>
              </a:rPr>
              <a:t> </a:t>
            </a:r>
            <a:r>
              <a:rPr sz="12200" b="1" spc="-135" dirty="0">
                <a:solidFill>
                  <a:srgbClr val="FFF2EC"/>
                </a:solidFill>
                <a:latin typeface="Arial"/>
                <a:cs typeface="Arial"/>
              </a:rPr>
              <a:t>Evolusi </a:t>
            </a:r>
            <a:r>
              <a:rPr sz="12200" b="1" spc="-130" dirty="0">
                <a:solidFill>
                  <a:srgbClr val="FFF2EC"/>
                </a:solidFill>
                <a:latin typeface="Arial"/>
                <a:cs typeface="Arial"/>
              </a:rPr>
              <a:t> </a:t>
            </a:r>
            <a:r>
              <a:rPr sz="12200" b="1" spc="190" dirty="0">
                <a:solidFill>
                  <a:srgbClr val="FFF2EC"/>
                </a:solidFill>
                <a:latin typeface="Arial"/>
                <a:cs typeface="Arial"/>
              </a:rPr>
              <a:t>Komputer</a:t>
            </a:r>
            <a:endParaRPr sz="1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50142" y="0"/>
            <a:ext cx="838200" cy="10287000"/>
            <a:chOff x="17450142" y="0"/>
            <a:chExt cx="838200" cy="10287000"/>
          </a:xfrm>
        </p:grpSpPr>
        <p:sp>
          <p:nvSpPr>
            <p:cNvPr id="4" name="object 4"/>
            <p:cNvSpPr/>
            <p:nvPr/>
          </p:nvSpPr>
          <p:spPr>
            <a:xfrm>
              <a:off x="17450142" y="0"/>
              <a:ext cx="838200" cy="10287000"/>
            </a:xfrm>
            <a:custGeom>
              <a:avLst/>
              <a:gdLst/>
              <a:ahLst/>
              <a:cxnLst/>
              <a:rect l="l" t="t" r="r" b="b"/>
              <a:pathLst>
                <a:path w="838200" h="10287000">
                  <a:moveTo>
                    <a:pt x="8381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38199" y="0"/>
                  </a:lnTo>
                  <a:lnTo>
                    <a:pt x="838199" y="10286999"/>
                  </a:lnTo>
                  <a:close/>
                </a:path>
              </a:pathLst>
            </a:custGeom>
            <a:solidFill>
              <a:srgbClr val="FFF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93221" y="349655"/>
              <a:ext cx="328930" cy="9617075"/>
            </a:xfrm>
            <a:custGeom>
              <a:avLst/>
              <a:gdLst/>
              <a:ahLst/>
              <a:cxnLst/>
              <a:rect l="l" t="t" r="r" b="b"/>
              <a:pathLst>
                <a:path w="328930" h="9617075">
                  <a:moveTo>
                    <a:pt x="328828" y="9331846"/>
                  </a:moveTo>
                  <a:lnTo>
                    <a:pt x="0" y="9331846"/>
                  </a:lnTo>
                  <a:lnTo>
                    <a:pt x="164414" y="9616605"/>
                  </a:lnTo>
                  <a:lnTo>
                    <a:pt x="328828" y="9331846"/>
                  </a:lnTo>
                  <a:close/>
                </a:path>
                <a:path w="328930" h="9617075">
                  <a:moveTo>
                    <a:pt x="328879" y="284759"/>
                  </a:moveTo>
                  <a:lnTo>
                    <a:pt x="164477" y="0"/>
                  </a:lnTo>
                  <a:lnTo>
                    <a:pt x="63" y="284759"/>
                  </a:lnTo>
                  <a:lnTo>
                    <a:pt x="328879" y="284759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89643" y="712668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66798" y="1590249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66798" y="173530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66798" y="188035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03522" y="1316094"/>
            <a:ext cx="14278610" cy="753110"/>
            <a:chOff x="1403522" y="1316094"/>
            <a:chExt cx="14278610" cy="753110"/>
          </a:xfrm>
        </p:grpSpPr>
        <p:sp>
          <p:nvSpPr>
            <p:cNvPr id="11" name="object 11"/>
            <p:cNvSpPr/>
            <p:nvPr/>
          </p:nvSpPr>
          <p:spPr>
            <a:xfrm>
              <a:off x="1422572" y="2031025"/>
              <a:ext cx="14240510" cy="19050"/>
            </a:xfrm>
            <a:custGeom>
              <a:avLst/>
              <a:gdLst/>
              <a:ahLst/>
              <a:cxnLst/>
              <a:rect l="l" t="t" r="r" b="b"/>
              <a:pathLst>
                <a:path w="14240510" h="19050">
                  <a:moveTo>
                    <a:pt x="0" y="0"/>
                  </a:moveTo>
                  <a:lnTo>
                    <a:pt x="14240002" y="19001"/>
                  </a:lnTo>
                </a:path>
              </a:pathLst>
            </a:custGeom>
            <a:ln w="38099">
              <a:solidFill>
                <a:srgbClr val="F5D5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03654" y="1348142"/>
              <a:ext cx="1395730" cy="314325"/>
            </a:xfrm>
            <a:custGeom>
              <a:avLst/>
              <a:gdLst/>
              <a:ahLst/>
              <a:cxnLst/>
              <a:rect l="l" t="t" r="r" b="b"/>
              <a:pathLst>
                <a:path w="1395730" h="314325">
                  <a:moveTo>
                    <a:pt x="314325" y="157162"/>
                  </a:moveTo>
                  <a:lnTo>
                    <a:pt x="306311" y="107492"/>
                  </a:lnTo>
                  <a:lnTo>
                    <a:pt x="283997" y="64350"/>
                  </a:lnTo>
                  <a:lnTo>
                    <a:pt x="249986" y="30327"/>
                  </a:lnTo>
                  <a:lnTo>
                    <a:pt x="206844" y="8013"/>
                  </a:lnTo>
                  <a:lnTo>
                    <a:pt x="157162" y="0"/>
                  </a:lnTo>
                  <a:lnTo>
                    <a:pt x="107492" y="8013"/>
                  </a:lnTo>
                  <a:lnTo>
                    <a:pt x="64350" y="30327"/>
                  </a:lnTo>
                  <a:lnTo>
                    <a:pt x="30327" y="64350"/>
                  </a:lnTo>
                  <a:lnTo>
                    <a:pt x="8013" y="107492"/>
                  </a:lnTo>
                  <a:lnTo>
                    <a:pt x="0" y="157162"/>
                  </a:lnTo>
                  <a:lnTo>
                    <a:pt x="8013" y="206844"/>
                  </a:lnTo>
                  <a:lnTo>
                    <a:pt x="30327" y="249986"/>
                  </a:lnTo>
                  <a:lnTo>
                    <a:pt x="64350" y="283997"/>
                  </a:lnTo>
                  <a:lnTo>
                    <a:pt x="107492" y="306311"/>
                  </a:lnTo>
                  <a:lnTo>
                    <a:pt x="157162" y="314325"/>
                  </a:lnTo>
                  <a:lnTo>
                    <a:pt x="206844" y="306311"/>
                  </a:lnTo>
                  <a:lnTo>
                    <a:pt x="249986" y="283997"/>
                  </a:lnTo>
                  <a:lnTo>
                    <a:pt x="283997" y="249986"/>
                  </a:lnTo>
                  <a:lnTo>
                    <a:pt x="306311" y="206844"/>
                  </a:lnTo>
                  <a:lnTo>
                    <a:pt x="314325" y="157162"/>
                  </a:lnTo>
                  <a:close/>
                </a:path>
                <a:path w="1395730" h="314325">
                  <a:moveTo>
                    <a:pt x="854710" y="157162"/>
                  </a:moveTo>
                  <a:lnTo>
                    <a:pt x="846709" y="107492"/>
                  </a:lnTo>
                  <a:lnTo>
                    <a:pt x="824395" y="64350"/>
                  </a:lnTo>
                  <a:lnTo>
                    <a:pt x="790371" y="30327"/>
                  </a:lnTo>
                  <a:lnTo>
                    <a:pt x="747229" y="8013"/>
                  </a:lnTo>
                  <a:lnTo>
                    <a:pt x="697547" y="0"/>
                  </a:lnTo>
                  <a:lnTo>
                    <a:pt x="647877" y="8013"/>
                  </a:lnTo>
                  <a:lnTo>
                    <a:pt x="604735" y="30327"/>
                  </a:lnTo>
                  <a:lnTo>
                    <a:pt x="570712" y="64350"/>
                  </a:lnTo>
                  <a:lnTo>
                    <a:pt x="548398" y="107492"/>
                  </a:lnTo>
                  <a:lnTo>
                    <a:pt x="540385" y="157162"/>
                  </a:lnTo>
                  <a:lnTo>
                    <a:pt x="548398" y="206844"/>
                  </a:lnTo>
                  <a:lnTo>
                    <a:pt x="570712" y="249986"/>
                  </a:lnTo>
                  <a:lnTo>
                    <a:pt x="604735" y="283997"/>
                  </a:lnTo>
                  <a:lnTo>
                    <a:pt x="647877" y="306311"/>
                  </a:lnTo>
                  <a:lnTo>
                    <a:pt x="697547" y="314325"/>
                  </a:lnTo>
                  <a:lnTo>
                    <a:pt x="747229" y="306311"/>
                  </a:lnTo>
                  <a:lnTo>
                    <a:pt x="790371" y="283997"/>
                  </a:lnTo>
                  <a:lnTo>
                    <a:pt x="824395" y="249986"/>
                  </a:lnTo>
                  <a:lnTo>
                    <a:pt x="846709" y="206844"/>
                  </a:lnTo>
                  <a:lnTo>
                    <a:pt x="854710" y="157162"/>
                  </a:lnTo>
                  <a:close/>
                </a:path>
                <a:path w="1395730" h="314325">
                  <a:moveTo>
                    <a:pt x="1395107" y="157162"/>
                  </a:moveTo>
                  <a:lnTo>
                    <a:pt x="1387094" y="107492"/>
                  </a:lnTo>
                  <a:lnTo>
                    <a:pt x="1364780" y="64350"/>
                  </a:lnTo>
                  <a:lnTo>
                    <a:pt x="1330756" y="30327"/>
                  </a:lnTo>
                  <a:lnTo>
                    <a:pt x="1287614" y="8013"/>
                  </a:lnTo>
                  <a:lnTo>
                    <a:pt x="1237945" y="0"/>
                  </a:lnTo>
                  <a:lnTo>
                    <a:pt x="1188262" y="8013"/>
                  </a:lnTo>
                  <a:lnTo>
                    <a:pt x="1145120" y="30327"/>
                  </a:lnTo>
                  <a:lnTo>
                    <a:pt x="1111097" y="64350"/>
                  </a:lnTo>
                  <a:lnTo>
                    <a:pt x="1088796" y="107492"/>
                  </a:lnTo>
                  <a:lnTo>
                    <a:pt x="1080782" y="157162"/>
                  </a:lnTo>
                  <a:lnTo>
                    <a:pt x="1088796" y="206844"/>
                  </a:lnTo>
                  <a:lnTo>
                    <a:pt x="1111097" y="249986"/>
                  </a:lnTo>
                  <a:lnTo>
                    <a:pt x="1145120" y="283997"/>
                  </a:lnTo>
                  <a:lnTo>
                    <a:pt x="1188262" y="306311"/>
                  </a:lnTo>
                  <a:lnTo>
                    <a:pt x="1237945" y="314325"/>
                  </a:lnTo>
                  <a:lnTo>
                    <a:pt x="1287614" y="306311"/>
                  </a:lnTo>
                  <a:lnTo>
                    <a:pt x="1330756" y="283997"/>
                  </a:lnTo>
                  <a:lnTo>
                    <a:pt x="1364780" y="249986"/>
                  </a:lnTo>
                  <a:lnTo>
                    <a:pt x="1387094" y="206844"/>
                  </a:lnTo>
                  <a:lnTo>
                    <a:pt x="1395107" y="157162"/>
                  </a:lnTo>
                  <a:close/>
                </a:path>
              </a:pathLst>
            </a:custGeom>
            <a:solidFill>
              <a:srgbClr val="FFF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8647" y="1319368"/>
              <a:ext cx="400049" cy="4000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32897" y="1316094"/>
              <a:ext cx="419099" cy="4190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98202" y="1079909"/>
            <a:ext cx="3138170" cy="782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950" b="1" spc="90" dirty="0">
                <a:solidFill>
                  <a:srgbClr val="FFF2EC"/>
                </a:solidFill>
                <a:latin typeface="Arial"/>
                <a:cs typeface="Arial"/>
              </a:rPr>
              <a:t>BAGIAN</a:t>
            </a:r>
            <a:r>
              <a:rPr sz="4950" b="1" spc="-30" dirty="0">
                <a:solidFill>
                  <a:srgbClr val="FFF2EC"/>
                </a:solidFill>
                <a:latin typeface="Arial"/>
                <a:cs typeface="Arial"/>
              </a:rPr>
              <a:t> </a:t>
            </a:r>
            <a:r>
              <a:rPr sz="4950" b="1" spc="225" dirty="0">
                <a:solidFill>
                  <a:srgbClr val="FFF2EC"/>
                </a:solidFill>
                <a:latin typeface="Arial"/>
                <a:cs typeface="Arial"/>
              </a:rPr>
              <a:t>1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0142" y="11"/>
            <a:ext cx="838200" cy="10287000"/>
            <a:chOff x="17450142" y="11"/>
            <a:chExt cx="838200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3727953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4605516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4750558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489562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331056" y="254412"/>
            <a:ext cx="790575" cy="790575"/>
          </a:xfrm>
          <a:custGeom>
            <a:avLst/>
            <a:gdLst/>
            <a:ahLst/>
            <a:cxnLst/>
            <a:rect l="l" t="t" r="r" b="b"/>
            <a:pathLst>
              <a:path w="790575" h="790575">
                <a:moveTo>
                  <a:pt x="395287" y="790574"/>
                </a:moveTo>
                <a:lnTo>
                  <a:pt x="349188" y="787915"/>
                </a:lnTo>
                <a:lnTo>
                  <a:pt x="304651" y="780135"/>
                </a:lnTo>
                <a:lnTo>
                  <a:pt x="261973" y="767530"/>
                </a:lnTo>
                <a:lnTo>
                  <a:pt x="221450" y="750397"/>
                </a:lnTo>
                <a:lnTo>
                  <a:pt x="183378" y="729033"/>
                </a:lnTo>
                <a:lnTo>
                  <a:pt x="148055" y="703734"/>
                </a:lnTo>
                <a:lnTo>
                  <a:pt x="115777" y="674797"/>
                </a:lnTo>
                <a:lnTo>
                  <a:pt x="86840" y="642519"/>
                </a:lnTo>
                <a:lnTo>
                  <a:pt x="61541" y="607196"/>
                </a:lnTo>
                <a:lnTo>
                  <a:pt x="40177" y="569124"/>
                </a:lnTo>
                <a:lnTo>
                  <a:pt x="23044" y="528601"/>
                </a:lnTo>
                <a:lnTo>
                  <a:pt x="10439" y="485923"/>
                </a:lnTo>
                <a:lnTo>
                  <a:pt x="2659" y="441386"/>
                </a:lnTo>
                <a:lnTo>
                  <a:pt x="0" y="395287"/>
                </a:lnTo>
                <a:lnTo>
                  <a:pt x="2659" y="349188"/>
                </a:lnTo>
                <a:lnTo>
                  <a:pt x="10439" y="304651"/>
                </a:lnTo>
                <a:lnTo>
                  <a:pt x="23044" y="261973"/>
                </a:lnTo>
                <a:lnTo>
                  <a:pt x="40177" y="221450"/>
                </a:lnTo>
                <a:lnTo>
                  <a:pt x="61541" y="183378"/>
                </a:lnTo>
                <a:lnTo>
                  <a:pt x="86840" y="148055"/>
                </a:lnTo>
                <a:lnTo>
                  <a:pt x="115777" y="115777"/>
                </a:lnTo>
                <a:lnTo>
                  <a:pt x="148055" y="86840"/>
                </a:lnTo>
                <a:lnTo>
                  <a:pt x="183378" y="61541"/>
                </a:lnTo>
                <a:lnTo>
                  <a:pt x="221450" y="40177"/>
                </a:lnTo>
                <a:lnTo>
                  <a:pt x="261973" y="23044"/>
                </a:lnTo>
                <a:lnTo>
                  <a:pt x="304651" y="10439"/>
                </a:lnTo>
                <a:lnTo>
                  <a:pt x="349188" y="2659"/>
                </a:lnTo>
                <a:lnTo>
                  <a:pt x="395287" y="0"/>
                </a:lnTo>
                <a:lnTo>
                  <a:pt x="441386" y="2659"/>
                </a:lnTo>
                <a:lnTo>
                  <a:pt x="485923" y="10439"/>
                </a:lnTo>
                <a:lnTo>
                  <a:pt x="528601" y="23044"/>
                </a:lnTo>
                <a:lnTo>
                  <a:pt x="569124" y="40177"/>
                </a:lnTo>
                <a:lnTo>
                  <a:pt x="607196" y="61541"/>
                </a:lnTo>
                <a:lnTo>
                  <a:pt x="642519" y="86840"/>
                </a:lnTo>
                <a:lnTo>
                  <a:pt x="674797" y="115777"/>
                </a:lnTo>
                <a:lnTo>
                  <a:pt x="703734" y="148055"/>
                </a:lnTo>
                <a:lnTo>
                  <a:pt x="729033" y="183378"/>
                </a:lnTo>
                <a:lnTo>
                  <a:pt x="750397" y="221450"/>
                </a:lnTo>
                <a:lnTo>
                  <a:pt x="767530" y="261973"/>
                </a:lnTo>
                <a:lnTo>
                  <a:pt x="780135" y="304651"/>
                </a:lnTo>
                <a:lnTo>
                  <a:pt x="787915" y="349188"/>
                </a:lnTo>
                <a:lnTo>
                  <a:pt x="790574" y="395287"/>
                </a:lnTo>
                <a:lnTo>
                  <a:pt x="787915" y="441386"/>
                </a:lnTo>
                <a:lnTo>
                  <a:pt x="780135" y="485923"/>
                </a:lnTo>
                <a:lnTo>
                  <a:pt x="767530" y="528601"/>
                </a:lnTo>
                <a:lnTo>
                  <a:pt x="750397" y="569124"/>
                </a:lnTo>
                <a:lnTo>
                  <a:pt x="729033" y="607196"/>
                </a:lnTo>
                <a:lnTo>
                  <a:pt x="703734" y="642519"/>
                </a:lnTo>
                <a:lnTo>
                  <a:pt x="674797" y="674797"/>
                </a:lnTo>
                <a:lnTo>
                  <a:pt x="642519" y="703734"/>
                </a:lnTo>
                <a:lnTo>
                  <a:pt x="607196" y="729033"/>
                </a:lnTo>
                <a:lnTo>
                  <a:pt x="569124" y="750397"/>
                </a:lnTo>
                <a:lnTo>
                  <a:pt x="528601" y="767530"/>
                </a:lnTo>
                <a:lnTo>
                  <a:pt x="485923" y="780135"/>
                </a:lnTo>
                <a:lnTo>
                  <a:pt x="441386" y="787915"/>
                </a:lnTo>
                <a:lnTo>
                  <a:pt x="395287" y="790574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19913" y="427721"/>
            <a:ext cx="21082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120" dirty="0">
                <a:solidFill>
                  <a:srgbClr val="FFF2EC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69446" y="1195950"/>
            <a:ext cx="18230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10" dirty="0"/>
              <a:t>Cortex-M</a:t>
            </a:r>
            <a:endParaRPr sz="3050"/>
          </a:p>
        </p:txBody>
      </p:sp>
      <p:sp>
        <p:nvSpPr>
          <p:cNvPr id="10" name="object 10"/>
          <p:cNvSpPr txBox="1"/>
          <p:nvPr/>
        </p:nvSpPr>
        <p:spPr>
          <a:xfrm>
            <a:off x="680213" y="1777106"/>
            <a:ext cx="16090265" cy="3359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88900" algn="ctr">
              <a:lnSpc>
                <a:spcPct val="115700"/>
              </a:lnSpc>
              <a:spcBef>
                <a:spcPts val="95"/>
              </a:spcBef>
            </a:pP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seri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telah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dikembangkan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terutama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domain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mana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kebutuhan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akan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manajemen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interupsi yang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cepat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sangat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deterministik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digabungkan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permintaan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jumlah </a:t>
            </a:r>
            <a:r>
              <a:rPr sz="2700" spc="-70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gerbang yang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sangat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konsumsi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daya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serendah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mungkin.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Sepertiseri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Cortex-R,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MPU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tetapi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ada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MMU.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hanyamenggunakan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set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Thumb-2.</a:t>
            </a:r>
            <a:endParaRPr sz="2700">
              <a:latin typeface="Microsoft Sans Serif"/>
              <a:cs typeface="Microsoft Sans Serif"/>
            </a:endParaRPr>
          </a:p>
          <a:p>
            <a:pPr marL="180340" marR="172720" indent="-635" algn="ctr">
              <a:lnSpc>
                <a:spcPct val="115700"/>
              </a:lnSpc>
            </a:pPr>
            <a:r>
              <a:rPr sz="27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Pasar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Cortex-M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mencakup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7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IoT,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jaringan sensor/aktuator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nirkabel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pabrik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perusahaan </a:t>
            </a:r>
            <a:r>
              <a:rPr sz="27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lain,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elektronik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bodi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otomotif,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sebagainya.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Saat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ini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terdapat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664253"/>
                </a:solidFill>
                <a:latin typeface="Microsoft Sans Serif"/>
                <a:cs typeface="Microsoft Sans Serif"/>
              </a:rPr>
              <a:t>4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versi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seri </a:t>
            </a:r>
            <a:r>
              <a:rPr sz="2700" spc="-7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Cortex-M: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5933" y="5477041"/>
            <a:ext cx="638175" cy="761365"/>
            <a:chOff x="355933" y="5477041"/>
            <a:chExt cx="638175" cy="761365"/>
          </a:xfrm>
        </p:grpSpPr>
        <p:sp>
          <p:nvSpPr>
            <p:cNvPr id="12" name="object 12"/>
            <p:cNvSpPr/>
            <p:nvPr/>
          </p:nvSpPr>
          <p:spPr>
            <a:xfrm>
              <a:off x="355933" y="5562016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8435" y="5477041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1926" y="6360036"/>
            <a:ext cx="4456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12750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Cortex-M0:</a:t>
            </a:r>
            <a:r>
              <a:rPr sz="25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Dirancang</a:t>
            </a:r>
            <a:r>
              <a:rPr sz="25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65" dirty="0">
                <a:solidFill>
                  <a:srgbClr val="664253"/>
                </a:solidFill>
                <a:latin typeface="Microsoft Sans Serif"/>
                <a:cs typeface="Microsoft Sans Serif"/>
              </a:rPr>
              <a:t>8-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16-bit,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model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1926" y="7122036"/>
            <a:ext cx="422275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menekankan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biaya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rendah,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daya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sangat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rendah,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kesederhanaan.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dioptimalkan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ukuran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diesilikon 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kecil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(mulai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gerbang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12k)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digunakan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chip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biaya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terendah.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65992" y="5338952"/>
            <a:ext cx="638175" cy="761365"/>
            <a:chOff x="6465992" y="5338952"/>
            <a:chExt cx="638175" cy="761365"/>
          </a:xfrm>
        </p:grpSpPr>
        <p:sp>
          <p:nvSpPr>
            <p:cNvPr id="17" name="object 17"/>
            <p:cNvSpPr/>
            <p:nvPr/>
          </p:nvSpPr>
          <p:spPr>
            <a:xfrm>
              <a:off x="6465992" y="5423927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08495" y="5338952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61986" y="5366841"/>
            <a:ext cx="28270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120" dirty="0">
                <a:solidFill>
                  <a:srgbClr val="664253"/>
                </a:solidFill>
                <a:latin typeface="Arial"/>
                <a:cs typeface="Arial"/>
              </a:rPr>
              <a:t>Cortex-M0+</a:t>
            </a:r>
            <a:endParaRPr sz="3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367361" y="5477041"/>
            <a:ext cx="638175" cy="761365"/>
            <a:chOff x="11367361" y="5477041"/>
            <a:chExt cx="638175" cy="761365"/>
          </a:xfrm>
        </p:grpSpPr>
        <p:sp>
          <p:nvSpPr>
            <p:cNvPr id="21" name="object 21"/>
            <p:cNvSpPr/>
            <p:nvPr/>
          </p:nvSpPr>
          <p:spPr>
            <a:xfrm>
              <a:off x="11367361" y="5562016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09864" y="5477041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51926" y="5504929"/>
            <a:ext cx="1354899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23600" algn="l"/>
              </a:tabLst>
            </a:pPr>
            <a:r>
              <a:rPr sz="3800" b="1" spc="125" dirty="0">
                <a:solidFill>
                  <a:srgbClr val="664253"/>
                </a:solidFill>
                <a:latin typeface="Arial"/>
                <a:cs typeface="Arial"/>
              </a:rPr>
              <a:t>Cortex-M0	Cortex-M3</a:t>
            </a:r>
            <a:endParaRPr sz="3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163356" y="6360036"/>
            <a:ext cx="494792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7594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Dirancang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 </a:t>
            </a:r>
            <a:r>
              <a:rPr sz="2500" spc="145" dirty="0">
                <a:solidFill>
                  <a:srgbClr val="664253"/>
                </a:solidFill>
                <a:latin typeface="Microsoft Sans Serif"/>
                <a:cs typeface="Microsoft Sans Serif"/>
              </a:rPr>
              <a:t>16- </a:t>
            </a:r>
            <a:r>
              <a:rPr sz="2500" spc="1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32-bit,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model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menekankan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kinerja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efisiensi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energi.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juga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664253"/>
                </a:solidFill>
                <a:latin typeface="Microsoft Sans Serif"/>
                <a:cs typeface="Microsoft Sans Serif"/>
              </a:rPr>
              <a:t>fitur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debug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pelacakan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komprehensif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memungkinkan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pengembang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lunak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mengembangkan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mereka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cepat.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61986" y="6221948"/>
            <a:ext cx="29845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7594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Versi </a:t>
            </a:r>
            <a:r>
              <a:rPr sz="25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M0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disempurnakan</a:t>
            </a:r>
            <a:r>
              <a:rPr sz="2500" spc="-9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hematenergi.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44123" y="7524439"/>
            <a:ext cx="638175" cy="761365"/>
            <a:chOff x="6344123" y="7524439"/>
            <a:chExt cx="638175" cy="761365"/>
          </a:xfrm>
        </p:grpSpPr>
        <p:sp>
          <p:nvSpPr>
            <p:cNvPr id="27" name="object 27"/>
            <p:cNvSpPr/>
            <p:nvPr/>
          </p:nvSpPr>
          <p:spPr>
            <a:xfrm>
              <a:off x="6344123" y="7609390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86625" y="7524439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140116" y="7552304"/>
            <a:ext cx="4458335" cy="278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125" dirty="0">
                <a:solidFill>
                  <a:srgbClr val="664253"/>
                </a:solidFill>
                <a:latin typeface="Arial"/>
                <a:cs typeface="Arial"/>
              </a:rPr>
              <a:t>Cortex-M4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170"/>
              </a:spcBef>
              <a:tabLst>
                <a:tab pos="57594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Model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menyediakan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semua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664253"/>
                </a:solidFill>
                <a:latin typeface="Microsoft Sans Serif"/>
                <a:cs typeface="Microsoft Sans Serif"/>
              </a:rPr>
              <a:t>fitur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Cortex-M3,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tambahan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mendukung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tugas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pemrosesan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sinyal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digital.</a:t>
            </a:r>
            <a:endParaRPr sz="2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0142" y="0"/>
            <a:ext cx="838200" cy="10287000"/>
            <a:chOff x="17450142" y="0"/>
            <a:chExt cx="838200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4050966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4928546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5073598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521865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331056" y="254400"/>
            <a:ext cx="790575" cy="790575"/>
          </a:xfrm>
          <a:custGeom>
            <a:avLst/>
            <a:gdLst/>
            <a:ahLst/>
            <a:cxnLst/>
            <a:rect l="l" t="t" r="r" b="b"/>
            <a:pathLst>
              <a:path w="790575" h="790575">
                <a:moveTo>
                  <a:pt x="395287" y="790574"/>
                </a:moveTo>
                <a:lnTo>
                  <a:pt x="349188" y="787915"/>
                </a:lnTo>
                <a:lnTo>
                  <a:pt x="304651" y="780135"/>
                </a:lnTo>
                <a:lnTo>
                  <a:pt x="261973" y="767530"/>
                </a:lnTo>
                <a:lnTo>
                  <a:pt x="221450" y="750397"/>
                </a:lnTo>
                <a:lnTo>
                  <a:pt x="183378" y="729033"/>
                </a:lnTo>
                <a:lnTo>
                  <a:pt x="148055" y="703734"/>
                </a:lnTo>
                <a:lnTo>
                  <a:pt x="115777" y="674797"/>
                </a:lnTo>
                <a:lnTo>
                  <a:pt x="86840" y="642519"/>
                </a:lnTo>
                <a:lnTo>
                  <a:pt x="61541" y="607196"/>
                </a:lnTo>
                <a:lnTo>
                  <a:pt x="40177" y="569124"/>
                </a:lnTo>
                <a:lnTo>
                  <a:pt x="23044" y="528601"/>
                </a:lnTo>
                <a:lnTo>
                  <a:pt x="10439" y="485923"/>
                </a:lnTo>
                <a:lnTo>
                  <a:pt x="2659" y="441386"/>
                </a:lnTo>
                <a:lnTo>
                  <a:pt x="0" y="395287"/>
                </a:lnTo>
                <a:lnTo>
                  <a:pt x="2659" y="349188"/>
                </a:lnTo>
                <a:lnTo>
                  <a:pt x="10439" y="304651"/>
                </a:lnTo>
                <a:lnTo>
                  <a:pt x="23044" y="261973"/>
                </a:lnTo>
                <a:lnTo>
                  <a:pt x="40177" y="221450"/>
                </a:lnTo>
                <a:lnTo>
                  <a:pt x="61541" y="183378"/>
                </a:lnTo>
                <a:lnTo>
                  <a:pt x="86840" y="148055"/>
                </a:lnTo>
                <a:lnTo>
                  <a:pt x="115777" y="115777"/>
                </a:lnTo>
                <a:lnTo>
                  <a:pt x="148055" y="86840"/>
                </a:lnTo>
                <a:lnTo>
                  <a:pt x="183378" y="61541"/>
                </a:lnTo>
                <a:lnTo>
                  <a:pt x="221450" y="40177"/>
                </a:lnTo>
                <a:lnTo>
                  <a:pt x="261973" y="23044"/>
                </a:lnTo>
                <a:lnTo>
                  <a:pt x="304651" y="10439"/>
                </a:lnTo>
                <a:lnTo>
                  <a:pt x="349188" y="2659"/>
                </a:lnTo>
                <a:lnTo>
                  <a:pt x="395287" y="0"/>
                </a:lnTo>
                <a:lnTo>
                  <a:pt x="441386" y="2659"/>
                </a:lnTo>
                <a:lnTo>
                  <a:pt x="485923" y="10439"/>
                </a:lnTo>
                <a:lnTo>
                  <a:pt x="528601" y="23044"/>
                </a:lnTo>
                <a:lnTo>
                  <a:pt x="569124" y="40177"/>
                </a:lnTo>
                <a:lnTo>
                  <a:pt x="607196" y="61541"/>
                </a:lnTo>
                <a:lnTo>
                  <a:pt x="642519" y="86840"/>
                </a:lnTo>
                <a:lnTo>
                  <a:pt x="674797" y="115777"/>
                </a:lnTo>
                <a:lnTo>
                  <a:pt x="703734" y="148055"/>
                </a:lnTo>
                <a:lnTo>
                  <a:pt x="729033" y="183378"/>
                </a:lnTo>
                <a:lnTo>
                  <a:pt x="750397" y="221450"/>
                </a:lnTo>
                <a:lnTo>
                  <a:pt x="767530" y="261973"/>
                </a:lnTo>
                <a:lnTo>
                  <a:pt x="780135" y="304651"/>
                </a:lnTo>
                <a:lnTo>
                  <a:pt x="787915" y="349188"/>
                </a:lnTo>
                <a:lnTo>
                  <a:pt x="790574" y="395287"/>
                </a:lnTo>
                <a:lnTo>
                  <a:pt x="787915" y="441386"/>
                </a:lnTo>
                <a:lnTo>
                  <a:pt x="780135" y="485923"/>
                </a:lnTo>
                <a:lnTo>
                  <a:pt x="767530" y="528601"/>
                </a:lnTo>
                <a:lnTo>
                  <a:pt x="750397" y="569124"/>
                </a:lnTo>
                <a:lnTo>
                  <a:pt x="729033" y="607196"/>
                </a:lnTo>
                <a:lnTo>
                  <a:pt x="703734" y="642519"/>
                </a:lnTo>
                <a:lnTo>
                  <a:pt x="674797" y="674797"/>
                </a:lnTo>
                <a:lnTo>
                  <a:pt x="642519" y="703734"/>
                </a:lnTo>
                <a:lnTo>
                  <a:pt x="607196" y="729033"/>
                </a:lnTo>
                <a:lnTo>
                  <a:pt x="569124" y="750397"/>
                </a:lnTo>
                <a:lnTo>
                  <a:pt x="528601" y="767530"/>
                </a:lnTo>
                <a:lnTo>
                  <a:pt x="485923" y="780135"/>
                </a:lnTo>
                <a:lnTo>
                  <a:pt x="441386" y="787915"/>
                </a:lnTo>
                <a:lnTo>
                  <a:pt x="395287" y="790574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19913" y="427717"/>
            <a:ext cx="21082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120" dirty="0">
                <a:solidFill>
                  <a:srgbClr val="FFF2EC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69446" y="1195947"/>
            <a:ext cx="18230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10" dirty="0"/>
              <a:t>Cortex-M</a:t>
            </a:r>
            <a:endParaRPr sz="3050"/>
          </a:p>
        </p:txBody>
      </p:sp>
      <p:sp>
        <p:nvSpPr>
          <p:cNvPr id="10" name="object 10"/>
          <p:cNvSpPr txBox="1"/>
          <p:nvPr/>
        </p:nvSpPr>
        <p:spPr>
          <a:xfrm>
            <a:off x="680213" y="1777096"/>
            <a:ext cx="16090265" cy="3359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88900" algn="ctr">
              <a:lnSpc>
                <a:spcPct val="115700"/>
              </a:lnSpc>
              <a:spcBef>
                <a:spcPts val="95"/>
              </a:spcBef>
            </a:pP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seri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telah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dikembangkan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terutama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domain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mana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kebutuhan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akan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manajemen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interupsi yang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cepat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sangat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deterministik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digabungkan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permintaan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jumlah </a:t>
            </a:r>
            <a:r>
              <a:rPr sz="2700" spc="-70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gerbang yang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sangat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konsumsi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daya 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serendah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mungkin.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Sepertiseri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Cortex-R,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 </a:t>
            </a:r>
            <a:r>
              <a:rPr sz="27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MPU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tetapi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ada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MMU.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hanyamenggunakan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set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Thumb-2.</a:t>
            </a:r>
            <a:endParaRPr sz="2700">
              <a:latin typeface="Microsoft Sans Serif"/>
              <a:cs typeface="Microsoft Sans Serif"/>
            </a:endParaRPr>
          </a:p>
          <a:p>
            <a:pPr marL="180340" marR="172720" indent="-635" algn="ctr">
              <a:lnSpc>
                <a:spcPct val="115700"/>
              </a:lnSpc>
            </a:pPr>
            <a:r>
              <a:rPr sz="27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Pasar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Cortex-M </a:t>
            </a:r>
            <a:r>
              <a:rPr sz="27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mencakup </a:t>
            </a:r>
            <a:r>
              <a:rPr sz="27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7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IoT,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jaringan sensor/aktuator </a:t>
            </a:r>
            <a:r>
              <a:rPr sz="27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nirkabel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pabrik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perusahaan </a:t>
            </a:r>
            <a:r>
              <a:rPr sz="27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lain,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elektronik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bodi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otomotif,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sebagainya.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Saat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ini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terdapat</a:t>
            </a:r>
            <a:r>
              <a:rPr sz="27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130" dirty="0">
                <a:solidFill>
                  <a:srgbClr val="664253"/>
                </a:solidFill>
                <a:latin typeface="Microsoft Sans Serif"/>
                <a:cs typeface="Microsoft Sans Serif"/>
              </a:rPr>
              <a:t>4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dirty="0">
                <a:solidFill>
                  <a:srgbClr val="664253"/>
                </a:solidFill>
                <a:latin typeface="Microsoft Sans Serif"/>
                <a:cs typeface="Microsoft Sans Serif"/>
              </a:rPr>
              <a:t>versi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</a:t>
            </a:r>
            <a:r>
              <a:rPr sz="27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seri </a:t>
            </a:r>
            <a:r>
              <a:rPr sz="2700" spc="-7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7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Cortex-M: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5933" y="5477037"/>
            <a:ext cx="638175" cy="761365"/>
            <a:chOff x="355933" y="5477037"/>
            <a:chExt cx="638175" cy="761365"/>
          </a:xfrm>
        </p:grpSpPr>
        <p:sp>
          <p:nvSpPr>
            <p:cNvPr id="12" name="object 12"/>
            <p:cNvSpPr/>
            <p:nvPr/>
          </p:nvSpPr>
          <p:spPr>
            <a:xfrm>
              <a:off x="355933" y="5562003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8435" y="5477037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1926" y="6360032"/>
            <a:ext cx="4456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12750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Cortex-M0:</a:t>
            </a:r>
            <a:r>
              <a:rPr sz="25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Dirancang</a:t>
            </a:r>
            <a:r>
              <a:rPr sz="25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65" dirty="0">
                <a:solidFill>
                  <a:srgbClr val="664253"/>
                </a:solidFill>
                <a:latin typeface="Microsoft Sans Serif"/>
                <a:cs typeface="Microsoft Sans Serif"/>
              </a:rPr>
              <a:t>8-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16-bit,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model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1926" y="7122031"/>
            <a:ext cx="422275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menekankan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biaya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rendah,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daya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sangat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rendah,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kesederhanaan.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dioptimalkan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ukuran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diesilikon 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kecil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(mulai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gerbang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12k)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digunakan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chip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biaya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terendah.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65992" y="5338945"/>
            <a:ext cx="638175" cy="761365"/>
            <a:chOff x="6465992" y="5338945"/>
            <a:chExt cx="638175" cy="761365"/>
          </a:xfrm>
        </p:grpSpPr>
        <p:sp>
          <p:nvSpPr>
            <p:cNvPr id="17" name="object 17"/>
            <p:cNvSpPr/>
            <p:nvPr/>
          </p:nvSpPr>
          <p:spPr>
            <a:xfrm>
              <a:off x="6465992" y="5423912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08495" y="5338945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61986" y="5366826"/>
            <a:ext cx="28270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120" dirty="0">
                <a:solidFill>
                  <a:srgbClr val="664253"/>
                </a:solidFill>
                <a:latin typeface="Arial"/>
                <a:cs typeface="Arial"/>
              </a:rPr>
              <a:t>Cortex-M0+</a:t>
            </a:r>
            <a:endParaRPr sz="3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367361" y="5477037"/>
            <a:ext cx="638175" cy="761365"/>
            <a:chOff x="11367361" y="5477037"/>
            <a:chExt cx="638175" cy="761365"/>
          </a:xfrm>
        </p:grpSpPr>
        <p:sp>
          <p:nvSpPr>
            <p:cNvPr id="21" name="object 21"/>
            <p:cNvSpPr/>
            <p:nvPr/>
          </p:nvSpPr>
          <p:spPr>
            <a:xfrm>
              <a:off x="11367361" y="5562003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09864" y="5477037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51926" y="5504917"/>
            <a:ext cx="1354899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23600" algn="l"/>
              </a:tabLst>
            </a:pPr>
            <a:r>
              <a:rPr sz="3800" b="1" spc="125" dirty="0">
                <a:solidFill>
                  <a:srgbClr val="664253"/>
                </a:solidFill>
                <a:latin typeface="Arial"/>
                <a:cs typeface="Arial"/>
              </a:rPr>
              <a:t>Cortex-M0	Cortex-M3</a:t>
            </a:r>
            <a:endParaRPr sz="3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163356" y="6360032"/>
            <a:ext cx="494792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7594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Dirancang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 </a:t>
            </a:r>
            <a:r>
              <a:rPr sz="2500" spc="145" dirty="0">
                <a:solidFill>
                  <a:srgbClr val="664253"/>
                </a:solidFill>
                <a:latin typeface="Microsoft Sans Serif"/>
                <a:cs typeface="Microsoft Sans Serif"/>
              </a:rPr>
              <a:t>16- </a:t>
            </a:r>
            <a:r>
              <a:rPr sz="2500" spc="1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32-bit,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model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menekankan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kinerja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efisiensi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energi.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juga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664253"/>
                </a:solidFill>
                <a:latin typeface="Microsoft Sans Serif"/>
                <a:cs typeface="Microsoft Sans Serif"/>
              </a:rPr>
              <a:t>fitur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debug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pelacakan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komprehensif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memungkinkan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pengembang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lunak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mengembangkan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mereka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cepat.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61986" y="6221941"/>
            <a:ext cx="29845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7594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Versi </a:t>
            </a:r>
            <a:r>
              <a:rPr sz="25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M0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disempurnakan</a:t>
            </a:r>
            <a:r>
              <a:rPr sz="2500" spc="-9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hematenergi.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44123" y="7524417"/>
            <a:ext cx="638175" cy="761365"/>
            <a:chOff x="6344123" y="7524417"/>
            <a:chExt cx="638175" cy="761365"/>
          </a:xfrm>
        </p:grpSpPr>
        <p:sp>
          <p:nvSpPr>
            <p:cNvPr id="27" name="object 27"/>
            <p:cNvSpPr/>
            <p:nvPr/>
          </p:nvSpPr>
          <p:spPr>
            <a:xfrm>
              <a:off x="6344123" y="7609384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86625" y="7524417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140116" y="7552297"/>
            <a:ext cx="4458335" cy="278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125" dirty="0">
                <a:solidFill>
                  <a:srgbClr val="664253"/>
                </a:solidFill>
                <a:latin typeface="Arial"/>
                <a:cs typeface="Arial"/>
              </a:rPr>
              <a:t>Cortex-M4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170"/>
              </a:spcBef>
              <a:tabLst>
                <a:tab pos="57594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Model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menyediakan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semua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664253"/>
                </a:solidFill>
                <a:latin typeface="Microsoft Sans Serif"/>
                <a:cs typeface="Microsoft Sans Serif"/>
              </a:rPr>
              <a:t>fitur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Cortex-M3,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tambahan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mendukung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tugas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pemrosesan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sinyal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digital.</a:t>
            </a:r>
            <a:endParaRPr sz="2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0142" y="0"/>
            <a:ext cx="838200" cy="10287000"/>
            <a:chOff x="17450142" y="0"/>
            <a:chExt cx="838200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4354347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5231926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5376979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552203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7168" y="107570"/>
            <a:ext cx="7058024" cy="96964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482533" y="9853992"/>
            <a:ext cx="696658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solidFill>
                  <a:srgbClr val="DEB8CA"/>
                </a:solidFill>
                <a:latin typeface="Microsoft Sans Serif"/>
                <a:cs typeface="Microsoft Sans Serif"/>
              </a:rPr>
              <a:t>Gambar </a:t>
            </a:r>
            <a:r>
              <a:rPr sz="2600" spc="110" dirty="0">
                <a:solidFill>
                  <a:srgbClr val="DEB8CA"/>
                </a:solidFill>
                <a:latin typeface="Microsoft Sans Serif"/>
                <a:cs typeface="Microsoft Sans Serif"/>
              </a:rPr>
              <a:t>3</a:t>
            </a:r>
            <a:r>
              <a:rPr sz="2600" spc="-20" dirty="0">
                <a:solidFill>
                  <a:srgbClr val="DEB8CA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DEB8CA"/>
                </a:solidFill>
                <a:latin typeface="Microsoft Sans Serif"/>
                <a:cs typeface="Microsoft Sans Serif"/>
              </a:rPr>
              <a:t>Chip</a:t>
            </a:r>
            <a:r>
              <a:rPr sz="2600" spc="-20" dirty="0">
                <a:solidFill>
                  <a:srgbClr val="DEB8CA"/>
                </a:solidFill>
                <a:latin typeface="Microsoft Sans Serif"/>
                <a:cs typeface="Microsoft Sans Serif"/>
              </a:rPr>
              <a:t> </a:t>
            </a:r>
            <a:r>
              <a:rPr sz="2600" spc="15" dirty="0">
                <a:solidFill>
                  <a:srgbClr val="DEB8CA"/>
                </a:solidFill>
                <a:latin typeface="Microsoft Sans Serif"/>
                <a:cs typeface="Microsoft Sans Serif"/>
              </a:rPr>
              <a:t>Mikrokontroler</a:t>
            </a:r>
            <a:r>
              <a:rPr sz="2600" spc="-25" dirty="0">
                <a:solidFill>
                  <a:srgbClr val="DEB8CA"/>
                </a:solidFill>
                <a:latin typeface="Microsoft Sans Serif"/>
                <a:cs typeface="Microsoft Sans Serif"/>
              </a:rPr>
              <a:t> </a:t>
            </a:r>
            <a:r>
              <a:rPr sz="2600" spc="-55" dirty="0">
                <a:solidFill>
                  <a:srgbClr val="DEB8CA"/>
                </a:solidFill>
                <a:latin typeface="Microsoft Sans Serif"/>
                <a:cs typeface="Microsoft Sans Serif"/>
              </a:rPr>
              <a:t>Khas</a:t>
            </a:r>
            <a:r>
              <a:rPr sz="2600" spc="-20" dirty="0">
                <a:solidFill>
                  <a:srgbClr val="DEB8CA"/>
                </a:solidFill>
                <a:latin typeface="Microsoft Sans Serif"/>
                <a:cs typeface="Microsoft Sans Serif"/>
              </a:rPr>
              <a:t> </a:t>
            </a:r>
            <a:r>
              <a:rPr sz="2600" spc="40" dirty="0">
                <a:solidFill>
                  <a:srgbClr val="DEB8CA"/>
                </a:solidFill>
                <a:latin typeface="Microsoft Sans Serif"/>
                <a:cs typeface="Microsoft Sans Serif"/>
              </a:rPr>
              <a:t>Cortex-M3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526" y="72599"/>
            <a:ext cx="8681720" cy="1002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" marR="5080" indent="579120" algn="r">
              <a:lnSpc>
                <a:spcPct val="117500"/>
              </a:lnSpc>
              <a:spcBef>
                <a:spcPts val="95"/>
              </a:spcBef>
            </a:pP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Pada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teks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ini,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kami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akan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ARM </a:t>
            </a:r>
            <a:r>
              <a:rPr sz="25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Cortex-M3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sebagai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contoh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kami.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paling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cocok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semua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model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ARM </a:t>
            </a:r>
            <a:r>
              <a:rPr sz="25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penggunaan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umum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mikrokontroler. </a:t>
            </a:r>
            <a:r>
              <a:rPr sz="25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Cortex-M3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berbagai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produsen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produk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mikrokontroler.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awal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mitra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utama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telah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menggabungkan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25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Cortex-M3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flash, 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SRAM,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beberapa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periferal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memberikan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penawaranyang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kompetitif</a:t>
            </a:r>
            <a:endParaRPr sz="25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denganharga</a:t>
            </a:r>
            <a:r>
              <a:rPr sz="25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hanya</a:t>
            </a:r>
            <a:r>
              <a:rPr sz="25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$1.</a:t>
            </a:r>
            <a:endParaRPr sz="2500">
              <a:latin typeface="Microsoft Sans Serif"/>
              <a:cs typeface="Microsoft Sans Serif"/>
            </a:endParaRPr>
          </a:p>
          <a:p>
            <a:pPr marL="12700" marR="5080" indent="423545" algn="r">
              <a:lnSpc>
                <a:spcPct val="117500"/>
              </a:lnSpc>
              <a:spcBef>
                <a:spcPts val="1165"/>
              </a:spcBef>
            </a:pP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Inti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Cortex-M3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bus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terpisah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</a:t>
            </a:r>
            <a:r>
              <a:rPr sz="2500" spc="-6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data.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Susunan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5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kadang-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kadang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disebutsebagai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Harvard,berbeda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arsitektur von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Neumann,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 bus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sinyal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memori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sama </a:t>
            </a:r>
            <a:r>
              <a:rPr sz="25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dan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data.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kemampuan membacainstruksi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data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 memori 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bersamaan,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25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 </a:t>
            </a:r>
            <a:r>
              <a:rPr sz="25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664253"/>
                </a:solidFill>
                <a:latin typeface="Microsoft Sans Serif"/>
                <a:cs typeface="Microsoft Sans Serif"/>
              </a:rPr>
              <a:t>M3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melakukan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banyak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operasi 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paralel,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mempercepat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eksekusi aplikasi.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Inti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berisi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dekoder </a:t>
            </a:r>
            <a:r>
              <a:rPr sz="25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Thumb, </a:t>
            </a:r>
            <a:r>
              <a:rPr sz="25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ALU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canggih dengan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dukungan </a:t>
            </a:r>
            <a:r>
              <a:rPr sz="25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perkalian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dan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pembagian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keras,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logika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kontrol,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antarmukake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komponen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prosesorlainnya. </a:t>
            </a:r>
            <a:r>
              <a:rPr sz="25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 </a:t>
            </a:r>
            <a:r>
              <a:rPr sz="25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khusus,ada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antarmuka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ke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pengontrol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interupsi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vektor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bersarang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(NVIC)dan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modul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jejakmakrosel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(ETM)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tertanam.</a:t>
            </a:r>
            <a:endParaRPr sz="2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0142" y="1"/>
            <a:ext cx="838200" cy="10287000"/>
            <a:chOff x="17450142" y="1"/>
            <a:chExt cx="838200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4807739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568532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583037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597542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3313" y="53091"/>
            <a:ext cx="15310485" cy="145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95"/>
              </a:spcBef>
            </a:pPr>
            <a:r>
              <a:rPr sz="2700" b="0" spc="40" dirty="0">
                <a:latin typeface="Microsoft Sans Serif"/>
                <a:cs typeface="Microsoft Sans Serif"/>
              </a:rPr>
              <a:t>Inti </a:t>
            </a:r>
            <a:r>
              <a:rPr sz="2700" b="0" spc="-10" dirty="0">
                <a:latin typeface="Microsoft Sans Serif"/>
                <a:cs typeface="Microsoft Sans Serif"/>
              </a:rPr>
              <a:t>adalah </a:t>
            </a:r>
            <a:r>
              <a:rPr sz="2700" b="0" spc="15" dirty="0">
                <a:latin typeface="Microsoft Sans Serif"/>
                <a:cs typeface="Microsoft Sans Serif"/>
              </a:rPr>
              <a:t>bagian </a:t>
            </a:r>
            <a:r>
              <a:rPr sz="2700" b="0" spc="20" dirty="0">
                <a:latin typeface="Microsoft Sans Serif"/>
                <a:cs typeface="Microsoft Sans Serif"/>
              </a:rPr>
              <a:t>dari </a:t>
            </a:r>
            <a:r>
              <a:rPr sz="2700" b="0" spc="35" dirty="0">
                <a:latin typeface="Microsoft Sans Serif"/>
                <a:cs typeface="Microsoft Sans Serif"/>
              </a:rPr>
              <a:t>modul </a:t>
            </a:r>
            <a:r>
              <a:rPr sz="2700" b="0" spc="30" dirty="0">
                <a:latin typeface="Microsoft Sans Serif"/>
                <a:cs typeface="Microsoft Sans Serif"/>
              </a:rPr>
              <a:t>yang </a:t>
            </a:r>
            <a:r>
              <a:rPr sz="2700" b="0" spc="20" dirty="0">
                <a:latin typeface="Microsoft Sans Serif"/>
                <a:cs typeface="Microsoft Sans Serif"/>
              </a:rPr>
              <a:t>disebutprosesor </a:t>
            </a:r>
            <a:r>
              <a:rPr sz="2700" b="0" spc="40" dirty="0">
                <a:latin typeface="Microsoft Sans Serif"/>
                <a:cs typeface="Microsoft Sans Serif"/>
              </a:rPr>
              <a:t>Cortex-M3. </a:t>
            </a:r>
            <a:r>
              <a:rPr sz="2700" b="0" spc="10" dirty="0">
                <a:latin typeface="Microsoft Sans Serif"/>
                <a:cs typeface="Microsoft Sans Serif"/>
              </a:rPr>
              <a:t>Istilahini </a:t>
            </a:r>
            <a:r>
              <a:rPr sz="2700" b="0" spc="-5" dirty="0">
                <a:latin typeface="Microsoft Sans Serif"/>
                <a:cs typeface="Microsoft Sans Serif"/>
              </a:rPr>
              <a:t>agak menyesatkan, </a:t>
            </a:r>
            <a:r>
              <a:rPr sz="2700" b="0" spc="-15" dirty="0">
                <a:latin typeface="Microsoft Sans Serif"/>
                <a:cs typeface="Microsoft Sans Serif"/>
              </a:rPr>
              <a:t>karena </a:t>
            </a:r>
            <a:r>
              <a:rPr sz="2700" b="0" spc="-705" dirty="0">
                <a:latin typeface="Microsoft Sans Serif"/>
                <a:cs typeface="Microsoft Sans Serif"/>
              </a:rPr>
              <a:t> </a:t>
            </a:r>
            <a:r>
              <a:rPr sz="2700" b="0" spc="-10" dirty="0">
                <a:latin typeface="Microsoft Sans Serif"/>
                <a:cs typeface="Microsoft Sans Serif"/>
              </a:rPr>
              <a:t>biasanya </a:t>
            </a:r>
            <a:r>
              <a:rPr sz="2700" b="0" spc="5" dirty="0">
                <a:latin typeface="Microsoft Sans Serif"/>
                <a:cs typeface="Microsoft Sans Serif"/>
              </a:rPr>
              <a:t>dalam </a:t>
            </a:r>
            <a:r>
              <a:rPr sz="2700" b="0" spc="20" dirty="0">
                <a:latin typeface="Microsoft Sans Serif"/>
                <a:cs typeface="Microsoft Sans Serif"/>
              </a:rPr>
              <a:t>literatur, istilah </a:t>
            </a:r>
            <a:r>
              <a:rPr sz="2700" b="0" spc="60" dirty="0">
                <a:latin typeface="Microsoft Sans Serif"/>
                <a:cs typeface="Microsoft Sans Serif"/>
              </a:rPr>
              <a:t>inti </a:t>
            </a:r>
            <a:r>
              <a:rPr sz="2700" b="0" spc="20" dirty="0">
                <a:latin typeface="Microsoft Sans Serif"/>
                <a:cs typeface="Microsoft Sans Serif"/>
              </a:rPr>
              <a:t>dan </a:t>
            </a:r>
            <a:r>
              <a:rPr sz="2700" b="0" spc="5" dirty="0">
                <a:latin typeface="Microsoft Sans Serif"/>
                <a:cs typeface="Microsoft Sans Serif"/>
              </a:rPr>
              <a:t>prosesor </a:t>
            </a:r>
            <a:r>
              <a:rPr sz="2700" b="0" spc="30" dirty="0">
                <a:latin typeface="Microsoft Sans Serif"/>
                <a:cs typeface="Microsoft Sans Serif"/>
              </a:rPr>
              <a:t>dipandang </a:t>
            </a:r>
            <a:r>
              <a:rPr sz="2700" b="0" spc="-20" dirty="0">
                <a:latin typeface="Microsoft Sans Serif"/>
                <a:cs typeface="Microsoft Sans Serif"/>
              </a:rPr>
              <a:t>setara. </a:t>
            </a:r>
            <a:r>
              <a:rPr sz="2700" b="0" spc="-35" dirty="0">
                <a:latin typeface="Microsoft Sans Serif"/>
                <a:cs typeface="Microsoft Sans Serif"/>
              </a:rPr>
              <a:t>Selain </a:t>
            </a:r>
            <a:r>
              <a:rPr sz="2700" b="0" spc="20" dirty="0">
                <a:latin typeface="Microsoft Sans Serif"/>
                <a:cs typeface="Microsoft Sans Serif"/>
              </a:rPr>
              <a:t>inti, </a:t>
            </a:r>
            <a:r>
              <a:rPr sz="2700" b="0" spc="5" dirty="0">
                <a:latin typeface="Microsoft Sans Serif"/>
                <a:cs typeface="Microsoft Sans Serif"/>
              </a:rPr>
              <a:t>prosesor mencakup </a:t>
            </a:r>
            <a:r>
              <a:rPr sz="2700" b="0" spc="10" dirty="0">
                <a:latin typeface="Microsoft Sans Serif"/>
                <a:cs typeface="Microsoft Sans Serif"/>
              </a:rPr>
              <a:t> </a:t>
            </a:r>
            <a:r>
              <a:rPr sz="2700" b="0" spc="5" dirty="0">
                <a:latin typeface="Microsoft Sans Serif"/>
                <a:cs typeface="Microsoft Sans Serif"/>
              </a:rPr>
              <a:t>elemen-elemen</a:t>
            </a:r>
            <a:r>
              <a:rPr sz="2700" b="0" spc="-20" dirty="0">
                <a:latin typeface="Microsoft Sans Serif"/>
                <a:cs typeface="Microsoft Sans Serif"/>
              </a:rPr>
              <a:t> </a:t>
            </a:r>
            <a:r>
              <a:rPr sz="2700" b="0" spc="15" dirty="0">
                <a:latin typeface="Microsoft Sans Serif"/>
                <a:cs typeface="Microsoft Sans Serif"/>
              </a:rPr>
              <a:t>berikut: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2162" y="1764557"/>
            <a:ext cx="638175" cy="761365"/>
            <a:chOff x="452162" y="1764557"/>
            <a:chExt cx="638175" cy="761365"/>
          </a:xfrm>
        </p:grpSpPr>
        <p:sp>
          <p:nvSpPr>
            <p:cNvPr id="9" name="object 9"/>
            <p:cNvSpPr/>
            <p:nvPr/>
          </p:nvSpPr>
          <p:spPr>
            <a:xfrm>
              <a:off x="452162" y="1849521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664" y="1764557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48155" y="1792434"/>
            <a:ext cx="4086225" cy="164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100" dirty="0">
                <a:solidFill>
                  <a:srgbClr val="664253"/>
                </a:solidFill>
                <a:latin typeface="Arial"/>
                <a:cs typeface="Arial"/>
              </a:rPr>
              <a:t>NVIC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170"/>
              </a:spcBef>
              <a:tabLst>
                <a:tab pos="49466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Memberikan</a:t>
            </a:r>
            <a:r>
              <a:rPr sz="25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kemampuan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penanganan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interupsi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8155" y="3409552"/>
            <a:ext cx="410146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dikonfigurasi 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ke 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prosesor. NVIC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memfasilitasi </a:t>
            </a:r>
            <a:r>
              <a:rPr sz="2500" spc="-6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pengecualian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pada latensi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 rendahdan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penanganan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interupsi, dan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mengontrol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manajemen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daya.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97903" y="1764557"/>
            <a:ext cx="638175" cy="761365"/>
            <a:chOff x="5697903" y="1764557"/>
            <a:chExt cx="638175" cy="761365"/>
          </a:xfrm>
        </p:grpSpPr>
        <p:sp>
          <p:nvSpPr>
            <p:cNvPr id="14" name="object 14"/>
            <p:cNvSpPr/>
            <p:nvPr/>
          </p:nvSpPr>
          <p:spPr>
            <a:xfrm>
              <a:off x="5697903" y="1849521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40405" y="1764557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211407" y="1764557"/>
            <a:ext cx="638175" cy="761365"/>
            <a:chOff x="11211407" y="1764557"/>
            <a:chExt cx="638175" cy="761365"/>
          </a:xfrm>
        </p:grpSpPr>
        <p:sp>
          <p:nvSpPr>
            <p:cNvPr id="17" name="object 17"/>
            <p:cNvSpPr/>
            <p:nvPr/>
          </p:nvSpPr>
          <p:spPr>
            <a:xfrm>
              <a:off x="11211407" y="1849521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353910" y="1764557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93897" y="1792434"/>
            <a:ext cx="4417060" cy="392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35" dirty="0">
                <a:solidFill>
                  <a:srgbClr val="664253"/>
                </a:solidFill>
                <a:latin typeface="Arial"/>
                <a:cs typeface="Arial"/>
              </a:rPr>
              <a:t>ETM</a:t>
            </a:r>
            <a:endParaRPr sz="3800">
              <a:latin typeface="Arial"/>
              <a:cs typeface="Arial"/>
            </a:endParaRPr>
          </a:p>
          <a:p>
            <a:pPr marL="12700" marR="5080" indent="408940">
              <a:lnSpc>
                <a:spcPct val="100000"/>
              </a:lnSpc>
              <a:spcBef>
                <a:spcPts val="2170"/>
              </a:spcBef>
            </a:pP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·Komponen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debug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opsional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memungkinkan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rekonstruksi 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eksekusi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program.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ETM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dirancang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menjadi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alat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debug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berkecepatan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tinggi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berdaya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hanya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mendukung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pelacakan 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instruksi.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2162" y="6418755"/>
            <a:ext cx="638175" cy="761365"/>
            <a:chOff x="452162" y="6418755"/>
            <a:chExt cx="638175" cy="761365"/>
          </a:xfrm>
        </p:grpSpPr>
        <p:sp>
          <p:nvSpPr>
            <p:cNvPr id="21" name="object 21"/>
            <p:cNvSpPr/>
            <p:nvPr/>
          </p:nvSpPr>
          <p:spPr>
            <a:xfrm>
              <a:off x="452162" y="6503721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4664" y="6418755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48155" y="6168818"/>
            <a:ext cx="3303904" cy="297624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19380">
              <a:lnSpc>
                <a:spcPts val="4500"/>
              </a:lnSpc>
              <a:spcBef>
                <a:spcPts val="300"/>
              </a:spcBef>
            </a:pPr>
            <a:r>
              <a:rPr sz="3800" b="1" spc="50" dirty="0">
                <a:solidFill>
                  <a:srgbClr val="664253"/>
                </a:solidFill>
                <a:latin typeface="Arial"/>
                <a:cs typeface="Arial"/>
              </a:rPr>
              <a:t>Debug</a:t>
            </a:r>
            <a:r>
              <a:rPr sz="3800" b="1" spc="-4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-165" dirty="0">
                <a:solidFill>
                  <a:srgbClr val="664253"/>
                </a:solidFill>
                <a:latin typeface="Arial"/>
                <a:cs typeface="Arial"/>
              </a:rPr>
              <a:t>access </a:t>
            </a:r>
            <a:r>
              <a:rPr sz="3800" b="1" spc="-104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125" dirty="0">
                <a:solidFill>
                  <a:srgbClr val="664253"/>
                </a:solidFill>
                <a:latin typeface="Arial"/>
                <a:cs typeface="Arial"/>
              </a:rPr>
              <a:t>port</a:t>
            </a:r>
            <a:r>
              <a:rPr sz="3800" b="1" spc="1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190" dirty="0">
                <a:solidFill>
                  <a:srgbClr val="664253"/>
                </a:solidFill>
                <a:latin typeface="Arial"/>
                <a:cs typeface="Arial"/>
              </a:rPr>
              <a:t>(DAP)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30"/>
              </a:spcBef>
              <a:tabLst>
                <a:tab pos="57594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Menyediakan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antarmuka</a:t>
            </a:r>
            <a:r>
              <a:rPr sz="25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akses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debug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eksternal 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ke 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prosesor.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49220" y="6299527"/>
            <a:ext cx="4543425" cy="259524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00"/>
              </a:spcBef>
            </a:pPr>
            <a:r>
              <a:rPr sz="3800" b="1" spc="50" dirty="0">
                <a:solidFill>
                  <a:srgbClr val="664253"/>
                </a:solidFill>
                <a:latin typeface="Arial"/>
                <a:cs typeface="Arial"/>
              </a:rPr>
              <a:t>SRAM</a:t>
            </a:r>
            <a:r>
              <a:rPr sz="3800" b="1" spc="-1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165" dirty="0">
                <a:solidFill>
                  <a:srgbClr val="664253"/>
                </a:solidFill>
                <a:latin typeface="Arial"/>
                <a:cs typeface="Arial"/>
              </a:rPr>
              <a:t>&amp;</a:t>
            </a:r>
            <a:r>
              <a:rPr sz="3800" b="1" spc="-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65" dirty="0">
                <a:solidFill>
                  <a:srgbClr val="664253"/>
                </a:solidFill>
                <a:latin typeface="Arial"/>
                <a:cs typeface="Arial"/>
              </a:rPr>
              <a:t>peripheral </a:t>
            </a:r>
            <a:r>
              <a:rPr sz="3800" b="1" spc="-104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55" dirty="0">
                <a:solidFill>
                  <a:srgbClr val="664253"/>
                </a:solidFill>
                <a:latin typeface="Arial"/>
                <a:cs typeface="Arial"/>
              </a:rPr>
              <a:t>interface</a:t>
            </a:r>
            <a:endParaRPr sz="3800">
              <a:latin typeface="Arial"/>
              <a:cs typeface="Arial"/>
            </a:endParaRPr>
          </a:p>
          <a:p>
            <a:pPr marL="12700" marR="1025525" indent="490855">
              <a:lnSpc>
                <a:spcPct val="100000"/>
              </a:lnSpc>
              <a:spcBef>
                <a:spcPts val="2030"/>
              </a:spcBef>
            </a:pP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Antarmuka</a:t>
            </a:r>
            <a:r>
              <a:rPr sz="2500" spc="-1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baca/tulis </a:t>
            </a:r>
            <a:r>
              <a:rPr sz="2500" spc="-6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ke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data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perangkatperiferal.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211407" y="6008773"/>
            <a:ext cx="638175" cy="761365"/>
            <a:chOff x="11211407" y="6008773"/>
            <a:chExt cx="638175" cy="761365"/>
          </a:xfrm>
        </p:grpSpPr>
        <p:sp>
          <p:nvSpPr>
            <p:cNvPr id="26" name="object 26"/>
            <p:cNvSpPr/>
            <p:nvPr/>
          </p:nvSpPr>
          <p:spPr>
            <a:xfrm>
              <a:off x="11211407" y="6093742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353910" y="6008773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1211407" y="8048614"/>
            <a:ext cx="638175" cy="761365"/>
            <a:chOff x="11211407" y="8048614"/>
            <a:chExt cx="638175" cy="761365"/>
          </a:xfrm>
        </p:grpSpPr>
        <p:sp>
          <p:nvSpPr>
            <p:cNvPr id="29" name="object 29"/>
            <p:cNvSpPr/>
            <p:nvPr/>
          </p:nvSpPr>
          <p:spPr>
            <a:xfrm>
              <a:off x="11211407" y="8133580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353910" y="8048614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059709" y="1792434"/>
            <a:ext cx="4947920" cy="834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50" dirty="0">
                <a:solidFill>
                  <a:srgbClr val="664253"/>
                </a:solidFill>
                <a:latin typeface="Arial"/>
                <a:cs typeface="Arial"/>
              </a:rPr>
              <a:t>Debug</a:t>
            </a:r>
            <a:r>
              <a:rPr sz="3800" b="1" spc="-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664253"/>
                </a:solidFill>
                <a:latin typeface="Arial"/>
                <a:cs typeface="Arial"/>
              </a:rPr>
              <a:t>logic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495"/>
              </a:spcBef>
              <a:buChar char="·"/>
              <a:tabLst>
                <a:tab pos="575945" algn="l"/>
                <a:tab pos="577215" algn="l"/>
              </a:tabLst>
            </a:pP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Dirancang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 </a:t>
            </a:r>
            <a:r>
              <a:rPr sz="2500" spc="145" dirty="0">
                <a:solidFill>
                  <a:srgbClr val="664253"/>
                </a:solidFill>
                <a:latin typeface="Microsoft Sans Serif"/>
                <a:cs typeface="Microsoft Sans Serif"/>
              </a:rPr>
              <a:t>16- </a:t>
            </a:r>
            <a:r>
              <a:rPr sz="2500" spc="1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32-bit,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model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menekankan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kinerja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efisiensi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energi.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juga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664253"/>
                </a:solidFill>
                <a:latin typeface="Microsoft Sans Serif"/>
                <a:cs typeface="Microsoft Sans Serif"/>
              </a:rPr>
              <a:t>fitur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debug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pelacakan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komprehensif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memungkinkan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pengembang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lunak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mengembangkan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mereka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cepat.</a:t>
            </a:r>
            <a:endParaRPr sz="2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800" b="1" spc="-35" dirty="0">
                <a:solidFill>
                  <a:srgbClr val="664253"/>
                </a:solidFill>
                <a:latin typeface="Arial"/>
                <a:cs typeface="Arial"/>
              </a:rPr>
              <a:t>Icode</a:t>
            </a:r>
            <a:r>
              <a:rPr sz="3800" b="1" spc="-1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55" dirty="0">
                <a:solidFill>
                  <a:srgbClr val="664253"/>
                </a:solidFill>
                <a:latin typeface="Arial"/>
                <a:cs typeface="Arial"/>
              </a:rPr>
              <a:t>interface</a:t>
            </a:r>
            <a:endParaRPr sz="3800">
              <a:latin typeface="Arial"/>
              <a:cs typeface="Arial"/>
            </a:endParaRPr>
          </a:p>
          <a:p>
            <a:pPr marL="12700" marR="972185" indent="490855">
              <a:lnSpc>
                <a:spcPct val="100000"/>
              </a:lnSpc>
              <a:spcBef>
                <a:spcPts val="2500"/>
              </a:spcBef>
            </a:pP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Mengambil</a:t>
            </a:r>
            <a:r>
              <a:rPr sz="25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</a:t>
            </a:r>
            <a:r>
              <a:rPr sz="25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ruang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kode.</a:t>
            </a:r>
            <a:endParaRPr sz="2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05"/>
              </a:spcBef>
            </a:pPr>
            <a:r>
              <a:rPr sz="3800" b="1" spc="-120" dirty="0">
                <a:solidFill>
                  <a:srgbClr val="664253"/>
                </a:solidFill>
                <a:latin typeface="Arial"/>
                <a:cs typeface="Arial"/>
              </a:rPr>
              <a:t>Bus</a:t>
            </a:r>
            <a:r>
              <a:rPr sz="3800" b="1" spc="-1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135" dirty="0">
                <a:solidFill>
                  <a:srgbClr val="664253"/>
                </a:solidFill>
                <a:latin typeface="Arial"/>
                <a:cs typeface="Arial"/>
              </a:rPr>
              <a:t>Matrix</a:t>
            </a:r>
            <a:endParaRPr sz="3800">
              <a:latin typeface="Arial"/>
              <a:cs typeface="Arial"/>
            </a:endParaRPr>
          </a:p>
          <a:p>
            <a:pPr marL="12700" marR="375920">
              <a:lnSpc>
                <a:spcPct val="100000"/>
              </a:lnSpc>
              <a:spcBef>
                <a:spcPts val="2495"/>
              </a:spcBef>
              <a:buChar char="·"/>
              <a:tabLst>
                <a:tab pos="575945" algn="l"/>
                <a:tab pos="577215" algn="l"/>
              </a:tabLst>
            </a:pP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Menghubungkan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antarmukainti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debug 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ke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bus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eksternal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di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mikrokontroler.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446955" y="6549465"/>
            <a:ext cx="638175" cy="761365"/>
            <a:chOff x="5446955" y="6549465"/>
            <a:chExt cx="638175" cy="761365"/>
          </a:xfrm>
        </p:grpSpPr>
        <p:sp>
          <p:nvSpPr>
            <p:cNvPr id="33" name="object 33"/>
            <p:cNvSpPr/>
            <p:nvPr/>
          </p:nvSpPr>
          <p:spPr>
            <a:xfrm>
              <a:off x="5446955" y="6634434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89457" y="6549465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0142" y="0"/>
            <a:ext cx="838200" cy="10287000"/>
            <a:chOff x="17450142" y="0"/>
            <a:chExt cx="838200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5467349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6344929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648998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663503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8723" y="1967139"/>
            <a:ext cx="638175" cy="761365"/>
            <a:chOff x="1028723" y="1967139"/>
            <a:chExt cx="638175" cy="761365"/>
          </a:xfrm>
        </p:grpSpPr>
        <p:sp>
          <p:nvSpPr>
            <p:cNvPr id="8" name="object 8"/>
            <p:cNvSpPr/>
            <p:nvPr/>
          </p:nvSpPr>
          <p:spPr>
            <a:xfrm>
              <a:off x="1028723" y="2052107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1225" y="1967139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24717" y="1717203"/>
            <a:ext cx="3517265" cy="11760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259"/>
              </a:spcBef>
            </a:pPr>
            <a:r>
              <a:rPr spc="45" dirty="0"/>
              <a:t>Memory </a:t>
            </a:r>
            <a:r>
              <a:rPr spc="50" dirty="0"/>
              <a:t> protection</a:t>
            </a:r>
            <a:r>
              <a:rPr spc="-40" dirty="0"/>
              <a:t> </a:t>
            </a:r>
            <a:r>
              <a:rPr spc="70" dirty="0"/>
              <a:t>unit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24717" y="3143816"/>
            <a:ext cx="4314190" cy="497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7594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Melindungi data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penting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operasi</a:t>
            </a:r>
            <a:r>
              <a:rPr sz="25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</a:t>
            </a:r>
            <a:r>
              <a:rPr sz="2500" spc="9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pengguna,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memisahkan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tugas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pemrosesan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melarang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akses 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ke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data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satu 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sama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lain, 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menonaktifkan </a:t>
            </a:r>
            <a:r>
              <a:rPr sz="25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akses 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ke 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wilayahmemori,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mengizinkan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wilayah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didefinisikan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sebagai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hanya-baca,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mendeteksi </a:t>
            </a:r>
            <a:r>
              <a:rPr sz="25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akses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tak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terduga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berpotensi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merusak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sistem.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51875" y="1539875"/>
            <a:ext cx="5231130" cy="734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97790" algn="ct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Bagian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atas 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Gambar </a:t>
            </a:r>
            <a:r>
              <a:rPr sz="3000" spc="130" dirty="0">
                <a:solidFill>
                  <a:srgbClr val="664253"/>
                </a:solidFill>
                <a:latin typeface="Microsoft Sans Serif"/>
                <a:cs typeface="Microsoft Sans Serif"/>
              </a:rPr>
              <a:t>3 </a:t>
            </a:r>
            <a:r>
              <a:rPr sz="3000" spc="1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menunjukkan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diagram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blok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mikrokontroler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tipikal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dibangun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Cortex-M3,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hal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EFM32.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dipasarkan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berbagai perangkat,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termasuk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pengukuran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energi, </a:t>
            </a:r>
            <a:r>
              <a:rPr sz="30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gas,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air;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alarm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keamanan;perangkat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otomasi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industri;perangkat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otomatisasi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rumah;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aksesoris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pintar;dan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perangkat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kesehatan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kebugaran.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Chip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silikon 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terdiri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dari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664253"/>
                </a:solidFill>
                <a:latin typeface="Microsoft Sans Serif"/>
                <a:cs typeface="Microsoft Sans Serif"/>
              </a:rPr>
              <a:t>10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area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utama: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0142" y="3"/>
            <a:ext cx="838200" cy="10287000"/>
            <a:chOff x="17450142" y="3"/>
            <a:chExt cx="838200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6158180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703576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718081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732586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2664" y="383405"/>
            <a:ext cx="638175" cy="761365"/>
            <a:chOff x="312664" y="383405"/>
            <a:chExt cx="638175" cy="761365"/>
          </a:xfrm>
        </p:grpSpPr>
        <p:sp>
          <p:nvSpPr>
            <p:cNvPr id="8" name="object 8"/>
            <p:cNvSpPr/>
            <p:nvPr/>
          </p:nvSpPr>
          <p:spPr>
            <a:xfrm>
              <a:off x="312664" y="468371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166" y="383405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08657" y="411284"/>
            <a:ext cx="41662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Core</a:t>
            </a:r>
            <a:r>
              <a:rPr dirty="0"/>
              <a:t> </a:t>
            </a:r>
            <a:r>
              <a:rPr spc="15" dirty="0"/>
              <a:t>and</a:t>
            </a:r>
            <a:r>
              <a:rPr spc="5" dirty="0"/>
              <a:t> </a:t>
            </a:r>
            <a:r>
              <a:rPr spc="20" dirty="0"/>
              <a:t>memory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5736003" y="383405"/>
            <a:ext cx="638175" cy="761365"/>
            <a:chOff x="5736003" y="383405"/>
            <a:chExt cx="638175" cy="761365"/>
          </a:xfrm>
        </p:grpSpPr>
        <p:sp>
          <p:nvSpPr>
            <p:cNvPr id="12" name="object 12"/>
            <p:cNvSpPr/>
            <p:nvPr/>
          </p:nvSpPr>
          <p:spPr>
            <a:xfrm>
              <a:off x="5736003" y="468371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78505" y="383405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1249507" y="392930"/>
            <a:ext cx="638175" cy="761365"/>
            <a:chOff x="11249507" y="392930"/>
            <a:chExt cx="638175" cy="761365"/>
          </a:xfrm>
        </p:grpSpPr>
        <p:sp>
          <p:nvSpPr>
            <p:cNvPr id="15" name="object 15"/>
            <p:cNvSpPr/>
            <p:nvPr/>
          </p:nvSpPr>
          <p:spPr>
            <a:xfrm>
              <a:off x="11249507" y="477896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92010" y="392930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097809" y="420809"/>
            <a:ext cx="5009515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65" dirty="0">
                <a:solidFill>
                  <a:srgbClr val="664253"/>
                </a:solidFill>
                <a:latin typeface="Arial"/>
                <a:cs typeface="Arial"/>
              </a:rPr>
              <a:t>Serial</a:t>
            </a:r>
            <a:r>
              <a:rPr sz="3800" b="1" spc="-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25" dirty="0">
                <a:solidFill>
                  <a:srgbClr val="664253"/>
                </a:solidFill>
                <a:latin typeface="Arial"/>
                <a:cs typeface="Arial"/>
              </a:rPr>
              <a:t>interfaces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495"/>
              </a:spcBef>
              <a:tabLst>
                <a:tab pos="57594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Mendukung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berbagaiskema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I/O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serial.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31996" y="411284"/>
            <a:ext cx="4169410" cy="164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130" dirty="0">
                <a:solidFill>
                  <a:srgbClr val="664253"/>
                </a:solidFill>
                <a:latin typeface="Arial"/>
                <a:cs typeface="Arial"/>
              </a:rPr>
              <a:t>Parallel</a:t>
            </a:r>
            <a:r>
              <a:rPr sz="3800" b="1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165" dirty="0">
                <a:solidFill>
                  <a:srgbClr val="664253"/>
                </a:solidFill>
                <a:latin typeface="Arial"/>
                <a:cs typeface="Arial"/>
              </a:rPr>
              <a:t>I/O</a:t>
            </a:r>
            <a:r>
              <a:rPr sz="3800" b="1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55" dirty="0">
                <a:solidFill>
                  <a:srgbClr val="664253"/>
                </a:solidFill>
                <a:latin typeface="Arial"/>
                <a:cs typeface="Arial"/>
              </a:rPr>
              <a:t>ports</a:t>
            </a:r>
            <a:endParaRPr sz="3800">
              <a:latin typeface="Arial"/>
              <a:cs typeface="Arial"/>
            </a:endParaRPr>
          </a:p>
          <a:p>
            <a:pPr marL="12700" marR="5080" indent="490855">
              <a:lnSpc>
                <a:spcPct val="100000"/>
              </a:lnSpc>
              <a:spcBef>
                <a:spcPts val="2170"/>
              </a:spcBef>
            </a:pP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dikonfigurasi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berbagai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skema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I/O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paralel.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249507" y="2526223"/>
            <a:ext cx="638175" cy="761365"/>
            <a:chOff x="11249507" y="2526223"/>
            <a:chExt cx="638175" cy="761365"/>
          </a:xfrm>
        </p:grpSpPr>
        <p:sp>
          <p:nvSpPr>
            <p:cNvPr id="20" name="object 20"/>
            <p:cNvSpPr/>
            <p:nvPr/>
          </p:nvSpPr>
          <p:spPr>
            <a:xfrm>
              <a:off x="11249507" y="2611192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392010" y="2526223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097809" y="2554106"/>
            <a:ext cx="4789170" cy="282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15" dirty="0">
                <a:solidFill>
                  <a:srgbClr val="664253"/>
                </a:solidFill>
                <a:latin typeface="Arial"/>
                <a:cs typeface="Arial"/>
              </a:rPr>
              <a:t>Timers</a:t>
            </a:r>
            <a:r>
              <a:rPr sz="3800" b="1" spc="1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15" dirty="0">
                <a:solidFill>
                  <a:srgbClr val="664253"/>
                </a:solidFill>
                <a:latin typeface="Arial"/>
                <a:cs typeface="Arial"/>
              </a:rPr>
              <a:t>and </a:t>
            </a:r>
            <a:r>
              <a:rPr sz="3800" b="1" spc="65" dirty="0">
                <a:solidFill>
                  <a:srgbClr val="664253"/>
                </a:solidFill>
                <a:latin typeface="Arial"/>
                <a:cs typeface="Arial"/>
              </a:rPr>
              <a:t>triggers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495"/>
              </a:spcBef>
            </a:pPr>
            <a:r>
              <a:rPr sz="25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·Melacak </a:t>
            </a:r>
            <a:r>
              <a:rPr sz="25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waktu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menghitung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peristiwa,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menghasilkan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bentuk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gelombang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keluaran,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memicu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tindakan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berjangka </a:t>
            </a:r>
            <a:r>
              <a:rPr sz="25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waktu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periferal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lain.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249507" y="5878124"/>
            <a:ext cx="638175" cy="761365"/>
            <a:chOff x="11249507" y="5878124"/>
            <a:chExt cx="638175" cy="761365"/>
          </a:xfrm>
        </p:grpSpPr>
        <p:sp>
          <p:nvSpPr>
            <p:cNvPr id="24" name="object 24"/>
            <p:cNvSpPr/>
            <p:nvPr/>
          </p:nvSpPr>
          <p:spPr>
            <a:xfrm>
              <a:off x="11249507" y="5963090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392010" y="5878124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097809" y="5906003"/>
            <a:ext cx="4548505" cy="179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25" dirty="0">
                <a:solidFill>
                  <a:srgbClr val="664253"/>
                </a:solidFill>
                <a:latin typeface="Arial"/>
                <a:cs typeface="Arial"/>
              </a:rPr>
              <a:t>Clock</a:t>
            </a:r>
            <a:r>
              <a:rPr sz="3800" b="1" spc="-2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50" dirty="0">
                <a:solidFill>
                  <a:srgbClr val="664253"/>
                </a:solidFill>
                <a:latin typeface="Arial"/>
                <a:cs typeface="Arial"/>
              </a:rPr>
              <a:t>management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45"/>
              </a:spcBef>
              <a:tabLst>
                <a:tab pos="57594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Mengontrol</a:t>
            </a:r>
            <a:r>
              <a:rPr sz="25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jam</a:t>
            </a:r>
            <a:r>
              <a:rPr sz="25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5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osilator </a:t>
            </a:r>
            <a:r>
              <a:rPr sz="2500" spc="-6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pada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chip.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Beberapa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jam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097809" y="7672072"/>
            <a:ext cx="457898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danosilator digunakan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meminimalkan konsumsi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daya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menyediakan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waktu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startup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singkat.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36003" y="5447481"/>
            <a:ext cx="638175" cy="761365"/>
            <a:chOff x="5736003" y="5447481"/>
            <a:chExt cx="638175" cy="761365"/>
          </a:xfrm>
        </p:grpSpPr>
        <p:sp>
          <p:nvSpPr>
            <p:cNvPr id="29" name="object 29"/>
            <p:cNvSpPr/>
            <p:nvPr/>
          </p:nvSpPr>
          <p:spPr>
            <a:xfrm>
              <a:off x="5736003" y="5532450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8505" y="5447481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736003" y="2431744"/>
            <a:ext cx="638175" cy="761365"/>
            <a:chOff x="5736003" y="2431744"/>
            <a:chExt cx="638175" cy="761365"/>
          </a:xfrm>
        </p:grpSpPr>
        <p:sp>
          <p:nvSpPr>
            <p:cNvPr id="32" name="object 32"/>
            <p:cNvSpPr/>
            <p:nvPr/>
          </p:nvSpPr>
          <p:spPr>
            <a:xfrm>
              <a:off x="5736003" y="2516710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78505" y="2431744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31996" y="2459623"/>
            <a:ext cx="4178300" cy="761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70" dirty="0">
                <a:solidFill>
                  <a:srgbClr val="664253"/>
                </a:solidFill>
                <a:latin typeface="Arial"/>
                <a:cs typeface="Arial"/>
              </a:rPr>
              <a:t>Analog</a:t>
            </a:r>
            <a:r>
              <a:rPr sz="3800" b="1" spc="-2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25" dirty="0">
                <a:solidFill>
                  <a:srgbClr val="664253"/>
                </a:solidFill>
                <a:latin typeface="Arial"/>
                <a:cs typeface="Arial"/>
              </a:rPr>
              <a:t>interfaces</a:t>
            </a:r>
            <a:endParaRPr sz="3800">
              <a:latin typeface="Arial"/>
              <a:cs typeface="Arial"/>
            </a:endParaRPr>
          </a:p>
          <a:p>
            <a:pPr marL="12700" marR="160655">
              <a:lnSpc>
                <a:spcPct val="100000"/>
              </a:lnSpc>
              <a:spcBef>
                <a:spcPts val="2170"/>
              </a:spcBef>
              <a:buChar char="·"/>
              <a:tabLst>
                <a:tab pos="575945" algn="l"/>
                <a:tab pos="577215" algn="l"/>
              </a:tabLst>
            </a:pP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Logika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analog-ke-digital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digital-ke-analog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mendukung 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sensor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aktuator.</a:t>
            </a:r>
            <a:endParaRPr sz="2500">
              <a:latin typeface="Microsoft Sans Serif"/>
              <a:cs typeface="Microsoft Sans Serif"/>
            </a:endParaRPr>
          </a:p>
          <a:p>
            <a:pPr marL="18415" marR="1104265">
              <a:lnSpc>
                <a:spcPts val="4500"/>
              </a:lnSpc>
              <a:spcBef>
                <a:spcPts val="3025"/>
              </a:spcBef>
            </a:pPr>
            <a:r>
              <a:rPr sz="3800" b="1" spc="-15" dirty="0">
                <a:solidFill>
                  <a:srgbClr val="664253"/>
                </a:solidFill>
                <a:latin typeface="Arial"/>
                <a:cs typeface="Arial"/>
              </a:rPr>
              <a:t>Energy </a:t>
            </a:r>
            <a:r>
              <a:rPr sz="3800" b="1" spc="-1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40" dirty="0">
                <a:solidFill>
                  <a:srgbClr val="664253"/>
                </a:solidFill>
                <a:latin typeface="Arial"/>
                <a:cs typeface="Arial"/>
              </a:rPr>
              <a:t>ma</a:t>
            </a:r>
            <a:r>
              <a:rPr sz="3800" b="1" spc="-25" dirty="0">
                <a:solidFill>
                  <a:srgbClr val="664253"/>
                </a:solidFill>
                <a:latin typeface="Arial"/>
                <a:cs typeface="Arial"/>
              </a:rPr>
              <a:t>n</a:t>
            </a:r>
            <a:r>
              <a:rPr sz="3800" b="1" spc="40" dirty="0">
                <a:solidFill>
                  <a:srgbClr val="664253"/>
                </a:solidFill>
                <a:latin typeface="Arial"/>
                <a:cs typeface="Arial"/>
              </a:rPr>
              <a:t>a</a:t>
            </a:r>
            <a:r>
              <a:rPr sz="3800" b="1" spc="50" dirty="0">
                <a:solidFill>
                  <a:srgbClr val="664253"/>
                </a:solidFill>
                <a:latin typeface="Arial"/>
                <a:cs typeface="Arial"/>
              </a:rPr>
              <a:t>g</a:t>
            </a:r>
            <a:r>
              <a:rPr sz="3800" b="1" spc="-10" dirty="0">
                <a:solidFill>
                  <a:srgbClr val="664253"/>
                </a:solidFill>
                <a:latin typeface="Arial"/>
                <a:cs typeface="Arial"/>
              </a:rPr>
              <a:t>e</a:t>
            </a:r>
            <a:r>
              <a:rPr sz="3800" b="1" spc="40" dirty="0">
                <a:solidFill>
                  <a:srgbClr val="664253"/>
                </a:solidFill>
                <a:latin typeface="Arial"/>
                <a:cs typeface="Arial"/>
              </a:rPr>
              <a:t>m</a:t>
            </a:r>
            <a:r>
              <a:rPr sz="3800" b="1" spc="-10" dirty="0">
                <a:solidFill>
                  <a:srgbClr val="664253"/>
                </a:solidFill>
                <a:latin typeface="Arial"/>
                <a:cs typeface="Arial"/>
              </a:rPr>
              <a:t>e</a:t>
            </a:r>
            <a:r>
              <a:rPr sz="3800" b="1" spc="-25" dirty="0">
                <a:solidFill>
                  <a:srgbClr val="664253"/>
                </a:solidFill>
                <a:latin typeface="Arial"/>
                <a:cs typeface="Arial"/>
              </a:rPr>
              <a:t>n</a:t>
            </a:r>
            <a:r>
              <a:rPr sz="3800" b="1" spc="350" dirty="0">
                <a:solidFill>
                  <a:srgbClr val="664253"/>
                </a:solidFill>
                <a:latin typeface="Arial"/>
                <a:cs typeface="Arial"/>
              </a:rPr>
              <a:t>t</a:t>
            </a:r>
            <a:endParaRPr sz="3800">
              <a:latin typeface="Arial"/>
              <a:cs typeface="Arial"/>
            </a:endParaRPr>
          </a:p>
          <a:p>
            <a:pPr marL="18415" marR="352425">
              <a:lnSpc>
                <a:spcPct val="100000"/>
              </a:lnSpc>
              <a:spcBef>
                <a:spcPts val="2035"/>
              </a:spcBef>
              <a:buChar char="·"/>
              <a:tabLst>
                <a:tab pos="582295" algn="l"/>
                <a:tab pos="582930" algn="l"/>
              </a:tabLst>
            </a:pP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Mengelola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berbagaimode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operasi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hemat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energi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periferal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menyediakan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manajemen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kebutuhan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energi </a:t>
            </a:r>
            <a:r>
              <a:rPr sz="25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 </a:t>
            </a:r>
            <a:r>
              <a:rPr sz="25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real-timeuntuk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meminimalkan konsumsi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energi.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12664" y="7546975"/>
            <a:ext cx="638175" cy="761365"/>
            <a:chOff x="312664" y="7546975"/>
            <a:chExt cx="638175" cy="761365"/>
          </a:xfrm>
        </p:grpSpPr>
        <p:sp>
          <p:nvSpPr>
            <p:cNvPr id="36" name="object 36"/>
            <p:cNvSpPr/>
            <p:nvPr/>
          </p:nvSpPr>
          <p:spPr>
            <a:xfrm>
              <a:off x="312664" y="7631944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5166" y="7546975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08657" y="1266397"/>
            <a:ext cx="4726940" cy="875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9554">
              <a:lnSpc>
                <a:spcPct val="100000"/>
              </a:lnSpc>
              <a:spcBef>
                <a:spcPts val="100"/>
              </a:spcBef>
              <a:tabLst>
                <a:tab pos="57594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Wilayah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mencakup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Cortex-M3,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dataRAM statis </a:t>
            </a:r>
            <a:r>
              <a:rPr sz="25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(SRAM),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flash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menyimpan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</a:t>
            </a:r>
            <a:r>
              <a:rPr sz="25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program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data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bervariasi.</a:t>
            </a:r>
            <a:endParaRPr sz="2500">
              <a:latin typeface="Microsoft Sans Serif"/>
              <a:cs typeface="Microsoft Sans Serif"/>
            </a:endParaRPr>
          </a:p>
          <a:p>
            <a:pPr marL="12700" marR="243840">
              <a:lnSpc>
                <a:spcPct val="100000"/>
              </a:lnSpc>
            </a:pP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flash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mudah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menguap(data</a:t>
            </a:r>
            <a:r>
              <a:rPr sz="25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hilang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saat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daya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dimatikan)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sangat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ideal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tujuan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ini. SRAM </a:t>
            </a:r>
            <a:r>
              <a:rPr sz="25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menyimpan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data 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variabel.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Area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juga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mencakup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antarmuka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debug,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memudahkan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memprogram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ulang dan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memperbarui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5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lapangan.</a:t>
            </a:r>
            <a:endParaRPr sz="2500">
              <a:latin typeface="Microsoft Sans Serif"/>
              <a:cs typeface="Microsoft Sans Serif"/>
            </a:endParaRPr>
          </a:p>
          <a:p>
            <a:pPr marL="242570">
              <a:lnSpc>
                <a:spcPct val="100000"/>
              </a:lnSpc>
              <a:spcBef>
                <a:spcPts val="1670"/>
              </a:spcBef>
            </a:pPr>
            <a:r>
              <a:rPr sz="3800" b="1" spc="5" dirty="0">
                <a:solidFill>
                  <a:srgbClr val="664253"/>
                </a:solidFill>
                <a:latin typeface="Arial"/>
                <a:cs typeface="Arial"/>
              </a:rPr>
              <a:t>Security</a:t>
            </a:r>
            <a:endParaRPr sz="3800">
              <a:latin typeface="Arial"/>
              <a:cs typeface="Arial"/>
            </a:endParaRPr>
          </a:p>
          <a:p>
            <a:pPr marL="64769" marR="5080">
              <a:lnSpc>
                <a:spcPct val="100000"/>
              </a:lnSpc>
              <a:spcBef>
                <a:spcPts val="2495"/>
              </a:spcBef>
            </a:pP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Chip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tersebutberisi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implementasi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perangkatkeras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AdvancedEncryption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Standard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70" dirty="0">
                <a:solidFill>
                  <a:srgbClr val="664253"/>
                </a:solidFill>
                <a:latin typeface="Microsoft Sans Serif"/>
                <a:cs typeface="Microsoft Sans Serif"/>
              </a:rPr>
              <a:t>(AES).</a:t>
            </a:r>
            <a:endParaRPr sz="2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0142" y="0"/>
            <a:ext cx="838200" cy="10287000"/>
            <a:chOff x="17450142" y="0"/>
            <a:chExt cx="838200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6368664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724624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7391298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7536346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8723" y="2196167"/>
            <a:ext cx="638175" cy="761365"/>
            <a:chOff x="1028723" y="2196167"/>
            <a:chExt cx="638175" cy="761365"/>
          </a:xfrm>
        </p:grpSpPr>
        <p:sp>
          <p:nvSpPr>
            <p:cNvPr id="8" name="object 8"/>
            <p:cNvSpPr/>
            <p:nvPr/>
          </p:nvSpPr>
          <p:spPr>
            <a:xfrm>
              <a:off x="1028723" y="2281136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1225" y="2196167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24717" y="2224049"/>
            <a:ext cx="24263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32-bit</a:t>
            </a:r>
            <a:r>
              <a:rPr spc="-30" dirty="0"/>
              <a:t> </a:t>
            </a:r>
            <a:r>
              <a:rPr spc="-85" dirty="0"/>
              <a:t>bus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24717" y="3079162"/>
            <a:ext cx="40036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7594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Menghubungkan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semua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komponen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pada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chip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28723" y="4083968"/>
            <a:ext cx="638175" cy="761365"/>
            <a:chOff x="1028723" y="4083968"/>
            <a:chExt cx="638175" cy="761365"/>
          </a:xfrm>
        </p:grpSpPr>
        <p:sp>
          <p:nvSpPr>
            <p:cNvPr id="13" name="object 13"/>
            <p:cNvSpPr/>
            <p:nvPr/>
          </p:nvSpPr>
          <p:spPr>
            <a:xfrm>
              <a:off x="1028723" y="4168937"/>
              <a:ext cx="638175" cy="676275"/>
            </a:xfrm>
            <a:custGeom>
              <a:avLst/>
              <a:gdLst/>
              <a:ahLst/>
              <a:cxnLst/>
              <a:rect l="l" t="t" r="r" b="b"/>
              <a:pathLst>
                <a:path w="638175" h="676275">
                  <a:moveTo>
                    <a:pt x="532295" y="676274"/>
                  </a:moveTo>
                  <a:lnTo>
                    <a:pt x="105832" y="676274"/>
                  </a:lnTo>
                  <a:lnTo>
                    <a:pt x="64694" y="667930"/>
                  </a:lnTo>
                  <a:lnTo>
                    <a:pt x="31047" y="645194"/>
                  </a:lnTo>
                  <a:lnTo>
                    <a:pt x="8335" y="611512"/>
                  </a:lnTo>
                  <a:lnTo>
                    <a:pt x="0" y="570331"/>
                  </a:lnTo>
                  <a:lnTo>
                    <a:pt x="0" y="105943"/>
                  </a:lnTo>
                  <a:lnTo>
                    <a:pt x="8335" y="64762"/>
                  </a:lnTo>
                  <a:lnTo>
                    <a:pt x="31047" y="31080"/>
                  </a:lnTo>
                  <a:lnTo>
                    <a:pt x="64694" y="8344"/>
                  </a:lnTo>
                  <a:lnTo>
                    <a:pt x="105832" y="0"/>
                  </a:lnTo>
                  <a:lnTo>
                    <a:pt x="532295" y="0"/>
                  </a:lnTo>
                  <a:lnTo>
                    <a:pt x="573433" y="8344"/>
                  </a:lnTo>
                  <a:lnTo>
                    <a:pt x="607079" y="31080"/>
                  </a:lnTo>
                  <a:lnTo>
                    <a:pt x="629791" y="64762"/>
                  </a:lnTo>
                  <a:lnTo>
                    <a:pt x="638127" y="105943"/>
                  </a:lnTo>
                  <a:lnTo>
                    <a:pt x="638127" y="570331"/>
                  </a:lnTo>
                  <a:lnTo>
                    <a:pt x="629791" y="611512"/>
                  </a:lnTo>
                  <a:lnTo>
                    <a:pt x="607079" y="645194"/>
                  </a:lnTo>
                  <a:lnTo>
                    <a:pt x="573433" y="667930"/>
                  </a:lnTo>
                  <a:lnTo>
                    <a:pt x="532295" y="676274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1225" y="4083968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495300" h="438150">
                  <a:moveTo>
                    <a:pt x="210692" y="438140"/>
                  </a:moveTo>
                  <a:lnTo>
                    <a:pt x="175521" y="406862"/>
                  </a:lnTo>
                  <a:lnTo>
                    <a:pt x="137767" y="380757"/>
                  </a:lnTo>
                  <a:lnTo>
                    <a:pt x="100848" y="359413"/>
                  </a:lnTo>
                  <a:lnTo>
                    <a:pt x="65744" y="341733"/>
                  </a:lnTo>
                  <a:lnTo>
                    <a:pt x="29729" y="325771"/>
                  </a:lnTo>
                  <a:lnTo>
                    <a:pt x="10567" y="318227"/>
                  </a:lnTo>
                  <a:lnTo>
                    <a:pt x="9334" y="317349"/>
                  </a:lnTo>
                  <a:lnTo>
                    <a:pt x="8244" y="312788"/>
                  </a:lnTo>
                  <a:lnTo>
                    <a:pt x="7807" y="309840"/>
                  </a:lnTo>
                  <a:lnTo>
                    <a:pt x="1320" y="276255"/>
                  </a:lnTo>
                  <a:lnTo>
                    <a:pt x="799" y="273799"/>
                  </a:lnTo>
                  <a:lnTo>
                    <a:pt x="0" y="269208"/>
                  </a:lnTo>
                  <a:lnTo>
                    <a:pt x="1212" y="267743"/>
                  </a:lnTo>
                  <a:lnTo>
                    <a:pt x="28504" y="222399"/>
                  </a:lnTo>
                  <a:lnTo>
                    <a:pt x="28853" y="221720"/>
                  </a:lnTo>
                  <a:lnTo>
                    <a:pt x="30927" y="220227"/>
                  </a:lnTo>
                  <a:lnTo>
                    <a:pt x="33096" y="220238"/>
                  </a:lnTo>
                  <a:lnTo>
                    <a:pt x="43795" y="218570"/>
                  </a:lnTo>
                  <a:lnTo>
                    <a:pt x="45612" y="218062"/>
                  </a:lnTo>
                  <a:lnTo>
                    <a:pt x="50861" y="219413"/>
                  </a:lnTo>
                  <a:lnTo>
                    <a:pt x="54645" y="221227"/>
                  </a:lnTo>
                  <a:lnTo>
                    <a:pt x="59469" y="223072"/>
                  </a:lnTo>
                  <a:lnTo>
                    <a:pt x="60291" y="223790"/>
                  </a:lnTo>
                  <a:lnTo>
                    <a:pt x="181180" y="319511"/>
                  </a:lnTo>
                  <a:lnTo>
                    <a:pt x="182902" y="314902"/>
                  </a:lnTo>
                  <a:lnTo>
                    <a:pt x="184666" y="310306"/>
                  </a:lnTo>
                  <a:lnTo>
                    <a:pt x="201410" y="270771"/>
                  </a:lnTo>
                  <a:lnTo>
                    <a:pt x="218279" y="236590"/>
                  </a:lnTo>
                  <a:lnTo>
                    <a:pt x="243933" y="192560"/>
                  </a:lnTo>
                  <a:lnTo>
                    <a:pt x="271047" y="153730"/>
                  </a:lnTo>
                  <a:lnTo>
                    <a:pt x="298955" y="119884"/>
                  </a:lnTo>
                  <a:lnTo>
                    <a:pt x="327074" y="90770"/>
                  </a:lnTo>
                  <a:lnTo>
                    <a:pt x="362633" y="59849"/>
                  </a:lnTo>
                  <a:lnTo>
                    <a:pt x="395640" y="36108"/>
                  </a:lnTo>
                  <a:lnTo>
                    <a:pt x="430873" y="15411"/>
                  </a:lnTo>
                  <a:lnTo>
                    <a:pt x="465194" y="488"/>
                  </a:lnTo>
                  <a:lnTo>
                    <a:pt x="465524" y="323"/>
                  </a:lnTo>
                  <a:lnTo>
                    <a:pt x="465891" y="211"/>
                  </a:lnTo>
                  <a:lnTo>
                    <a:pt x="466291" y="166"/>
                  </a:lnTo>
                  <a:lnTo>
                    <a:pt x="467158" y="0"/>
                  </a:lnTo>
                  <a:lnTo>
                    <a:pt x="467911" y="146"/>
                  </a:lnTo>
                  <a:lnTo>
                    <a:pt x="468514" y="493"/>
                  </a:lnTo>
                  <a:lnTo>
                    <a:pt x="491998" y="6667"/>
                  </a:lnTo>
                  <a:lnTo>
                    <a:pt x="493740" y="7125"/>
                  </a:lnTo>
                  <a:lnTo>
                    <a:pt x="495129" y="9048"/>
                  </a:lnTo>
                  <a:lnTo>
                    <a:pt x="486905" y="30605"/>
                  </a:lnTo>
                  <a:lnTo>
                    <a:pt x="486627" y="31500"/>
                  </a:lnTo>
                  <a:lnTo>
                    <a:pt x="485110" y="34807"/>
                  </a:lnTo>
                  <a:lnTo>
                    <a:pt x="481517" y="35982"/>
                  </a:lnTo>
                  <a:lnTo>
                    <a:pt x="479125" y="37304"/>
                  </a:lnTo>
                  <a:lnTo>
                    <a:pt x="434644" y="66352"/>
                  </a:lnTo>
                  <a:lnTo>
                    <a:pt x="395135" y="100622"/>
                  </a:lnTo>
                  <a:lnTo>
                    <a:pt x="360112" y="138755"/>
                  </a:lnTo>
                  <a:lnTo>
                    <a:pt x="329477" y="179348"/>
                  </a:lnTo>
                  <a:lnTo>
                    <a:pt x="302837" y="221218"/>
                  </a:lnTo>
                  <a:lnTo>
                    <a:pt x="279822" y="263429"/>
                  </a:lnTo>
                  <a:lnTo>
                    <a:pt x="261131" y="302881"/>
                  </a:lnTo>
                  <a:lnTo>
                    <a:pt x="245848" y="339608"/>
                  </a:lnTo>
                  <a:lnTo>
                    <a:pt x="230492" y="381977"/>
                  </a:lnTo>
                  <a:lnTo>
                    <a:pt x="218908" y="419563"/>
                  </a:lnTo>
                  <a:lnTo>
                    <a:pt x="214326" y="437275"/>
                  </a:lnTo>
                  <a:lnTo>
                    <a:pt x="210692" y="438140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54621" y="4111850"/>
            <a:ext cx="34417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65" dirty="0">
                <a:solidFill>
                  <a:srgbClr val="664253"/>
                </a:solidFill>
                <a:latin typeface="Arial"/>
                <a:cs typeface="Arial"/>
              </a:rPr>
              <a:t>Peripheral</a:t>
            </a:r>
            <a:r>
              <a:rPr sz="3800" b="1" spc="-4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800" b="1" spc="-85" dirty="0">
                <a:solidFill>
                  <a:srgbClr val="664253"/>
                </a:solidFill>
                <a:latin typeface="Arial"/>
                <a:cs typeface="Arial"/>
              </a:rPr>
              <a:t>bus</a:t>
            </a:r>
            <a:endParaRPr sz="3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7023" y="5007927"/>
            <a:ext cx="479615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75945" algn="l"/>
              </a:tabLst>
            </a:pPr>
            <a:r>
              <a:rPr sz="2500" spc="-125" dirty="0">
                <a:solidFill>
                  <a:srgbClr val="664253"/>
                </a:solidFill>
                <a:latin typeface="Microsoft Sans Serif"/>
                <a:cs typeface="Microsoft Sans Serif"/>
              </a:rPr>
              <a:t>·	</a:t>
            </a:r>
            <a:r>
              <a:rPr sz="25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Jaringan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memungkinkan </a:t>
            </a:r>
            <a:r>
              <a:rPr sz="2500" spc="-6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modul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periferal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berbeda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berkomunikasi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</a:t>
            </a:r>
            <a:r>
              <a:rPr sz="25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langsung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satu </a:t>
            </a:r>
            <a:r>
              <a:rPr sz="25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sama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lain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tanpa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melibatkan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prosesor.Itu </a:t>
            </a:r>
            <a:r>
              <a:rPr sz="25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mendukung </a:t>
            </a:r>
            <a:r>
              <a:rPr sz="25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operasiwaktu-kritis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5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mengurangi </a:t>
            </a:r>
            <a:r>
              <a:rPr sz="2500" dirty="0">
                <a:solidFill>
                  <a:srgbClr val="664253"/>
                </a:solidFill>
                <a:latin typeface="Microsoft Sans Serif"/>
                <a:cs typeface="Microsoft Sans Serif"/>
              </a:rPr>
              <a:t>overheadperangkat </a:t>
            </a:r>
            <a:r>
              <a:rPr sz="25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5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lunak.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31300" y="987425"/>
            <a:ext cx="7317105" cy="779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Tingkat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atas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komputer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satu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chip,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sedangkan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komputer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multicore,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tingkat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atas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motherboard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berisi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sejumlah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chip. Perbedaan 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penting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lainnya</a:t>
            </a:r>
            <a:r>
              <a:rPr sz="3000" spc="9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</a:t>
            </a:r>
            <a:r>
              <a:rPr sz="3000" spc="9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bahwa</a:t>
            </a:r>
            <a:r>
              <a:rPr sz="3000" spc="9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</a:t>
            </a:r>
            <a:r>
              <a:rPr sz="3000" spc="9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ada</a:t>
            </a:r>
            <a:r>
              <a:rPr sz="3000" spc="9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64253"/>
                </a:solidFill>
                <a:latin typeface="Microsoft Sans Serif"/>
                <a:cs typeface="Microsoft Sans Serif"/>
              </a:rPr>
              <a:t>cache, </a:t>
            </a:r>
            <a:r>
              <a:rPr sz="3000" spc="-6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baik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Cortex-M3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maupun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di 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 </a:t>
            </a:r>
            <a:r>
              <a:rPr sz="30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 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keseluruhan,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memainkan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 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penting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jika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kode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atau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data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berada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di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eksternal.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Meskipun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jumlah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siklus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membaca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instruksi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atau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data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bervariasi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tergantung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pada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cache 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hit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atau 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miss, </a:t>
            </a:r>
            <a:r>
              <a:rPr sz="30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cache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sangat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meningkatkan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kinerja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ketika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eksternal digunakan.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Overhead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tersebuttidak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diperlukan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mikrokontroler.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0142" y="0"/>
            <a:ext cx="838200" cy="10287000"/>
            <a:chOff x="17450142" y="0"/>
            <a:chExt cx="838200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7246875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812446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8269515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841456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03520" y="1028700"/>
            <a:ext cx="14621510" cy="8444865"/>
            <a:chOff x="1403520" y="1028700"/>
            <a:chExt cx="14621510" cy="8444865"/>
          </a:xfrm>
        </p:grpSpPr>
        <p:sp>
          <p:nvSpPr>
            <p:cNvPr id="8" name="object 8"/>
            <p:cNvSpPr/>
            <p:nvPr/>
          </p:nvSpPr>
          <p:spPr>
            <a:xfrm>
              <a:off x="1746511" y="1357663"/>
              <a:ext cx="14277975" cy="8115300"/>
            </a:xfrm>
            <a:custGeom>
              <a:avLst/>
              <a:gdLst/>
              <a:ahLst/>
              <a:cxnLst/>
              <a:rect l="l" t="t" r="r" b="b"/>
              <a:pathLst>
                <a:path w="14277975" h="8115300">
                  <a:moveTo>
                    <a:pt x="14027676" y="8115297"/>
                  </a:moveTo>
                  <a:lnTo>
                    <a:pt x="250298" y="8115297"/>
                  </a:lnTo>
                  <a:lnTo>
                    <a:pt x="205390" y="8111256"/>
                  </a:lnTo>
                  <a:lnTo>
                    <a:pt x="163088" y="8099608"/>
                  </a:lnTo>
                  <a:lnTo>
                    <a:pt x="124108" y="8081069"/>
                  </a:lnTo>
                  <a:lnTo>
                    <a:pt x="89164" y="8056353"/>
                  </a:lnTo>
                  <a:lnTo>
                    <a:pt x="58971" y="8026174"/>
                  </a:lnTo>
                  <a:lnTo>
                    <a:pt x="34243" y="7991246"/>
                  </a:lnTo>
                  <a:lnTo>
                    <a:pt x="15695" y="7952284"/>
                  </a:lnTo>
                  <a:lnTo>
                    <a:pt x="4043" y="7910002"/>
                  </a:lnTo>
                  <a:lnTo>
                    <a:pt x="0" y="7865115"/>
                  </a:lnTo>
                  <a:lnTo>
                    <a:pt x="0" y="250182"/>
                  </a:lnTo>
                  <a:lnTo>
                    <a:pt x="4043" y="205295"/>
                  </a:lnTo>
                  <a:lnTo>
                    <a:pt x="15695" y="163013"/>
                  </a:lnTo>
                  <a:lnTo>
                    <a:pt x="34243" y="124051"/>
                  </a:lnTo>
                  <a:lnTo>
                    <a:pt x="58971" y="89123"/>
                  </a:lnTo>
                  <a:lnTo>
                    <a:pt x="89164" y="58943"/>
                  </a:lnTo>
                  <a:lnTo>
                    <a:pt x="124108" y="34227"/>
                  </a:lnTo>
                  <a:lnTo>
                    <a:pt x="163088" y="15688"/>
                  </a:lnTo>
                  <a:lnTo>
                    <a:pt x="205390" y="4041"/>
                  </a:lnTo>
                  <a:lnTo>
                    <a:pt x="250298" y="0"/>
                  </a:lnTo>
                  <a:lnTo>
                    <a:pt x="14027676" y="0"/>
                  </a:lnTo>
                  <a:lnTo>
                    <a:pt x="14072584" y="4041"/>
                  </a:lnTo>
                  <a:lnTo>
                    <a:pt x="14114885" y="15688"/>
                  </a:lnTo>
                  <a:lnTo>
                    <a:pt x="14153865" y="34227"/>
                  </a:lnTo>
                  <a:lnTo>
                    <a:pt x="14188809" y="58943"/>
                  </a:lnTo>
                  <a:lnTo>
                    <a:pt x="14219002" y="89123"/>
                  </a:lnTo>
                  <a:lnTo>
                    <a:pt x="14243730" y="124051"/>
                  </a:lnTo>
                  <a:lnTo>
                    <a:pt x="14262278" y="163013"/>
                  </a:lnTo>
                  <a:lnTo>
                    <a:pt x="14273930" y="205295"/>
                  </a:lnTo>
                  <a:lnTo>
                    <a:pt x="14277973" y="250182"/>
                  </a:lnTo>
                  <a:lnTo>
                    <a:pt x="14277973" y="7865115"/>
                  </a:lnTo>
                  <a:lnTo>
                    <a:pt x="14273930" y="7910002"/>
                  </a:lnTo>
                  <a:lnTo>
                    <a:pt x="14262278" y="7952284"/>
                  </a:lnTo>
                  <a:lnTo>
                    <a:pt x="14243730" y="7991246"/>
                  </a:lnTo>
                  <a:lnTo>
                    <a:pt x="14219002" y="8026174"/>
                  </a:lnTo>
                  <a:lnTo>
                    <a:pt x="14188809" y="8056353"/>
                  </a:lnTo>
                  <a:lnTo>
                    <a:pt x="14153865" y="8081069"/>
                  </a:lnTo>
                  <a:lnTo>
                    <a:pt x="14114885" y="8099608"/>
                  </a:lnTo>
                  <a:lnTo>
                    <a:pt x="14072584" y="8111256"/>
                  </a:lnTo>
                  <a:lnTo>
                    <a:pt x="14027676" y="8115297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3520" y="1028700"/>
              <a:ext cx="14277975" cy="8115300"/>
            </a:xfrm>
            <a:custGeom>
              <a:avLst/>
              <a:gdLst/>
              <a:ahLst/>
              <a:cxnLst/>
              <a:rect l="l" t="t" r="r" b="b"/>
              <a:pathLst>
                <a:path w="14277975" h="8115300">
                  <a:moveTo>
                    <a:pt x="14027676" y="8115297"/>
                  </a:moveTo>
                  <a:lnTo>
                    <a:pt x="250298" y="8115297"/>
                  </a:lnTo>
                  <a:lnTo>
                    <a:pt x="205390" y="8111256"/>
                  </a:lnTo>
                  <a:lnTo>
                    <a:pt x="163088" y="8099608"/>
                  </a:lnTo>
                  <a:lnTo>
                    <a:pt x="124108" y="8081069"/>
                  </a:lnTo>
                  <a:lnTo>
                    <a:pt x="89164" y="8056353"/>
                  </a:lnTo>
                  <a:lnTo>
                    <a:pt x="58971" y="8026174"/>
                  </a:lnTo>
                  <a:lnTo>
                    <a:pt x="34243" y="7991246"/>
                  </a:lnTo>
                  <a:lnTo>
                    <a:pt x="15695" y="7952284"/>
                  </a:lnTo>
                  <a:lnTo>
                    <a:pt x="4043" y="7910002"/>
                  </a:lnTo>
                  <a:lnTo>
                    <a:pt x="0" y="7865115"/>
                  </a:lnTo>
                  <a:lnTo>
                    <a:pt x="0" y="250182"/>
                  </a:lnTo>
                  <a:lnTo>
                    <a:pt x="4043" y="205295"/>
                  </a:lnTo>
                  <a:lnTo>
                    <a:pt x="15695" y="163013"/>
                  </a:lnTo>
                  <a:lnTo>
                    <a:pt x="34243" y="124051"/>
                  </a:lnTo>
                  <a:lnTo>
                    <a:pt x="58971" y="89123"/>
                  </a:lnTo>
                  <a:lnTo>
                    <a:pt x="89164" y="58943"/>
                  </a:lnTo>
                  <a:lnTo>
                    <a:pt x="124108" y="34227"/>
                  </a:lnTo>
                  <a:lnTo>
                    <a:pt x="163088" y="15688"/>
                  </a:lnTo>
                  <a:lnTo>
                    <a:pt x="205390" y="4041"/>
                  </a:lnTo>
                  <a:lnTo>
                    <a:pt x="250298" y="0"/>
                  </a:lnTo>
                  <a:lnTo>
                    <a:pt x="14027676" y="0"/>
                  </a:lnTo>
                  <a:lnTo>
                    <a:pt x="14072584" y="4041"/>
                  </a:lnTo>
                  <a:lnTo>
                    <a:pt x="14114885" y="15688"/>
                  </a:lnTo>
                  <a:lnTo>
                    <a:pt x="14153865" y="34227"/>
                  </a:lnTo>
                  <a:lnTo>
                    <a:pt x="14188809" y="58943"/>
                  </a:lnTo>
                  <a:lnTo>
                    <a:pt x="14219002" y="89123"/>
                  </a:lnTo>
                  <a:lnTo>
                    <a:pt x="14243730" y="124051"/>
                  </a:lnTo>
                  <a:lnTo>
                    <a:pt x="14262278" y="163013"/>
                  </a:lnTo>
                  <a:lnTo>
                    <a:pt x="14273930" y="205295"/>
                  </a:lnTo>
                  <a:lnTo>
                    <a:pt x="14277973" y="250182"/>
                  </a:lnTo>
                  <a:lnTo>
                    <a:pt x="14277973" y="7865115"/>
                  </a:lnTo>
                  <a:lnTo>
                    <a:pt x="14273930" y="7910002"/>
                  </a:lnTo>
                  <a:lnTo>
                    <a:pt x="14262278" y="7952284"/>
                  </a:lnTo>
                  <a:lnTo>
                    <a:pt x="14243730" y="7991246"/>
                  </a:lnTo>
                  <a:lnTo>
                    <a:pt x="14219002" y="8026174"/>
                  </a:lnTo>
                  <a:lnTo>
                    <a:pt x="14188809" y="8056353"/>
                  </a:lnTo>
                  <a:lnTo>
                    <a:pt x="14153865" y="8081069"/>
                  </a:lnTo>
                  <a:lnTo>
                    <a:pt x="14114885" y="8099608"/>
                  </a:lnTo>
                  <a:lnTo>
                    <a:pt x="14072584" y="8111256"/>
                  </a:lnTo>
                  <a:lnTo>
                    <a:pt x="14027676" y="8115297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4357" y="6055983"/>
              <a:ext cx="12696825" cy="1371600"/>
            </a:xfrm>
            <a:custGeom>
              <a:avLst/>
              <a:gdLst/>
              <a:ahLst/>
              <a:cxnLst/>
              <a:rect l="l" t="t" r="r" b="b"/>
              <a:pathLst>
                <a:path w="12696825" h="1371600">
                  <a:moveTo>
                    <a:pt x="12438344" y="1371599"/>
                  </a:moveTo>
                  <a:lnTo>
                    <a:pt x="257903" y="1371599"/>
                  </a:lnTo>
                  <a:lnTo>
                    <a:pt x="211630" y="1367424"/>
                  </a:lnTo>
                  <a:lnTo>
                    <a:pt x="168043" y="1355390"/>
                  </a:lnTo>
                  <a:lnTo>
                    <a:pt x="127879" y="1336235"/>
                  </a:lnTo>
                  <a:lnTo>
                    <a:pt x="91873" y="1310697"/>
                  </a:lnTo>
                  <a:lnTo>
                    <a:pt x="60762" y="1279515"/>
                  </a:lnTo>
                  <a:lnTo>
                    <a:pt x="35283" y="1243427"/>
                  </a:lnTo>
                  <a:lnTo>
                    <a:pt x="16172" y="1203171"/>
                  </a:lnTo>
                  <a:lnTo>
                    <a:pt x="4165" y="1159484"/>
                  </a:lnTo>
                  <a:lnTo>
                    <a:pt x="0" y="1113106"/>
                  </a:lnTo>
                  <a:lnTo>
                    <a:pt x="0" y="258493"/>
                  </a:lnTo>
                  <a:lnTo>
                    <a:pt x="4165" y="212115"/>
                  </a:lnTo>
                  <a:lnTo>
                    <a:pt x="16172" y="168428"/>
                  </a:lnTo>
                  <a:lnTo>
                    <a:pt x="35283" y="128172"/>
                  </a:lnTo>
                  <a:lnTo>
                    <a:pt x="60762" y="92084"/>
                  </a:lnTo>
                  <a:lnTo>
                    <a:pt x="91873" y="60902"/>
                  </a:lnTo>
                  <a:lnTo>
                    <a:pt x="127879" y="35364"/>
                  </a:lnTo>
                  <a:lnTo>
                    <a:pt x="168043" y="16209"/>
                  </a:lnTo>
                  <a:lnTo>
                    <a:pt x="211630" y="4175"/>
                  </a:lnTo>
                  <a:lnTo>
                    <a:pt x="257903" y="0"/>
                  </a:lnTo>
                  <a:lnTo>
                    <a:pt x="12438344" y="0"/>
                  </a:lnTo>
                  <a:lnTo>
                    <a:pt x="12484617" y="4175"/>
                  </a:lnTo>
                  <a:lnTo>
                    <a:pt x="12528203" y="16209"/>
                  </a:lnTo>
                  <a:lnTo>
                    <a:pt x="12568368" y="35364"/>
                  </a:lnTo>
                  <a:lnTo>
                    <a:pt x="12604374" y="60902"/>
                  </a:lnTo>
                  <a:lnTo>
                    <a:pt x="12635484" y="92084"/>
                  </a:lnTo>
                  <a:lnTo>
                    <a:pt x="12660963" y="128172"/>
                  </a:lnTo>
                  <a:lnTo>
                    <a:pt x="12680074" y="168428"/>
                  </a:lnTo>
                  <a:lnTo>
                    <a:pt x="12692081" y="212115"/>
                  </a:lnTo>
                  <a:lnTo>
                    <a:pt x="12696247" y="258493"/>
                  </a:lnTo>
                  <a:lnTo>
                    <a:pt x="12696247" y="1113106"/>
                  </a:lnTo>
                  <a:lnTo>
                    <a:pt x="12692081" y="1159484"/>
                  </a:lnTo>
                  <a:lnTo>
                    <a:pt x="12680074" y="1203171"/>
                  </a:lnTo>
                  <a:lnTo>
                    <a:pt x="12660963" y="1243427"/>
                  </a:lnTo>
                  <a:lnTo>
                    <a:pt x="12635484" y="1279515"/>
                  </a:lnTo>
                  <a:lnTo>
                    <a:pt x="12604374" y="1310697"/>
                  </a:lnTo>
                  <a:lnTo>
                    <a:pt x="12568368" y="1336235"/>
                  </a:lnTo>
                  <a:lnTo>
                    <a:pt x="12528203" y="1355390"/>
                  </a:lnTo>
                  <a:lnTo>
                    <a:pt x="12484617" y="1367424"/>
                  </a:lnTo>
                  <a:lnTo>
                    <a:pt x="12438344" y="1371599"/>
                  </a:lnTo>
                  <a:close/>
                </a:path>
              </a:pathLst>
            </a:custGeom>
            <a:solidFill>
              <a:srgbClr val="FFF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2572" y="2031023"/>
              <a:ext cx="14240510" cy="19050"/>
            </a:xfrm>
            <a:custGeom>
              <a:avLst/>
              <a:gdLst/>
              <a:ahLst/>
              <a:cxnLst/>
              <a:rect l="l" t="t" r="r" b="b"/>
              <a:pathLst>
                <a:path w="14240510" h="19050">
                  <a:moveTo>
                    <a:pt x="0" y="0"/>
                  </a:moveTo>
                  <a:lnTo>
                    <a:pt x="14240002" y="19001"/>
                  </a:lnTo>
                </a:path>
              </a:pathLst>
            </a:custGeom>
            <a:ln w="38099">
              <a:solidFill>
                <a:srgbClr val="F5D5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91523" y="3469985"/>
            <a:ext cx="70789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-195" dirty="0">
                <a:solidFill>
                  <a:srgbClr val="FFF2EC"/>
                </a:solidFill>
              </a:rPr>
              <a:t>REFERENSI</a:t>
            </a:r>
            <a:endParaRPr sz="10000"/>
          </a:p>
        </p:txBody>
      </p:sp>
      <p:grpSp>
        <p:nvGrpSpPr>
          <p:cNvPr id="13" name="object 13"/>
          <p:cNvGrpSpPr/>
          <p:nvPr/>
        </p:nvGrpSpPr>
        <p:grpSpPr>
          <a:xfrm>
            <a:off x="1803661" y="1316093"/>
            <a:ext cx="13325475" cy="419100"/>
            <a:chOff x="1803661" y="1316093"/>
            <a:chExt cx="13325475" cy="419100"/>
          </a:xfrm>
        </p:grpSpPr>
        <p:sp>
          <p:nvSpPr>
            <p:cNvPr id="14" name="object 14"/>
            <p:cNvSpPr/>
            <p:nvPr/>
          </p:nvSpPr>
          <p:spPr>
            <a:xfrm>
              <a:off x="1803654" y="1348142"/>
              <a:ext cx="1395730" cy="314325"/>
            </a:xfrm>
            <a:custGeom>
              <a:avLst/>
              <a:gdLst/>
              <a:ahLst/>
              <a:cxnLst/>
              <a:rect l="l" t="t" r="r" b="b"/>
              <a:pathLst>
                <a:path w="1395730" h="314325">
                  <a:moveTo>
                    <a:pt x="314325" y="157162"/>
                  </a:moveTo>
                  <a:lnTo>
                    <a:pt x="306311" y="107492"/>
                  </a:lnTo>
                  <a:lnTo>
                    <a:pt x="283997" y="64350"/>
                  </a:lnTo>
                  <a:lnTo>
                    <a:pt x="249986" y="30327"/>
                  </a:lnTo>
                  <a:lnTo>
                    <a:pt x="206844" y="8013"/>
                  </a:lnTo>
                  <a:lnTo>
                    <a:pt x="157162" y="0"/>
                  </a:lnTo>
                  <a:lnTo>
                    <a:pt x="107492" y="8013"/>
                  </a:lnTo>
                  <a:lnTo>
                    <a:pt x="64350" y="30327"/>
                  </a:lnTo>
                  <a:lnTo>
                    <a:pt x="30327" y="64350"/>
                  </a:lnTo>
                  <a:lnTo>
                    <a:pt x="8013" y="107492"/>
                  </a:lnTo>
                  <a:lnTo>
                    <a:pt x="0" y="157162"/>
                  </a:lnTo>
                  <a:lnTo>
                    <a:pt x="8013" y="206844"/>
                  </a:lnTo>
                  <a:lnTo>
                    <a:pt x="30327" y="249986"/>
                  </a:lnTo>
                  <a:lnTo>
                    <a:pt x="64350" y="284010"/>
                  </a:lnTo>
                  <a:lnTo>
                    <a:pt x="107492" y="306311"/>
                  </a:lnTo>
                  <a:lnTo>
                    <a:pt x="157162" y="314325"/>
                  </a:lnTo>
                  <a:lnTo>
                    <a:pt x="206844" y="306311"/>
                  </a:lnTo>
                  <a:lnTo>
                    <a:pt x="249986" y="284010"/>
                  </a:lnTo>
                  <a:lnTo>
                    <a:pt x="283997" y="249986"/>
                  </a:lnTo>
                  <a:lnTo>
                    <a:pt x="306311" y="206844"/>
                  </a:lnTo>
                  <a:lnTo>
                    <a:pt x="314325" y="157162"/>
                  </a:lnTo>
                  <a:close/>
                </a:path>
                <a:path w="1395730" h="314325">
                  <a:moveTo>
                    <a:pt x="854710" y="157162"/>
                  </a:moveTo>
                  <a:lnTo>
                    <a:pt x="846709" y="107492"/>
                  </a:lnTo>
                  <a:lnTo>
                    <a:pt x="824395" y="64350"/>
                  </a:lnTo>
                  <a:lnTo>
                    <a:pt x="790371" y="30327"/>
                  </a:lnTo>
                  <a:lnTo>
                    <a:pt x="747229" y="8013"/>
                  </a:lnTo>
                  <a:lnTo>
                    <a:pt x="697547" y="0"/>
                  </a:lnTo>
                  <a:lnTo>
                    <a:pt x="647877" y="8013"/>
                  </a:lnTo>
                  <a:lnTo>
                    <a:pt x="604735" y="30327"/>
                  </a:lnTo>
                  <a:lnTo>
                    <a:pt x="570712" y="64350"/>
                  </a:lnTo>
                  <a:lnTo>
                    <a:pt x="548398" y="107492"/>
                  </a:lnTo>
                  <a:lnTo>
                    <a:pt x="540385" y="157162"/>
                  </a:lnTo>
                  <a:lnTo>
                    <a:pt x="548398" y="206844"/>
                  </a:lnTo>
                  <a:lnTo>
                    <a:pt x="570712" y="249986"/>
                  </a:lnTo>
                  <a:lnTo>
                    <a:pt x="604735" y="284010"/>
                  </a:lnTo>
                  <a:lnTo>
                    <a:pt x="647877" y="306311"/>
                  </a:lnTo>
                  <a:lnTo>
                    <a:pt x="697547" y="314325"/>
                  </a:lnTo>
                  <a:lnTo>
                    <a:pt x="747229" y="306311"/>
                  </a:lnTo>
                  <a:lnTo>
                    <a:pt x="790371" y="284010"/>
                  </a:lnTo>
                  <a:lnTo>
                    <a:pt x="824395" y="249986"/>
                  </a:lnTo>
                  <a:lnTo>
                    <a:pt x="846709" y="206844"/>
                  </a:lnTo>
                  <a:lnTo>
                    <a:pt x="854710" y="157162"/>
                  </a:lnTo>
                  <a:close/>
                </a:path>
                <a:path w="1395730" h="314325">
                  <a:moveTo>
                    <a:pt x="1395107" y="157162"/>
                  </a:moveTo>
                  <a:lnTo>
                    <a:pt x="1387094" y="107492"/>
                  </a:lnTo>
                  <a:lnTo>
                    <a:pt x="1364780" y="64350"/>
                  </a:lnTo>
                  <a:lnTo>
                    <a:pt x="1330756" y="30327"/>
                  </a:lnTo>
                  <a:lnTo>
                    <a:pt x="1287614" y="8013"/>
                  </a:lnTo>
                  <a:lnTo>
                    <a:pt x="1237945" y="0"/>
                  </a:lnTo>
                  <a:lnTo>
                    <a:pt x="1188262" y="8013"/>
                  </a:lnTo>
                  <a:lnTo>
                    <a:pt x="1145120" y="30327"/>
                  </a:lnTo>
                  <a:lnTo>
                    <a:pt x="1111097" y="64350"/>
                  </a:lnTo>
                  <a:lnTo>
                    <a:pt x="1088796" y="107492"/>
                  </a:lnTo>
                  <a:lnTo>
                    <a:pt x="1080782" y="157162"/>
                  </a:lnTo>
                  <a:lnTo>
                    <a:pt x="1088796" y="206844"/>
                  </a:lnTo>
                  <a:lnTo>
                    <a:pt x="1111097" y="249986"/>
                  </a:lnTo>
                  <a:lnTo>
                    <a:pt x="1145120" y="284010"/>
                  </a:lnTo>
                  <a:lnTo>
                    <a:pt x="1188262" y="306311"/>
                  </a:lnTo>
                  <a:lnTo>
                    <a:pt x="1237945" y="314325"/>
                  </a:lnTo>
                  <a:lnTo>
                    <a:pt x="1287614" y="306311"/>
                  </a:lnTo>
                  <a:lnTo>
                    <a:pt x="1330756" y="284010"/>
                  </a:lnTo>
                  <a:lnTo>
                    <a:pt x="1364780" y="249986"/>
                  </a:lnTo>
                  <a:lnTo>
                    <a:pt x="1387094" y="206844"/>
                  </a:lnTo>
                  <a:lnTo>
                    <a:pt x="1395107" y="157162"/>
                  </a:lnTo>
                  <a:close/>
                </a:path>
              </a:pathLst>
            </a:custGeom>
            <a:solidFill>
              <a:srgbClr val="FFF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8647" y="1319367"/>
              <a:ext cx="400049" cy="4000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32897" y="1316093"/>
              <a:ext cx="419099" cy="4190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81383" y="6435373"/>
            <a:ext cx="1250061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75"/>
              </a:lnSpc>
              <a:spcBef>
                <a:spcPts val="100"/>
              </a:spcBef>
            </a:pPr>
            <a:r>
              <a:rPr sz="2000" b="1" spc="-30" dirty="0">
                <a:solidFill>
                  <a:srgbClr val="3C2E2E"/>
                </a:solidFill>
                <a:latin typeface="Arial"/>
                <a:cs typeface="Arial"/>
              </a:rPr>
              <a:t>Stalings,</a:t>
            </a:r>
            <a:r>
              <a:rPr sz="2000" b="1" spc="-10" dirty="0">
                <a:solidFill>
                  <a:srgbClr val="3C2E2E"/>
                </a:solidFill>
                <a:latin typeface="Arial"/>
                <a:cs typeface="Arial"/>
              </a:rPr>
              <a:t> </a:t>
            </a:r>
            <a:r>
              <a:rPr sz="2000" b="1" spc="135" dirty="0">
                <a:solidFill>
                  <a:srgbClr val="3C2E2E"/>
                </a:solidFill>
                <a:latin typeface="Arial"/>
                <a:cs typeface="Arial"/>
              </a:rPr>
              <a:t>W.</a:t>
            </a:r>
            <a:r>
              <a:rPr sz="2000" b="1" spc="-10" dirty="0">
                <a:solidFill>
                  <a:srgbClr val="3C2E2E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3C2E2E"/>
                </a:solidFill>
                <a:latin typeface="Arial"/>
                <a:cs typeface="Arial"/>
              </a:rPr>
              <a:t>(2016).Dalam</a:t>
            </a:r>
            <a:r>
              <a:rPr sz="2000" b="1" spc="-10" dirty="0">
                <a:solidFill>
                  <a:srgbClr val="3C2E2E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3C2E2E"/>
                </a:solidFill>
                <a:latin typeface="Arial"/>
                <a:cs typeface="Arial"/>
              </a:rPr>
              <a:t>Computer</a:t>
            </a:r>
            <a:r>
              <a:rPr sz="2000" b="1" spc="-10" dirty="0">
                <a:solidFill>
                  <a:srgbClr val="3C2E2E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3C2E2E"/>
                </a:solidFill>
                <a:latin typeface="Arial"/>
                <a:cs typeface="Arial"/>
              </a:rPr>
              <a:t>Organization</a:t>
            </a:r>
            <a:r>
              <a:rPr sz="2000" b="1" spc="-10" dirty="0">
                <a:solidFill>
                  <a:srgbClr val="3C2E2E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C2E2E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3C2E2E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3C2E2E"/>
                </a:solidFill>
                <a:latin typeface="Arial"/>
                <a:cs typeface="Arial"/>
              </a:rPr>
              <a:t>Architecture</a:t>
            </a:r>
            <a:r>
              <a:rPr sz="2000" b="1" spc="-10" dirty="0">
                <a:solidFill>
                  <a:srgbClr val="3C2E2E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3C2E2E"/>
                </a:solidFill>
                <a:latin typeface="Arial"/>
                <a:cs typeface="Arial"/>
              </a:rPr>
              <a:t>Designing</a:t>
            </a:r>
            <a:r>
              <a:rPr sz="2000" b="1" spc="-10" dirty="0">
                <a:solidFill>
                  <a:srgbClr val="3C2E2E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3C2E2E"/>
                </a:solidFill>
                <a:latin typeface="Arial"/>
                <a:cs typeface="Arial"/>
              </a:rPr>
              <a:t>For</a:t>
            </a:r>
            <a:r>
              <a:rPr sz="2000" b="1" spc="-10" dirty="0">
                <a:solidFill>
                  <a:srgbClr val="3C2E2E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3C2E2E"/>
                </a:solidFill>
                <a:latin typeface="Arial"/>
                <a:cs typeface="Arial"/>
              </a:rPr>
              <a:t>Performa</a:t>
            </a:r>
            <a:r>
              <a:rPr sz="2000" b="1" spc="-10" dirty="0">
                <a:solidFill>
                  <a:srgbClr val="3C2E2E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3C2E2E"/>
                </a:solidFill>
                <a:latin typeface="Arial"/>
                <a:cs typeface="Arial"/>
              </a:rPr>
              <a:t>10th</a:t>
            </a:r>
            <a:r>
              <a:rPr sz="2000" b="1" spc="-10" dirty="0">
                <a:solidFill>
                  <a:srgbClr val="3C2E2E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3C2E2E"/>
                </a:solidFill>
                <a:latin typeface="Arial"/>
                <a:cs typeface="Arial"/>
              </a:rPr>
              <a:t>Edition.</a:t>
            </a:r>
            <a:endParaRPr sz="2000">
              <a:latin typeface="Arial"/>
              <a:cs typeface="Arial"/>
            </a:endParaRPr>
          </a:p>
          <a:p>
            <a:pPr marL="1044575">
              <a:lnSpc>
                <a:spcPts val="2175"/>
              </a:lnSpc>
            </a:pPr>
            <a:r>
              <a:rPr sz="2000" b="1" spc="-35" dirty="0">
                <a:solidFill>
                  <a:srgbClr val="3C2E2E"/>
                </a:solidFill>
                <a:latin typeface="Arial"/>
                <a:cs typeface="Arial"/>
              </a:rPr>
              <a:t>PEARSON</a:t>
            </a:r>
            <a:r>
              <a:rPr sz="2000" b="1" spc="-50" dirty="0">
                <a:solidFill>
                  <a:srgbClr val="3C2E2E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3C2E2E"/>
                </a:solidFill>
                <a:latin typeface="Arial"/>
                <a:cs typeface="Arial"/>
              </a:rPr>
              <a:t>Education.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2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8288635" cy="10287000"/>
            <a:chOff x="0" y="1"/>
            <a:chExt cx="18288635" cy="10287000"/>
          </a:xfrm>
        </p:grpSpPr>
        <p:sp>
          <p:nvSpPr>
            <p:cNvPr id="4" name="object 4"/>
            <p:cNvSpPr/>
            <p:nvPr/>
          </p:nvSpPr>
          <p:spPr>
            <a:xfrm>
              <a:off x="17450143" y="1"/>
              <a:ext cx="838200" cy="10287000"/>
            </a:xfrm>
            <a:custGeom>
              <a:avLst/>
              <a:gdLst/>
              <a:ahLst/>
              <a:cxnLst/>
              <a:rect l="l" t="t" r="r" b="b"/>
              <a:pathLst>
                <a:path w="838200" h="10287000">
                  <a:moveTo>
                    <a:pt x="8381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38199" y="0"/>
                  </a:lnTo>
                  <a:lnTo>
                    <a:pt x="838199" y="10286999"/>
                  </a:lnTo>
                  <a:close/>
                </a:path>
              </a:pathLst>
            </a:custGeom>
            <a:solidFill>
              <a:srgbClr val="F5E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93222" y="349655"/>
              <a:ext cx="328930" cy="9617075"/>
            </a:xfrm>
            <a:custGeom>
              <a:avLst/>
              <a:gdLst/>
              <a:ahLst/>
              <a:cxnLst/>
              <a:rect l="l" t="t" r="r" b="b"/>
              <a:pathLst>
                <a:path w="328930" h="9617075">
                  <a:moveTo>
                    <a:pt x="328828" y="9331846"/>
                  </a:moveTo>
                  <a:lnTo>
                    <a:pt x="0" y="9331846"/>
                  </a:lnTo>
                  <a:lnTo>
                    <a:pt x="164414" y="9616605"/>
                  </a:lnTo>
                  <a:lnTo>
                    <a:pt x="328828" y="9331846"/>
                  </a:lnTo>
                  <a:close/>
                </a:path>
                <a:path w="328930" h="9617075">
                  <a:moveTo>
                    <a:pt x="328879" y="284759"/>
                  </a:moveTo>
                  <a:lnTo>
                    <a:pt x="164477" y="0"/>
                  </a:lnTo>
                  <a:lnTo>
                    <a:pt x="63" y="284759"/>
                  </a:lnTo>
                  <a:lnTo>
                    <a:pt x="328879" y="284759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78272" y="851310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55425" y="1728888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55425" y="187394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55425" y="201899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49" y="1203595"/>
              <a:ext cx="17412335" cy="19050"/>
            </a:xfrm>
            <a:custGeom>
              <a:avLst/>
              <a:gdLst/>
              <a:ahLst/>
              <a:cxnLst/>
              <a:rect l="l" t="t" r="r" b="b"/>
              <a:pathLst>
                <a:path w="17412335" h="19050">
                  <a:moveTo>
                    <a:pt x="0" y="0"/>
                  </a:moveTo>
                  <a:lnTo>
                    <a:pt x="17411746" y="19008"/>
                  </a:lnTo>
                </a:path>
              </a:pathLst>
            </a:custGeom>
            <a:ln w="38099">
              <a:solidFill>
                <a:srgbClr val="6642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606" y="397470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997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3996" y="397470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4385" y="397470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1470" y="368702"/>
              <a:ext cx="400049" cy="4000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5720" y="365428"/>
              <a:ext cx="419099" cy="4190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50906" y="2016129"/>
            <a:ext cx="803592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1503680" algn="l"/>
                <a:tab pos="2458720" algn="l"/>
                <a:tab pos="3099435" algn="l"/>
                <a:tab pos="3390265" algn="l"/>
                <a:tab pos="5125085" algn="l"/>
                <a:tab pos="5351780" algn="l"/>
                <a:tab pos="6302375" algn="l"/>
                <a:tab pos="7174865" algn="l"/>
              </a:tabLst>
            </a:pPr>
            <a:r>
              <a:rPr sz="3000" spc="-7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il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h	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	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	m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-65" dirty="0">
                <a:solidFill>
                  <a:srgbClr val="664253"/>
                </a:solidFill>
                <a:latin typeface="Microsoft Sans Serif"/>
                <a:cs typeface="Microsoft Sans Serif"/>
              </a:rPr>
              <a:t>c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	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a  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gg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	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		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ek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ik		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	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ka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0906" y="3082930"/>
            <a:ext cx="293306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1637664" algn="l"/>
              </a:tabLst>
            </a:pP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lunak	dalam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k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7763" y="3082930"/>
            <a:ext cx="472249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0960">
              <a:lnSpc>
                <a:spcPct val="116700"/>
              </a:lnSpc>
              <a:spcBef>
                <a:spcPts val="95"/>
              </a:spcBef>
              <a:tabLst>
                <a:tab pos="1318895" algn="l"/>
                <a:tab pos="3306445" algn="l"/>
                <a:tab pos="3961765" algn="l"/>
              </a:tabLst>
            </a:pP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bu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h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-75" dirty="0">
                <a:solidFill>
                  <a:srgbClr val="664253"/>
                </a:solidFill>
                <a:latin typeface="Microsoft Sans Serif"/>
                <a:cs typeface="Microsoft Sans Serif"/>
              </a:rPr>
              <a:t>k,	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b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b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a 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bia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	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il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	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906" y="4149729"/>
            <a:ext cx="8042909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dekstop.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Terdapat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jutaan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komputer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terjual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setuap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tahunnya.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Sebaliknya,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terdapat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milyaran sistem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komputer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diproduksi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setiap</a:t>
            </a:r>
            <a:r>
              <a:rPr sz="3000" spc="3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tahun</a:t>
            </a:r>
            <a:r>
              <a:rPr sz="3000" spc="29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3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</a:t>
            </a:r>
            <a:r>
              <a:rPr sz="3000" spc="29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di</a:t>
            </a:r>
            <a:r>
              <a:rPr sz="3000" spc="2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906" y="6283329"/>
            <a:ext cx="437705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2221865" algn="l"/>
                <a:tab pos="2453640" algn="l"/>
                <a:tab pos="3547745" algn="l"/>
              </a:tabLst>
            </a:pP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gk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	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y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	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b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h 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kebanyakan		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5664" y="6283329"/>
            <a:ext cx="346964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4955">
              <a:lnSpc>
                <a:spcPct val="116700"/>
              </a:lnSpc>
              <a:spcBef>
                <a:spcPts val="95"/>
              </a:spcBef>
              <a:tabLst>
                <a:tab pos="1805939" algn="l"/>
                <a:tab pos="3063240" algn="l"/>
              </a:tabLst>
            </a:pP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b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-150" dirty="0">
                <a:solidFill>
                  <a:srgbClr val="664253"/>
                </a:solidFill>
                <a:latin typeface="Microsoft Sans Serif"/>
                <a:cs typeface="Microsoft Sans Serif"/>
              </a:rPr>
              <a:t>.	S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aa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	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  elektronik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906" y="6816729"/>
            <a:ext cx="803910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18605">
              <a:lnSpc>
                <a:spcPct val="116700"/>
              </a:lnSpc>
              <a:spcBef>
                <a:spcPts val="95"/>
              </a:spcBef>
              <a:tabLst>
                <a:tab pos="1508125" algn="l"/>
                <a:tab pos="3658870" algn="l"/>
                <a:tab pos="5584825" algn="l"/>
                <a:tab pos="6281420" algn="l"/>
              </a:tabLst>
            </a:pP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ili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ki  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	k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	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	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	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y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-150" dirty="0">
                <a:solidFill>
                  <a:srgbClr val="664253"/>
                </a:solidFill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906" y="7883528"/>
            <a:ext cx="8037830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Kemungkinan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95" dirty="0">
                <a:solidFill>
                  <a:srgbClr val="664253"/>
                </a:solidFill>
                <a:latin typeface="Microsoft Sans Serif"/>
                <a:cs typeface="Microsoft Sans Serif"/>
              </a:rPr>
              <a:t>waktu</a:t>
            </a:r>
            <a:r>
              <a:rPr sz="3000" spc="1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dekat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semua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akan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komputasi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09597" y="305046"/>
            <a:ext cx="7287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5" dirty="0">
                <a:latin typeface="Microsoft Sans Serif"/>
                <a:cs typeface="Microsoft Sans Serif"/>
              </a:rPr>
              <a:t>1.5</a:t>
            </a:r>
            <a:r>
              <a:rPr sz="3000" b="0" spc="-30" dirty="0">
                <a:latin typeface="Microsoft Sans Serif"/>
                <a:cs typeface="Microsoft Sans Serif"/>
              </a:rPr>
              <a:t> </a:t>
            </a:r>
            <a:r>
              <a:rPr sz="3000" b="0" spc="-10" dirty="0">
                <a:latin typeface="Microsoft Sans Serif"/>
                <a:cs typeface="Microsoft Sans Serif"/>
              </a:rPr>
              <a:t>Sistem</a:t>
            </a:r>
            <a:r>
              <a:rPr sz="3000" b="0" spc="-25" dirty="0">
                <a:latin typeface="Microsoft Sans Serif"/>
                <a:cs typeface="Microsoft Sans Serif"/>
              </a:rPr>
              <a:t> </a:t>
            </a:r>
            <a:r>
              <a:rPr sz="3000" b="0" spc="5" dirty="0">
                <a:latin typeface="Microsoft Sans Serif"/>
                <a:cs typeface="Microsoft Sans Serif"/>
              </a:rPr>
              <a:t>Tertanam</a:t>
            </a:r>
            <a:r>
              <a:rPr sz="3000" b="0" spc="-30" dirty="0">
                <a:latin typeface="Microsoft Sans Serif"/>
                <a:cs typeface="Microsoft Sans Serif"/>
              </a:rPr>
              <a:t> </a:t>
            </a:r>
            <a:r>
              <a:rPr sz="3000" b="0" spc="-15" dirty="0">
                <a:latin typeface="Microsoft Sans Serif"/>
                <a:cs typeface="Microsoft Sans Serif"/>
              </a:rPr>
              <a:t>(Embedded</a:t>
            </a:r>
            <a:r>
              <a:rPr sz="3000" b="0" spc="-25" dirty="0">
                <a:latin typeface="Microsoft Sans Serif"/>
                <a:cs typeface="Microsoft Sans Serif"/>
              </a:rPr>
              <a:t> </a:t>
            </a:r>
            <a:r>
              <a:rPr sz="3000" b="0" spc="-20" dirty="0">
                <a:latin typeface="Microsoft Sans Serif"/>
                <a:cs typeface="Microsoft Sans Serif"/>
              </a:rPr>
              <a:t>Systems)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61005" y="3349630"/>
            <a:ext cx="8042909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Banyak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sekali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jenis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tertanam,contohnya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ponsel,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kamera,kalkulator,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oven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microwave,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keamanan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rumah,mesin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cuci,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pencahayaan,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otomotif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(misalnya, 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kontrol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transmisi,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sistem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suspensi,</a:t>
            </a:r>
            <a:r>
              <a:rPr sz="3000" spc="7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injeksi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bahan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bakar),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raket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tenis,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sikat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gigi,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berbagai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jenis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sensor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serta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aktuator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otomatis.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0142" y="0"/>
            <a:ext cx="838200" cy="10287000"/>
            <a:chOff x="17450142" y="0"/>
            <a:chExt cx="838200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879883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175746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190251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2047568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598102" y="5916587"/>
            <a:ext cx="742950" cy="742950"/>
          </a:xfrm>
          <a:custGeom>
            <a:avLst/>
            <a:gdLst/>
            <a:ahLst/>
            <a:cxnLst/>
            <a:rect l="l" t="t" r="r" b="b"/>
            <a:pathLst>
              <a:path w="742950" h="742950">
                <a:moveTo>
                  <a:pt x="371474" y="742949"/>
                </a:moveTo>
                <a:lnTo>
                  <a:pt x="324877" y="740055"/>
                </a:lnTo>
                <a:lnTo>
                  <a:pt x="280008" y="731604"/>
                </a:lnTo>
                <a:lnTo>
                  <a:pt x="237213" y="717945"/>
                </a:lnTo>
                <a:lnTo>
                  <a:pt x="196842" y="699425"/>
                </a:lnTo>
                <a:lnTo>
                  <a:pt x="159243" y="676393"/>
                </a:lnTo>
                <a:lnTo>
                  <a:pt x="124763" y="649198"/>
                </a:lnTo>
                <a:lnTo>
                  <a:pt x="93751" y="618186"/>
                </a:lnTo>
                <a:lnTo>
                  <a:pt x="66555" y="583706"/>
                </a:lnTo>
                <a:lnTo>
                  <a:pt x="43524" y="546107"/>
                </a:lnTo>
                <a:lnTo>
                  <a:pt x="25004" y="505736"/>
                </a:lnTo>
                <a:lnTo>
                  <a:pt x="11345" y="462941"/>
                </a:lnTo>
                <a:lnTo>
                  <a:pt x="2894" y="418071"/>
                </a:lnTo>
                <a:lnTo>
                  <a:pt x="0" y="371474"/>
                </a:lnTo>
                <a:lnTo>
                  <a:pt x="2894" y="324877"/>
                </a:lnTo>
                <a:lnTo>
                  <a:pt x="11345" y="280008"/>
                </a:lnTo>
                <a:lnTo>
                  <a:pt x="25004" y="237213"/>
                </a:lnTo>
                <a:lnTo>
                  <a:pt x="43524" y="196842"/>
                </a:lnTo>
                <a:lnTo>
                  <a:pt x="66555" y="159243"/>
                </a:lnTo>
                <a:lnTo>
                  <a:pt x="93751" y="124763"/>
                </a:lnTo>
                <a:lnTo>
                  <a:pt x="124763" y="93751"/>
                </a:lnTo>
                <a:lnTo>
                  <a:pt x="159243" y="66555"/>
                </a:lnTo>
                <a:lnTo>
                  <a:pt x="196842" y="43524"/>
                </a:lnTo>
                <a:lnTo>
                  <a:pt x="237213" y="25004"/>
                </a:lnTo>
                <a:lnTo>
                  <a:pt x="280008" y="11345"/>
                </a:lnTo>
                <a:lnTo>
                  <a:pt x="324877" y="2894"/>
                </a:lnTo>
                <a:lnTo>
                  <a:pt x="371474" y="0"/>
                </a:lnTo>
                <a:lnTo>
                  <a:pt x="418071" y="2894"/>
                </a:lnTo>
                <a:lnTo>
                  <a:pt x="462941" y="11345"/>
                </a:lnTo>
                <a:lnTo>
                  <a:pt x="505736" y="25004"/>
                </a:lnTo>
                <a:lnTo>
                  <a:pt x="546107" y="43524"/>
                </a:lnTo>
                <a:lnTo>
                  <a:pt x="583706" y="66555"/>
                </a:lnTo>
                <a:lnTo>
                  <a:pt x="618186" y="93751"/>
                </a:lnTo>
                <a:lnTo>
                  <a:pt x="649198" y="124763"/>
                </a:lnTo>
                <a:lnTo>
                  <a:pt x="676393" y="159243"/>
                </a:lnTo>
                <a:lnTo>
                  <a:pt x="699425" y="196842"/>
                </a:lnTo>
                <a:lnTo>
                  <a:pt x="717945" y="237213"/>
                </a:lnTo>
                <a:lnTo>
                  <a:pt x="731604" y="280008"/>
                </a:lnTo>
                <a:lnTo>
                  <a:pt x="740055" y="324877"/>
                </a:lnTo>
                <a:lnTo>
                  <a:pt x="742949" y="371474"/>
                </a:lnTo>
                <a:lnTo>
                  <a:pt x="740055" y="418071"/>
                </a:lnTo>
                <a:lnTo>
                  <a:pt x="731604" y="462941"/>
                </a:lnTo>
                <a:lnTo>
                  <a:pt x="717945" y="505736"/>
                </a:lnTo>
                <a:lnTo>
                  <a:pt x="699425" y="546107"/>
                </a:lnTo>
                <a:lnTo>
                  <a:pt x="676393" y="583706"/>
                </a:lnTo>
                <a:lnTo>
                  <a:pt x="649198" y="618186"/>
                </a:lnTo>
                <a:lnTo>
                  <a:pt x="618186" y="649198"/>
                </a:lnTo>
                <a:lnTo>
                  <a:pt x="583706" y="676393"/>
                </a:lnTo>
                <a:lnTo>
                  <a:pt x="546107" y="699425"/>
                </a:lnTo>
                <a:lnTo>
                  <a:pt x="505736" y="717945"/>
                </a:lnTo>
                <a:lnTo>
                  <a:pt x="462941" y="731604"/>
                </a:lnTo>
                <a:lnTo>
                  <a:pt x="418071" y="740055"/>
                </a:lnTo>
                <a:lnTo>
                  <a:pt x="371474" y="742949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75962" y="6696026"/>
            <a:ext cx="742950" cy="742950"/>
          </a:xfrm>
          <a:custGeom>
            <a:avLst/>
            <a:gdLst/>
            <a:ahLst/>
            <a:cxnLst/>
            <a:rect l="l" t="t" r="r" b="b"/>
            <a:pathLst>
              <a:path w="742950" h="742950">
                <a:moveTo>
                  <a:pt x="371474" y="742949"/>
                </a:moveTo>
                <a:lnTo>
                  <a:pt x="324877" y="740055"/>
                </a:lnTo>
                <a:lnTo>
                  <a:pt x="280008" y="731604"/>
                </a:lnTo>
                <a:lnTo>
                  <a:pt x="237213" y="717945"/>
                </a:lnTo>
                <a:lnTo>
                  <a:pt x="196842" y="699425"/>
                </a:lnTo>
                <a:lnTo>
                  <a:pt x="159243" y="676393"/>
                </a:lnTo>
                <a:lnTo>
                  <a:pt x="124763" y="649198"/>
                </a:lnTo>
                <a:lnTo>
                  <a:pt x="93751" y="618186"/>
                </a:lnTo>
                <a:lnTo>
                  <a:pt x="66555" y="583706"/>
                </a:lnTo>
                <a:lnTo>
                  <a:pt x="43524" y="546107"/>
                </a:lnTo>
                <a:lnTo>
                  <a:pt x="25004" y="505736"/>
                </a:lnTo>
                <a:lnTo>
                  <a:pt x="11345" y="462941"/>
                </a:lnTo>
                <a:lnTo>
                  <a:pt x="2894" y="418071"/>
                </a:lnTo>
                <a:lnTo>
                  <a:pt x="0" y="371474"/>
                </a:lnTo>
                <a:lnTo>
                  <a:pt x="2894" y="324877"/>
                </a:lnTo>
                <a:lnTo>
                  <a:pt x="11345" y="280008"/>
                </a:lnTo>
                <a:lnTo>
                  <a:pt x="25004" y="237213"/>
                </a:lnTo>
                <a:lnTo>
                  <a:pt x="43524" y="196842"/>
                </a:lnTo>
                <a:lnTo>
                  <a:pt x="66555" y="159243"/>
                </a:lnTo>
                <a:lnTo>
                  <a:pt x="93751" y="124763"/>
                </a:lnTo>
                <a:lnTo>
                  <a:pt x="124763" y="93751"/>
                </a:lnTo>
                <a:lnTo>
                  <a:pt x="159243" y="66555"/>
                </a:lnTo>
                <a:lnTo>
                  <a:pt x="196842" y="43524"/>
                </a:lnTo>
                <a:lnTo>
                  <a:pt x="237213" y="25004"/>
                </a:lnTo>
                <a:lnTo>
                  <a:pt x="280008" y="11345"/>
                </a:lnTo>
                <a:lnTo>
                  <a:pt x="324877" y="2894"/>
                </a:lnTo>
                <a:lnTo>
                  <a:pt x="371474" y="0"/>
                </a:lnTo>
                <a:lnTo>
                  <a:pt x="418071" y="2894"/>
                </a:lnTo>
                <a:lnTo>
                  <a:pt x="462941" y="11345"/>
                </a:lnTo>
                <a:lnTo>
                  <a:pt x="505736" y="25004"/>
                </a:lnTo>
                <a:lnTo>
                  <a:pt x="546107" y="43524"/>
                </a:lnTo>
                <a:lnTo>
                  <a:pt x="583706" y="66555"/>
                </a:lnTo>
                <a:lnTo>
                  <a:pt x="618186" y="93751"/>
                </a:lnTo>
                <a:lnTo>
                  <a:pt x="649198" y="124763"/>
                </a:lnTo>
                <a:lnTo>
                  <a:pt x="676393" y="159243"/>
                </a:lnTo>
                <a:lnTo>
                  <a:pt x="699425" y="196842"/>
                </a:lnTo>
                <a:lnTo>
                  <a:pt x="717945" y="237213"/>
                </a:lnTo>
                <a:lnTo>
                  <a:pt x="731604" y="280008"/>
                </a:lnTo>
                <a:lnTo>
                  <a:pt x="740055" y="324877"/>
                </a:lnTo>
                <a:lnTo>
                  <a:pt x="742949" y="371474"/>
                </a:lnTo>
                <a:lnTo>
                  <a:pt x="740055" y="418071"/>
                </a:lnTo>
                <a:lnTo>
                  <a:pt x="731604" y="462941"/>
                </a:lnTo>
                <a:lnTo>
                  <a:pt x="717945" y="505736"/>
                </a:lnTo>
                <a:lnTo>
                  <a:pt x="699425" y="546107"/>
                </a:lnTo>
                <a:lnTo>
                  <a:pt x="676393" y="583706"/>
                </a:lnTo>
                <a:lnTo>
                  <a:pt x="649198" y="618186"/>
                </a:lnTo>
                <a:lnTo>
                  <a:pt x="618186" y="649198"/>
                </a:lnTo>
                <a:lnTo>
                  <a:pt x="583706" y="676393"/>
                </a:lnTo>
                <a:lnTo>
                  <a:pt x="546107" y="699425"/>
                </a:lnTo>
                <a:lnTo>
                  <a:pt x="505736" y="717945"/>
                </a:lnTo>
                <a:lnTo>
                  <a:pt x="462941" y="731604"/>
                </a:lnTo>
                <a:lnTo>
                  <a:pt x="418071" y="740055"/>
                </a:lnTo>
                <a:lnTo>
                  <a:pt x="371474" y="742949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49" y="1203593"/>
            <a:ext cx="17412335" cy="19050"/>
          </a:xfrm>
          <a:custGeom>
            <a:avLst/>
            <a:gdLst/>
            <a:ahLst/>
            <a:cxnLst/>
            <a:rect l="l" t="t" r="r" b="b"/>
            <a:pathLst>
              <a:path w="17412335" h="19050">
                <a:moveTo>
                  <a:pt x="0" y="0"/>
                </a:moveTo>
                <a:lnTo>
                  <a:pt x="17411746" y="19008"/>
                </a:lnTo>
              </a:path>
            </a:pathLst>
          </a:custGeom>
          <a:ln w="38099">
            <a:solidFill>
              <a:srgbClr val="6642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606" y="397469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7162" y="314325"/>
                </a:moveTo>
                <a:lnTo>
                  <a:pt x="107487" y="306312"/>
                </a:lnTo>
                <a:lnTo>
                  <a:pt x="64344" y="284001"/>
                </a:lnTo>
                <a:lnTo>
                  <a:pt x="30323" y="249980"/>
                </a:lnTo>
                <a:lnTo>
                  <a:pt x="8012" y="206838"/>
                </a:lnTo>
                <a:lnTo>
                  <a:pt x="0" y="157162"/>
                </a:lnTo>
                <a:lnTo>
                  <a:pt x="8012" y="107487"/>
                </a:lnTo>
                <a:lnTo>
                  <a:pt x="30323" y="64344"/>
                </a:lnTo>
                <a:lnTo>
                  <a:pt x="64344" y="30323"/>
                </a:lnTo>
                <a:lnTo>
                  <a:pt x="107487" y="8012"/>
                </a:lnTo>
                <a:lnTo>
                  <a:pt x="157162" y="0"/>
                </a:lnTo>
                <a:lnTo>
                  <a:pt x="206838" y="8012"/>
                </a:lnTo>
                <a:lnTo>
                  <a:pt x="249980" y="30323"/>
                </a:lnTo>
                <a:lnTo>
                  <a:pt x="284001" y="64344"/>
                </a:lnTo>
                <a:lnTo>
                  <a:pt x="306312" y="107487"/>
                </a:lnTo>
                <a:lnTo>
                  <a:pt x="314325" y="157162"/>
                </a:lnTo>
                <a:lnTo>
                  <a:pt x="306312" y="206838"/>
                </a:lnTo>
                <a:lnTo>
                  <a:pt x="284001" y="249980"/>
                </a:lnTo>
                <a:lnTo>
                  <a:pt x="249980" y="284001"/>
                </a:lnTo>
                <a:lnTo>
                  <a:pt x="206838" y="306312"/>
                </a:lnTo>
                <a:lnTo>
                  <a:pt x="157162" y="314325"/>
                </a:lnTo>
                <a:close/>
              </a:path>
            </a:pathLst>
          </a:custGeom>
          <a:solidFill>
            <a:srgbClr val="9972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3996" y="397469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7162" y="314325"/>
                </a:moveTo>
                <a:lnTo>
                  <a:pt x="107487" y="306312"/>
                </a:lnTo>
                <a:lnTo>
                  <a:pt x="64344" y="284001"/>
                </a:lnTo>
                <a:lnTo>
                  <a:pt x="30323" y="249980"/>
                </a:lnTo>
                <a:lnTo>
                  <a:pt x="8012" y="206838"/>
                </a:lnTo>
                <a:lnTo>
                  <a:pt x="0" y="157162"/>
                </a:lnTo>
                <a:lnTo>
                  <a:pt x="8012" y="107487"/>
                </a:lnTo>
                <a:lnTo>
                  <a:pt x="30323" y="64344"/>
                </a:lnTo>
                <a:lnTo>
                  <a:pt x="64344" y="30323"/>
                </a:lnTo>
                <a:lnTo>
                  <a:pt x="107487" y="8012"/>
                </a:lnTo>
                <a:lnTo>
                  <a:pt x="157162" y="0"/>
                </a:lnTo>
                <a:lnTo>
                  <a:pt x="206838" y="8012"/>
                </a:lnTo>
                <a:lnTo>
                  <a:pt x="249980" y="30323"/>
                </a:lnTo>
                <a:lnTo>
                  <a:pt x="284001" y="64344"/>
                </a:lnTo>
                <a:lnTo>
                  <a:pt x="306312" y="107487"/>
                </a:lnTo>
                <a:lnTo>
                  <a:pt x="314325" y="157162"/>
                </a:lnTo>
                <a:lnTo>
                  <a:pt x="306312" y="206838"/>
                </a:lnTo>
                <a:lnTo>
                  <a:pt x="284001" y="249980"/>
                </a:lnTo>
                <a:lnTo>
                  <a:pt x="249980" y="284001"/>
                </a:lnTo>
                <a:lnTo>
                  <a:pt x="206838" y="306312"/>
                </a:lnTo>
                <a:lnTo>
                  <a:pt x="157162" y="314325"/>
                </a:lnTo>
                <a:close/>
              </a:path>
            </a:pathLst>
          </a:custGeom>
          <a:solidFill>
            <a:srgbClr val="835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4385" y="397469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7162" y="314325"/>
                </a:moveTo>
                <a:lnTo>
                  <a:pt x="107487" y="306312"/>
                </a:lnTo>
                <a:lnTo>
                  <a:pt x="64344" y="284001"/>
                </a:lnTo>
                <a:lnTo>
                  <a:pt x="30323" y="249980"/>
                </a:lnTo>
                <a:lnTo>
                  <a:pt x="8012" y="206838"/>
                </a:lnTo>
                <a:lnTo>
                  <a:pt x="0" y="157162"/>
                </a:lnTo>
                <a:lnTo>
                  <a:pt x="8012" y="107487"/>
                </a:lnTo>
                <a:lnTo>
                  <a:pt x="30323" y="64344"/>
                </a:lnTo>
                <a:lnTo>
                  <a:pt x="64344" y="30323"/>
                </a:lnTo>
                <a:lnTo>
                  <a:pt x="107487" y="8012"/>
                </a:lnTo>
                <a:lnTo>
                  <a:pt x="157162" y="0"/>
                </a:lnTo>
                <a:lnTo>
                  <a:pt x="206838" y="8012"/>
                </a:lnTo>
                <a:lnTo>
                  <a:pt x="249980" y="30323"/>
                </a:lnTo>
                <a:lnTo>
                  <a:pt x="284001" y="64344"/>
                </a:lnTo>
                <a:lnTo>
                  <a:pt x="306312" y="107487"/>
                </a:lnTo>
                <a:lnTo>
                  <a:pt x="314325" y="157162"/>
                </a:lnTo>
                <a:lnTo>
                  <a:pt x="306312" y="206838"/>
                </a:lnTo>
                <a:lnTo>
                  <a:pt x="284001" y="249980"/>
                </a:lnTo>
                <a:lnTo>
                  <a:pt x="249980" y="284001"/>
                </a:lnTo>
                <a:lnTo>
                  <a:pt x="206838" y="306312"/>
                </a:lnTo>
                <a:lnTo>
                  <a:pt x="157162" y="314325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1470" y="368700"/>
            <a:ext cx="400049" cy="4000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95721" y="365426"/>
            <a:ext cx="419099" cy="4190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49995" y="1506232"/>
            <a:ext cx="4972049" cy="45434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872035" y="6081349"/>
            <a:ext cx="1936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100" dirty="0">
                <a:solidFill>
                  <a:srgbClr val="FFF2EC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78841" y="6773350"/>
            <a:ext cx="6732905" cy="354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6500"/>
              </a:lnSpc>
              <a:spcBef>
                <a:spcPts val="100"/>
              </a:spcBef>
            </a:pP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Terdapat </a:t>
            </a: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berbagai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antarmuka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memungkinkan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2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2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mengukur, </a:t>
            </a:r>
            <a:r>
              <a:rPr sz="22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memanipulasi,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berinteraksi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lingkungan </a:t>
            </a:r>
            <a:r>
              <a:rPr sz="22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eksternal. </a:t>
            </a:r>
            <a:r>
              <a:rPr sz="22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2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sering berinteraksi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 </a:t>
            </a:r>
            <a:r>
              <a:rPr sz="22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sensor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2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aktuator </a:t>
            </a:r>
            <a:r>
              <a:rPr sz="22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biasa </a:t>
            </a:r>
            <a:r>
              <a:rPr sz="22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disebut </a:t>
            </a:r>
            <a:r>
              <a:rPr sz="22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reaktif. </a:t>
            </a:r>
            <a:r>
              <a:rPr sz="22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2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reaktif </a:t>
            </a:r>
            <a:r>
              <a:rPr sz="22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berada </a:t>
            </a:r>
            <a:r>
              <a:rPr sz="22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interaksi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terus-menerus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lingkungan </a:t>
            </a:r>
            <a:r>
              <a:rPr sz="22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luar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2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dijalankan </a:t>
            </a:r>
            <a:r>
              <a:rPr sz="2200" spc="-57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2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kecepatan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2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ditentukan </a:t>
            </a:r>
            <a:r>
              <a:rPr sz="22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lingkungan </a:t>
            </a:r>
            <a:r>
              <a:rPr sz="22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itu.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26306" y="6860788"/>
            <a:ext cx="4241165" cy="295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200" b="1" spc="100" dirty="0">
                <a:solidFill>
                  <a:srgbClr val="FFF2EC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  <a:p>
            <a:pPr marL="12700" marR="5080" indent="-635" algn="ctr">
              <a:lnSpc>
                <a:spcPct val="116500"/>
              </a:lnSpc>
              <a:spcBef>
                <a:spcPts val="1940"/>
              </a:spcBef>
            </a:pPr>
            <a:r>
              <a:rPr sz="22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Antarmuka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manusiamungkin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sesederhana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lampu berkedip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atau </a:t>
            </a:r>
            <a:r>
              <a:rPr sz="2200" spc="-57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serumit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penglihatan </a:t>
            </a:r>
            <a:r>
              <a:rPr sz="22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robot </a:t>
            </a:r>
            <a:r>
              <a:rPr sz="22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 </a:t>
            </a:r>
            <a:r>
              <a:rPr sz="22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real-time. </a:t>
            </a:r>
            <a:r>
              <a:rPr sz="22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22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banyak </a:t>
            </a:r>
            <a:r>
              <a:rPr sz="22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kasus, </a:t>
            </a:r>
            <a:r>
              <a:rPr sz="22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2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22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antarmuka</a:t>
            </a:r>
            <a:r>
              <a:rPr sz="22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manusia.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265" y="1370573"/>
            <a:ext cx="1053147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6700"/>
              </a:lnSpc>
              <a:spcBef>
                <a:spcPts val="95"/>
              </a:spcBef>
            </a:pP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Seringkali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dipasangkan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lingkungannya.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Hal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menimbulkan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kendala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real-timeyang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dipaksakan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kebutuhan untukberinteraksi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lingkungan.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Batasan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seperti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kecepatan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gerak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diperlukan,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ketepatan pengukuran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diperlukan,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durasi </a:t>
            </a:r>
            <a:r>
              <a:rPr sz="3000" spc="95" dirty="0">
                <a:solidFill>
                  <a:srgbClr val="664253"/>
                </a:solidFill>
                <a:latin typeface="Microsoft Sans Serif"/>
                <a:cs typeface="Microsoft Sans Serif"/>
              </a:rPr>
              <a:t>waktu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diperlukan,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menentukan </a:t>
            </a:r>
            <a:r>
              <a:rPr sz="3000" spc="95" dirty="0">
                <a:solidFill>
                  <a:srgbClr val="664253"/>
                </a:solidFill>
                <a:latin typeface="Microsoft Sans Serif"/>
                <a:cs typeface="Microsoft Sans Serif"/>
              </a:rPr>
              <a:t>waktu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pengoperasian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lunak.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64253"/>
                </a:solidFill>
                <a:latin typeface="Microsoft Sans Serif"/>
                <a:cs typeface="Microsoft Sans Serif"/>
              </a:rPr>
              <a:t>Jika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beberapa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aktivitas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dilakukan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secarabersamaan,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hal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ini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menimbulkan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kendala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real-time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kompleks.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37295" y="6009159"/>
            <a:ext cx="49199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0" dirty="0">
                <a:solidFill>
                  <a:srgbClr val="DEB8CA"/>
                </a:solidFill>
                <a:latin typeface="Microsoft Sans Serif"/>
                <a:cs typeface="Microsoft Sans Serif"/>
              </a:rPr>
              <a:t>Gambar </a:t>
            </a:r>
            <a:r>
              <a:rPr sz="1900" spc="80" dirty="0">
                <a:solidFill>
                  <a:srgbClr val="DEB8CA"/>
                </a:solidFill>
                <a:latin typeface="Microsoft Sans Serif"/>
                <a:cs typeface="Microsoft Sans Serif"/>
              </a:rPr>
              <a:t>1</a:t>
            </a:r>
            <a:r>
              <a:rPr sz="1900" spc="-15" dirty="0">
                <a:solidFill>
                  <a:srgbClr val="DEB8CA"/>
                </a:solidFill>
                <a:latin typeface="Microsoft Sans Serif"/>
                <a:cs typeface="Microsoft Sans Serif"/>
              </a:rPr>
              <a:t> Organisasi </a:t>
            </a:r>
            <a:r>
              <a:rPr sz="1900" spc="-5" dirty="0">
                <a:solidFill>
                  <a:srgbClr val="DEB8CA"/>
                </a:solidFill>
                <a:latin typeface="Microsoft Sans Serif"/>
                <a:cs typeface="Microsoft Sans Serif"/>
              </a:rPr>
              <a:t>dalam</a:t>
            </a:r>
            <a:r>
              <a:rPr sz="1900" spc="-15" dirty="0">
                <a:solidFill>
                  <a:srgbClr val="DEB8CA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DEB8CA"/>
                </a:solidFill>
                <a:latin typeface="Microsoft Sans Serif"/>
                <a:cs typeface="Microsoft Sans Serif"/>
              </a:rPr>
              <a:t>Sistem</a:t>
            </a:r>
            <a:r>
              <a:rPr sz="1900" spc="-15" dirty="0">
                <a:solidFill>
                  <a:srgbClr val="DEB8CA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DEB8CA"/>
                </a:solidFill>
                <a:latin typeface="Microsoft Sans Serif"/>
                <a:cs typeface="Microsoft Sans Serif"/>
              </a:rPr>
              <a:t>Tertanam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08" y="5962632"/>
            <a:ext cx="479044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 marR="5080" indent="-102235" algn="r">
              <a:lnSpc>
                <a:spcPct val="116700"/>
              </a:lnSpc>
              <a:spcBef>
                <a:spcPts val="95"/>
              </a:spcBef>
            </a:pP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Gambar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di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atas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menunjukan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organisasi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tertanam. 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Selain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prosesor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memori,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ada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seujumlah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elemen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berbeda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dari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komputer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dekstop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atau</a:t>
            </a:r>
            <a:endParaRPr sz="30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laptop</a:t>
            </a:r>
            <a:r>
              <a:rPr sz="3000" spc="-6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biasa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64253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209597" y="305044"/>
            <a:ext cx="7287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5" dirty="0">
                <a:latin typeface="Microsoft Sans Serif"/>
                <a:cs typeface="Microsoft Sans Serif"/>
              </a:rPr>
              <a:t>1.5</a:t>
            </a:r>
            <a:r>
              <a:rPr sz="3000" b="0" spc="-30" dirty="0">
                <a:latin typeface="Microsoft Sans Serif"/>
                <a:cs typeface="Microsoft Sans Serif"/>
              </a:rPr>
              <a:t> </a:t>
            </a:r>
            <a:r>
              <a:rPr sz="3000" b="0" spc="-10" dirty="0">
                <a:latin typeface="Microsoft Sans Serif"/>
                <a:cs typeface="Microsoft Sans Serif"/>
              </a:rPr>
              <a:t>Sistem</a:t>
            </a:r>
            <a:r>
              <a:rPr sz="3000" b="0" spc="-25" dirty="0">
                <a:latin typeface="Microsoft Sans Serif"/>
                <a:cs typeface="Microsoft Sans Serif"/>
              </a:rPr>
              <a:t> </a:t>
            </a:r>
            <a:r>
              <a:rPr sz="3000" b="0" spc="5" dirty="0">
                <a:latin typeface="Microsoft Sans Serif"/>
                <a:cs typeface="Microsoft Sans Serif"/>
              </a:rPr>
              <a:t>Tertanam</a:t>
            </a:r>
            <a:r>
              <a:rPr sz="3000" b="0" spc="-30" dirty="0">
                <a:latin typeface="Microsoft Sans Serif"/>
                <a:cs typeface="Microsoft Sans Serif"/>
              </a:rPr>
              <a:t> </a:t>
            </a:r>
            <a:r>
              <a:rPr sz="3000" b="0" spc="-15" dirty="0">
                <a:latin typeface="Microsoft Sans Serif"/>
                <a:cs typeface="Microsoft Sans Serif"/>
              </a:rPr>
              <a:t>(Embedded</a:t>
            </a:r>
            <a:r>
              <a:rPr sz="3000" b="0" spc="-25" dirty="0">
                <a:latin typeface="Microsoft Sans Serif"/>
                <a:cs typeface="Microsoft Sans Serif"/>
              </a:rPr>
              <a:t> </a:t>
            </a:r>
            <a:r>
              <a:rPr sz="3000" b="0" spc="-20" dirty="0">
                <a:latin typeface="Microsoft Sans Serif"/>
                <a:cs typeface="Microsoft Sans Serif"/>
              </a:rPr>
              <a:t>Systems)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0142" y="3"/>
            <a:ext cx="838200" cy="10287000"/>
            <a:chOff x="17450142" y="3"/>
            <a:chExt cx="838200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887590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1765172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1910226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2055277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978867" y="1986566"/>
            <a:ext cx="742950" cy="742950"/>
          </a:xfrm>
          <a:custGeom>
            <a:avLst/>
            <a:gdLst/>
            <a:ahLst/>
            <a:cxnLst/>
            <a:rect l="l" t="t" r="r" b="b"/>
            <a:pathLst>
              <a:path w="742950" h="742950">
                <a:moveTo>
                  <a:pt x="371474" y="742949"/>
                </a:moveTo>
                <a:lnTo>
                  <a:pt x="324877" y="740055"/>
                </a:lnTo>
                <a:lnTo>
                  <a:pt x="280008" y="731604"/>
                </a:lnTo>
                <a:lnTo>
                  <a:pt x="237213" y="717945"/>
                </a:lnTo>
                <a:lnTo>
                  <a:pt x="196842" y="699425"/>
                </a:lnTo>
                <a:lnTo>
                  <a:pt x="159243" y="676393"/>
                </a:lnTo>
                <a:lnTo>
                  <a:pt x="124763" y="649198"/>
                </a:lnTo>
                <a:lnTo>
                  <a:pt x="93751" y="618186"/>
                </a:lnTo>
                <a:lnTo>
                  <a:pt x="66555" y="583706"/>
                </a:lnTo>
                <a:lnTo>
                  <a:pt x="43524" y="546107"/>
                </a:lnTo>
                <a:lnTo>
                  <a:pt x="25004" y="505736"/>
                </a:lnTo>
                <a:lnTo>
                  <a:pt x="11345" y="462941"/>
                </a:lnTo>
                <a:lnTo>
                  <a:pt x="2894" y="418071"/>
                </a:lnTo>
                <a:lnTo>
                  <a:pt x="0" y="371474"/>
                </a:lnTo>
                <a:lnTo>
                  <a:pt x="2894" y="324877"/>
                </a:lnTo>
                <a:lnTo>
                  <a:pt x="11345" y="280008"/>
                </a:lnTo>
                <a:lnTo>
                  <a:pt x="25004" y="237213"/>
                </a:lnTo>
                <a:lnTo>
                  <a:pt x="43524" y="196842"/>
                </a:lnTo>
                <a:lnTo>
                  <a:pt x="66555" y="159243"/>
                </a:lnTo>
                <a:lnTo>
                  <a:pt x="93751" y="124763"/>
                </a:lnTo>
                <a:lnTo>
                  <a:pt x="124763" y="93751"/>
                </a:lnTo>
                <a:lnTo>
                  <a:pt x="159243" y="66555"/>
                </a:lnTo>
                <a:lnTo>
                  <a:pt x="196842" y="43524"/>
                </a:lnTo>
                <a:lnTo>
                  <a:pt x="237213" y="25004"/>
                </a:lnTo>
                <a:lnTo>
                  <a:pt x="280008" y="11345"/>
                </a:lnTo>
                <a:lnTo>
                  <a:pt x="324877" y="2894"/>
                </a:lnTo>
                <a:lnTo>
                  <a:pt x="371474" y="0"/>
                </a:lnTo>
                <a:lnTo>
                  <a:pt x="418071" y="2894"/>
                </a:lnTo>
                <a:lnTo>
                  <a:pt x="462941" y="11345"/>
                </a:lnTo>
                <a:lnTo>
                  <a:pt x="505736" y="25004"/>
                </a:lnTo>
                <a:lnTo>
                  <a:pt x="546107" y="43524"/>
                </a:lnTo>
                <a:lnTo>
                  <a:pt x="583706" y="66555"/>
                </a:lnTo>
                <a:lnTo>
                  <a:pt x="618186" y="93751"/>
                </a:lnTo>
                <a:lnTo>
                  <a:pt x="649198" y="124763"/>
                </a:lnTo>
                <a:lnTo>
                  <a:pt x="676393" y="159243"/>
                </a:lnTo>
                <a:lnTo>
                  <a:pt x="699425" y="196842"/>
                </a:lnTo>
                <a:lnTo>
                  <a:pt x="717945" y="237213"/>
                </a:lnTo>
                <a:lnTo>
                  <a:pt x="731604" y="280008"/>
                </a:lnTo>
                <a:lnTo>
                  <a:pt x="740055" y="324877"/>
                </a:lnTo>
                <a:lnTo>
                  <a:pt x="742949" y="371474"/>
                </a:lnTo>
                <a:lnTo>
                  <a:pt x="740055" y="418071"/>
                </a:lnTo>
                <a:lnTo>
                  <a:pt x="731604" y="462941"/>
                </a:lnTo>
                <a:lnTo>
                  <a:pt x="717945" y="505736"/>
                </a:lnTo>
                <a:lnTo>
                  <a:pt x="699425" y="546107"/>
                </a:lnTo>
                <a:lnTo>
                  <a:pt x="676393" y="583706"/>
                </a:lnTo>
                <a:lnTo>
                  <a:pt x="649198" y="618186"/>
                </a:lnTo>
                <a:lnTo>
                  <a:pt x="618186" y="649198"/>
                </a:lnTo>
                <a:lnTo>
                  <a:pt x="583706" y="676393"/>
                </a:lnTo>
                <a:lnTo>
                  <a:pt x="546107" y="699425"/>
                </a:lnTo>
                <a:lnTo>
                  <a:pt x="505736" y="717945"/>
                </a:lnTo>
                <a:lnTo>
                  <a:pt x="462941" y="731604"/>
                </a:lnTo>
                <a:lnTo>
                  <a:pt x="418071" y="740055"/>
                </a:lnTo>
                <a:lnTo>
                  <a:pt x="371474" y="742949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52801" y="2151322"/>
            <a:ext cx="1936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100" dirty="0">
                <a:solidFill>
                  <a:srgbClr val="FFF2EC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664" y="2843327"/>
            <a:ext cx="6658609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500"/>
              </a:lnSpc>
              <a:spcBef>
                <a:spcPts val="100"/>
              </a:spcBef>
            </a:pPr>
            <a:r>
              <a:rPr sz="22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Port </a:t>
            </a:r>
            <a:r>
              <a:rPr sz="22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diagnostik </a:t>
            </a:r>
            <a:r>
              <a:rPr sz="22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 </a:t>
            </a:r>
            <a:r>
              <a:rPr sz="22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2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mendiagnosis </a:t>
            </a:r>
            <a:r>
              <a:rPr sz="2200" spc="-57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2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sedan </a:t>
            </a:r>
            <a:r>
              <a:rPr sz="22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dikontrol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2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 </a:t>
            </a:r>
            <a:r>
              <a:rPr sz="22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hanya </a:t>
            </a:r>
            <a:r>
              <a:rPr sz="22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22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mendiagnosis</a:t>
            </a:r>
            <a:r>
              <a:rPr sz="22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komputer.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30697" y="2128947"/>
            <a:ext cx="742950" cy="742950"/>
          </a:xfrm>
          <a:custGeom>
            <a:avLst/>
            <a:gdLst/>
            <a:ahLst/>
            <a:cxnLst/>
            <a:rect l="l" t="t" r="r" b="b"/>
            <a:pathLst>
              <a:path w="742950" h="742950">
                <a:moveTo>
                  <a:pt x="371474" y="742949"/>
                </a:moveTo>
                <a:lnTo>
                  <a:pt x="324877" y="740055"/>
                </a:lnTo>
                <a:lnTo>
                  <a:pt x="280008" y="731604"/>
                </a:lnTo>
                <a:lnTo>
                  <a:pt x="237213" y="717945"/>
                </a:lnTo>
                <a:lnTo>
                  <a:pt x="196842" y="699425"/>
                </a:lnTo>
                <a:lnTo>
                  <a:pt x="159243" y="676393"/>
                </a:lnTo>
                <a:lnTo>
                  <a:pt x="124763" y="649198"/>
                </a:lnTo>
                <a:lnTo>
                  <a:pt x="93751" y="618186"/>
                </a:lnTo>
                <a:lnTo>
                  <a:pt x="66555" y="583706"/>
                </a:lnTo>
                <a:lnTo>
                  <a:pt x="43524" y="546107"/>
                </a:lnTo>
                <a:lnTo>
                  <a:pt x="25004" y="505736"/>
                </a:lnTo>
                <a:lnTo>
                  <a:pt x="11345" y="462941"/>
                </a:lnTo>
                <a:lnTo>
                  <a:pt x="2894" y="418071"/>
                </a:lnTo>
                <a:lnTo>
                  <a:pt x="0" y="371474"/>
                </a:lnTo>
                <a:lnTo>
                  <a:pt x="2894" y="324877"/>
                </a:lnTo>
                <a:lnTo>
                  <a:pt x="11345" y="280008"/>
                </a:lnTo>
                <a:lnTo>
                  <a:pt x="25004" y="237213"/>
                </a:lnTo>
                <a:lnTo>
                  <a:pt x="43524" y="196842"/>
                </a:lnTo>
                <a:lnTo>
                  <a:pt x="66555" y="159243"/>
                </a:lnTo>
                <a:lnTo>
                  <a:pt x="93751" y="124763"/>
                </a:lnTo>
                <a:lnTo>
                  <a:pt x="124763" y="93751"/>
                </a:lnTo>
                <a:lnTo>
                  <a:pt x="159243" y="66555"/>
                </a:lnTo>
                <a:lnTo>
                  <a:pt x="196842" y="43524"/>
                </a:lnTo>
                <a:lnTo>
                  <a:pt x="237213" y="25004"/>
                </a:lnTo>
                <a:lnTo>
                  <a:pt x="280008" y="11345"/>
                </a:lnTo>
                <a:lnTo>
                  <a:pt x="324877" y="2894"/>
                </a:lnTo>
                <a:lnTo>
                  <a:pt x="371474" y="0"/>
                </a:lnTo>
                <a:lnTo>
                  <a:pt x="418071" y="2894"/>
                </a:lnTo>
                <a:lnTo>
                  <a:pt x="462941" y="11345"/>
                </a:lnTo>
                <a:lnTo>
                  <a:pt x="505736" y="25004"/>
                </a:lnTo>
                <a:lnTo>
                  <a:pt x="546107" y="43524"/>
                </a:lnTo>
                <a:lnTo>
                  <a:pt x="583706" y="66555"/>
                </a:lnTo>
                <a:lnTo>
                  <a:pt x="618186" y="93751"/>
                </a:lnTo>
                <a:lnTo>
                  <a:pt x="649198" y="124763"/>
                </a:lnTo>
                <a:lnTo>
                  <a:pt x="676393" y="159243"/>
                </a:lnTo>
                <a:lnTo>
                  <a:pt x="699425" y="196842"/>
                </a:lnTo>
                <a:lnTo>
                  <a:pt x="717945" y="237213"/>
                </a:lnTo>
                <a:lnTo>
                  <a:pt x="731604" y="280008"/>
                </a:lnTo>
                <a:lnTo>
                  <a:pt x="740055" y="324877"/>
                </a:lnTo>
                <a:lnTo>
                  <a:pt x="742949" y="371474"/>
                </a:lnTo>
                <a:lnTo>
                  <a:pt x="740055" y="418071"/>
                </a:lnTo>
                <a:lnTo>
                  <a:pt x="731604" y="462941"/>
                </a:lnTo>
                <a:lnTo>
                  <a:pt x="717945" y="505736"/>
                </a:lnTo>
                <a:lnTo>
                  <a:pt x="699425" y="546107"/>
                </a:lnTo>
                <a:lnTo>
                  <a:pt x="676393" y="583706"/>
                </a:lnTo>
                <a:lnTo>
                  <a:pt x="649198" y="618186"/>
                </a:lnTo>
                <a:lnTo>
                  <a:pt x="618186" y="649198"/>
                </a:lnTo>
                <a:lnTo>
                  <a:pt x="583706" y="676393"/>
                </a:lnTo>
                <a:lnTo>
                  <a:pt x="546107" y="699425"/>
                </a:lnTo>
                <a:lnTo>
                  <a:pt x="505736" y="717945"/>
                </a:lnTo>
                <a:lnTo>
                  <a:pt x="462941" y="731604"/>
                </a:lnTo>
                <a:lnTo>
                  <a:pt x="418071" y="740055"/>
                </a:lnTo>
                <a:lnTo>
                  <a:pt x="371474" y="742949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04630" y="2293706"/>
            <a:ext cx="1936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100" dirty="0">
                <a:solidFill>
                  <a:srgbClr val="FFF2EC"/>
                </a:solidFill>
                <a:latin typeface="Arial"/>
                <a:cs typeface="Arial"/>
              </a:rPr>
              <a:t>4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36439" y="2985710"/>
            <a:ext cx="668274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500"/>
              </a:lnSpc>
              <a:spcBef>
                <a:spcPts val="100"/>
              </a:spcBef>
            </a:pP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Program </a:t>
            </a:r>
            <a:r>
              <a:rPr sz="22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bidang </a:t>
            </a:r>
            <a:r>
              <a:rPr sz="22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khusus, </a:t>
            </a:r>
            <a:r>
              <a:rPr sz="22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 </a:t>
            </a:r>
            <a:r>
              <a:rPr sz="22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khusus,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atau </a:t>
            </a:r>
            <a:r>
              <a:rPr sz="22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bahkan </a:t>
            </a:r>
            <a:r>
              <a:rPr sz="2200" spc="-57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2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non-digital </a:t>
            </a:r>
            <a:r>
              <a:rPr sz="22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digunakanuntuk </a:t>
            </a:r>
            <a:r>
              <a:rPr sz="22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meningkatakan</a:t>
            </a:r>
            <a:r>
              <a:rPr sz="22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kinerja</a:t>
            </a:r>
            <a:r>
              <a:rPr sz="22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atau</a:t>
            </a:r>
            <a:r>
              <a:rPr sz="22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keandalan.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78867" y="6131837"/>
            <a:ext cx="742950" cy="742950"/>
          </a:xfrm>
          <a:custGeom>
            <a:avLst/>
            <a:gdLst/>
            <a:ahLst/>
            <a:cxnLst/>
            <a:rect l="l" t="t" r="r" b="b"/>
            <a:pathLst>
              <a:path w="742950" h="742950">
                <a:moveTo>
                  <a:pt x="371474" y="742949"/>
                </a:moveTo>
                <a:lnTo>
                  <a:pt x="324877" y="740055"/>
                </a:lnTo>
                <a:lnTo>
                  <a:pt x="280008" y="731604"/>
                </a:lnTo>
                <a:lnTo>
                  <a:pt x="237213" y="717945"/>
                </a:lnTo>
                <a:lnTo>
                  <a:pt x="196842" y="699425"/>
                </a:lnTo>
                <a:lnTo>
                  <a:pt x="159243" y="676393"/>
                </a:lnTo>
                <a:lnTo>
                  <a:pt x="124763" y="649198"/>
                </a:lnTo>
                <a:lnTo>
                  <a:pt x="93751" y="618186"/>
                </a:lnTo>
                <a:lnTo>
                  <a:pt x="66555" y="583706"/>
                </a:lnTo>
                <a:lnTo>
                  <a:pt x="43524" y="546107"/>
                </a:lnTo>
                <a:lnTo>
                  <a:pt x="25004" y="505736"/>
                </a:lnTo>
                <a:lnTo>
                  <a:pt x="11345" y="462941"/>
                </a:lnTo>
                <a:lnTo>
                  <a:pt x="2894" y="418071"/>
                </a:lnTo>
                <a:lnTo>
                  <a:pt x="0" y="371474"/>
                </a:lnTo>
                <a:lnTo>
                  <a:pt x="2894" y="324877"/>
                </a:lnTo>
                <a:lnTo>
                  <a:pt x="11345" y="280008"/>
                </a:lnTo>
                <a:lnTo>
                  <a:pt x="25004" y="237213"/>
                </a:lnTo>
                <a:lnTo>
                  <a:pt x="43524" y="196842"/>
                </a:lnTo>
                <a:lnTo>
                  <a:pt x="66555" y="159243"/>
                </a:lnTo>
                <a:lnTo>
                  <a:pt x="93751" y="124763"/>
                </a:lnTo>
                <a:lnTo>
                  <a:pt x="124763" y="93751"/>
                </a:lnTo>
                <a:lnTo>
                  <a:pt x="159243" y="66555"/>
                </a:lnTo>
                <a:lnTo>
                  <a:pt x="196842" y="43524"/>
                </a:lnTo>
                <a:lnTo>
                  <a:pt x="237213" y="25004"/>
                </a:lnTo>
                <a:lnTo>
                  <a:pt x="280008" y="11345"/>
                </a:lnTo>
                <a:lnTo>
                  <a:pt x="324877" y="2894"/>
                </a:lnTo>
                <a:lnTo>
                  <a:pt x="371474" y="0"/>
                </a:lnTo>
                <a:lnTo>
                  <a:pt x="418071" y="2894"/>
                </a:lnTo>
                <a:lnTo>
                  <a:pt x="462941" y="11345"/>
                </a:lnTo>
                <a:lnTo>
                  <a:pt x="505736" y="25004"/>
                </a:lnTo>
                <a:lnTo>
                  <a:pt x="546107" y="43524"/>
                </a:lnTo>
                <a:lnTo>
                  <a:pt x="583706" y="66555"/>
                </a:lnTo>
                <a:lnTo>
                  <a:pt x="618186" y="93751"/>
                </a:lnTo>
                <a:lnTo>
                  <a:pt x="649198" y="124763"/>
                </a:lnTo>
                <a:lnTo>
                  <a:pt x="676393" y="159243"/>
                </a:lnTo>
                <a:lnTo>
                  <a:pt x="699425" y="196842"/>
                </a:lnTo>
                <a:lnTo>
                  <a:pt x="717945" y="237213"/>
                </a:lnTo>
                <a:lnTo>
                  <a:pt x="731604" y="280008"/>
                </a:lnTo>
                <a:lnTo>
                  <a:pt x="740055" y="324877"/>
                </a:lnTo>
                <a:lnTo>
                  <a:pt x="742949" y="371474"/>
                </a:lnTo>
                <a:lnTo>
                  <a:pt x="740055" y="418071"/>
                </a:lnTo>
                <a:lnTo>
                  <a:pt x="731604" y="462941"/>
                </a:lnTo>
                <a:lnTo>
                  <a:pt x="717945" y="505736"/>
                </a:lnTo>
                <a:lnTo>
                  <a:pt x="699425" y="546107"/>
                </a:lnTo>
                <a:lnTo>
                  <a:pt x="676393" y="583706"/>
                </a:lnTo>
                <a:lnTo>
                  <a:pt x="649198" y="618186"/>
                </a:lnTo>
                <a:lnTo>
                  <a:pt x="618186" y="649198"/>
                </a:lnTo>
                <a:lnTo>
                  <a:pt x="583706" y="676393"/>
                </a:lnTo>
                <a:lnTo>
                  <a:pt x="546107" y="699425"/>
                </a:lnTo>
                <a:lnTo>
                  <a:pt x="505736" y="717945"/>
                </a:lnTo>
                <a:lnTo>
                  <a:pt x="462941" y="731604"/>
                </a:lnTo>
                <a:lnTo>
                  <a:pt x="418071" y="740055"/>
                </a:lnTo>
                <a:lnTo>
                  <a:pt x="371474" y="742949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52801" y="6296596"/>
            <a:ext cx="1936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100" dirty="0">
                <a:solidFill>
                  <a:srgbClr val="FFF2EC"/>
                </a:solidFill>
                <a:latin typeface="Arial"/>
                <a:cs typeface="Arial"/>
              </a:rPr>
              <a:t>5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6424" y="6988600"/>
            <a:ext cx="669861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0" marR="5080" indent="-1746885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2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lunaksering </a:t>
            </a: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memiliki </a:t>
            </a:r>
            <a:r>
              <a:rPr sz="22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fungsi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2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tetap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200" spc="-57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khusus</a:t>
            </a:r>
            <a:r>
              <a:rPr sz="22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pada</a:t>
            </a:r>
            <a:r>
              <a:rPr sz="22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tiap</a:t>
            </a:r>
            <a:r>
              <a:rPr sz="22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aplikasi.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630697" y="6131837"/>
            <a:ext cx="742950" cy="742950"/>
          </a:xfrm>
          <a:custGeom>
            <a:avLst/>
            <a:gdLst/>
            <a:ahLst/>
            <a:cxnLst/>
            <a:rect l="l" t="t" r="r" b="b"/>
            <a:pathLst>
              <a:path w="742950" h="742950">
                <a:moveTo>
                  <a:pt x="371474" y="742949"/>
                </a:moveTo>
                <a:lnTo>
                  <a:pt x="324877" y="740055"/>
                </a:lnTo>
                <a:lnTo>
                  <a:pt x="280008" y="731604"/>
                </a:lnTo>
                <a:lnTo>
                  <a:pt x="237213" y="717945"/>
                </a:lnTo>
                <a:lnTo>
                  <a:pt x="196842" y="699425"/>
                </a:lnTo>
                <a:lnTo>
                  <a:pt x="159243" y="676393"/>
                </a:lnTo>
                <a:lnTo>
                  <a:pt x="124763" y="649198"/>
                </a:lnTo>
                <a:lnTo>
                  <a:pt x="93751" y="618186"/>
                </a:lnTo>
                <a:lnTo>
                  <a:pt x="66555" y="583706"/>
                </a:lnTo>
                <a:lnTo>
                  <a:pt x="43524" y="546107"/>
                </a:lnTo>
                <a:lnTo>
                  <a:pt x="25004" y="505736"/>
                </a:lnTo>
                <a:lnTo>
                  <a:pt x="11345" y="462941"/>
                </a:lnTo>
                <a:lnTo>
                  <a:pt x="2894" y="418071"/>
                </a:lnTo>
                <a:lnTo>
                  <a:pt x="0" y="371474"/>
                </a:lnTo>
                <a:lnTo>
                  <a:pt x="2894" y="324877"/>
                </a:lnTo>
                <a:lnTo>
                  <a:pt x="11345" y="280008"/>
                </a:lnTo>
                <a:lnTo>
                  <a:pt x="25004" y="237213"/>
                </a:lnTo>
                <a:lnTo>
                  <a:pt x="43524" y="196842"/>
                </a:lnTo>
                <a:lnTo>
                  <a:pt x="66555" y="159243"/>
                </a:lnTo>
                <a:lnTo>
                  <a:pt x="93751" y="124763"/>
                </a:lnTo>
                <a:lnTo>
                  <a:pt x="124763" y="93751"/>
                </a:lnTo>
                <a:lnTo>
                  <a:pt x="159243" y="66555"/>
                </a:lnTo>
                <a:lnTo>
                  <a:pt x="196842" y="43524"/>
                </a:lnTo>
                <a:lnTo>
                  <a:pt x="237213" y="25004"/>
                </a:lnTo>
                <a:lnTo>
                  <a:pt x="280008" y="11345"/>
                </a:lnTo>
                <a:lnTo>
                  <a:pt x="324877" y="2894"/>
                </a:lnTo>
                <a:lnTo>
                  <a:pt x="371474" y="0"/>
                </a:lnTo>
                <a:lnTo>
                  <a:pt x="418071" y="2894"/>
                </a:lnTo>
                <a:lnTo>
                  <a:pt x="462941" y="11345"/>
                </a:lnTo>
                <a:lnTo>
                  <a:pt x="505736" y="25004"/>
                </a:lnTo>
                <a:lnTo>
                  <a:pt x="546107" y="43524"/>
                </a:lnTo>
                <a:lnTo>
                  <a:pt x="583706" y="66555"/>
                </a:lnTo>
                <a:lnTo>
                  <a:pt x="618186" y="93751"/>
                </a:lnTo>
                <a:lnTo>
                  <a:pt x="649198" y="124763"/>
                </a:lnTo>
                <a:lnTo>
                  <a:pt x="676393" y="159243"/>
                </a:lnTo>
                <a:lnTo>
                  <a:pt x="699425" y="196842"/>
                </a:lnTo>
                <a:lnTo>
                  <a:pt x="717945" y="237213"/>
                </a:lnTo>
                <a:lnTo>
                  <a:pt x="731604" y="280008"/>
                </a:lnTo>
                <a:lnTo>
                  <a:pt x="740055" y="324877"/>
                </a:lnTo>
                <a:lnTo>
                  <a:pt x="742949" y="371474"/>
                </a:lnTo>
                <a:lnTo>
                  <a:pt x="740055" y="418071"/>
                </a:lnTo>
                <a:lnTo>
                  <a:pt x="731604" y="462941"/>
                </a:lnTo>
                <a:lnTo>
                  <a:pt x="717945" y="505736"/>
                </a:lnTo>
                <a:lnTo>
                  <a:pt x="699425" y="546107"/>
                </a:lnTo>
                <a:lnTo>
                  <a:pt x="676393" y="583706"/>
                </a:lnTo>
                <a:lnTo>
                  <a:pt x="649198" y="618186"/>
                </a:lnTo>
                <a:lnTo>
                  <a:pt x="618186" y="649198"/>
                </a:lnTo>
                <a:lnTo>
                  <a:pt x="583706" y="676393"/>
                </a:lnTo>
                <a:lnTo>
                  <a:pt x="546107" y="699425"/>
                </a:lnTo>
                <a:lnTo>
                  <a:pt x="505736" y="717945"/>
                </a:lnTo>
                <a:lnTo>
                  <a:pt x="462941" y="731604"/>
                </a:lnTo>
                <a:lnTo>
                  <a:pt x="418071" y="740055"/>
                </a:lnTo>
                <a:lnTo>
                  <a:pt x="371474" y="742949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904630" y="6296596"/>
            <a:ext cx="1936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100" dirty="0">
                <a:solidFill>
                  <a:srgbClr val="FFF2EC"/>
                </a:solidFill>
                <a:latin typeface="Arial"/>
                <a:cs typeface="Arial"/>
              </a:rPr>
              <a:t>6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97744" y="6988600"/>
            <a:ext cx="6760209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6500"/>
              </a:lnSpc>
              <a:spcBef>
                <a:spcPts val="100"/>
              </a:spcBef>
            </a:pPr>
            <a:r>
              <a:rPr sz="22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Efisiensi </a:t>
            </a:r>
            <a:r>
              <a:rPr sz="22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22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hal </a:t>
            </a:r>
            <a:r>
              <a:rPr sz="22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terpenting </a:t>
            </a:r>
            <a:r>
              <a:rPr sz="22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tertanam. </a:t>
            </a:r>
            <a:r>
              <a:rPr sz="2200" spc="-57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Mereka </a:t>
            </a:r>
            <a:r>
              <a:rPr sz="22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dioptimalkan </a:t>
            </a:r>
            <a:r>
              <a:rPr sz="220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untukenergi, ukuran </a:t>
            </a:r>
            <a:r>
              <a:rPr sz="22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kode, </a:t>
            </a:r>
            <a:r>
              <a:rPr sz="2200" spc="65" dirty="0">
                <a:solidFill>
                  <a:srgbClr val="664253"/>
                </a:solidFill>
                <a:latin typeface="Microsoft Sans Serif"/>
                <a:cs typeface="Microsoft Sans Serif"/>
              </a:rPr>
              <a:t>waktu </a:t>
            </a:r>
            <a:r>
              <a:rPr sz="2200" spc="-57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eksekusi,</a:t>
            </a:r>
            <a:r>
              <a:rPr sz="22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berat</a:t>
            </a:r>
            <a:r>
              <a:rPr sz="22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22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dimensi,</a:t>
            </a:r>
            <a:r>
              <a:rPr sz="22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serta</a:t>
            </a:r>
            <a:r>
              <a:rPr sz="22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biaya.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0142" y="0"/>
            <a:ext cx="838200" cy="10287000"/>
            <a:chOff x="17450142" y="0"/>
            <a:chExt cx="838200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981253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185883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2003887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214894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959184" y="489430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5" y="971550"/>
                </a:moveTo>
                <a:lnTo>
                  <a:pt x="438991" y="969326"/>
                </a:lnTo>
                <a:lnTo>
                  <a:pt x="393466" y="962790"/>
                </a:lnTo>
                <a:lnTo>
                  <a:pt x="349403" y="952147"/>
                </a:lnTo>
                <a:lnTo>
                  <a:pt x="307004" y="937598"/>
                </a:lnTo>
                <a:lnTo>
                  <a:pt x="266475" y="919349"/>
                </a:lnTo>
                <a:lnTo>
                  <a:pt x="228019" y="897602"/>
                </a:lnTo>
                <a:lnTo>
                  <a:pt x="191838" y="872561"/>
                </a:lnTo>
                <a:lnTo>
                  <a:pt x="158137" y="844430"/>
                </a:lnTo>
                <a:lnTo>
                  <a:pt x="127119" y="813412"/>
                </a:lnTo>
                <a:lnTo>
                  <a:pt x="98988" y="779711"/>
                </a:lnTo>
                <a:lnTo>
                  <a:pt x="73947" y="743531"/>
                </a:lnTo>
                <a:lnTo>
                  <a:pt x="52200" y="705074"/>
                </a:lnTo>
                <a:lnTo>
                  <a:pt x="33951" y="664545"/>
                </a:lnTo>
                <a:lnTo>
                  <a:pt x="19402" y="622147"/>
                </a:lnTo>
                <a:lnTo>
                  <a:pt x="8759" y="578083"/>
                </a:lnTo>
                <a:lnTo>
                  <a:pt x="2223" y="532558"/>
                </a:lnTo>
                <a:lnTo>
                  <a:pt x="0" y="485775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3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9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9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3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5" y="0"/>
                </a:lnTo>
                <a:lnTo>
                  <a:pt x="532558" y="2223"/>
                </a:lnTo>
                <a:lnTo>
                  <a:pt x="578083" y="8759"/>
                </a:lnTo>
                <a:lnTo>
                  <a:pt x="622147" y="19402"/>
                </a:lnTo>
                <a:lnTo>
                  <a:pt x="664545" y="33951"/>
                </a:lnTo>
                <a:lnTo>
                  <a:pt x="705074" y="52200"/>
                </a:lnTo>
                <a:lnTo>
                  <a:pt x="743531" y="73947"/>
                </a:lnTo>
                <a:lnTo>
                  <a:pt x="779711" y="98988"/>
                </a:lnTo>
                <a:lnTo>
                  <a:pt x="813412" y="127119"/>
                </a:lnTo>
                <a:lnTo>
                  <a:pt x="844430" y="158137"/>
                </a:lnTo>
                <a:lnTo>
                  <a:pt x="872561" y="191838"/>
                </a:lnTo>
                <a:lnTo>
                  <a:pt x="897602" y="228019"/>
                </a:lnTo>
                <a:lnTo>
                  <a:pt x="919349" y="266475"/>
                </a:lnTo>
                <a:lnTo>
                  <a:pt x="937598" y="307004"/>
                </a:lnTo>
                <a:lnTo>
                  <a:pt x="952147" y="349403"/>
                </a:lnTo>
                <a:lnTo>
                  <a:pt x="962790" y="393466"/>
                </a:lnTo>
                <a:lnTo>
                  <a:pt x="969326" y="438991"/>
                </a:lnTo>
                <a:lnTo>
                  <a:pt x="971550" y="485775"/>
                </a:lnTo>
                <a:lnTo>
                  <a:pt x="969326" y="532558"/>
                </a:lnTo>
                <a:lnTo>
                  <a:pt x="962790" y="578083"/>
                </a:lnTo>
                <a:lnTo>
                  <a:pt x="952147" y="622147"/>
                </a:lnTo>
                <a:lnTo>
                  <a:pt x="937598" y="664545"/>
                </a:lnTo>
                <a:lnTo>
                  <a:pt x="919349" y="705074"/>
                </a:lnTo>
                <a:lnTo>
                  <a:pt x="897602" y="743531"/>
                </a:lnTo>
                <a:lnTo>
                  <a:pt x="872561" y="779711"/>
                </a:lnTo>
                <a:lnTo>
                  <a:pt x="844430" y="813412"/>
                </a:lnTo>
                <a:lnTo>
                  <a:pt x="813412" y="844430"/>
                </a:lnTo>
                <a:lnTo>
                  <a:pt x="779711" y="872561"/>
                </a:lnTo>
                <a:lnTo>
                  <a:pt x="743531" y="897602"/>
                </a:lnTo>
                <a:lnTo>
                  <a:pt x="705074" y="919349"/>
                </a:lnTo>
                <a:lnTo>
                  <a:pt x="664545" y="937598"/>
                </a:lnTo>
                <a:lnTo>
                  <a:pt x="622147" y="952147"/>
                </a:lnTo>
                <a:lnTo>
                  <a:pt x="578083" y="962790"/>
                </a:lnTo>
                <a:lnTo>
                  <a:pt x="532558" y="969326"/>
                </a:lnTo>
                <a:lnTo>
                  <a:pt x="485775" y="971550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44642" y="489430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5" y="971550"/>
                </a:moveTo>
                <a:lnTo>
                  <a:pt x="438991" y="969326"/>
                </a:lnTo>
                <a:lnTo>
                  <a:pt x="393466" y="962790"/>
                </a:lnTo>
                <a:lnTo>
                  <a:pt x="349403" y="952147"/>
                </a:lnTo>
                <a:lnTo>
                  <a:pt x="307004" y="937598"/>
                </a:lnTo>
                <a:lnTo>
                  <a:pt x="266475" y="919349"/>
                </a:lnTo>
                <a:lnTo>
                  <a:pt x="228019" y="897602"/>
                </a:lnTo>
                <a:lnTo>
                  <a:pt x="191838" y="872561"/>
                </a:lnTo>
                <a:lnTo>
                  <a:pt x="158137" y="844430"/>
                </a:lnTo>
                <a:lnTo>
                  <a:pt x="127119" y="813412"/>
                </a:lnTo>
                <a:lnTo>
                  <a:pt x="98988" y="779711"/>
                </a:lnTo>
                <a:lnTo>
                  <a:pt x="73947" y="743531"/>
                </a:lnTo>
                <a:lnTo>
                  <a:pt x="52200" y="705074"/>
                </a:lnTo>
                <a:lnTo>
                  <a:pt x="33951" y="664545"/>
                </a:lnTo>
                <a:lnTo>
                  <a:pt x="19402" y="622147"/>
                </a:lnTo>
                <a:lnTo>
                  <a:pt x="8759" y="578083"/>
                </a:lnTo>
                <a:lnTo>
                  <a:pt x="2223" y="532558"/>
                </a:lnTo>
                <a:lnTo>
                  <a:pt x="0" y="485775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3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9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9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3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5" y="0"/>
                </a:lnTo>
                <a:lnTo>
                  <a:pt x="532558" y="2223"/>
                </a:lnTo>
                <a:lnTo>
                  <a:pt x="578083" y="8759"/>
                </a:lnTo>
                <a:lnTo>
                  <a:pt x="622147" y="19402"/>
                </a:lnTo>
                <a:lnTo>
                  <a:pt x="664545" y="33951"/>
                </a:lnTo>
                <a:lnTo>
                  <a:pt x="705074" y="52200"/>
                </a:lnTo>
                <a:lnTo>
                  <a:pt x="743531" y="73947"/>
                </a:lnTo>
                <a:lnTo>
                  <a:pt x="779711" y="98988"/>
                </a:lnTo>
                <a:lnTo>
                  <a:pt x="813412" y="127119"/>
                </a:lnTo>
                <a:lnTo>
                  <a:pt x="844430" y="158137"/>
                </a:lnTo>
                <a:lnTo>
                  <a:pt x="872561" y="191838"/>
                </a:lnTo>
                <a:lnTo>
                  <a:pt x="897602" y="228019"/>
                </a:lnTo>
                <a:lnTo>
                  <a:pt x="919349" y="266475"/>
                </a:lnTo>
                <a:lnTo>
                  <a:pt x="937598" y="307004"/>
                </a:lnTo>
                <a:lnTo>
                  <a:pt x="952147" y="349403"/>
                </a:lnTo>
                <a:lnTo>
                  <a:pt x="962790" y="393466"/>
                </a:lnTo>
                <a:lnTo>
                  <a:pt x="969326" y="438991"/>
                </a:lnTo>
                <a:lnTo>
                  <a:pt x="971550" y="485775"/>
                </a:lnTo>
                <a:lnTo>
                  <a:pt x="969326" y="532558"/>
                </a:lnTo>
                <a:lnTo>
                  <a:pt x="962790" y="578083"/>
                </a:lnTo>
                <a:lnTo>
                  <a:pt x="952147" y="622147"/>
                </a:lnTo>
                <a:lnTo>
                  <a:pt x="937598" y="664545"/>
                </a:lnTo>
                <a:lnTo>
                  <a:pt x="919349" y="705074"/>
                </a:lnTo>
                <a:lnTo>
                  <a:pt x="897602" y="743531"/>
                </a:lnTo>
                <a:lnTo>
                  <a:pt x="872561" y="779711"/>
                </a:lnTo>
                <a:lnTo>
                  <a:pt x="844430" y="813412"/>
                </a:lnTo>
                <a:lnTo>
                  <a:pt x="813412" y="844430"/>
                </a:lnTo>
                <a:lnTo>
                  <a:pt x="779711" y="872561"/>
                </a:lnTo>
                <a:lnTo>
                  <a:pt x="743531" y="897602"/>
                </a:lnTo>
                <a:lnTo>
                  <a:pt x="705074" y="919349"/>
                </a:lnTo>
                <a:lnTo>
                  <a:pt x="664545" y="937598"/>
                </a:lnTo>
                <a:lnTo>
                  <a:pt x="622147" y="952147"/>
                </a:lnTo>
                <a:lnTo>
                  <a:pt x="578083" y="962790"/>
                </a:lnTo>
                <a:lnTo>
                  <a:pt x="532558" y="969326"/>
                </a:lnTo>
                <a:lnTo>
                  <a:pt x="485775" y="971550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26185" y="5111601"/>
            <a:ext cx="8240395" cy="454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130" dirty="0">
                <a:solidFill>
                  <a:srgbClr val="FFF2EC"/>
                </a:solidFill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  <a:p>
            <a:pPr marL="12700" marR="5080" algn="ctr">
              <a:lnSpc>
                <a:spcPct val="116700"/>
              </a:lnSpc>
              <a:spcBef>
                <a:spcPts val="2550"/>
              </a:spcBef>
            </a:pP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Bahkan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lunak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fungsi 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nominalnya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tetap,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kemampuan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melakukan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peningkatan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lapangan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memperbaiki bug,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meningkatkan 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keamanan,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menambahfungsionalitas telah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menjadisangat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penting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tidak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hanya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dalam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konsumen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64253"/>
                </a:solidFill>
                <a:latin typeface="Microsoft Sans Serif"/>
                <a:cs typeface="Microsoft Sans Serif"/>
              </a:rPr>
              <a:t>saja.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96140" y="5111601"/>
            <a:ext cx="5471795" cy="453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130" dirty="0">
                <a:solidFill>
                  <a:srgbClr val="FFF2EC"/>
                </a:solidFill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  <a:p>
            <a:pPr marL="12700" marR="5080" algn="ctr">
              <a:lnSpc>
                <a:spcPct val="116700"/>
              </a:lnSpc>
              <a:spcBef>
                <a:spcPts val="2470"/>
              </a:spcBef>
            </a:pPr>
            <a:r>
              <a:rPr sz="3000" spc="-70" dirty="0">
                <a:solidFill>
                  <a:srgbClr val="664253"/>
                </a:solidFill>
                <a:latin typeface="Microsoft Sans Serif"/>
                <a:cs typeface="Microsoft Sans Serif"/>
              </a:rPr>
              <a:t>·Salah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satu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perkembangan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relatif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baru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platform 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mendukung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berbagai 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macam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aplikasi.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Contohnyaadalah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smartphone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audio/visual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seperti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smart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Tv.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4492" y="1605739"/>
            <a:ext cx="13849350" cy="274193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 marR="5080" algn="ctr">
              <a:lnSpc>
                <a:spcPts val="6680"/>
              </a:lnSpc>
              <a:spcBef>
                <a:spcPts val="1455"/>
              </a:spcBef>
            </a:pPr>
            <a:r>
              <a:rPr sz="6700" b="1" spc="130" dirty="0">
                <a:solidFill>
                  <a:srgbClr val="664253"/>
                </a:solidFill>
                <a:latin typeface="Arial"/>
                <a:cs typeface="Arial"/>
              </a:rPr>
              <a:t>Ada </a:t>
            </a:r>
            <a:r>
              <a:rPr sz="6700" b="1" spc="70" dirty="0">
                <a:solidFill>
                  <a:srgbClr val="664253"/>
                </a:solidFill>
                <a:latin typeface="Arial"/>
                <a:cs typeface="Arial"/>
              </a:rPr>
              <a:t>beberapa </a:t>
            </a:r>
            <a:r>
              <a:rPr sz="6700" b="1" spc="20" dirty="0">
                <a:solidFill>
                  <a:srgbClr val="664253"/>
                </a:solidFill>
                <a:latin typeface="Arial"/>
                <a:cs typeface="Arial"/>
              </a:rPr>
              <a:t>persamaan dengan </a:t>
            </a:r>
            <a:r>
              <a:rPr sz="6700" b="1" spc="-185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700" b="1" spc="-20" dirty="0">
                <a:solidFill>
                  <a:srgbClr val="664253"/>
                </a:solidFill>
                <a:latin typeface="Arial"/>
                <a:cs typeface="Arial"/>
              </a:rPr>
              <a:t>sistem </a:t>
            </a:r>
            <a:r>
              <a:rPr sz="6700" b="1" spc="130" dirty="0">
                <a:solidFill>
                  <a:srgbClr val="664253"/>
                </a:solidFill>
                <a:latin typeface="Arial"/>
                <a:cs typeface="Arial"/>
              </a:rPr>
              <a:t>komputer </a:t>
            </a:r>
            <a:r>
              <a:rPr sz="6700" b="1" spc="65" dirty="0">
                <a:solidFill>
                  <a:srgbClr val="664253"/>
                </a:solidFill>
                <a:latin typeface="Arial"/>
                <a:cs typeface="Arial"/>
              </a:rPr>
              <a:t>pada </a:t>
            </a:r>
            <a:r>
              <a:rPr sz="6700" b="1" spc="-10" dirty="0">
                <a:solidFill>
                  <a:srgbClr val="664253"/>
                </a:solidFill>
                <a:latin typeface="Arial"/>
                <a:cs typeface="Arial"/>
              </a:rPr>
              <a:t>umumnya </a:t>
            </a:r>
            <a:r>
              <a:rPr sz="6700" b="1" spc="-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700" b="1" spc="5" dirty="0">
                <a:solidFill>
                  <a:srgbClr val="664253"/>
                </a:solidFill>
                <a:latin typeface="Arial"/>
                <a:cs typeface="Arial"/>
              </a:rPr>
              <a:t>yang</a:t>
            </a:r>
            <a:r>
              <a:rPr sz="6700" b="1" spc="4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700" b="1" spc="-30" dirty="0">
                <a:solidFill>
                  <a:srgbClr val="664253"/>
                </a:solidFill>
                <a:latin typeface="Arial"/>
                <a:cs typeface="Arial"/>
              </a:rPr>
              <a:t>harus</a:t>
            </a:r>
            <a:r>
              <a:rPr sz="6700" b="1" spc="4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700" b="1" spc="105" dirty="0">
                <a:solidFill>
                  <a:srgbClr val="664253"/>
                </a:solidFill>
                <a:latin typeface="Arial"/>
                <a:cs typeface="Arial"/>
              </a:rPr>
              <a:t>diperhatikan</a:t>
            </a:r>
            <a:r>
              <a:rPr sz="6700" b="1" spc="5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6700" b="1" spc="-409" dirty="0">
                <a:solidFill>
                  <a:srgbClr val="664253"/>
                </a:solidFill>
                <a:latin typeface="Arial"/>
                <a:cs typeface="Arial"/>
              </a:rPr>
              <a:t>:</a:t>
            </a:r>
            <a:endParaRPr sz="6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49" y="1203593"/>
            <a:ext cx="17412335" cy="19050"/>
          </a:xfrm>
          <a:custGeom>
            <a:avLst/>
            <a:gdLst/>
            <a:ahLst/>
            <a:cxnLst/>
            <a:rect l="l" t="t" r="r" b="b"/>
            <a:pathLst>
              <a:path w="17412335" h="19050">
                <a:moveTo>
                  <a:pt x="0" y="0"/>
                </a:moveTo>
                <a:lnTo>
                  <a:pt x="17411746" y="19008"/>
                </a:lnTo>
              </a:path>
            </a:pathLst>
          </a:custGeom>
          <a:ln w="38099">
            <a:solidFill>
              <a:srgbClr val="6642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606" y="39746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7162" y="314325"/>
                </a:moveTo>
                <a:lnTo>
                  <a:pt x="107487" y="306312"/>
                </a:lnTo>
                <a:lnTo>
                  <a:pt x="64344" y="284001"/>
                </a:lnTo>
                <a:lnTo>
                  <a:pt x="30323" y="249980"/>
                </a:lnTo>
                <a:lnTo>
                  <a:pt x="8012" y="206838"/>
                </a:lnTo>
                <a:lnTo>
                  <a:pt x="0" y="157162"/>
                </a:lnTo>
                <a:lnTo>
                  <a:pt x="8012" y="107487"/>
                </a:lnTo>
                <a:lnTo>
                  <a:pt x="30323" y="64344"/>
                </a:lnTo>
                <a:lnTo>
                  <a:pt x="64344" y="30323"/>
                </a:lnTo>
                <a:lnTo>
                  <a:pt x="107487" y="8012"/>
                </a:lnTo>
                <a:lnTo>
                  <a:pt x="157162" y="0"/>
                </a:lnTo>
                <a:lnTo>
                  <a:pt x="206838" y="8012"/>
                </a:lnTo>
                <a:lnTo>
                  <a:pt x="249980" y="30323"/>
                </a:lnTo>
                <a:lnTo>
                  <a:pt x="284001" y="64344"/>
                </a:lnTo>
                <a:lnTo>
                  <a:pt x="306312" y="107487"/>
                </a:lnTo>
                <a:lnTo>
                  <a:pt x="314325" y="157162"/>
                </a:lnTo>
                <a:lnTo>
                  <a:pt x="306312" y="206838"/>
                </a:lnTo>
                <a:lnTo>
                  <a:pt x="284001" y="249980"/>
                </a:lnTo>
                <a:lnTo>
                  <a:pt x="249980" y="284001"/>
                </a:lnTo>
                <a:lnTo>
                  <a:pt x="206838" y="306312"/>
                </a:lnTo>
                <a:lnTo>
                  <a:pt x="157162" y="314325"/>
                </a:lnTo>
                <a:close/>
              </a:path>
            </a:pathLst>
          </a:custGeom>
          <a:solidFill>
            <a:srgbClr val="9972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3996" y="39746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7162" y="314325"/>
                </a:moveTo>
                <a:lnTo>
                  <a:pt x="107487" y="306312"/>
                </a:lnTo>
                <a:lnTo>
                  <a:pt x="64344" y="284001"/>
                </a:lnTo>
                <a:lnTo>
                  <a:pt x="30323" y="249980"/>
                </a:lnTo>
                <a:lnTo>
                  <a:pt x="8012" y="206838"/>
                </a:lnTo>
                <a:lnTo>
                  <a:pt x="0" y="157162"/>
                </a:lnTo>
                <a:lnTo>
                  <a:pt x="8012" y="107487"/>
                </a:lnTo>
                <a:lnTo>
                  <a:pt x="30323" y="64344"/>
                </a:lnTo>
                <a:lnTo>
                  <a:pt x="64344" y="30323"/>
                </a:lnTo>
                <a:lnTo>
                  <a:pt x="107487" y="8012"/>
                </a:lnTo>
                <a:lnTo>
                  <a:pt x="157162" y="0"/>
                </a:lnTo>
                <a:lnTo>
                  <a:pt x="206838" y="8012"/>
                </a:lnTo>
                <a:lnTo>
                  <a:pt x="249980" y="30323"/>
                </a:lnTo>
                <a:lnTo>
                  <a:pt x="284001" y="64344"/>
                </a:lnTo>
                <a:lnTo>
                  <a:pt x="306312" y="107487"/>
                </a:lnTo>
                <a:lnTo>
                  <a:pt x="314325" y="157162"/>
                </a:lnTo>
                <a:lnTo>
                  <a:pt x="306312" y="206838"/>
                </a:lnTo>
                <a:lnTo>
                  <a:pt x="284001" y="249980"/>
                </a:lnTo>
                <a:lnTo>
                  <a:pt x="249980" y="284001"/>
                </a:lnTo>
                <a:lnTo>
                  <a:pt x="206838" y="306312"/>
                </a:lnTo>
                <a:lnTo>
                  <a:pt x="157162" y="314325"/>
                </a:lnTo>
                <a:close/>
              </a:path>
            </a:pathLst>
          </a:custGeom>
          <a:solidFill>
            <a:srgbClr val="835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44385" y="39746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7162" y="314325"/>
                </a:moveTo>
                <a:lnTo>
                  <a:pt x="107487" y="306312"/>
                </a:lnTo>
                <a:lnTo>
                  <a:pt x="64344" y="284001"/>
                </a:lnTo>
                <a:lnTo>
                  <a:pt x="30323" y="249980"/>
                </a:lnTo>
                <a:lnTo>
                  <a:pt x="8012" y="206838"/>
                </a:lnTo>
                <a:lnTo>
                  <a:pt x="0" y="157162"/>
                </a:lnTo>
                <a:lnTo>
                  <a:pt x="8012" y="107487"/>
                </a:lnTo>
                <a:lnTo>
                  <a:pt x="30323" y="64344"/>
                </a:lnTo>
                <a:lnTo>
                  <a:pt x="64344" y="30323"/>
                </a:lnTo>
                <a:lnTo>
                  <a:pt x="107487" y="8012"/>
                </a:lnTo>
                <a:lnTo>
                  <a:pt x="157162" y="0"/>
                </a:lnTo>
                <a:lnTo>
                  <a:pt x="206838" y="8012"/>
                </a:lnTo>
                <a:lnTo>
                  <a:pt x="249980" y="30323"/>
                </a:lnTo>
                <a:lnTo>
                  <a:pt x="284001" y="64344"/>
                </a:lnTo>
                <a:lnTo>
                  <a:pt x="306312" y="107487"/>
                </a:lnTo>
                <a:lnTo>
                  <a:pt x="314325" y="157162"/>
                </a:lnTo>
                <a:lnTo>
                  <a:pt x="306312" y="206838"/>
                </a:lnTo>
                <a:lnTo>
                  <a:pt x="284001" y="249980"/>
                </a:lnTo>
                <a:lnTo>
                  <a:pt x="249980" y="284001"/>
                </a:lnTo>
                <a:lnTo>
                  <a:pt x="206838" y="306312"/>
                </a:lnTo>
                <a:lnTo>
                  <a:pt x="157162" y="314325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1470" y="368700"/>
            <a:ext cx="400049" cy="4000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95721" y="365426"/>
            <a:ext cx="419099" cy="4190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126987" y="306792"/>
            <a:ext cx="1224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40" dirty="0">
                <a:latin typeface="Microsoft Sans Serif"/>
                <a:cs typeface="Microsoft Sans Serif"/>
              </a:rPr>
              <a:t>Page</a:t>
            </a:r>
            <a:r>
              <a:rPr sz="3000" b="0" spc="-100" dirty="0">
                <a:latin typeface="Microsoft Sans Serif"/>
                <a:cs typeface="Microsoft Sans Serif"/>
              </a:rPr>
              <a:t> </a:t>
            </a:r>
            <a:r>
              <a:rPr sz="3000" b="0" spc="130" dirty="0">
                <a:latin typeface="Microsoft Sans Serif"/>
                <a:cs typeface="Microsoft Sans Serif"/>
              </a:rPr>
              <a:t>5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2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50142" y="0"/>
            <a:ext cx="838200" cy="10287000"/>
            <a:chOff x="17450142" y="0"/>
            <a:chExt cx="838200" cy="10287000"/>
          </a:xfrm>
        </p:grpSpPr>
        <p:sp>
          <p:nvSpPr>
            <p:cNvPr id="4" name="object 4"/>
            <p:cNvSpPr/>
            <p:nvPr/>
          </p:nvSpPr>
          <p:spPr>
            <a:xfrm>
              <a:off x="17450142" y="0"/>
              <a:ext cx="838200" cy="10287000"/>
            </a:xfrm>
            <a:custGeom>
              <a:avLst/>
              <a:gdLst/>
              <a:ahLst/>
              <a:cxnLst/>
              <a:rect l="l" t="t" r="r" b="b"/>
              <a:pathLst>
                <a:path w="838200" h="10287000">
                  <a:moveTo>
                    <a:pt x="8381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38199" y="0"/>
                  </a:lnTo>
                  <a:lnTo>
                    <a:pt x="838199" y="10286999"/>
                  </a:lnTo>
                  <a:close/>
                </a:path>
              </a:pathLst>
            </a:custGeom>
            <a:solidFill>
              <a:srgbClr val="F5E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93221" y="349655"/>
              <a:ext cx="328930" cy="9617075"/>
            </a:xfrm>
            <a:custGeom>
              <a:avLst/>
              <a:gdLst/>
              <a:ahLst/>
              <a:cxnLst/>
              <a:rect l="l" t="t" r="r" b="b"/>
              <a:pathLst>
                <a:path w="328930" h="9617075">
                  <a:moveTo>
                    <a:pt x="328828" y="9331846"/>
                  </a:moveTo>
                  <a:lnTo>
                    <a:pt x="0" y="9331846"/>
                  </a:lnTo>
                  <a:lnTo>
                    <a:pt x="164414" y="9616605"/>
                  </a:lnTo>
                  <a:lnTo>
                    <a:pt x="328828" y="9331846"/>
                  </a:lnTo>
                  <a:close/>
                </a:path>
                <a:path w="328930" h="9617075">
                  <a:moveTo>
                    <a:pt x="328879" y="284759"/>
                  </a:moveTo>
                  <a:lnTo>
                    <a:pt x="164477" y="0"/>
                  </a:lnTo>
                  <a:lnTo>
                    <a:pt x="63" y="284759"/>
                  </a:lnTo>
                  <a:lnTo>
                    <a:pt x="328879" y="284759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89643" y="1028700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66798" y="1906279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66798" y="2051327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66798" y="219638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985135" y="1390629"/>
            <a:ext cx="828548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Internet </a:t>
            </a:r>
            <a:r>
              <a:rPr sz="30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of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Things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istilah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mengacu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pada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perluasan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interkoneksi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pintar,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mulai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dari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peralatanhingga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sensor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64253"/>
                </a:solidFill>
                <a:latin typeface="Microsoft Sans Serif"/>
                <a:cs typeface="Microsoft Sans Serif"/>
              </a:rPr>
              <a:t>kecil.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Tema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8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dominan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penyematan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transceiver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37397" y="4591029"/>
            <a:ext cx="111188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5410">
              <a:lnSpc>
                <a:spcPct val="116700"/>
              </a:lnSpc>
              <a:spcBef>
                <a:spcPts val="95"/>
              </a:spcBef>
            </a:pP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baru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53548" y="4591029"/>
            <a:ext cx="341630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marR="5080" indent="-203200">
              <a:lnSpc>
                <a:spcPct val="116700"/>
              </a:lnSpc>
              <a:spcBef>
                <a:spcPts val="95"/>
              </a:spcBef>
              <a:tabLst>
                <a:tab pos="1437005" algn="l"/>
                <a:tab pos="1747520" algn="l"/>
                <a:tab pos="2762885" algn="l"/>
              </a:tabLst>
            </a:pP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	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	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n  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b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		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-150" dirty="0">
                <a:solidFill>
                  <a:srgbClr val="664253"/>
                </a:solidFill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04764" y="5124429"/>
            <a:ext cx="665988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984885" algn="l"/>
              </a:tabLst>
            </a:pP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	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juga</a:t>
            </a:r>
            <a:endParaRPr sz="3000">
              <a:latin typeface="Microsoft Sans Serif"/>
              <a:cs typeface="Microsoft Sans Serif"/>
            </a:endParaRPr>
          </a:p>
          <a:p>
            <a:pPr marL="153035">
              <a:lnSpc>
                <a:spcPct val="100000"/>
              </a:lnSpc>
              <a:spcBef>
                <a:spcPts val="600"/>
              </a:spcBef>
              <a:tabLst>
                <a:tab pos="2139950" algn="l"/>
                <a:tab pos="4596130" algn="l"/>
              </a:tabLst>
            </a:pP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sekarang	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mendukung	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interkoneksi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25434" y="6724629"/>
            <a:ext cx="664464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145" marR="5080" indent="-513080">
              <a:lnSpc>
                <a:spcPct val="116700"/>
              </a:lnSpc>
              <a:spcBef>
                <a:spcPts val="95"/>
              </a:spcBef>
              <a:tabLst>
                <a:tab pos="1555750" algn="l"/>
                <a:tab pos="2233295" algn="l"/>
                <a:tab pos="2994660" algn="l"/>
                <a:tab pos="3404870" algn="l"/>
                <a:tab pos="4420870" algn="l"/>
                <a:tab pos="5589905" algn="l"/>
              </a:tabLst>
            </a:pP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	</a:t>
            </a:r>
            <a:r>
              <a:rPr sz="3000" spc="-65" dirty="0">
                <a:solidFill>
                  <a:srgbClr val="664253"/>
                </a:solidFill>
                <a:latin typeface="Microsoft Sans Serif"/>
                <a:cs typeface="Microsoft Sans Serif"/>
              </a:rPr>
              <a:t>c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d.	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b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j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ek	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ka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n  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-60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	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lu		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b</a:t>
            </a:r>
            <a:r>
              <a:rPr sz="30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3000" spc="6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3000" spc="18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ak	</a:t>
            </a:r>
            <a:r>
              <a:rPr sz="30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30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2182" y="1156011"/>
            <a:ext cx="716470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b="1" spc="65" dirty="0">
                <a:solidFill>
                  <a:srgbClr val="664253"/>
                </a:solidFill>
                <a:latin typeface="Arial"/>
                <a:cs typeface="Arial"/>
              </a:rPr>
              <a:t>The</a:t>
            </a:r>
            <a:r>
              <a:rPr sz="7700" b="1" spc="3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7700" b="1" spc="235" dirty="0">
                <a:solidFill>
                  <a:srgbClr val="664253"/>
                </a:solidFill>
                <a:latin typeface="Arial"/>
                <a:cs typeface="Arial"/>
              </a:rPr>
              <a:t>Internet</a:t>
            </a:r>
            <a:r>
              <a:rPr sz="7700" b="1" spc="3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7700" b="1" spc="225" dirty="0">
                <a:solidFill>
                  <a:srgbClr val="664253"/>
                </a:solidFill>
                <a:latin typeface="Arial"/>
                <a:cs typeface="Arial"/>
              </a:rPr>
              <a:t>of</a:t>
            </a:r>
            <a:endParaRPr sz="7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8322" y="2327586"/>
            <a:ext cx="321246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b="1" spc="250" dirty="0">
                <a:solidFill>
                  <a:srgbClr val="664253"/>
                </a:solidFill>
                <a:latin typeface="Arial"/>
                <a:cs typeface="Arial"/>
              </a:rPr>
              <a:t>T</a:t>
            </a:r>
            <a:r>
              <a:rPr sz="7700" b="1" spc="-45" dirty="0">
                <a:solidFill>
                  <a:srgbClr val="664253"/>
                </a:solidFill>
                <a:latin typeface="Arial"/>
                <a:cs typeface="Arial"/>
              </a:rPr>
              <a:t>h</a:t>
            </a:r>
            <a:r>
              <a:rPr sz="7700" b="1" spc="15" dirty="0">
                <a:solidFill>
                  <a:srgbClr val="664253"/>
                </a:solidFill>
                <a:latin typeface="Arial"/>
                <a:cs typeface="Arial"/>
              </a:rPr>
              <a:t>i</a:t>
            </a:r>
            <a:r>
              <a:rPr sz="7700" b="1" spc="-45" dirty="0">
                <a:solidFill>
                  <a:srgbClr val="664253"/>
                </a:solidFill>
                <a:latin typeface="Arial"/>
                <a:cs typeface="Arial"/>
              </a:rPr>
              <a:t>n</a:t>
            </a:r>
            <a:r>
              <a:rPr sz="7700" b="1" spc="110" dirty="0">
                <a:solidFill>
                  <a:srgbClr val="664253"/>
                </a:solidFill>
                <a:latin typeface="Arial"/>
                <a:cs typeface="Arial"/>
              </a:rPr>
              <a:t>g</a:t>
            </a:r>
            <a:r>
              <a:rPr sz="7700" b="1" spc="-465" dirty="0">
                <a:solidFill>
                  <a:srgbClr val="664253"/>
                </a:solidFill>
                <a:latin typeface="Arial"/>
                <a:cs typeface="Arial"/>
              </a:rPr>
              <a:t>s</a:t>
            </a:r>
            <a:endParaRPr sz="77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65426"/>
            <a:ext cx="17450435" cy="876300"/>
            <a:chOff x="0" y="365426"/>
            <a:chExt cx="17450435" cy="876300"/>
          </a:xfrm>
        </p:grpSpPr>
        <p:sp>
          <p:nvSpPr>
            <p:cNvPr id="18" name="object 18"/>
            <p:cNvSpPr/>
            <p:nvPr/>
          </p:nvSpPr>
          <p:spPr>
            <a:xfrm>
              <a:off x="19049" y="1203593"/>
              <a:ext cx="17412335" cy="19050"/>
            </a:xfrm>
            <a:custGeom>
              <a:avLst/>
              <a:gdLst/>
              <a:ahLst/>
              <a:cxnLst/>
              <a:rect l="l" t="t" r="r" b="b"/>
              <a:pathLst>
                <a:path w="17412335" h="19050">
                  <a:moveTo>
                    <a:pt x="0" y="0"/>
                  </a:moveTo>
                  <a:lnTo>
                    <a:pt x="17411746" y="19008"/>
                  </a:lnTo>
                </a:path>
              </a:pathLst>
            </a:custGeom>
            <a:ln w="38099">
              <a:solidFill>
                <a:srgbClr val="6642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3606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997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3996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4385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1470" y="368700"/>
              <a:ext cx="400049" cy="40004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5720" y="365426"/>
              <a:ext cx="419099" cy="419099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127136" y="306792"/>
            <a:ext cx="1223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40" dirty="0">
                <a:latin typeface="Microsoft Sans Serif"/>
                <a:cs typeface="Microsoft Sans Serif"/>
              </a:rPr>
              <a:t>Page</a:t>
            </a:r>
            <a:r>
              <a:rPr sz="3000" b="0" spc="-95" dirty="0">
                <a:latin typeface="Microsoft Sans Serif"/>
                <a:cs typeface="Microsoft Sans Serif"/>
              </a:rPr>
              <a:t> </a:t>
            </a:r>
            <a:r>
              <a:rPr sz="3000" b="0" spc="125" dirty="0">
                <a:latin typeface="Microsoft Sans Serif"/>
                <a:cs typeface="Microsoft Sans Serif"/>
              </a:rPr>
              <a:t>6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0906" y="3615056"/>
            <a:ext cx="16819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4535" algn="l"/>
                <a:tab pos="2541270" algn="l"/>
                <a:tab pos="3427095" algn="l"/>
                <a:tab pos="5283835" algn="l"/>
                <a:tab pos="6286500" algn="l"/>
                <a:tab pos="7967345" algn="l"/>
                <a:tab pos="8546465" algn="l"/>
                <a:tab pos="9813290" algn="l"/>
                <a:tab pos="10787380" algn="l"/>
                <a:tab pos="12196445" algn="l"/>
                <a:tab pos="12744450" algn="l"/>
                <a:tab pos="13940155" algn="l"/>
                <a:tab pos="15606394" algn="l"/>
              </a:tabLst>
            </a:pPr>
            <a:r>
              <a:rPr sz="2900" spc="-7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29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29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29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2900" spc="80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29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29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29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29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29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h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29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29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29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2900" spc="80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29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180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29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y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2900" spc="85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2900" spc="17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29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29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2900" spc="17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29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29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4500" spc="-89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s</a:t>
            </a:r>
            <a:r>
              <a:rPr sz="4500" spc="-135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4500" spc="15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lul</a:t>
            </a:r>
            <a:r>
              <a:rPr sz="4500" spc="-135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4500" spc="89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4500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4500" spc="15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j</a:t>
            </a:r>
            <a:r>
              <a:rPr sz="4500" spc="-120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4500" spc="89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4500" spc="-120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4500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k	</a:t>
            </a:r>
            <a:r>
              <a:rPr sz="4500" spc="112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4500" spc="-135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4500" spc="52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4500" spc="112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4500" spc="-135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4500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k	k</a:t>
            </a:r>
            <a:r>
              <a:rPr sz="4500" spc="-135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4500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4500" spc="112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4500" spc="-120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4500" spc="15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4500" spc="-120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4500" spc="82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4500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4500" spc="112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b</a:t>
            </a:r>
            <a:r>
              <a:rPr sz="4500" spc="-135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4500" spc="89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4500" spc="-120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4500" spc="127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4500" spc="-120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4500" spc="82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4500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4500" spc="127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4500" spc="-120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4500" spc="112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4500" spc="127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4500" spc="-135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4500" spc="277" baseline="1851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endParaRPr sz="4500" baseline="1851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49448" y="4133829"/>
            <a:ext cx="10220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8180" algn="l"/>
                <a:tab pos="2787650" algn="l"/>
                <a:tab pos="4186554" algn="l"/>
                <a:tab pos="6301105" algn="l"/>
                <a:tab pos="7007225" algn="l"/>
                <a:tab pos="7599680" algn="l"/>
              </a:tabLst>
            </a:pPr>
            <a:r>
              <a:rPr sz="29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	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	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barang	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sehari-hari,	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hal	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ini	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memungkinkan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906" y="4069704"/>
            <a:ext cx="628777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  <a:tabLst>
                <a:tab pos="1703705" algn="l"/>
                <a:tab pos="2030095" algn="l"/>
                <a:tab pos="4432300" algn="l"/>
              </a:tabLst>
            </a:pPr>
            <a:r>
              <a:rPr sz="29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29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29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y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-145" dirty="0">
                <a:solidFill>
                  <a:srgbClr val="664253"/>
                </a:solidFill>
                <a:latin typeface="Microsoft Sans Serif"/>
                <a:cs typeface="Microsoft Sans Serif"/>
              </a:rPr>
              <a:t>.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		</a:t>
            </a:r>
            <a:r>
              <a:rPr sz="2900" spc="-70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29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29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2900" spc="80" dirty="0">
                <a:solidFill>
                  <a:srgbClr val="664253"/>
                </a:solidFill>
                <a:latin typeface="Microsoft Sans Serif"/>
                <a:cs typeface="Microsoft Sans Serif"/>
              </a:rPr>
              <a:t>g</a:t>
            </a:r>
            <a:r>
              <a:rPr sz="29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175" dirty="0">
                <a:solidFill>
                  <a:srgbClr val="664253"/>
                </a:solidFill>
                <a:latin typeface="Microsoft Sans Serif"/>
                <a:cs typeface="Microsoft Sans Serif"/>
              </a:rPr>
              <a:t>t</a:t>
            </a: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29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29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29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m</a:t>
            </a:r>
            <a:r>
              <a:rPr sz="29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29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u</a:t>
            </a:r>
            <a:r>
              <a:rPr sz="29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n  </a:t>
            </a: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	</a:t>
            </a:r>
            <a:r>
              <a:rPr sz="2900" spc="80" dirty="0">
                <a:solidFill>
                  <a:srgbClr val="664253"/>
                </a:solidFill>
                <a:latin typeface="Microsoft Sans Serif"/>
                <a:cs typeface="Microsoft Sans Serif"/>
              </a:rPr>
              <a:t>bandwith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58614" y="4656520"/>
            <a:ext cx="339344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rendah,pengambilan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79947" y="4667229"/>
            <a:ext cx="4450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7269" algn="l"/>
                <a:tab pos="2528570" algn="l"/>
              </a:tabLst>
            </a:pPr>
            <a:r>
              <a:rPr sz="4350" spc="30" baseline="3831" dirty="0">
                <a:solidFill>
                  <a:srgbClr val="664253"/>
                </a:solidFill>
                <a:latin typeface="Microsoft Sans Serif"/>
                <a:cs typeface="Microsoft Sans Serif"/>
              </a:rPr>
              <a:t>data	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bentuk	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komunikasi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5506" y="5158106"/>
            <a:ext cx="9910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92580" algn="l"/>
                <a:tab pos="4059554" algn="l"/>
                <a:tab pos="6231255" algn="l"/>
                <a:tab pos="8571865" algn="l"/>
              </a:tabLst>
            </a:pP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	pengulangan	</a:t>
            </a:r>
            <a:r>
              <a:rPr sz="29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rendah,dan	</a:t>
            </a: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penggunaan	</a:t>
            </a:r>
            <a:r>
              <a:rPr sz="4500" spc="-15" baseline="-6481" dirty="0">
                <a:solidFill>
                  <a:srgbClr val="664253"/>
                </a:solidFill>
                <a:latin typeface="Microsoft Sans Serif"/>
                <a:cs typeface="Microsoft Sans Serif"/>
              </a:rPr>
              <a:t>barang,</a:t>
            </a:r>
            <a:endParaRPr sz="4500" baseline="-6481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5506" y="5672456"/>
            <a:ext cx="9936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38530" algn="l"/>
                <a:tab pos="2261870" algn="l"/>
                <a:tab pos="3242310" algn="l"/>
                <a:tab pos="5796280" algn="l"/>
                <a:tab pos="6671309" algn="l"/>
                <a:tab pos="7722870" algn="l"/>
                <a:tab pos="8571865" algn="l"/>
              </a:tabLst>
            </a:pPr>
            <a:r>
              <a:rPr sz="29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data	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rendah	</a:t>
            </a:r>
            <a:r>
              <a:rPr sz="29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	</a:t>
            </a:r>
            <a:r>
              <a:rPr sz="29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berkomunikasi	</a:t>
            </a:r>
            <a:r>
              <a:rPr sz="29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satu	</a:t>
            </a:r>
            <a:r>
              <a:rPr sz="29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sama	</a:t>
            </a:r>
            <a:r>
              <a:rPr sz="29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lain	</a:t>
            </a:r>
            <a:r>
              <a:rPr sz="4500" spc="44" baseline="-9259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Internet</a:t>
            </a:r>
            <a:endParaRPr sz="4500" baseline="-9259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0906" y="6199570"/>
            <a:ext cx="607949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3310" algn="l"/>
                <a:tab pos="3718560" algn="l"/>
                <a:tab pos="4900930" algn="l"/>
              </a:tabLst>
            </a:pP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dan	</a:t>
            </a:r>
            <a:r>
              <a:rPr sz="29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menyediakan	</a:t>
            </a:r>
            <a:r>
              <a:rPr sz="29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data	</a:t>
            </a:r>
            <a:r>
              <a:rPr sz="29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melalui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31744" y="6267429"/>
            <a:ext cx="10365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65655" algn="l"/>
                <a:tab pos="3672204" algn="l"/>
                <a:tab pos="4847590" algn="l"/>
                <a:tab pos="6384925" algn="l"/>
                <a:tab pos="7287259" algn="l"/>
                <a:tab pos="8815070" algn="l"/>
              </a:tabLst>
            </a:pPr>
            <a:r>
              <a:rPr sz="4350" spc="7" baseline="12452" dirty="0">
                <a:solidFill>
                  <a:srgbClr val="664253"/>
                </a:solidFill>
                <a:latin typeface="Microsoft Sans Serif"/>
                <a:cs typeface="Microsoft Sans Serif"/>
              </a:rPr>
              <a:t>antarmuka	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miliaran	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objek	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industri	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	pribadi,	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biasanya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506" y="6701156"/>
            <a:ext cx="9817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43430" algn="l"/>
                <a:tab pos="3872229" algn="l"/>
                <a:tab pos="5705475" algn="l"/>
                <a:tab pos="7086600" algn="l"/>
                <a:tab pos="8571865" algn="l"/>
              </a:tabLst>
            </a:pPr>
            <a:r>
              <a:rPr sz="29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pengguna.	</a:t>
            </a:r>
            <a:r>
              <a:rPr sz="29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Peralatan	</a:t>
            </a:r>
            <a:r>
              <a:rPr sz="29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tertanam,	</a:t>
            </a: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seperti	</a:t>
            </a:r>
            <a:r>
              <a:rPr sz="29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kamera	</a:t>
            </a:r>
            <a:r>
              <a:rPr sz="4500" spc="-15" baseline="-14814" dirty="0">
                <a:solidFill>
                  <a:srgbClr val="664253"/>
                </a:solidFill>
                <a:latin typeface="Microsoft Sans Serif"/>
                <a:cs typeface="Microsoft Sans Serif"/>
              </a:rPr>
              <a:t>melalui</a:t>
            </a:r>
            <a:endParaRPr sz="4500" baseline="-14814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5506" y="7215506"/>
            <a:ext cx="10184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09139" algn="l"/>
                <a:tab pos="3172460" algn="l"/>
                <a:tab pos="4707890" algn="l"/>
                <a:tab pos="6004560" algn="l"/>
                <a:tab pos="7506970" algn="l"/>
                <a:tab pos="8571865" algn="l"/>
              </a:tabLst>
            </a:pPr>
            <a:r>
              <a:rPr sz="29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keamanan	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video	</a:t>
            </a:r>
            <a:r>
              <a:rPr sz="29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resolusi	</a:t>
            </a:r>
            <a:r>
              <a:rPr sz="29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tinggi,	</a:t>
            </a:r>
            <a:r>
              <a:rPr sz="29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telepon	</a:t>
            </a:r>
            <a:r>
              <a:rPr sz="29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VoIP	</a:t>
            </a:r>
            <a:r>
              <a:rPr sz="4500" spc="30" baseline="-17592" dirty="0">
                <a:solidFill>
                  <a:srgbClr val="664253"/>
                </a:solidFill>
                <a:latin typeface="Microsoft Sans Serif"/>
                <a:cs typeface="Microsoft Sans Serif"/>
              </a:rPr>
              <a:t>informasi</a:t>
            </a:r>
            <a:endParaRPr sz="4500" baseline="-17592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0906" y="7742620"/>
            <a:ext cx="57981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3355" algn="l"/>
                <a:tab pos="2520950" algn="l"/>
                <a:tab pos="4531995" algn="l"/>
              </a:tabLst>
            </a:pPr>
            <a:r>
              <a:rPr sz="29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v</a:t>
            </a: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29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29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29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o</a:t>
            </a:r>
            <a:r>
              <a:rPr sz="2900" spc="-145" dirty="0">
                <a:solidFill>
                  <a:srgbClr val="664253"/>
                </a:solidFill>
                <a:latin typeface="Microsoft Sans Serif"/>
                <a:cs typeface="Microsoft Sans Serif"/>
              </a:rPr>
              <a:t>,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29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d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n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29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b</a:t>
            </a:r>
            <a:r>
              <a:rPr sz="29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29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b</a:t>
            </a:r>
            <a:r>
              <a:rPr sz="2900" spc="-90" dirty="0">
                <a:solidFill>
                  <a:srgbClr val="664253"/>
                </a:solidFill>
                <a:latin typeface="Microsoft Sans Serif"/>
                <a:cs typeface="Microsoft Sans Serif"/>
              </a:rPr>
              <a:t>e</a:t>
            </a:r>
            <a:r>
              <a:rPr sz="29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r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70" dirty="0">
                <a:solidFill>
                  <a:srgbClr val="664253"/>
                </a:solidFill>
                <a:latin typeface="Microsoft Sans Serif"/>
                <a:cs typeface="Microsoft Sans Serif"/>
              </a:rPr>
              <a:t>p</a:t>
            </a:r>
            <a:r>
              <a:rPr sz="2900" spc="-80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	</a:t>
            </a: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i</a:t>
            </a:r>
            <a:r>
              <a:rPr sz="29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nn</a:t>
            </a:r>
            <a:r>
              <a:rPr sz="29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y</a:t>
            </a:r>
            <a:r>
              <a:rPr sz="2900" spc="-85" dirty="0">
                <a:solidFill>
                  <a:srgbClr val="664253"/>
                </a:solidFill>
                <a:latin typeface="Microsoft Sans Serif"/>
                <a:cs typeface="Microsoft Sans Serif"/>
              </a:rPr>
              <a:t>a</a:t>
            </a:r>
            <a:r>
              <a:rPr sz="2900" spc="-145" dirty="0">
                <a:solidFill>
                  <a:srgbClr val="664253"/>
                </a:solidFill>
                <a:latin typeface="Microsoft Sans Serif"/>
                <a:cs typeface="Microsoft Sans Serif"/>
              </a:rPr>
              <a:t>,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06488" y="7867629"/>
            <a:ext cx="10687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2390775" algn="l"/>
                <a:tab pos="5326380" algn="l"/>
                <a:tab pos="6322060" algn="l"/>
                <a:tab pos="7716520" algn="l"/>
                <a:tab pos="9676765" algn="l"/>
              </a:tabLst>
            </a:pPr>
            <a:r>
              <a:rPr sz="4350" spc="-15" baseline="21072" dirty="0">
                <a:solidFill>
                  <a:srgbClr val="664253"/>
                </a:solidFill>
                <a:latin typeface="Microsoft Sans Serif"/>
                <a:cs typeface="Microsoft Sans Serif"/>
              </a:rPr>
              <a:t>memerlukan	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lingkungannya,	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	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	beberapa	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kasus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5506" y="8244206"/>
            <a:ext cx="168681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211070" algn="l"/>
                <a:tab pos="4003675" algn="l"/>
                <a:tab pos="5927725" algn="l"/>
                <a:tab pos="7096125" algn="l"/>
                <a:tab pos="8571865" algn="l"/>
                <a:tab pos="9778365" algn="l"/>
                <a:tab pos="12256770" algn="l"/>
                <a:tab pos="13020040" algn="l"/>
                <a:tab pos="14502765" algn="l"/>
                <a:tab pos="15865475" algn="l"/>
              </a:tabLst>
            </a:pPr>
            <a:r>
              <a:rPr sz="29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kemampuan	</a:t>
            </a:r>
            <a:r>
              <a:rPr sz="29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streaming	</a:t>
            </a:r>
            <a:r>
              <a:rPr sz="2900" spc="75" dirty="0">
                <a:solidFill>
                  <a:srgbClr val="664253"/>
                </a:solidFill>
                <a:latin typeface="Microsoft Sans Serif"/>
                <a:cs typeface="Microsoft Sans Serif"/>
              </a:rPr>
              <a:t>bandwidth	</a:t>
            </a:r>
            <a:r>
              <a:rPr sz="29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tinggi.	</a:t>
            </a:r>
            <a:r>
              <a:rPr sz="29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Namun	</a:t>
            </a:r>
            <a:r>
              <a:rPr sz="4500" spc="52" baseline="-23148" dirty="0">
                <a:solidFill>
                  <a:srgbClr val="664253"/>
                </a:solidFill>
                <a:latin typeface="Microsoft Sans Serif"/>
                <a:cs typeface="Microsoft Sans Serif"/>
              </a:rPr>
              <a:t>dapat	</a:t>
            </a:r>
            <a:r>
              <a:rPr sz="4500" spc="15" baseline="-23148" dirty="0">
                <a:solidFill>
                  <a:srgbClr val="664253"/>
                </a:solidFill>
                <a:latin typeface="Microsoft Sans Serif"/>
                <a:cs typeface="Microsoft Sans Serif"/>
              </a:rPr>
              <a:t>memodifikasi	</a:t>
            </a:r>
            <a:r>
              <a:rPr sz="4500" spc="60" baseline="-23148" dirty="0">
                <a:solidFill>
                  <a:srgbClr val="664253"/>
                </a:solidFill>
                <a:latin typeface="Microsoft Sans Serif"/>
                <a:cs typeface="Microsoft Sans Serif"/>
              </a:rPr>
              <a:t>diri	</a:t>
            </a:r>
            <a:r>
              <a:rPr sz="4500" spc="-37" baseline="-23148" dirty="0">
                <a:solidFill>
                  <a:srgbClr val="664253"/>
                </a:solidFill>
                <a:latin typeface="Microsoft Sans Serif"/>
                <a:cs typeface="Microsoft Sans Serif"/>
              </a:rPr>
              <a:t>mereka	</a:t>
            </a:r>
            <a:r>
              <a:rPr sz="4500" spc="7" baseline="-23148" dirty="0">
                <a:solidFill>
                  <a:srgbClr val="664253"/>
                </a:solidFill>
                <a:latin typeface="Microsoft Sans Serif"/>
                <a:cs typeface="Microsoft Sans Serif"/>
              </a:rPr>
              <a:t>sendiri	</a:t>
            </a:r>
            <a:r>
              <a:rPr sz="4500" spc="75" baseline="-23148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</a:t>
            </a:r>
            <a:endParaRPr sz="4500" baseline="-23148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0906" y="8771320"/>
            <a:ext cx="696150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900" algn="l"/>
                <a:tab pos="2614930" algn="l"/>
                <a:tab pos="3439160" algn="l"/>
                <a:tab pos="5259070" algn="l"/>
              </a:tabLst>
            </a:pPr>
            <a:r>
              <a:rPr sz="29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produk	</a:t>
            </a:r>
            <a:r>
              <a:rPr sz="29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	</a:t>
            </a:r>
            <a:r>
              <a:rPr sz="29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tak	</a:t>
            </a:r>
            <a:r>
              <a:rPr sz="29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terhitung	</a:t>
            </a:r>
            <a:r>
              <a:rPr sz="2900" dirty="0">
                <a:solidFill>
                  <a:srgbClr val="664253"/>
                </a:solidFill>
                <a:latin typeface="Microsoft Sans Serif"/>
                <a:cs typeface="Microsoft Sans Serif"/>
              </a:rPr>
              <a:t>jumlahnya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81101" y="8934429"/>
            <a:ext cx="9611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16355" algn="l"/>
                <a:tab pos="3091180" algn="l"/>
                <a:tab pos="5333365" algn="l"/>
                <a:tab pos="7659370" algn="l"/>
                <a:tab pos="8463280" algn="l"/>
              </a:tabLst>
            </a:pPr>
            <a:r>
              <a:rPr sz="4350" spc="-22" baseline="26819" dirty="0">
                <a:solidFill>
                  <a:srgbClr val="664253"/>
                </a:solidFill>
                <a:latin typeface="Microsoft Sans Serif"/>
                <a:cs typeface="Microsoft Sans Serif"/>
              </a:rPr>
              <a:t>hanya	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membuat	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manajemem	keseluruham	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dari	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2806" y="9200570"/>
            <a:ext cx="15606394" cy="10668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70"/>
              </a:spcBef>
              <a:tabLst>
                <a:tab pos="2614295" algn="l"/>
                <a:tab pos="3719195" algn="l"/>
                <a:tab pos="4641215" algn="l"/>
                <a:tab pos="5642610" algn="l"/>
                <a:tab pos="6617970" algn="l"/>
                <a:tab pos="8584565" algn="l"/>
              </a:tabLst>
            </a:pPr>
            <a:r>
              <a:rPr sz="29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membutuhkan	</a:t>
            </a:r>
            <a:r>
              <a:rPr sz="29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paket	</a:t>
            </a:r>
            <a:r>
              <a:rPr sz="29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data	</a:t>
            </a:r>
            <a:r>
              <a:rPr sz="29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	</a:t>
            </a:r>
            <a:r>
              <a:rPr sz="29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akan	</a:t>
            </a:r>
            <a:r>
              <a:rPr sz="29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dikirimkan	</a:t>
            </a:r>
            <a:r>
              <a:rPr sz="4500" spc="30" baseline="-28703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4500" spc="-37" baseline="-28703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4500" spc="7" baseline="-28703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</a:t>
            </a:r>
            <a:r>
              <a:rPr sz="4500" spc="-30" baseline="-28703" dirty="0">
                <a:solidFill>
                  <a:srgbClr val="664253"/>
                </a:solidFill>
                <a:latin typeface="Microsoft Sans Serif"/>
                <a:cs typeface="Microsoft Sans Serif"/>
              </a:rPr>
              <a:t> besar</a:t>
            </a:r>
            <a:r>
              <a:rPr sz="4500" spc="-37" baseline="-28703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4500" spc="15" baseline="-28703" dirty="0">
                <a:solidFill>
                  <a:srgbClr val="664253"/>
                </a:solidFill>
                <a:latin typeface="Microsoft Sans Serif"/>
                <a:cs typeface="Microsoft Sans Serif"/>
              </a:rPr>
              <a:t>seperti</a:t>
            </a:r>
            <a:r>
              <a:rPr sz="4500" spc="-30" baseline="-28703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4500" spc="30" baseline="-28703" dirty="0">
                <a:solidFill>
                  <a:srgbClr val="664253"/>
                </a:solidFill>
                <a:latin typeface="Microsoft Sans Serif"/>
                <a:cs typeface="Microsoft Sans Serif"/>
              </a:rPr>
              <a:t>pabrik</a:t>
            </a:r>
            <a:r>
              <a:rPr sz="4500" spc="-37" baseline="-28703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4500" spc="15" baseline="-28703" dirty="0">
                <a:solidFill>
                  <a:srgbClr val="664253"/>
                </a:solidFill>
                <a:latin typeface="Microsoft Sans Serif"/>
                <a:cs typeface="Microsoft Sans Serif"/>
              </a:rPr>
              <a:t>atau</a:t>
            </a:r>
            <a:r>
              <a:rPr sz="4500" spc="-30" baseline="-28703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4500" spc="-15" baseline="-28703" dirty="0">
                <a:solidFill>
                  <a:srgbClr val="664253"/>
                </a:solidFill>
                <a:latin typeface="Microsoft Sans Serif"/>
                <a:cs typeface="Microsoft Sans Serif"/>
              </a:rPr>
              <a:t>kota.</a:t>
            </a:r>
            <a:endParaRPr sz="4500" baseline="-28703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550"/>
              </a:spcBef>
            </a:pPr>
            <a:r>
              <a:rPr sz="29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sebentar-sebentar.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sp>
          <p:nvSpPr>
            <p:cNvPr id="3" name="object 3"/>
            <p:cNvSpPr/>
            <p:nvPr/>
          </p:nvSpPr>
          <p:spPr>
            <a:xfrm>
              <a:off x="17589643" y="1108323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66798" y="1985902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66798" y="213095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66798" y="227600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49" y="1203593"/>
              <a:ext cx="17412335" cy="19050"/>
            </a:xfrm>
            <a:custGeom>
              <a:avLst/>
              <a:gdLst/>
              <a:ahLst/>
              <a:cxnLst/>
              <a:rect l="l" t="t" r="r" b="b"/>
              <a:pathLst>
                <a:path w="17412335" h="19050">
                  <a:moveTo>
                    <a:pt x="0" y="0"/>
                  </a:moveTo>
                  <a:lnTo>
                    <a:pt x="17411746" y="19008"/>
                  </a:lnTo>
                </a:path>
              </a:pathLst>
            </a:custGeom>
            <a:ln w="38099">
              <a:solidFill>
                <a:srgbClr val="6642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3606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997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3996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4385" y="39746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1470" y="368700"/>
              <a:ext cx="400049" cy="4000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5720" y="365426"/>
              <a:ext cx="419099" cy="4190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11005" y="1577161"/>
              <a:ext cx="6565900" cy="4062729"/>
            </a:xfrm>
            <a:custGeom>
              <a:avLst/>
              <a:gdLst/>
              <a:ahLst/>
              <a:cxnLst/>
              <a:rect l="l" t="t" r="r" b="b"/>
              <a:pathLst>
                <a:path w="6565900" h="4062729">
                  <a:moveTo>
                    <a:pt x="790575" y="3667404"/>
                  </a:moveTo>
                  <a:lnTo>
                    <a:pt x="787908" y="3621316"/>
                  </a:lnTo>
                  <a:lnTo>
                    <a:pt x="780135" y="3576777"/>
                  </a:lnTo>
                  <a:lnTo>
                    <a:pt x="767524" y="3534092"/>
                  </a:lnTo>
                  <a:lnTo>
                    <a:pt x="750392" y="3493566"/>
                  </a:lnTo>
                  <a:lnTo>
                    <a:pt x="729030" y="3455505"/>
                  </a:lnTo>
                  <a:lnTo>
                    <a:pt x="703732" y="3420173"/>
                  </a:lnTo>
                  <a:lnTo>
                    <a:pt x="674789" y="3387902"/>
                  </a:lnTo>
                  <a:lnTo>
                    <a:pt x="642518" y="3358959"/>
                  </a:lnTo>
                  <a:lnTo>
                    <a:pt x="607199" y="3333661"/>
                  </a:lnTo>
                  <a:lnTo>
                    <a:pt x="569125" y="3312299"/>
                  </a:lnTo>
                  <a:lnTo>
                    <a:pt x="528599" y="3295167"/>
                  </a:lnTo>
                  <a:lnTo>
                    <a:pt x="485914" y="3282569"/>
                  </a:lnTo>
                  <a:lnTo>
                    <a:pt x="441388" y="3274784"/>
                  </a:lnTo>
                  <a:lnTo>
                    <a:pt x="395287" y="3272117"/>
                  </a:lnTo>
                  <a:lnTo>
                    <a:pt x="349186" y="3274784"/>
                  </a:lnTo>
                  <a:lnTo>
                    <a:pt x="304647" y="3282569"/>
                  </a:lnTo>
                  <a:lnTo>
                    <a:pt x="261975" y="3295167"/>
                  </a:lnTo>
                  <a:lnTo>
                    <a:pt x="221449" y="3312299"/>
                  </a:lnTo>
                  <a:lnTo>
                    <a:pt x="183375" y="3333661"/>
                  </a:lnTo>
                  <a:lnTo>
                    <a:pt x="148056" y="3358959"/>
                  </a:lnTo>
                  <a:lnTo>
                    <a:pt x="115773" y="3387902"/>
                  </a:lnTo>
                  <a:lnTo>
                    <a:pt x="86842" y="3420173"/>
                  </a:lnTo>
                  <a:lnTo>
                    <a:pt x="61544" y="3455505"/>
                  </a:lnTo>
                  <a:lnTo>
                    <a:pt x="40170" y="3493566"/>
                  </a:lnTo>
                  <a:lnTo>
                    <a:pt x="23037" y="3534092"/>
                  </a:lnTo>
                  <a:lnTo>
                    <a:pt x="10439" y="3576777"/>
                  </a:lnTo>
                  <a:lnTo>
                    <a:pt x="2654" y="3621316"/>
                  </a:lnTo>
                  <a:lnTo>
                    <a:pt x="0" y="3667404"/>
                  </a:lnTo>
                  <a:lnTo>
                    <a:pt x="2654" y="3713505"/>
                  </a:lnTo>
                  <a:lnTo>
                    <a:pt x="10439" y="3758044"/>
                  </a:lnTo>
                  <a:lnTo>
                    <a:pt x="23037" y="3800729"/>
                  </a:lnTo>
                  <a:lnTo>
                    <a:pt x="40170" y="3841242"/>
                  </a:lnTo>
                  <a:lnTo>
                    <a:pt x="61544" y="3879316"/>
                  </a:lnTo>
                  <a:lnTo>
                    <a:pt x="86842" y="3914648"/>
                  </a:lnTo>
                  <a:lnTo>
                    <a:pt x="115773" y="3946918"/>
                  </a:lnTo>
                  <a:lnTo>
                    <a:pt x="148056" y="3975862"/>
                  </a:lnTo>
                  <a:lnTo>
                    <a:pt x="183375" y="4001160"/>
                  </a:lnTo>
                  <a:lnTo>
                    <a:pt x="221449" y="4022521"/>
                  </a:lnTo>
                  <a:lnTo>
                    <a:pt x="261975" y="4039654"/>
                  </a:lnTo>
                  <a:lnTo>
                    <a:pt x="304647" y="4052252"/>
                  </a:lnTo>
                  <a:lnTo>
                    <a:pt x="349186" y="4060037"/>
                  </a:lnTo>
                  <a:lnTo>
                    <a:pt x="395287" y="4062692"/>
                  </a:lnTo>
                  <a:lnTo>
                    <a:pt x="441388" y="4060037"/>
                  </a:lnTo>
                  <a:lnTo>
                    <a:pt x="485914" y="4052252"/>
                  </a:lnTo>
                  <a:lnTo>
                    <a:pt x="528599" y="4039654"/>
                  </a:lnTo>
                  <a:lnTo>
                    <a:pt x="569125" y="4022521"/>
                  </a:lnTo>
                  <a:lnTo>
                    <a:pt x="607199" y="4001160"/>
                  </a:lnTo>
                  <a:lnTo>
                    <a:pt x="642518" y="3975862"/>
                  </a:lnTo>
                  <a:lnTo>
                    <a:pt x="674789" y="3946918"/>
                  </a:lnTo>
                  <a:lnTo>
                    <a:pt x="703732" y="3914648"/>
                  </a:lnTo>
                  <a:lnTo>
                    <a:pt x="729030" y="3879316"/>
                  </a:lnTo>
                  <a:lnTo>
                    <a:pt x="750392" y="3841242"/>
                  </a:lnTo>
                  <a:lnTo>
                    <a:pt x="767524" y="3800729"/>
                  </a:lnTo>
                  <a:lnTo>
                    <a:pt x="780135" y="3758044"/>
                  </a:lnTo>
                  <a:lnTo>
                    <a:pt x="787908" y="3713505"/>
                  </a:lnTo>
                  <a:lnTo>
                    <a:pt x="790575" y="3667404"/>
                  </a:lnTo>
                  <a:close/>
                </a:path>
                <a:path w="6565900" h="4062729">
                  <a:moveTo>
                    <a:pt x="4214609" y="485775"/>
                  </a:moveTo>
                  <a:lnTo>
                    <a:pt x="4212387" y="439000"/>
                  </a:lnTo>
                  <a:lnTo>
                    <a:pt x="4205846" y="393471"/>
                  </a:lnTo>
                  <a:lnTo>
                    <a:pt x="4195203" y="349415"/>
                  </a:lnTo>
                  <a:lnTo>
                    <a:pt x="4180662" y="307009"/>
                  </a:lnTo>
                  <a:lnTo>
                    <a:pt x="4162412" y="266484"/>
                  </a:lnTo>
                  <a:lnTo>
                    <a:pt x="4140657" y="228028"/>
                  </a:lnTo>
                  <a:lnTo>
                    <a:pt x="4115625" y="191846"/>
                  </a:lnTo>
                  <a:lnTo>
                    <a:pt x="4087495" y="158140"/>
                  </a:lnTo>
                  <a:lnTo>
                    <a:pt x="4056469" y="127127"/>
                  </a:lnTo>
                  <a:lnTo>
                    <a:pt x="4022775" y="98996"/>
                  </a:lnTo>
                  <a:lnTo>
                    <a:pt x="3986593" y="73952"/>
                  </a:lnTo>
                  <a:lnTo>
                    <a:pt x="3948138" y="52209"/>
                  </a:lnTo>
                  <a:lnTo>
                    <a:pt x="3907599" y="33959"/>
                  </a:lnTo>
                  <a:lnTo>
                    <a:pt x="3865207" y="19405"/>
                  </a:lnTo>
                  <a:lnTo>
                    <a:pt x="3821138" y="8763"/>
                  </a:lnTo>
                  <a:lnTo>
                    <a:pt x="3775621" y="2235"/>
                  </a:lnTo>
                  <a:lnTo>
                    <a:pt x="3728834" y="0"/>
                  </a:lnTo>
                  <a:lnTo>
                    <a:pt x="3682047" y="2235"/>
                  </a:lnTo>
                  <a:lnTo>
                    <a:pt x="3636530" y="8763"/>
                  </a:lnTo>
                  <a:lnTo>
                    <a:pt x="3592461" y="19405"/>
                  </a:lnTo>
                  <a:lnTo>
                    <a:pt x="3550069" y="33959"/>
                  </a:lnTo>
                  <a:lnTo>
                    <a:pt x="3509530" y="52209"/>
                  </a:lnTo>
                  <a:lnTo>
                    <a:pt x="3471075" y="73952"/>
                  </a:lnTo>
                  <a:lnTo>
                    <a:pt x="3434892" y="98996"/>
                  </a:lnTo>
                  <a:lnTo>
                    <a:pt x="3401199" y="127127"/>
                  </a:lnTo>
                  <a:lnTo>
                    <a:pt x="3370173" y="158140"/>
                  </a:lnTo>
                  <a:lnTo>
                    <a:pt x="3342043" y="191846"/>
                  </a:lnTo>
                  <a:lnTo>
                    <a:pt x="3317011" y="228028"/>
                  </a:lnTo>
                  <a:lnTo>
                    <a:pt x="3295256" y="266484"/>
                  </a:lnTo>
                  <a:lnTo>
                    <a:pt x="3277006" y="307009"/>
                  </a:lnTo>
                  <a:lnTo>
                    <a:pt x="3262465" y="349415"/>
                  </a:lnTo>
                  <a:lnTo>
                    <a:pt x="3251822" y="393471"/>
                  </a:lnTo>
                  <a:lnTo>
                    <a:pt x="3245281" y="439000"/>
                  </a:lnTo>
                  <a:lnTo>
                    <a:pt x="3243059" y="485775"/>
                  </a:lnTo>
                  <a:lnTo>
                    <a:pt x="3245281" y="532561"/>
                  </a:lnTo>
                  <a:lnTo>
                    <a:pt x="3251822" y="578091"/>
                  </a:lnTo>
                  <a:lnTo>
                    <a:pt x="3262465" y="622147"/>
                  </a:lnTo>
                  <a:lnTo>
                    <a:pt x="3277006" y="664552"/>
                  </a:lnTo>
                  <a:lnTo>
                    <a:pt x="3295256" y="705078"/>
                  </a:lnTo>
                  <a:lnTo>
                    <a:pt x="3317011" y="743534"/>
                  </a:lnTo>
                  <a:lnTo>
                    <a:pt x="3342043" y="779716"/>
                  </a:lnTo>
                  <a:lnTo>
                    <a:pt x="3370173" y="813422"/>
                  </a:lnTo>
                  <a:lnTo>
                    <a:pt x="3401199" y="844435"/>
                  </a:lnTo>
                  <a:lnTo>
                    <a:pt x="3434892" y="872566"/>
                  </a:lnTo>
                  <a:lnTo>
                    <a:pt x="3471075" y="897610"/>
                  </a:lnTo>
                  <a:lnTo>
                    <a:pt x="3509530" y="919353"/>
                  </a:lnTo>
                  <a:lnTo>
                    <a:pt x="3550069" y="937602"/>
                  </a:lnTo>
                  <a:lnTo>
                    <a:pt x="3592461" y="952157"/>
                  </a:lnTo>
                  <a:lnTo>
                    <a:pt x="3636530" y="962799"/>
                  </a:lnTo>
                  <a:lnTo>
                    <a:pt x="3682047" y="969327"/>
                  </a:lnTo>
                  <a:lnTo>
                    <a:pt x="3728834" y="971550"/>
                  </a:lnTo>
                  <a:lnTo>
                    <a:pt x="3775621" y="969327"/>
                  </a:lnTo>
                  <a:lnTo>
                    <a:pt x="3821138" y="962799"/>
                  </a:lnTo>
                  <a:lnTo>
                    <a:pt x="3865207" y="952157"/>
                  </a:lnTo>
                  <a:lnTo>
                    <a:pt x="3907599" y="937602"/>
                  </a:lnTo>
                  <a:lnTo>
                    <a:pt x="3948138" y="919353"/>
                  </a:lnTo>
                  <a:lnTo>
                    <a:pt x="3986593" y="897610"/>
                  </a:lnTo>
                  <a:lnTo>
                    <a:pt x="4022775" y="872566"/>
                  </a:lnTo>
                  <a:lnTo>
                    <a:pt x="4056469" y="844435"/>
                  </a:lnTo>
                  <a:lnTo>
                    <a:pt x="4087495" y="813422"/>
                  </a:lnTo>
                  <a:lnTo>
                    <a:pt x="4115625" y="779716"/>
                  </a:lnTo>
                  <a:lnTo>
                    <a:pt x="4140657" y="743534"/>
                  </a:lnTo>
                  <a:lnTo>
                    <a:pt x="4162412" y="705078"/>
                  </a:lnTo>
                  <a:lnTo>
                    <a:pt x="4180662" y="664552"/>
                  </a:lnTo>
                  <a:lnTo>
                    <a:pt x="4195203" y="622147"/>
                  </a:lnTo>
                  <a:lnTo>
                    <a:pt x="4205846" y="578091"/>
                  </a:lnTo>
                  <a:lnTo>
                    <a:pt x="4212387" y="532561"/>
                  </a:lnTo>
                  <a:lnTo>
                    <a:pt x="4214609" y="485775"/>
                  </a:lnTo>
                  <a:close/>
                </a:path>
                <a:path w="6565900" h="4062729">
                  <a:moveTo>
                    <a:pt x="6565747" y="3667404"/>
                  </a:moveTo>
                  <a:lnTo>
                    <a:pt x="6563080" y="3621316"/>
                  </a:lnTo>
                  <a:lnTo>
                    <a:pt x="6555308" y="3576777"/>
                  </a:lnTo>
                  <a:lnTo>
                    <a:pt x="6542697" y="3534092"/>
                  </a:lnTo>
                  <a:lnTo>
                    <a:pt x="6525565" y="3493566"/>
                  </a:lnTo>
                  <a:lnTo>
                    <a:pt x="6504203" y="3455505"/>
                  </a:lnTo>
                  <a:lnTo>
                    <a:pt x="6478905" y="3420173"/>
                  </a:lnTo>
                  <a:lnTo>
                    <a:pt x="6449962" y="3387902"/>
                  </a:lnTo>
                  <a:lnTo>
                    <a:pt x="6417691" y="3358959"/>
                  </a:lnTo>
                  <a:lnTo>
                    <a:pt x="6382359" y="3333661"/>
                  </a:lnTo>
                  <a:lnTo>
                    <a:pt x="6344298" y="3312299"/>
                  </a:lnTo>
                  <a:lnTo>
                    <a:pt x="6303772" y="3295167"/>
                  </a:lnTo>
                  <a:lnTo>
                    <a:pt x="6261087" y="3282569"/>
                  </a:lnTo>
                  <a:lnTo>
                    <a:pt x="6216561" y="3274784"/>
                  </a:lnTo>
                  <a:lnTo>
                    <a:pt x="6170460" y="3272117"/>
                  </a:lnTo>
                  <a:lnTo>
                    <a:pt x="6124359" y="3274784"/>
                  </a:lnTo>
                  <a:lnTo>
                    <a:pt x="6079820" y="3282569"/>
                  </a:lnTo>
                  <a:lnTo>
                    <a:pt x="6037148" y="3295167"/>
                  </a:lnTo>
                  <a:lnTo>
                    <a:pt x="5996622" y="3312299"/>
                  </a:lnTo>
                  <a:lnTo>
                    <a:pt x="5958548" y="3333661"/>
                  </a:lnTo>
                  <a:lnTo>
                    <a:pt x="5923229" y="3358959"/>
                  </a:lnTo>
                  <a:lnTo>
                    <a:pt x="5890946" y="3387902"/>
                  </a:lnTo>
                  <a:lnTo>
                    <a:pt x="5862015" y="3420173"/>
                  </a:lnTo>
                  <a:lnTo>
                    <a:pt x="5836717" y="3455505"/>
                  </a:lnTo>
                  <a:lnTo>
                    <a:pt x="5815342" y="3493566"/>
                  </a:lnTo>
                  <a:lnTo>
                    <a:pt x="5798210" y="3534092"/>
                  </a:lnTo>
                  <a:lnTo>
                    <a:pt x="5785612" y="3576777"/>
                  </a:lnTo>
                  <a:lnTo>
                    <a:pt x="5777827" y="3621316"/>
                  </a:lnTo>
                  <a:lnTo>
                    <a:pt x="5775172" y="3667404"/>
                  </a:lnTo>
                  <a:lnTo>
                    <a:pt x="5777827" y="3713505"/>
                  </a:lnTo>
                  <a:lnTo>
                    <a:pt x="5785612" y="3758044"/>
                  </a:lnTo>
                  <a:lnTo>
                    <a:pt x="5798210" y="3800729"/>
                  </a:lnTo>
                  <a:lnTo>
                    <a:pt x="5815342" y="3841242"/>
                  </a:lnTo>
                  <a:lnTo>
                    <a:pt x="5836717" y="3879316"/>
                  </a:lnTo>
                  <a:lnTo>
                    <a:pt x="5862015" y="3914648"/>
                  </a:lnTo>
                  <a:lnTo>
                    <a:pt x="5890946" y="3946918"/>
                  </a:lnTo>
                  <a:lnTo>
                    <a:pt x="5923229" y="3975862"/>
                  </a:lnTo>
                  <a:lnTo>
                    <a:pt x="5958548" y="4001160"/>
                  </a:lnTo>
                  <a:lnTo>
                    <a:pt x="5996622" y="4022521"/>
                  </a:lnTo>
                  <a:lnTo>
                    <a:pt x="6037148" y="4039654"/>
                  </a:lnTo>
                  <a:lnTo>
                    <a:pt x="6079820" y="4052252"/>
                  </a:lnTo>
                  <a:lnTo>
                    <a:pt x="6124359" y="4060037"/>
                  </a:lnTo>
                  <a:lnTo>
                    <a:pt x="6170460" y="4062692"/>
                  </a:lnTo>
                  <a:lnTo>
                    <a:pt x="6216561" y="4060037"/>
                  </a:lnTo>
                  <a:lnTo>
                    <a:pt x="6261087" y="4052252"/>
                  </a:lnTo>
                  <a:lnTo>
                    <a:pt x="6303772" y="4039654"/>
                  </a:lnTo>
                  <a:lnTo>
                    <a:pt x="6344298" y="4022521"/>
                  </a:lnTo>
                  <a:lnTo>
                    <a:pt x="6382359" y="4001160"/>
                  </a:lnTo>
                  <a:lnTo>
                    <a:pt x="6417691" y="3975862"/>
                  </a:lnTo>
                  <a:lnTo>
                    <a:pt x="6449962" y="3946918"/>
                  </a:lnTo>
                  <a:lnTo>
                    <a:pt x="6478905" y="3914648"/>
                  </a:lnTo>
                  <a:lnTo>
                    <a:pt x="6504203" y="3879316"/>
                  </a:lnTo>
                  <a:lnTo>
                    <a:pt x="6525565" y="3841242"/>
                  </a:lnTo>
                  <a:lnTo>
                    <a:pt x="6542697" y="3800729"/>
                  </a:lnTo>
                  <a:lnTo>
                    <a:pt x="6555308" y="3758044"/>
                  </a:lnTo>
                  <a:lnTo>
                    <a:pt x="6563080" y="3713505"/>
                  </a:lnTo>
                  <a:lnTo>
                    <a:pt x="6565747" y="3667404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26987" y="306792"/>
            <a:ext cx="1224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Page</a:t>
            </a:r>
            <a:r>
              <a:rPr sz="3000" spc="-1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664253"/>
                </a:solidFill>
                <a:latin typeface="Microsoft Sans Serif"/>
                <a:cs typeface="Microsoft Sans Serif"/>
              </a:rPr>
              <a:t>7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430" y="1667063"/>
            <a:ext cx="5268595" cy="269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630" algn="r">
              <a:lnSpc>
                <a:spcPct val="116700"/>
              </a:lnSpc>
              <a:spcBef>
                <a:spcPts val="95"/>
              </a:spcBef>
            </a:pP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</a:t>
            </a:r>
            <a:r>
              <a:rPr sz="3000" spc="-4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mengacu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pada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sampai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saat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ini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masih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didukung,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internet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telah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melaui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empat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generasi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penyebaran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berpuncak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pada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64253"/>
                </a:solidFill>
                <a:latin typeface="Microsoft Sans Serif"/>
                <a:cs typeface="Microsoft Sans Serif"/>
              </a:rPr>
              <a:t>IoT: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075445" y="1483367"/>
            <a:ext cx="3726815" cy="10807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900"/>
              </a:spcBef>
            </a:pPr>
            <a:r>
              <a:rPr spc="75" dirty="0"/>
              <a:t>Information </a:t>
            </a:r>
            <a:r>
              <a:rPr spc="80" dirty="0"/>
              <a:t> </a:t>
            </a:r>
            <a:r>
              <a:rPr spc="-5" dirty="0"/>
              <a:t>Technology</a:t>
            </a:r>
            <a:r>
              <a:rPr spc="-50" dirty="0"/>
              <a:t> </a:t>
            </a:r>
            <a:r>
              <a:rPr spc="200" dirty="0"/>
              <a:t>(IT)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314223" y="1794454"/>
            <a:ext cx="254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30" dirty="0">
                <a:solidFill>
                  <a:srgbClr val="FFF2EC"/>
                </a:solidFill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5445" y="2815343"/>
            <a:ext cx="9693910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120" dirty="0">
                <a:solidFill>
                  <a:srgbClr val="664253"/>
                </a:solidFill>
                <a:latin typeface="Microsoft Sans Serif"/>
                <a:cs typeface="Microsoft Sans Serif"/>
              </a:rPr>
              <a:t>PC,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server,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router,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firewall,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sebagainya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dibeli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sebagai </a:t>
            </a:r>
            <a:r>
              <a:rPr sz="3000" spc="-78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30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TI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perusahaan </a:t>
            </a:r>
            <a:r>
              <a:rPr sz="3000" spc="-55" dirty="0">
                <a:solidFill>
                  <a:srgbClr val="664253"/>
                </a:solidFill>
                <a:latin typeface="Microsoft Sans Serif"/>
                <a:cs typeface="Microsoft Sans Serif"/>
              </a:rPr>
              <a:t>TI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30" dirty="0">
                <a:solidFill>
                  <a:srgbClr val="664253"/>
                </a:solidFill>
                <a:latin typeface="Microsoft Sans Serif"/>
                <a:cs typeface="Microsoft Sans Serif"/>
              </a:rPr>
              <a:t>terutama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konektivitas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64253"/>
                </a:solidFill>
                <a:latin typeface="Microsoft Sans Serif"/>
                <a:cs typeface="Microsoft Sans Serif"/>
              </a:rPr>
              <a:t>kabel.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2384" y="5022593"/>
            <a:ext cx="5465445" cy="4363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400" b="1" spc="120" dirty="0">
                <a:solidFill>
                  <a:srgbClr val="FFF2EC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Arial"/>
              <a:cs typeface="Arial"/>
            </a:endParaRPr>
          </a:p>
          <a:p>
            <a:pPr marL="2387600" marR="341630" indent="-1844039">
              <a:lnSpc>
                <a:spcPts val="3000"/>
              </a:lnSpc>
            </a:pPr>
            <a:r>
              <a:rPr sz="3050" b="1" spc="80" dirty="0">
                <a:solidFill>
                  <a:srgbClr val="664253"/>
                </a:solidFill>
                <a:latin typeface="Arial"/>
                <a:cs typeface="Arial"/>
              </a:rPr>
              <a:t>Operational</a:t>
            </a:r>
            <a:r>
              <a:rPr sz="3050" b="1" spc="-6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050" b="1" spc="10" dirty="0">
                <a:solidFill>
                  <a:srgbClr val="664253"/>
                </a:solidFill>
                <a:latin typeface="Arial"/>
                <a:cs typeface="Arial"/>
              </a:rPr>
              <a:t>Technology </a:t>
            </a:r>
            <a:r>
              <a:rPr sz="3050" b="1" spc="-83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050" b="1" spc="170" dirty="0">
                <a:solidFill>
                  <a:srgbClr val="664253"/>
                </a:solidFill>
                <a:latin typeface="Arial"/>
                <a:cs typeface="Arial"/>
              </a:rPr>
              <a:t>(OT)</a:t>
            </a:r>
            <a:endParaRPr sz="3050">
              <a:latin typeface="Arial"/>
              <a:cs typeface="Arial"/>
            </a:endParaRPr>
          </a:p>
          <a:p>
            <a:pPr marL="12700" marR="5080" algn="ctr">
              <a:lnSpc>
                <a:spcPct val="117200"/>
              </a:lnSpc>
              <a:spcBef>
                <a:spcPts val="1180"/>
              </a:spcBef>
            </a:pPr>
            <a:r>
              <a:rPr sz="24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Mesin/peralatan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dengan </a:t>
            </a:r>
            <a:r>
              <a:rPr sz="24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IT </a:t>
            </a:r>
            <a:r>
              <a:rPr sz="24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2400" spc="4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400" spc="45" dirty="0">
                <a:solidFill>
                  <a:srgbClr val="664253"/>
                </a:solidFill>
                <a:latin typeface="Microsoft Sans Serif"/>
                <a:cs typeface="Microsoft Sans Serif"/>
              </a:rPr>
              <a:t>dibuat </a:t>
            </a:r>
            <a:r>
              <a:rPr sz="24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perusahaan </a:t>
            </a:r>
            <a:r>
              <a:rPr sz="24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non-IT,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seperti </a:t>
            </a:r>
            <a:r>
              <a:rPr sz="2400" dirty="0">
                <a:solidFill>
                  <a:srgbClr val="664253"/>
                </a:solidFill>
                <a:latin typeface="Microsoft Sans Serif"/>
                <a:cs typeface="Microsoft Sans Serif"/>
              </a:rPr>
              <a:t>mesin </a:t>
            </a:r>
            <a:r>
              <a:rPr sz="24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medis, </a:t>
            </a:r>
            <a:r>
              <a:rPr sz="24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SCADA,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4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kios </a:t>
            </a:r>
            <a:r>
              <a:rPr sz="24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dibeli </a:t>
            </a:r>
            <a:r>
              <a:rPr sz="24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sebagai </a:t>
            </a:r>
            <a:r>
              <a:rPr sz="24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peralatan </a:t>
            </a:r>
            <a:r>
              <a:rPr sz="24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</a:t>
            </a:r>
            <a:r>
              <a:rPr sz="24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perusahaan. </a:t>
            </a:r>
            <a:r>
              <a:rPr sz="24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konektivitas </a:t>
            </a:r>
            <a:r>
              <a:rPr sz="2400" spc="-6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kabel.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7459" y="5022593"/>
            <a:ext cx="3999865" cy="12623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86690" algn="ctr">
              <a:lnSpc>
                <a:spcPct val="100000"/>
              </a:lnSpc>
              <a:spcBef>
                <a:spcPts val="125"/>
              </a:spcBef>
            </a:pPr>
            <a:r>
              <a:rPr sz="2400" b="1" spc="120" dirty="0">
                <a:solidFill>
                  <a:srgbClr val="FFF2EC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50" b="1" spc="30" dirty="0">
                <a:solidFill>
                  <a:srgbClr val="664253"/>
                </a:solidFill>
                <a:latin typeface="Arial"/>
                <a:cs typeface="Arial"/>
              </a:rPr>
              <a:t>Personal</a:t>
            </a:r>
            <a:r>
              <a:rPr sz="3050" b="1" spc="-45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3050" b="1" spc="10" dirty="0">
                <a:solidFill>
                  <a:srgbClr val="664253"/>
                </a:solidFill>
                <a:latin typeface="Arial"/>
                <a:cs typeface="Arial"/>
              </a:rPr>
              <a:t>Technology</a:t>
            </a:r>
            <a:endParaRPr sz="3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15272" y="6788988"/>
            <a:ext cx="5330190" cy="259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7200"/>
              </a:lnSpc>
              <a:spcBef>
                <a:spcPts val="95"/>
              </a:spcBef>
            </a:pPr>
            <a:r>
              <a:rPr sz="24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Smartphone,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tablet, dan </a:t>
            </a:r>
            <a:r>
              <a:rPr sz="24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pembacae-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book </a:t>
            </a:r>
            <a:r>
              <a:rPr sz="24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dibeli </a:t>
            </a:r>
            <a:r>
              <a:rPr sz="24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sebagai </a:t>
            </a:r>
            <a:r>
              <a:rPr sz="24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4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IT </a:t>
            </a:r>
            <a:r>
              <a:rPr sz="24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</a:t>
            </a:r>
            <a:r>
              <a:rPr sz="24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konsumen(karyawan) </a:t>
            </a:r>
            <a:r>
              <a:rPr sz="24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 </a:t>
            </a:r>
            <a:r>
              <a:rPr sz="24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eksklusifmenggunakan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konektivitas </a:t>
            </a:r>
            <a:r>
              <a:rPr sz="24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nirkabeldan </a:t>
            </a:r>
            <a:r>
              <a:rPr sz="24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seringkali </a:t>
            </a:r>
            <a:r>
              <a:rPr sz="24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berbagai </a:t>
            </a:r>
            <a:r>
              <a:rPr sz="24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bentuk </a:t>
            </a:r>
            <a:r>
              <a:rPr sz="2400" spc="-6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konektivitas</a:t>
            </a:r>
            <a:r>
              <a:rPr sz="24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nirkabel.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086854" y="4849278"/>
            <a:ext cx="790575" cy="790575"/>
          </a:xfrm>
          <a:custGeom>
            <a:avLst/>
            <a:gdLst/>
            <a:ahLst/>
            <a:cxnLst/>
            <a:rect l="l" t="t" r="r" b="b"/>
            <a:pathLst>
              <a:path w="790575" h="790575">
                <a:moveTo>
                  <a:pt x="395287" y="790574"/>
                </a:moveTo>
                <a:lnTo>
                  <a:pt x="349188" y="787915"/>
                </a:lnTo>
                <a:lnTo>
                  <a:pt x="304651" y="780135"/>
                </a:lnTo>
                <a:lnTo>
                  <a:pt x="261973" y="767530"/>
                </a:lnTo>
                <a:lnTo>
                  <a:pt x="221450" y="750397"/>
                </a:lnTo>
                <a:lnTo>
                  <a:pt x="183378" y="729033"/>
                </a:lnTo>
                <a:lnTo>
                  <a:pt x="148055" y="703734"/>
                </a:lnTo>
                <a:lnTo>
                  <a:pt x="115777" y="674797"/>
                </a:lnTo>
                <a:lnTo>
                  <a:pt x="86840" y="642519"/>
                </a:lnTo>
                <a:lnTo>
                  <a:pt x="61541" y="607196"/>
                </a:lnTo>
                <a:lnTo>
                  <a:pt x="40177" y="569124"/>
                </a:lnTo>
                <a:lnTo>
                  <a:pt x="23044" y="528601"/>
                </a:lnTo>
                <a:lnTo>
                  <a:pt x="10439" y="485923"/>
                </a:lnTo>
                <a:lnTo>
                  <a:pt x="2659" y="441386"/>
                </a:lnTo>
                <a:lnTo>
                  <a:pt x="0" y="395287"/>
                </a:lnTo>
                <a:lnTo>
                  <a:pt x="2659" y="349188"/>
                </a:lnTo>
                <a:lnTo>
                  <a:pt x="10439" y="304651"/>
                </a:lnTo>
                <a:lnTo>
                  <a:pt x="23044" y="261973"/>
                </a:lnTo>
                <a:lnTo>
                  <a:pt x="40177" y="221450"/>
                </a:lnTo>
                <a:lnTo>
                  <a:pt x="61541" y="183378"/>
                </a:lnTo>
                <a:lnTo>
                  <a:pt x="86840" y="148055"/>
                </a:lnTo>
                <a:lnTo>
                  <a:pt x="115777" y="115777"/>
                </a:lnTo>
                <a:lnTo>
                  <a:pt x="148055" y="86840"/>
                </a:lnTo>
                <a:lnTo>
                  <a:pt x="183378" y="61541"/>
                </a:lnTo>
                <a:lnTo>
                  <a:pt x="221450" y="40177"/>
                </a:lnTo>
                <a:lnTo>
                  <a:pt x="261973" y="23044"/>
                </a:lnTo>
                <a:lnTo>
                  <a:pt x="304651" y="10439"/>
                </a:lnTo>
                <a:lnTo>
                  <a:pt x="349188" y="2659"/>
                </a:lnTo>
                <a:lnTo>
                  <a:pt x="395287" y="0"/>
                </a:lnTo>
                <a:lnTo>
                  <a:pt x="441386" y="2659"/>
                </a:lnTo>
                <a:lnTo>
                  <a:pt x="485923" y="10439"/>
                </a:lnTo>
                <a:lnTo>
                  <a:pt x="528601" y="23044"/>
                </a:lnTo>
                <a:lnTo>
                  <a:pt x="569124" y="40177"/>
                </a:lnTo>
                <a:lnTo>
                  <a:pt x="607196" y="61541"/>
                </a:lnTo>
                <a:lnTo>
                  <a:pt x="642519" y="86840"/>
                </a:lnTo>
                <a:lnTo>
                  <a:pt x="674797" y="115777"/>
                </a:lnTo>
                <a:lnTo>
                  <a:pt x="703734" y="148055"/>
                </a:lnTo>
                <a:lnTo>
                  <a:pt x="729033" y="183378"/>
                </a:lnTo>
                <a:lnTo>
                  <a:pt x="750397" y="221450"/>
                </a:lnTo>
                <a:lnTo>
                  <a:pt x="767530" y="261973"/>
                </a:lnTo>
                <a:lnTo>
                  <a:pt x="780135" y="304651"/>
                </a:lnTo>
                <a:lnTo>
                  <a:pt x="787915" y="349188"/>
                </a:lnTo>
                <a:lnTo>
                  <a:pt x="790574" y="395287"/>
                </a:lnTo>
                <a:lnTo>
                  <a:pt x="787915" y="441386"/>
                </a:lnTo>
                <a:lnTo>
                  <a:pt x="780135" y="485923"/>
                </a:lnTo>
                <a:lnTo>
                  <a:pt x="767530" y="528601"/>
                </a:lnTo>
                <a:lnTo>
                  <a:pt x="750397" y="569124"/>
                </a:lnTo>
                <a:lnTo>
                  <a:pt x="729033" y="607196"/>
                </a:lnTo>
                <a:lnTo>
                  <a:pt x="703734" y="642519"/>
                </a:lnTo>
                <a:lnTo>
                  <a:pt x="674797" y="674797"/>
                </a:lnTo>
                <a:lnTo>
                  <a:pt x="642519" y="703734"/>
                </a:lnTo>
                <a:lnTo>
                  <a:pt x="607196" y="729033"/>
                </a:lnTo>
                <a:lnTo>
                  <a:pt x="569124" y="750397"/>
                </a:lnTo>
                <a:lnTo>
                  <a:pt x="528601" y="767530"/>
                </a:lnTo>
                <a:lnTo>
                  <a:pt x="485923" y="780135"/>
                </a:lnTo>
                <a:lnTo>
                  <a:pt x="441386" y="787915"/>
                </a:lnTo>
                <a:lnTo>
                  <a:pt x="395287" y="790574"/>
                </a:lnTo>
                <a:close/>
              </a:path>
            </a:pathLst>
          </a:custGeom>
          <a:solidFill>
            <a:srgbClr val="6642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841398" y="5022593"/>
            <a:ext cx="5279390" cy="4363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400" b="1" spc="120" dirty="0">
                <a:solidFill>
                  <a:srgbClr val="FFF2EC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Arial"/>
              <a:cs typeface="Arial"/>
            </a:endParaRPr>
          </a:p>
          <a:p>
            <a:pPr marL="1683385" marR="1012190" indent="-469900">
              <a:lnSpc>
                <a:spcPts val="3000"/>
              </a:lnSpc>
            </a:pPr>
            <a:r>
              <a:rPr sz="3050" b="1" spc="-40" dirty="0">
                <a:solidFill>
                  <a:srgbClr val="664253"/>
                </a:solidFill>
                <a:latin typeface="Arial"/>
                <a:cs typeface="Arial"/>
              </a:rPr>
              <a:t>S</a:t>
            </a:r>
            <a:r>
              <a:rPr sz="3050" b="1" dirty="0">
                <a:solidFill>
                  <a:srgbClr val="664253"/>
                </a:solidFill>
                <a:latin typeface="Arial"/>
                <a:cs typeface="Arial"/>
              </a:rPr>
              <a:t>e</a:t>
            </a:r>
            <a:r>
              <a:rPr sz="3050" b="1" spc="-10" dirty="0">
                <a:solidFill>
                  <a:srgbClr val="664253"/>
                </a:solidFill>
                <a:latin typeface="Arial"/>
                <a:cs typeface="Arial"/>
              </a:rPr>
              <a:t>n</a:t>
            </a:r>
            <a:r>
              <a:rPr sz="3050" b="1" spc="-180" dirty="0">
                <a:solidFill>
                  <a:srgbClr val="664253"/>
                </a:solidFill>
                <a:latin typeface="Arial"/>
                <a:cs typeface="Arial"/>
              </a:rPr>
              <a:t>s</a:t>
            </a:r>
            <a:r>
              <a:rPr sz="3050" b="1" spc="-20" dirty="0">
                <a:solidFill>
                  <a:srgbClr val="664253"/>
                </a:solidFill>
                <a:latin typeface="Arial"/>
                <a:cs typeface="Arial"/>
              </a:rPr>
              <a:t>o</a:t>
            </a:r>
            <a:r>
              <a:rPr sz="3050" b="1" spc="145" dirty="0">
                <a:solidFill>
                  <a:srgbClr val="664253"/>
                </a:solidFill>
                <a:latin typeface="Arial"/>
                <a:cs typeface="Arial"/>
              </a:rPr>
              <a:t>r</a:t>
            </a:r>
            <a:r>
              <a:rPr sz="3050" b="1" spc="225" dirty="0">
                <a:solidFill>
                  <a:srgbClr val="664253"/>
                </a:solidFill>
                <a:latin typeface="Arial"/>
                <a:cs typeface="Arial"/>
              </a:rPr>
              <a:t>/</a:t>
            </a:r>
            <a:r>
              <a:rPr sz="3050" b="1" spc="40" dirty="0">
                <a:solidFill>
                  <a:srgbClr val="664253"/>
                </a:solidFill>
                <a:latin typeface="Arial"/>
                <a:cs typeface="Arial"/>
              </a:rPr>
              <a:t>a</a:t>
            </a:r>
            <a:r>
              <a:rPr sz="3050" b="1" spc="-210" dirty="0">
                <a:solidFill>
                  <a:srgbClr val="664253"/>
                </a:solidFill>
                <a:latin typeface="Arial"/>
                <a:cs typeface="Arial"/>
              </a:rPr>
              <a:t>c</a:t>
            </a:r>
            <a:r>
              <a:rPr sz="3050" b="1" spc="290" dirty="0">
                <a:solidFill>
                  <a:srgbClr val="664253"/>
                </a:solidFill>
                <a:latin typeface="Arial"/>
                <a:cs typeface="Arial"/>
              </a:rPr>
              <a:t>t</a:t>
            </a:r>
            <a:r>
              <a:rPr sz="3050" b="1" spc="-25" dirty="0">
                <a:solidFill>
                  <a:srgbClr val="664253"/>
                </a:solidFill>
                <a:latin typeface="Arial"/>
                <a:cs typeface="Arial"/>
              </a:rPr>
              <a:t>u</a:t>
            </a:r>
            <a:r>
              <a:rPr sz="3050" b="1" spc="40" dirty="0">
                <a:solidFill>
                  <a:srgbClr val="664253"/>
                </a:solidFill>
                <a:latin typeface="Arial"/>
                <a:cs typeface="Arial"/>
              </a:rPr>
              <a:t>a</a:t>
            </a:r>
            <a:r>
              <a:rPr sz="3050" b="1" spc="290" dirty="0">
                <a:solidFill>
                  <a:srgbClr val="664253"/>
                </a:solidFill>
                <a:latin typeface="Arial"/>
                <a:cs typeface="Arial"/>
              </a:rPr>
              <a:t>t</a:t>
            </a:r>
            <a:r>
              <a:rPr sz="3050" b="1" spc="-20" dirty="0">
                <a:solidFill>
                  <a:srgbClr val="664253"/>
                </a:solidFill>
                <a:latin typeface="Arial"/>
                <a:cs typeface="Arial"/>
              </a:rPr>
              <a:t>o</a:t>
            </a:r>
            <a:r>
              <a:rPr sz="3050" b="1" spc="114" dirty="0">
                <a:solidFill>
                  <a:srgbClr val="664253"/>
                </a:solidFill>
                <a:latin typeface="Arial"/>
                <a:cs typeface="Arial"/>
              </a:rPr>
              <a:t>r  </a:t>
            </a:r>
            <a:r>
              <a:rPr sz="3050" b="1" spc="25" dirty="0">
                <a:solidFill>
                  <a:srgbClr val="664253"/>
                </a:solidFill>
                <a:latin typeface="Arial"/>
                <a:cs typeface="Arial"/>
              </a:rPr>
              <a:t>technology</a:t>
            </a:r>
            <a:endParaRPr sz="3050">
              <a:latin typeface="Arial"/>
              <a:cs typeface="Arial"/>
            </a:endParaRPr>
          </a:p>
          <a:p>
            <a:pPr marL="12700" marR="5080" algn="ctr">
              <a:lnSpc>
                <a:spcPct val="117200"/>
              </a:lnSpc>
              <a:spcBef>
                <a:spcPts val="1180"/>
              </a:spcBef>
            </a:pPr>
            <a:r>
              <a:rPr sz="24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Perangkat </a:t>
            </a:r>
            <a:r>
              <a:rPr sz="24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serba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guna </a:t>
            </a:r>
            <a:r>
              <a:rPr sz="24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dibeli </a:t>
            </a:r>
            <a:r>
              <a:rPr sz="24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oleh </a:t>
            </a:r>
            <a:r>
              <a:rPr sz="2400" spc="-6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konsumen, </a:t>
            </a:r>
            <a:r>
              <a:rPr sz="2400" spc="-65" dirty="0">
                <a:solidFill>
                  <a:srgbClr val="664253"/>
                </a:solidFill>
                <a:latin typeface="Microsoft Sans Serif"/>
                <a:cs typeface="Microsoft Sans Serif"/>
              </a:rPr>
              <a:t>IT,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24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OT </a:t>
            </a:r>
            <a:r>
              <a:rPr sz="24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secara </a:t>
            </a:r>
            <a:r>
              <a:rPr sz="24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eksklusif </a:t>
            </a:r>
            <a:r>
              <a:rPr sz="2400" spc="-6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menggunakan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konektivitas </a:t>
            </a:r>
            <a:r>
              <a:rPr sz="24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nirkabel,umumnya </a:t>
            </a:r>
            <a:r>
              <a:rPr sz="24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 </a:t>
            </a:r>
            <a:r>
              <a:rPr sz="24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satubentuk,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sebagai </a:t>
            </a:r>
            <a:r>
              <a:rPr sz="24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bagian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dari </a:t>
            </a:r>
            <a:r>
              <a:rPr sz="24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24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24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lebih </a:t>
            </a:r>
            <a:r>
              <a:rPr sz="24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besar.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2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"/>
            <a:ext cx="18288635" cy="10287000"/>
            <a:chOff x="0" y="5"/>
            <a:chExt cx="18288635" cy="10287000"/>
          </a:xfrm>
        </p:grpSpPr>
        <p:sp>
          <p:nvSpPr>
            <p:cNvPr id="4" name="object 4"/>
            <p:cNvSpPr/>
            <p:nvPr/>
          </p:nvSpPr>
          <p:spPr>
            <a:xfrm>
              <a:off x="17450143" y="5"/>
              <a:ext cx="838200" cy="10287000"/>
            </a:xfrm>
            <a:custGeom>
              <a:avLst/>
              <a:gdLst/>
              <a:ahLst/>
              <a:cxnLst/>
              <a:rect l="l" t="t" r="r" b="b"/>
              <a:pathLst>
                <a:path w="838200" h="10287000">
                  <a:moveTo>
                    <a:pt x="8381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38199" y="0"/>
                  </a:lnTo>
                  <a:lnTo>
                    <a:pt x="838199" y="10286999"/>
                  </a:lnTo>
                  <a:close/>
                </a:path>
              </a:pathLst>
            </a:custGeom>
            <a:solidFill>
              <a:srgbClr val="F5E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93222" y="349668"/>
              <a:ext cx="328930" cy="9617075"/>
            </a:xfrm>
            <a:custGeom>
              <a:avLst/>
              <a:gdLst/>
              <a:ahLst/>
              <a:cxnLst/>
              <a:rect l="l" t="t" r="r" b="b"/>
              <a:pathLst>
                <a:path w="328930" h="9617075">
                  <a:moveTo>
                    <a:pt x="328828" y="9331846"/>
                  </a:moveTo>
                  <a:lnTo>
                    <a:pt x="0" y="9331846"/>
                  </a:lnTo>
                  <a:lnTo>
                    <a:pt x="164414" y="9616605"/>
                  </a:lnTo>
                  <a:lnTo>
                    <a:pt x="328828" y="9331846"/>
                  </a:lnTo>
                  <a:close/>
                </a:path>
                <a:path w="328930" h="9617075">
                  <a:moveTo>
                    <a:pt x="328879" y="284759"/>
                  </a:moveTo>
                  <a:lnTo>
                    <a:pt x="164477" y="0"/>
                  </a:lnTo>
                  <a:lnTo>
                    <a:pt x="63" y="284759"/>
                  </a:lnTo>
                  <a:lnTo>
                    <a:pt x="328879" y="284759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78272" y="1277135"/>
              <a:ext cx="561975" cy="2047875"/>
            </a:xfrm>
            <a:custGeom>
              <a:avLst/>
              <a:gdLst/>
              <a:ahLst/>
              <a:cxnLst/>
              <a:rect l="l" t="t" r="r" b="b"/>
              <a:pathLst>
                <a:path w="561975" h="2047875">
                  <a:moveTo>
                    <a:pt x="456058" y="2047875"/>
                  </a:moveTo>
                  <a:lnTo>
                    <a:pt x="105909" y="2047875"/>
                  </a:lnTo>
                  <a:lnTo>
                    <a:pt x="64741" y="2039568"/>
                  </a:lnTo>
                  <a:lnTo>
                    <a:pt x="31070" y="2016937"/>
                  </a:lnTo>
                  <a:lnTo>
                    <a:pt x="8341" y="1983409"/>
                  </a:lnTo>
                  <a:lnTo>
                    <a:pt x="0" y="1942416"/>
                  </a:lnTo>
                  <a:lnTo>
                    <a:pt x="0" y="105458"/>
                  </a:lnTo>
                  <a:lnTo>
                    <a:pt x="8341" y="64465"/>
                  </a:lnTo>
                  <a:lnTo>
                    <a:pt x="31070" y="30937"/>
                  </a:lnTo>
                  <a:lnTo>
                    <a:pt x="64741" y="8306"/>
                  </a:lnTo>
                  <a:lnTo>
                    <a:pt x="105909" y="0"/>
                  </a:lnTo>
                  <a:lnTo>
                    <a:pt x="456058" y="0"/>
                  </a:lnTo>
                  <a:lnTo>
                    <a:pt x="497226" y="8306"/>
                  </a:lnTo>
                  <a:lnTo>
                    <a:pt x="530897" y="30937"/>
                  </a:lnTo>
                  <a:lnTo>
                    <a:pt x="553625" y="64465"/>
                  </a:lnTo>
                  <a:lnTo>
                    <a:pt x="561967" y="105458"/>
                  </a:lnTo>
                  <a:lnTo>
                    <a:pt x="561967" y="1942416"/>
                  </a:lnTo>
                  <a:lnTo>
                    <a:pt x="553625" y="1983409"/>
                  </a:lnTo>
                  <a:lnTo>
                    <a:pt x="530897" y="2016937"/>
                  </a:lnTo>
                  <a:lnTo>
                    <a:pt x="497226" y="2039568"/>
                  </a:lnTo>
                  <a:lnTo>
                    <a:pt x="456058" y="2047875"/>
                  </a:lnTo>
                  <a:close/>
                </a:path>
              </a:pathLst>
            </a:custGeom>
            <a:solidFill>
              <a:srgbClr val="DEB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55425" y="215472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55425" y="2299769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55425" y="244482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971" y="0"/>
                  </a:lnTo>
                </a:path>
              </a:pathLst>
            </a:custGeom>
            <a:ln w="66675">
              <a:solidFill>
                <a:srgbClr val="835C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49" y="1203599"/>
              <a:ext cx="17412335" cy="19050"/>
            </a:xfrm>
            <a:custGeom>
              <a:avLst/>
              <a:gdLst/>
              <a:ahLst/>
              <a:cxnLst/>
              <a:rect l="l" t="t" r="r" b="b"/>
              <a:pathLst>
                <a:path w="17412335" h="19050">
                  <a:moveTo>
                    <a:pt x="0" y="0"/>
                  </a:moveTo>
                  <a:lnTo>
                    <a:pt x="17411746" y="19008"/>
                  </a:lnTo>
                </a:path>
              </a:pathLst>
            </a:custGeom>
            <a:ln w="38099">
              <a:solidFill>
                <a:srgbClr val="6642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606" y="397472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997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3996" y="397472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835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4385" y="397472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5"/>
                  </a:moveTo>
                  <a:lnTo>
                    <a:pt x="107487" y="306312"/>
                  </a:lnTo>
                  <a:lnTo>
                    <a:pt x="64344" y="284001"/>
                  </a:lnTo>
                  <a:lnTo>
                    <a:pt x="30323" y="249980"/>
                  </a:lnTo>
                  <a:lnTo>
                    <a:pt x="8012" y="206838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4"/>
                  </a:lnTo>
                  <a:lnTo>
                    <a:pt x="64344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8" y="8012"/>
                  </a:lnTo>
                  <a:lnTo>
                    <a:pt x="249980" y="30323"/>
                  </a:lnTo>
                  <a:lnTo>
                    <a:pt x="284001" y="64344"/>
                  </a:lnTo>
                  <a:lnTo>
                    <a:pt x="306312" y="107487"/>
                  </a:lnTo>
                  <a:lnTo>
                    <a:pt x="314325" y="157162"/>
                  </a:lnTo>
                  <a:lnTo>
                    <a:pt x="306312" y="206838"/>
                  </a:lnTo>
                  <a:lnTo>
                    <a:pt x="284001" y="249980"/>
                  </a:lnTo>
                  <a:lnTo>
                    <a:pt x="249980" y="284001"/>
                  </a:lnTo>
                  <a:lnTo>
                    <a:pt x="206838" y="306312"/>
                  </a:lnTo>
                  <a:lnTo>
                    <a:pt x="157162" y="314325"/>
                  </a:lnTo>
                  <a:close/>
                </a:path>
              </a:pathLst>
            </a:custGeom>
            <a:solidFill>
              <a:srgbClr val="664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1470" y="368706"/>
              <a:ext cx="400049" cy="4000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5720" y="365432"/>
              <a:ext cx="419099" cy="4190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078052" y="1871434"/>
            <a:ext cx="13322300" cy="72612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063240" marR="3055620" algn="ctr">
              <a:lnSpc>
                <a:spcPts val="9220"/>
              </a:lnSpc>
              <a:spcBef>
                <a:spcPts val="420"/>
              </a:spcBef>
            </a:pPr>
            <a:r>
              <a:rPr sz="7700" b="1" spc="35" dirty="0">
                <a:solidFill>
                  <a:srgbClr val="664253"/>
                </a:solidFill>
                <a:latin typeface="Arial"/>
                <a:cs typeface="Arial"/>
              </a:rPr>
              <a:t>Sistem Operasi </a:t>
            </a:r>
            <a:r>
              <a:rPr sz="7700" b="1" spc="-2130" dirty="0">
                <a:solidFill>
                  <a:srgbClr val="664253"/>
                </a:solidFill>
                <a:latin typeface="Arial"/>
                <a:cs typeface="Arial"/>
              </a:rPr>
              <a:t> </a:t>
            </a:r>
            <a:r>
              <a:rPr sz="7700" b="1" spc="185" dirty="0">
                <a:solidFill>
                  <a:srgbClr val="664253"/>
                </a:solidFill>
                <a:latin typeface="Arial"/>
                <a:cs typeface="Arial"/>
              </a:rPr>
              <a:t>Tertanam</a:t>
            </a:r>
            <a:endParaRPr sz="7700">
              <a:latin typeface="Arial"/>
              <a:cs typeface="Arial"/>
            </a:endParaRPr>
          </a:p>
          <a:p>
            <a:pPr marL="12700" marR="5080" algn="ctr">
              <a:lnSpc>
                <a:spcPct val="116700"/>
              </a:lnSpc>
              <a:spcBef>
                <a:spcPts val="4610"/>
              </a:spcBef>
            </a:pPr>
            <a:r>
              <a:rPr sz="3000" spc="55" dirty="0">
                <a:solidFill>
                  <a:srgbClr val="664253"/>
                </a:solidFill>
                <a:latin typeface="Microsoft Sans Serif"/>
                <a:cs typeface="Microsoft Sans Serif"/>
              </a:rPr>
              <a:t>Ada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dua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pendekatan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umum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mengembangkan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operasi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tertanam(OS).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Pendekatan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pertama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mengambil </a:t>
            </a:r>
            <a:r>
              <a:rPr sz="3000" spc="-100" dirty="0">
                <a:solidFill>
                  <a:srgbClr val="664253"/>
                </a:solidFill>
                <a:latin typeface="Microsoft Sans Serif"/>
                <a:cs typeface="Microsoft Sans Serif"/>
              </a:rPr>
              <a:t>OS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ada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mengadaptasinya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aplikasi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disematkan. </a:t>
            </a:r>
            <a:r>
              <a:rPr sz="3000" spc="-30" dirty="0">
                <a:solidFill>
                  <a:srgbClr val="664253"/>
                </a:solidFill>
                <a:latin typeface="Microsoft Sans Serif"/>
                <a:cs typeface="Microsoft Sans Serif"/>
              </a:rPr>
              <a:t>Misalnya, ada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versi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Linux, </a:t>
            </a:r>
            <a:r>
              <a:rPr sz="3000" spc="90" dirty="0">
                <a:solidFill>
                  <a:srgbClr val="664253"/>
                </a:solidFill>
                <a:latin typeface="Microsoft Sans Serif"/>
                <a:cs typeface="Microsoft Sans Serif"/>
              </a:rPr>
              <a:t>Windows,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-70" dirty="0">
                <a:solidFill>
                  <a:srgbClr val="664253"/>
                </a:solidFill>
                <a:latin typeface="Microsoft Sans Serif"/>
                <a:cs typeface="Microsoft Sans Serif"/>
              </a:rPr>
              <a:t>Mac,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serta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-15" dirty="0">
                <a:solidFill>
                  <a:srgbClr val="664253"/>
                </a:solidFill>
                <a:latin typeface="Microsoft Sans Serif"/>
                <a:cs typeface="Microsoft Sans Serif"/>
              </a:rPr>
              <a:t>operasikomersial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eksklusif lainnya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khusus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sistem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tertanam. 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Pendekatan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lainnya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merancang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dan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" dirty="0">
                <a:solidFill>
                  <a:srgbClr val="664253"/>
                </a:solidFill>
                <a:latin typeface="Microsoft Sans Serif"/>
                <a:cs typeface="Microsoft Sans Serif"/>
              </a:rPr>
              <a:t>mengimplementasikan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64253"/>
                </a:solidFill>
                <a:latin typeface="Microsoft Sans Serif"/>
                <a:cs typeface="Microsoft Sans Serif"/>
              </a:rPr>
              <a:t>OS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</a:t>
            </a:r>
            <a:r>
              <a:rPr sz="3000" spc="-1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664253"/>
                </a:solidFill>
                <a:latin typeface="Microsoft Sans Serif"/>
                <a:cs typeface="Microsoft Sans Serif"/>
              </a:rPr>
              <a:t>ditujukansemata-mata </a:t>
            </a:r>
            <a:r>
              <a:rPr sz="3000" spc="-78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6642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penggunaan </a:t>
            </a:r>
            <a:r>
              <a:rPr sz="3000" spc="15" dirty="0">
                <a:solidFill>
                  <a:srgbClr val="664253"/>
                </a:solidFill>
                <a:latin typeface="Microsoft Sans Serif"/>
                <a:cs typeface="Microsoft Sans Serif"/>
              </a:rPr>
              <a:t>tertanam. Contoh </a:t>
            </a:r>
            <a:r>
              <a:rPr sz="3000" spc="20" dirty="0">
                <a:solidFill>
                  <a:srgbClr val="664253"/>
                </a:solidFill>
                <a:latin typeface="Microsoft Sans Serif"/>
                <a:cs typeface="Microsoft Sans Serif"/>
              </a:rPr>
              <a:t>yang terakhir </a:t>
            </a:r>
            <a:r>
              <a:rPr sz="3000" spc="-35" dirty="0">
                <a:solidFill>
                  <a:srgbClr val="664253"/>
                </a:solidFill>
                <a:latin typeface="Microsoft Sans Serif"/>
                <a:cs typeface="Microsoft Sans Serif"/>
              </a:rPr>
              <a:t>adalahTinyOS,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banyak </a:t>
            </a:r>
            <a:r>
              <a:rPr sz="3000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digunakan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664253"/>
                </a:solidFill>
                <a:latin typeface="Microsoft Sans Serif"/>
                <a:cs typeface="Microsoft Sans Serif"/>
              </a:rPr>
              <a:t>dalam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10" dirty="0">
                <a:solidFill>
                  <a:srgbClr val="664253"/>
                </a:solidFill>
                <a:latin typeface="Microsoft Sans Serif"/>
                <a:cs typeface="Microsoft Sans Serif"/>
              </a:rPr>
              <a:t>jaringan</a:t>
            </a:r>
            <a:r>
              <a:rPr sz="3000" spc="-25" dirty="0">
                <a:solidFill>
                  <a:srgbClr val="664253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64253"/>
                </a:solidFill>
                <a:latin typeface="Microsoft Sans Serif"/>
                <a:cs typeface="Microsoft Sans Serif"/>
              </a:rPr>
              <a:t>sensornirkabel.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126987" y="306792"/>
            <a:ext cx="1224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40" dirty="0">
                <a:latin typeface="Microsoft Sans Serif"/>
                <a:cs typeface="Microsoft Sans Serif"/>
              </a:rPr>
              <a:t>Page</a:t>
            </a:r>
            <a:r>
              <a:rPr sz="3000" b="0" spc="-100" dirty="0">
                <a:latin typeface="Microsoft Sans Serif"/>
                <a:cs typeface="Microsoft Sans Serif"/>
              </a:rPr>
              <a:t> </a:t>
            </a:r>
            <a:r>
              <a:rPr sz="3000" b="0" spc="130" dirty="0">
                <a:latin typeface="Microsoft Sans Serif"/>
                <a:cs typeface="Microsoft Sans Serif"/>
              </a:rPr>
              <a:t>8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3813</Words>
  <Application>Microsoft Office PowerPoint</Application>
  <PresentationFormat>Custom</PresentationFormat>
  <Paragraphs>213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Microsoft Sans Serif</vt:lpstr>
      <vt:lpstr>Office Theme</vt:lpstr>
      <vt:lpstr>Organisasi &amp; Arsitektur Komputer</vt:lpstr>
      <vt:lpstr>PowerPoint Presentation</vt:lpstr>
      <vt:lpstr>1.5 Sistem Tertanam (Embedded Systems)</vt:lpstr>
      <vt:lpstr>1.5 Sistem Tertanam (Embedded Systems)</vt:lpstr>
      <vt:lpstr>PowerPoint Presentation</vt:lpstr>
      <vt:lpstr>Page 5</vt:lpstr>
      <vt:lpstr>Page 6</vt:lpstr>
      <vt:lpstr>Information  Technology (IT)</vt:lpstr>
      <vt:lpstr>Page 8</vt:lpstr>
      <vt:lpstr>Page 9</vt:lpstr>
      <vt:lpstr>Page 10</vt:lpstr>
      <vt:lpstr>PowerPoint Presentation</vt:lpstr>
      <vt:lpstr>Page 9</vt:lpstr>
      <vt:lpstr>PowerPoint Presentation</vt:lpstr>
      <vt:lpstr>1.6 Arsitektur ARM (ARM ARCHITECTURE)</vt:lpstr>
      <vt:lpstr>1.6 Arsitektur ARM (ARM ARCHITECTURE)</vt:lpstr>
      <vt:lpstr>PowerPoint Presentation</vt:lpstr>
      <vt:lpstr>Produk ARM</vt:lpstr>
      <vt:lpstr>Cortex-R</vt:lpstr>
      <vt:lpstr>Cortex-M</vt:lpstr>
      <vt:lpstr>Cortex-M</vt:lpstr>
      <vt:lpstr>PowerPoint Presentation</vt:lpstr>
      <vt:lpstr>Inti adalah bagian dari modul yang disebutprosesor Cortex-M3. Istilahini agak menyesatkan, karena  biasanya dalam literatur, istilah inti dan prosesor dipandang setara. Selain inti, prosesor mencakup  elemen-elemen berikut:</vt:lpstr>
      <vt:lpstr>Memory  protection unit</vt:lpstr>
      <vt:lpstr>Core and memory</vt:lpstr>
      <vt:lpstr>32-bit bus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SUB-BAB 1.5 &amp; 1.6</dc:title>
  <dc:creator>PRAMES LAPIAN</dc:creator>
  <cp:keywords>DAE6kp5Upuo,BAEs868E60o</cp:keywords>
  <cp:lastModifiedBy>Ciluk Baa</cp:lastModifiedBy>
  <cp:revision>1</cp:revision>
  <dcterms:created xsi:type="dcterms:W3CDTF">2022-03-10T13:56:11Z</dcterms:created>
  <dcterms:modified xsi:type="dcterms:W3CDTF">2022-03-10T13:57:23Z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Canva</vt:lpwstr>
  </property>
  <property fmtid="{D5CDD505-2E9C-101B-9397-08002B2CF9AE}" pid="4" name="LastSaved">
    <vt:filetime>2022-03-10T00:00:00Z</vt:filetime>
  </property>
</Properties>
</file>