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Abel"/>
      <p:regular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Ex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C7164D-FB4F-45F8-A100-2683C47F763F}">
  <a:tblStyle styleId="{0BC7164D-FB4F-45F8-A100-2683C47F7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0F7F26-4CD8-4D26-9E62-7191F6B8A31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-italic.fntdata"/><Relationship Id="rId20" Type="http://schemas.openxmlformats.org/officeDocument/2006/relationships/slide" Target="slides/slide15.xml"/><Relationship Id="rId41" Type="http://schemas.openxmlformats.org/officeDocument/2006/relationships/font" Target="fonts/Ex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bel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39" Type="http://schemas.openxmlformats.org/officeDocument/2006/relationships/font" Target="fonts/Exo-bold.fntdata"/><Relationship Id="rId16" Type="http://schemas.openxmlformats.org/officeDocument/2006/relationships/slide" Target="slides/slide11.xml"/><Relationship Id="rId38" Type="http://schemas.openxmlformats.org/officeDocument/2006/relationships/font" Target="fonts/Ex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1168cd4fb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1168cd4fb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11514513a9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11514513a9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1514513a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11514513a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1168cd4fb6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1168cd4fb6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168cd4fb6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168cd4fb6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1168cd4fb6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1168cd4fb6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1168cd4fb6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1168cd4fb6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g1168cd4fb6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g1168cd4fb6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g1168cd4fb6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8" name="Google Shape;3098;g1168cd4fb6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1154acb38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4" name="Google Shape;3104;g1154acb38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11514513a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11514513a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g1154acb388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2" name="Google Shape;3182;g1154acb388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1168cd4fb6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1168cd4fb6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4" name="Shape 3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" name="Google Shape;3215;g1168cd4fb6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6" name="Google Shape;3216;g1168cd4fb6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6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g1168cd4fb6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8" name="Google Shape;3228;g1168cd4fb6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1168cd4fb6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1168cd4fb6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11514513a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11514513a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1168cd4f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1168cd4f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11514513a9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5" name="Google Shape;2755;g11514513a9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11514513a9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3" name="Google Shape;2833;g11514513a9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5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1168cd4fb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g1168cd4fb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1168cd4fb6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1168cd4fb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g1168cd4fb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6" name="Google Shape;2906;g1168cd4fb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1168cd4fb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1" name="Google Shape;2921;g1168cd4fb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2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17425"/>
            <a:ext cx="6508800" cy="19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2"/>
                </a:solidFill>
              </a:rPr>
              <a:t>PRAKTIKUM </a:t>
            </a:r>
            <a:r>
              <a:rPr lang="en" sz="7000"/>
              <a:t> </a:t>
            </a:r>
            <a:r>
              <a:rPr lang="en" sz="4300"/>
              <a:t>ORGANISASI DAN ARSITEKTUR KOMPUTER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X</a:t>
            </a:r>
            <a:r>
              <a:rPr lang="en" sz="2800"/>
              <a:t>OR Gate </a:t>
            </a:r>
            <a:r>
              <a:rPr lang="en" sz="3400"/>
              <a:t>(⊕)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939" name="Google Shape;2939;p39"/>
          <p:cNvSpPr txBox="1"/>
          <p:nvPr>
            <p:ph idx="1" type="body"/>
          </p:nvPr>
        </p:nvSpPr>
        <p:spPr>
          <a:xfrm>
            <a:off x="713100" y="1757900"/>
            <a:ext cx="3280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Nilai output akan bernilai 1 (TRUE) jika kedua nilai input berbeda.</a:t>
            </a:r>
            <a:endParaRPr sz="1800"/>
          </a:p>
        </p:txBody>
      </p:sp>
      <p:grpSp>
        <p:nvGrpSpPr>
          <p:cNvPr id="2940" name="Google Shape;2940;p39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941" name="Google Shape;2941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7" name="Google Shape;2947;p39"/>
          <p:cNvSpPr txBox="1"/>
          <p:nvPr/>
        </p:nvSpPr>
        <p:spPr>
          <a:xfrm>
            <a:off x="4239225" y="1425125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X = A ⊕ B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948" name="Google Shape;29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25" y="1963409"/>
            <a:ext cx="3497950" cy="121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40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40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 dan Strukturnya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55" name="Google Shape;2955;p40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956" name="Google Shape;2956;p40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57" name="Google Shape;2957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3" name="Google Shape;2963;p40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64" name="Google Shape;2964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40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970" name="Google Shape;2970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71" name="Google Shape;2971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1" name="Google Shape;2981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82" name="Google Shape;2982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2" name="Google Shape;2992;p40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993" name="Google Shape;2993;p4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40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008" name="Google Shape;3008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40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015" name="Google Shape;3015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1" name="Google Shape;3021;p40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022" name="Google Shape;3022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4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IC?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032" name="Google Shape;3032;p41"/>
          <p:cNvSpPr txBox="1"/>
          <p:nvPr>
            <p:ph idx="1" type="body"/>
          </p:nvPr>
        </p:nvSpPr>
        <p:spPr>
          <a:xfrm>
            <a:off x="713100" y="1187700"/>
            <a:ext cx="38952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Adalah sebuah komponen elektronik aktif dimana didalamnya terdapat gabungan ribuan hingga jutaan transistor, resistor, kapasitor dan diode yang dikemas dalam bentuk chip yang kecil.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033" name="Google Shape;3033;p4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34" name="Google Shape;3034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0" name="Google Shape;30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425" y="1245900"/>
            <a:ext cx="2651701" cy="26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4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Jenis-jenis IC Berdasarkan Komponen Utamanya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046" name="Google Shape;3046;p42"/>
          <p:cNvSpPr txBox="1"/>
          <p:nvPr>
            <p:ph idx="1" type="body"/>
          </p:nvPr>
        </p:nvSpPr>
        <p:spPr>
          <a:xfrm>
            <a:off x="749275" y="1378700"/>
            <a:ext cx="3280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IC TTL (Integrated Circuit Transistor Transistor Logic)</a:t>
            </a:r>
            <a:endParaRPr sz="18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Dibangun menggunakan transistor sebagai komponen utamanya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Menggunakan sumber tegangan yang relatif rendah antara 4,75 volt dan 5,25 volt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Komponen utama IC TTL adalah beberapa transistor yang digabungkan menjadi dua status (ON / FF) dengan 3 fungsi logika dasar yaitu AND, OR dan NOT.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Contoh dari IC TTL adalah 7400 7404 7408 dll</a:t>
            </a:r>
            <a:endParaRPr sz="1800"/>
          </a:p>
        </p:txBody>
      </p:sp>
      <p:grpSp>
        <p:nvGrpSpPr>
          <p:cNvPr id="3047" name="Google Shape;3047;p4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48" name="Google Shape;3048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4" name="Google Shape;3054;p42"/>
          <p:cNvSpPr txBox="1"/>
          <p:nvPr>
            <p:ph idx="1" type="body"/>
          </p:nvPr>
        </p:nvSpPr>
        <p:spPr>
          <a:xfrm>
            <a:off x="4280025" y="1378700"/>
            <a:ext cx="32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IC CMOS (IC Complementary Metal Oxide Semiconductor)</a:t>
            </a:r>
            <a:endParaRPr sz="18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IC TTL dan IC CMOS memiliki pengertian sama, hanya ada beberapa perbedaan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Konsumsi energi yang diperlukan sangat rendah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Memungkinkan pemilihan tegangan sumber yang jauh lebih lebar antara 3 V dan 15 V.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Semakin tinggi sumber tegangan, semakin tinggi status isolasi tegangan “1” dan “0”.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IC bergerbang logika dengan tipe CMOS ditandai dengan kode 40 (seri 40)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IC 7400 Series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060" name="Google Shape;3060;p43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61" name="Google Shape;3061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7" name="Google Shape;3067;p43"/>
          <p:cNvSpPr txBox="1"/>
          <p:nvPr>
            <p:ph idx="4294967295" type="subTitle"/>
          </p:nvPr>
        </p:nvSpPr>
        <p:spPr>
          <a:xfrm>
            <a:off x="971450" y="1112100"/>
            <a:ext cx="2409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500" u="sng"/>
              <a:t>SN	74	LS	</a:t>
            </a:r>
            <a:r>
              <a:rPr lang="en" sz="2500" u="sng">
                <a:highlight>
                  <a:srgbClr val="EA9999"/>
                </a:highlight>
              </a:rPr>
              <a:t>08</a:t>
            </a:r>
            <a:r>
              <a:rPr lang="en" sz="2500" u="sng"/>
              <a:t>	N</a:t>
            </a:r>
            <a:endParaRPr sz="2500" u="sng"/>
          </a:p>
        </p:txBody>
      </p:sp>
      <p:pic>
        <p:nvPicPr>
          <p:cNvPr id="3068" name="Google Shape;30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373" y="1968175"/>
            <a:ext cx="2409150" cy="221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9" name="Google Shape;3069;p43"/>
          <p:cNvGraphicFramePr/>
          <p:nvPr/>
        </p:nvGraphicFramePr>
        <p:xfrm>
          <a:off x="41825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{0BC7164D-FB4F-45F8-A100-2683C47F763F}</a:tableStyleId>
              </a:tblPr>
              <a:tblGrid>
                <a:gridCol w="822700"/>
                <a:gridCol w="1307400"/>
                <a:gridCol w="1878875"/>
              </a:tblGrid>
              <a:tr h="4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Prefix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Dibuat oleh </a:t>
                      </a:r>
                      <a:r>
                        <a:rPr b="1" i="1"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Texas Instruments</a:t>
                      </a:r>
                      <a:endParaRPr b="1" i="1"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74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Series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Commercial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grade chip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Technology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Low-power Schottky</a:t>
                      </a:r>
                      <a:endParaRPr i="1"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08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Device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Quad 2-input </a:t>
                      </a: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AND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gate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4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Package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Plastic DIP (Dual Inline Package)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4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Contoh IC 7400 Series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075" name="Google Shape;3075;p4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76" name="Google Shape;3076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082" name="Google Shape;3082;p44"/>
          <p:cNvGraphicFramePr/>
          <p:nvPr/>
        </p:nvGraphicFramePr>
        <p:xfrm>
          <a:off x="713088" y="14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{990F7F26-4CD8-4D26-9E62-7191F6B8A316}</a:tableStyleId>
              </a:tblPr>
              <a:tblGrid>
                <a:gridCol w="2361550"/>
                <a:gridCol w="2361550"/>
              </a:tblGrid>
              <a:tr h="2053200">
                <a:tc>
                  <a:txBody>
                    <a:bodyPr/>
                    <a:lstStyle/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highlight>
                            <a:srgbClr val="EA9999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00 - NAND</a:t>
                      </a:r>
                      <a:endParaRPr sz="1700" u="none" cap="none" strike="noStrike">
                        <a:solidFill>
                          <a:schemeClr val="lt1"/>
                        </a:solidFill>
                        <a:highlight>
                          <a:srgbClr val="EA9999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highlight>
                            <a:srgbClr val="EA9999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02 - NOR</a:t>
                      </a:r>
                      <a:endParaRPr sz="1700" u="none" cap="none" strike="noStrike">
                        <a:solidFill>
                          <a:schemeClr val="lt1"/>
                        </a:solidFill>
                        <a:highlight>
                          <a:srgbClr val="EA9999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highlight>
                            <a:srgbClr val="EA9999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04 - NOT</a:t>
                      </a:r>
                      <a:endParaRPr sz="1700" u="none" cap="none" strike="noStrike">
                        <a:solidFill>
                          <a:schemeClr val="lt1"/>
                        </a:solidFill>
                        <a:highlight>
                          <a:srgbClr val="EA9999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highlight>
                            <a:srgbClr val="EA9999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08 - AND</a:t>
                      </a:r>
                      <a:endParaRPr sz="1700" u="none" cap="none" strike="noStrike">
                        <a:solidFill>
                          <a:schemeClr val="lt1"/>
                        </a:solidFill>
                        <a:highlight>
                          <a:srgbClr val="EA9999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10 - 3-input NAND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11 - 3-input AND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20 - 4-input NAND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21 - 4-input AND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25 - 4-input NOR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27 - 3-input NOR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30 - 8-input NAND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365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PT Sans"/>
                        <a:buChar char="●"/>
                      </a:pPr>
                      <a:r>
                        <a:rPr lang="en" sz="1700" u="none" cap="none" strike="noStrike">
                          <a:solidFill>
                            <a:schemeClr val="lt1"/>
                          </a:solidFill>
                          <a:highlight>
                            <a:srgbClr val="EA9999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32 - 2-input OR</a:t>
                      </a:r>
                      <a:endParaRPr sz="1700" u="none" cap="none" strike="noStrike">
                        <a:solidFill>
                          <a:schemeClr val="lt1"/>
                        </a:solidFill>
                        <a:highlight>
                          <a:srgbClr val="EA9999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83" name="Google Shape;3083;p44"/>
          <p:cNvSpPr txBox="1"/>
          <p:nvPr/>
        </p:nvSpPr>
        <p:spPr>
          <a:xfrm>
            <a:off x="5968200" y="2184700"/>
            <a:ext cx="23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Highlight merah = Digunakan saat praktikum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4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IC 7408 : Quad 2 Input AND (IC AND Gate)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3089" name="Google Shape;30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450" y="1383143"/>
            <a:ext cx="4215100" cy="306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4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IC 7432 : Quad 2 Input OR (IC OR Gate)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3095" name="Google Shape;30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351300"/>
            <a:ext cx="45910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4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IC 7404 : Hex Inverters (IC NOT Gate)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3101" name="Google Shape;3101;p47"/>
          <p:cNvPicPr preferRelativeResize="0"/>
          <p:nvPr/>
        </p:nvPicPr>
        <p:blipFill rotWithShape="1">
          <a:blip r:embed="rId3">
            <a:alphaModFix/>
          </a:blip>
          <a:srcRect b="0" l="0" r="0" t="11940"/>
          <a:stretch/>
        </p:blipFill>
        <p:spPr>
          <a:xfrm>
            <a:off x="2599788" y="1375850"/>
            <a:ext cx="3944425" cy="31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p48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48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Protoboard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08" name="Google Shape;3108;p48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109" name="Google Shape;3109;p48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10" name="Google Shape;3110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6" name="Google Shape;3116;p48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17" name="Google Shape;3117;p4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2" name="Google Shape;3122;p48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23" name="Google Shape;3123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24" name="Google Shape;3124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4" name="Google Shape;3134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35" name="Google Shape;3135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45" name="Google Shape;3145;p48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46" name="Google Shape;314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0" name="Google Shape;3160;p48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161" name="Google Shape;3161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7" name="Google Shape;3167;p48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168" name="Google Shape;3168;p4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4" name="Google Shape;3174;p48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175" name="Google Shape;3175;p4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/>
          <p:nvPr/>
        </p:nvSpPr>
        <p:spPr>
          <a:xfrm>
            <a:off x="3398175" y="381763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1"/>
          <p:cNvSpPr/>
          <p:nvPr/>
        </p:nvSpPr>
        <p:spPr>
          <a:xfrm>
            <a:off x="47375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1"/>
          <p:cNvSpPr/>
          <p:nvPr/>
        </p:nvSpPr>
        <p:spPr>
          <a:xfrm>
            <a:off x="20588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Pertemuan 1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22" name="Google Shape;2722;p31"/>
          <p:cNvSpPr txBox="1"/>
          <p:nvPr>
            <p:ph idx="2" type="title"/>
          </p:nvPr>
        </p:nvSpPr>
        <p:spPr>
          <a:xfrm>
            <a:off x="2122275" y="2208918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Gerbang Logika</a:t>
            </a:r>
            <a:endParaRPr/>
          </a:p>
        </p:txBody>
      </p:sp>
      <p:sp>
        <p:nvSpPr>
          <p:cNvPr id="2723" name="Google Shape;2723;p31"/>
          <p:cNvSpPr txBox="1"/>
          <p:nvPr>
            <p:ph idx="3" type="title"/>
          </p:nvPr>
        </p:nvSpPr>
        <p:spPr>
          <a:xfrm>
            <a:off x="2122275" y="15717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4" name="Google Shape;2724;p31"/>
          <p:cNvSpPr txBox="1"/>
          <p:nvPr>
            <p:ph idx="4" type="title"/>
          </p:nvPr>
        </p:nvSpPr>
        <p:spPr>
          <a:xfrm>
            <a:off x="4737525" y="2208913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 dan Strukturnya</a:t>
            </a:r>
            <a:endParaRPr/>
          </a:p>
        </p:txBody>
      </p:sp>
      <p:sp>
        <p:nvSpPr>
          <p:cNvPr id="2725" name="Google Shape;2725;p31"/>
          <p:cNvSpPr txBox="1"/>
          <p:nvPr>
            <p:ph idx="6" type="title"/>
          </p:nvPr>
        </p:nvSpPr>
        <p:spPr>
          <a:xfrm>
            <a:off x="4816875" y="15717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6" name="Google Shape;2726;p31"/>
          <p:cNvSpPr txBox="1"/>
          <p:nvPr>
            <p:ph idx="13" type="title"/>
          </p:nvPr>
        </p:nvSpPr>
        <p:spPr>
          <a:xfrm>
            <a:off x="3385425" y="3880488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Protoboard</a:t>
            </a:r>
            <a:endParaRPr/>
          </a:p>
        </p:txBody>
      </p:sp>
      <p:sp>
        <p:nvSpPr>
          <p:cNvPr id="2727" name="Google Shape;2727;p31"/>
          <p:cNvSpPr txBox="1"/>
          <p:nvPr>
            <p:ph idx="15" type="title"/>
          </p:nvPr>
        </p:nvSpPr>
        <p:spPr>
          <a:xfrm>
            <a:off x="3461625" y="3243279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28" name="Google Shape;2728;p31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29" name="Google Shape;2729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p4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Struktur &amp; Aliran Listrik Protoboard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185" name="Google Shape;3185;p49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86" name="Google Shape;3186;p4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2" name="Google Shape;3192;p49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3" name="Google Shape;31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925" y="1467700"/>
            <a:ext cx="6761001" cy="2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4" name="Google Shape;3194;p49"/>
          <p:cNvSpPr txBox="1"/>
          <p:nvPr/>
        </p:nvSpPr>
        <p:spPr>
          <a:xfrm>
            <a:off x="309250" y="1746313"/>
            <a:ext cx="1432500" cy="400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Power Rails</a:t>
            </a:r>
            <a:endParaRPr b="0" i="0" sz="14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95" name="Google Shape;3195;p49"/>
          <p:cNvSpPr txBox="1"/>
          <p:nvPr/>
        </p:nvSpPr>
        <p:spPr>
          <a:xfrm>
            <a:off x="309250" y="2646650"/>
            <a:ext cx="1432500" cy="4002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Components Rails</a:t>
            </a:r>
            <a:endParaRPr b="0" i="0" sz="14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96" name="Google Shape;3196;p49"/>
          <p:cNvSpPr txBox="1"/>
          <p:nvPr/>
        </p:nvSpPr>
        <p:spPr>
          <a:xfrm>
            <a:off x="309250" y="3463450"/>
            <a:ext cx="1432500" cy="400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Power Rails</a:t>
            </a:r>
            <a:endParaRPr b="0" i="0" sz="14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197" name="Google Shape;3197;p49"/>
          <p:cNvCxnSpPr>
            <a:stCxn id="3194" idx="3"/>
          </p:cNvCxnSpPr>
          <p:nvPr/>
        </p:nvCxnSpPr>
        <p:spPr>
          <a:xfrm>
            <a:off x="1741750" y="1946413"/>
            <a:ext cx="553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8" name="Google Shape;3198;p49"/>
          <p:cNvCxnSpPr>
            <a:stCxn id="3195" idx="3"/>
          </p:cNvCxnSpPr>
          <p:nvPr/>
        </p:nvCxnSpPr>
        <p:spPr>
          <a:xfrm flipH="1" rot="10800000">
            <a:off x="1741750" y="2474150"/>
            <a:ext cx="43950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9" name="Google Shape;3199;p49"/>
          <p:cNvCxnSpPr>
            <a:stCxn id="3195" idx="3"/>
          </p:cNvCxnSpPr>
          <p:nvPr/>
        </p:nvCxnSpPr>
        <p:spPr>
          <a:xfrm>
            <a:off x="1741750" y="2846750"/>
            <a:ext cx="4557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0" name="Google Shape;3200;p49"/>
          <p:cNvCxnSpPr>
            <a:stCxn id="3196" idx="3"/>
          </p:cNvCxnSpPr>
          <p:nvPr/>
        </p:nvCxnSpPr>
        <p:spPr>
          <a:xfrm>
            <a:off x="1741750" y="3663550"/>
            <a:ext cx="5046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4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50"/>
          <p:cNvSpPr/>
          <p:nvPr/>
        </p:nvSpPr>
        <p:spPr>
          <a:xfrm>
            <a:off x="1714650" y="3024975"/>
            <a:ext cx="57147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50"/>
          <p:cNvSpPr txBox="1"/>
          <p:nvPr>
            <p:ph type="title"/>
          </p:nvPr>
        </p:nvSpPr>
        <p:spPr>
          <a:xfrm>
            <a:off x="713100" y="1650862"/>
            <a:ext cx="7717800" cy="16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KUY PRAKTEK!!!</a:t>
            </a:r>
            <a:endParaRPr sz="4800"/>
          </a:p>
        </p:txBody>
      </p:sp>
      <p:grpSp>
        <p:nvGrpSpPr>
          <p:cNvPr id="3207" name="Google Shape;3207;p50"/>
          <p:cNvGrpSpPr/>
          <p:nvPr/>
        </p:nvGrpSpPr>
        <p:grpSpPr>
          <a:xfrm rot="10800000">
            <a:off x="2282077" y="3981653"/>
            <a:ext cx="883262" cy="242091"/>
            <a:chOff x="2300350" y="2601250"/>
            <a:chExt cx="2275275" cy="623625"/>
          </a:xfrm>
        </p:grpSpPr>
        <p:sp>
          <p:nvSpPr>
            <p:cNvPr id="3208" name="Google Shape;3208;p5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218;p5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19" name="Google Shape;3219;p5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5" name="Google Shape;32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525" y="1300688"/>
            <a:ext cx="6226950" cy="326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0" name="Google Shape;3230;p5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31" name="Google Shape;3231;p5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37" name="Google Shape;323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675" y="1210425"/>
            <a:ext cx="6010650" cy="2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2" name="Google Shape;3242;p53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43" name="Google Shape;3243;p5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49" name="Google Shape;32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525" y="1191600"/>
            <a:ext cx="6226950" cy="276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4"/>
          <p:cNvSpPr txBox="1"/>
          <p:nvPr>
            <p:ph type="title"/>
          </p:nvPr>
        </p:nvSpPr>
        <p:spPr>
          <a:xfrm>
            <a:off x="2333025" y="1189150"/>
            <a:ext cx="4472700" cy="18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Kasih!</a:t>
            </a:r>
            <a:endParaRPr/>
          </a:p>
        </p:txBody>
      </p:sp>
      <p:grpSp>
        <p:nvGrpSpPr>
          <p:cNvPr id="3255" name="Google Shape;3255;p54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3256" name="Google Shape;3256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2" name="Google Shape;3262;p54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3263" name="Google Shape;3263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8" name="Google Shape;3268;p54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3269" name="Google Shape;3269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5" name="Google Shape;3275;p54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3276" name="Google Shape;3276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Review!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39" name="Google Shape;2739;p3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40" name="Google Shape;2740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6" name="Google Shape;27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394488"/>
            <a:ext cx="2101050" cy="11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7" name="Google Shape;27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050" y="1425475"/>
            <a:ext cx="2359775" cy="10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Google Shape;27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125" y="1307888"/>
            <a:ext cx="1559150" cy="1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875" y="2928650"/>
            <a:ext cx="1559150" cy="15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4275" y="2884123"/>
            <a:ext cx="1608701" cy="160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1" name="Google Shape;275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1700" y="2879075"/>
            <a:ext cx="1719100" cy="17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2" name="Google Shape;275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99525" y="2779925"/>
            <a:ext cx="1917400" cy="1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3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33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Gerbang Logika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59" name="Google Shape;2759;p33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0" name="Google Shape;2760;p33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761" name="Google Shape;2761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7" name="Google Shape;2767;p3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768" name="Google Shape;2768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3" name="Google Shape;2773;p33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774" name="Google Shape;2774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75" name="Google Shape;2775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5" name="Google Shape;2785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86" name="Google Shape;2786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6" name="Google Shape;2796;p33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797" name="Google Shape;2797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33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812" name="Google Shape;2812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3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819" name="Google Shape;2819;p3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5" name="Google Shape;2825;p33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2826" name="Google Shape;2826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5" name="Google Shape;2835;p34"/>
          <p:cNvPicPr preferRelativeResize="0"/>
          <p:nvPr/>
        </p:nvPicPr>
        <p:blipFill rotWithShape="1">
          <a:blip r:embed="rId3">
            <a:alphaModFix/>
          </a:blip>
          <a:srcRect b="0" l="17128" r="17121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36" name="Google Shape;2836;p34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Gerbang Logika?</a:t>
            </a:r>
            <a:endParaRPr/>
          </a:p>
        </p:txBody>
      </p:sp>
      <p:sp>
        <p:nvSpPr>
          <p:cNvPr id="2837" name="Google Shape;2837;p34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/>
              <a:t>Adalah suatu </a:t>
            </a:r>
            <a:r>
              <a:rPr lang="en" sz="1500">
                <a:highlight>
                  <a:srgbClr val="EA9999"/>
                </a:highlight>
              </a:rPr>
              <a:t>perangkat dalam elektronika</a:t>
            </a:r>
            <a:r>
              <a:rPr lang="en" sz="1500"/>
              <a:t> sebagai pembentuk sistem digital yang melakukan </a:t>
            </a:r>
            <a:r>
              <a:rPr lang="en" sz="1500">
                <a:highlight>
                  <a:srgbClr val="EA9999"/>
                </a:highlight>
              </a:rPr>
              <a:t>pengolahan input</a:t>
            </a:r>
            <a:r>
              <a:rPr lang="en" sz="1500"/>
              <a:t> menjadi </a:t>
            </a:r>
            <a:r>
              <a:rPr lang="en" sz="1500">
                <a:highlight>
                  <a:srgbClr val="EA9999"/>
                </a:highlight>
              </a:rPr>
              <a:t>sinyal output</a:t>
            </a:r>
            <a:r>
              <a:rPr lang="en" sz="1500"/>
              <a:t> untuk bisa diolah lagi menjadi proses berikutnya. </a:t>
            </a:r>
            <a:endParaRPr/>
          </a:p>
        </p:txBody>
      </p:sp>
      <p:sp>
        <p:nvSpPr>
          <p:cNvPr id="2838" name="Google Shape;2838;p34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9" name="Google Shape;2839;p34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2840" name="Google Shape;2840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34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2847" name="Google Shape;2847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8" name="Google Shape;2848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8" name="Google Shape;2858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9" name="Google Shape;2859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9" name="Google Shape;2869;p34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2870" name="Google Shape;2870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3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Jenis-jenis Gerbang Logika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880" name="Google Shape;2880;p35"/>
          <p:cNvSpPr txBox="1"/>
          <p:nvPr>
            <p:ph idx="1" type="body"/>
          </p:nvPr>
        </p:nvSpPr>
        <p:spPr>
          <a:xfrm>
            <a:off x="713100" y="1757900"/>
            <a:ext cx="3280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Gerbang Logika Dasar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</a:t>
            </a:r>
            <a:endParaRPr sz="1800"/>
          </a:p>
        </p:txBody>
      </p:sp>
      <p:grpSp>
        <p:nvGrpSpPr>
          <p:cNvPr id="2881" name="Google Shape;2881;p3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882" name="Google Shape;2882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8" name="Google Shape;2888;p35"/>
          <p:cNvSpPr txBox="1"/>
          <p:nvPr>
            <p:ph idx="1" type="body"/>
          </p:nvPr>
        </p:nvSpPr>
        <p:spPr>
          <a:xfrm>
            <a:off x="4251100" y="1347325"/>
            <a:ext cx="32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Gerbang Logika Turunan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XNOR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NAND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AND Gate </a:t>
            </a:r>
            <a:r>
              <a:rPr lang="en" sz="3400"/>
              <a:t>(</a:t>
            </a:r>
            <a:r>
              <a:rPr lang="en" sz="4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•</a:t>
            </a:r>
            <a:r>
              <a:rPr lang="en" sz="3400"/>
              <a:t>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894" name="Google Shape;2894;p36"/>
          <p:cNvSpPr txBox="1"/>
          <p:nvPr>
            <p:ph idx="1" type="body"/>
          </p:nvPr>
        </p:nvSpPr>
        <p:spPr>
          <a:xfrm>
            <a:off x="713100" y="1757900"/>
            <a:ext cx="3280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Nilai output akan bernilai 1 (TRUE) jika semua input bernilai 1 (TRUE).</a:t>
            </a:r>
            <a:endParaRPr sz="1800"/>
          </a:p>
        </p:txBody>
      </p:sp>
      <p:grpSp>
        <p:nvGrpSpPr>
          <p:cNvPr id="2895" name="Google Shape;2895;p36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896" name="Google Shape;2896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2" name="Google Shape;29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50" y="1851000"/>
            <a:ext cx="4144300" cy="14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3" name="Google Shape;2903;p36"/>
          <p:cNvSpPr txBox="1"/>
          <p:nvPr/>
        </p:nvSpPr>
        <p:spPr>
          <a:xfrm>
            <a:off x="4171650" y="1450800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X = A • B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OR</a:t>
            </a:r>
            <a:r>
              <a:rPr lang="en" sz="2800"/>
              <a:t> Gate </a:t>
            </a:r>
            <a:r>
              <a:rPr lang="en" sz="3400"/>
              <a:t>(+)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909" name="Google Shape;2909;p37"/>
          <p:cNvSpPr txBox="1"/>
          <p:nvPr>
            <p:ph idx="1" type="body"/>
          </p:nvPr>
        </p:nvSpPr>
        <p:spPr>
          <a:xfrm>
            <a:off x="713100" y="1757900"/>
            <a:ext cx="3280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Nilai output akan bernilai 1 (TRUE) jika salah satu input bernilai 1 (TRUE).</a:t>
            </a:r>
            <a:endParaRPr sz="1800"/>
          </a:p>
        </p:txBody>
      </p:sp>
      <p:grpSp>
        <p:nvGrpSpPr>
          <p:cNvPr id="2910" name="Google Shape;2910;p37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911" name="Google Shape;2911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7" name="Google Shape;29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31" y="1898125"/>
            <a:ext cx="3873344" cy="1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Google Shape;2918;p37"/>
          <p:cNvSpPr txBox="1"/>
          <p:nvPr/>
        </p:nvSpPr>
        <p:spPr>
          <a:xfrm>
            <a:off x="4195825" y="1417875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X = A + B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3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NOT</a:t>
            </a:r>
            <a:r>
              <a:rPr lang="en" sz="2800"/>
              <a:t> Gate </a:t>
            </a:r>
            <a:r>
              <a:rPr lang="en" sz="3400"/>
              <a:t>(∼)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924" name="Google Shape;2924;p38"/>
          <p:cNvSpPr txBox="1"/>
          <p:nvPr>
            <p:ph idx="1" type="body"/>
          </p:nvPr>
        </p:nvSpPr>
        <p:spPr>
          <a:xfrm>
            <a:off x="713100" y="1757900"/>
            <a:ext cx="3280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Nilai output merupakan kebalikan dari nilai input.</a:t>
            </a:r>
            <a:endParaRPr sz="1800"/>
          </a:p>
        </p:txBody>
      </p:sp>
      <p:grpSp>
        <p:nvGrpSpPr>
          <p:cNvPr id="2925" name="Google Shape;2925;p38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926" name="Google Shape;2926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2" name="Google Shape;2932;p38"/>
          <p:cNvSpPr txBox="1"/>
          <p:nvPr/>
        </p:nvSpPr>
        <p:spPr>
          <a:xfrm>
            <a:off x="4547175" y="1417875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X = </a:t>
            </a:r>
            <a:r>
              <a:rPr lang="en">
                <a:latin typeface="PT Sans"/>
                <a:ea typeface="PT Sans"/>
                <a:cs typeface="PT Sans"/>
                <a:sym typeface="PT Sans"/>
              </a:rPr>
              <a:t>∼ A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933" name="Google Shape;29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175" y="1992200"/>
            <a:ext cx="27336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