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"/>
      <p:regular r:id="rId29"/>
      <p:bold r:id="rId30"/>
      <p:italic r:id="rId31"/>
      <p:boldItalic r:id="rId32"/>
    </p:embeddedFont>
    <p:embeddedFont>
      <p:font typeface="Ex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Exo-regular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Exo-italic.fntdata"/><Relationship Id="rId12" Type="http://schemas.openxmlformats.org/officeDocument/2006/relationships/slide" Target="slides/slide8.xml"/><Relationship Id="rId34" Type="http://schemas.openxmlformats.org/officeDocument/2006/relationships/font" Target="fonts/Ex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Ex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11f97a76d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11f97a76d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g11f97a76d2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3" name="Google Shape;3153;g11f97a76d2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1f97a76d2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11f97a76d2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11f97a76d2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0" name="Google Shape;3180;g11f97a76d2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11f97a76d2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11f97a76d2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11f97a76d2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8" name="Google Shape;3208;g11f97a76d2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0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g11f97a76d2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2" name="Google Shape;3222;g11f97a76d2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11f97a76d2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6" name="Google Shape;3236;g11f97a76d2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g11f97a76d2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0" name="Google Shape;3250;g11f97a76d2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11f97a76d2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8" name="Google Shape;3328;g11f97a76d2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11514513a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11514513a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1f97a76d2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1f97a76d2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11f97a76d2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11f97a76d2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119c5c3b41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9" name="Google Shape;3369;g119c5c3b41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g11f97a76d2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6" name="Google Shape;3446;g11f97a76d2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11514513a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11514513a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11514513a9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11514513a9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119c5c3b41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0" name="Google Shape;2990;g119c5c3b41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11f97a76d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11f97a76d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11f97a76d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11f97a76d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g11f97a76d2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3" name="Google Shape;3033;g11f97a76d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11f97a76d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11f97a76d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11f97a76d2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1" name="Google Shape;3061;g11f97a76d2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BLANK_4_1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9" name="Google Shape;2689;p30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0" name="Google Shape;2690;p30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1" name="Google Shape;2691;p30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692" name="Google Shape;2692;p30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2693" name="Google Shape;2693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8" name="Google Shape;2698;p30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30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p30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p30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30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3" name="Google Shape;2703;p30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2704" name="Google Shape;2704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9" name="Google Shape;2709;p30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2710" name="Google Shape;271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5" name="Google Shape;2715;p30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2716" name="Google Shape;2716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1" name="Google Shape;2721;p30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2722" name="Google Shape;2722;p30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30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BLANK_16_1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5" name="Google Shape;2725;p3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26" name="Google Shape;2726;p3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4" name="Google Shape;2764;p31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65" name="Google Shape;2765;p31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6" name="Google Shape;2766;p31"/>
          <p:cNvGrpSpPr/>
          <p:nvPr/>
        </p:nvGrpSpPr>
        <p:grpSpPr>
          <a:xfrm rot="5400000">
            <a:off x="-74786" y="2017490"/>
            <a:ext cx="883262" cy="242091"/>
            <a:chOff x="2300350" y="2601250"/>
            <a:chExt cx="2275275" cy="623625"/>
          </a:xfrm>
        </p:grpSpPr>
        <p:sp>
          <p:nvSpPr>
            <p:cNvPr id="2767" name="Google Shape;2767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3" name="Google Shape;2773;p31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2774" name="Google Shape;2774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9" name="Google Shape;2779;p31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2780" name="Google Shape;2780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5" name="Google Shape;2785;p31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3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3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8" name="Google Shape;2788;p31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2789" name="Google Shape;2789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1"/>
          <p:cNvGrpSpPr/>
          <p:nvPr/>
        </p:nvGrpSpPr>
        <p:grpSpPr>
          <a:xfrm>
            <a:off x="-240856" y="4335989"/>
            <a:ext cx="1525281" cy="586800"/>
            <a:chOff x="-240856" y="4335989"/>
            <a:chExt cx="1525281" cy="586800"/>
          </a:xfrm>
        </p:grpSpPr>
        <p:sp>
          <p:nvSpPr>
            <p:cNvPr id="2795" name="Google Shape;2795;p31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6" name="Google Shape;2796;p31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2797" name="Google Shape;2797;p3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798" name="Google Shape;2798;p3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9" name="Google Shape;2799;p3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0" name="Google Shape;2800;p3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1" name="Google Shape;2801;p3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2" name="Google Shape;2802;p3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3" name="Google Shape;2803;p3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4" name="Google Shape;2804;p3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5" name="Google Shape;2805;p3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6" name="Google Shape;2806;p3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7" name="Google Shape;2807;p3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8" name="Google Shape;2808;p3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809" name="Google Shape;2809;p3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0" name="Google Shape;2810;p3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1" name="Google Shape;2811;p3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2" name="Google Shape;2812;p3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3" name="Google Shape;2813;p3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4" name="Google Shape;2814;p3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5" name="Google Shape;2815;p3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6" name="Google Shape;2816;p3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7" name="Google Shape;2817;p3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8" name="Google Shape;2818;p3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819" name="Google Shape;2819;p31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2820" name="Google Shape;2820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32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3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6</a:t>
            </a:r>
            <a:endParaRPr/>
          </a:p>
        </p:txBody>
      </p:sp>
      <p:grpSp>
        <p:nvGrpSpPr>
          <p:cNvPr id="2831" name="Google Shape;2831;p32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832" name="Google Shape;2832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8" name="Google Shape;2838;p32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839" name="Google Shape;2839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32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846" name="Google Shape;2846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1" name="Google Shape;2851;p32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852" name="Google Shape;2852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3" name="Google Shape;2853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3" name="Google Shape;2863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4" name="Google Shape;2864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4" name="Google Shape;2874;p32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875" name="Google Shape;2875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9" name="Google Shape;2889;p32"/>
          <p:cNvSpPr txBox="1"/>
          <p:nvPr>
            <p:ph type="ctrTitle"/>
          </p:nvPr>
        </p:nvSpPr>
        <p:spPr>
          <a:xfrm>
            <a:off x="1317600" y="1117425"/>
            <a:ext cx="6508800" cy="19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2"/>
                </a:solidFill>
              </a:rPr>
              <a:t>PRAKTIKUM </a:t>
            </a:r>
            <a:r>
              <a:rPr lang="en" sz="7000"/>
              <a:t> </a:t>
            </a:r>
            <a:r>
              <a:rPr lang="en" sz="4300"/>
              <a:t>ORGANISASI DAN ARSITEKTUR KOMPUTER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1" name="Google Shape;3141;p4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42" name="Google Shape;3142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8" name="Google Shape;3148;p41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Sequential Logic</a:t>
            </a:r>
            <a:endParaRPr/>
          </a:p>
        </p:txBody>
      </p:sp>
      <p:sp>
        <p:nvSpPr>
          <p:cNvPr id="3149" name="Google Shape;3149;p41"/>
          <p:cNvSpPr txBox="1"/>
          <p:nvPr>
            <p:ph idx="4294967295" type="subTitle"/>
          </p:nvPr>
        </p:nvSpPr>
        <p:spPr>
          <a:xfrm>
            <a:off x="865500" y="1339350"/>
            <a:ext cx="3581700" cy="1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</a:rPr>
              <a:t>Sequential Logic</a:t>
            </a:r>
            <a:r>
              <a:rPr lang="en" sz="1300"/>
              <a:t> merupakan rangkaian dari gerbang logika yang memiliki </a:t>
            </a:r>
            <a:r>
              <a:rPr b="1" lang="en" sz="1300">
                <a:solidFill>
                  <a:schemeClr val="accent3"/>
                </a:solidFill>
              </a:rPr>
              <a:t>kemampuan untuk menyimpan suatu keadaan/state secara semi permanen</a:t>
            </a:r>
            <a:r>
              <a:rPr lang="en" sz="1300">
                <a:solidFill>
                  <a:schemeClr val="accent3"/>
                </a:solidFill>
              </a:rPr>
              <a:t> </a:t>
            </a:r>
            <a:r>
              <a:rPr lang="en" sz="1300"/>
              <a:t>atau secara sementara.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Intinya output tidak hanya dipengaruhi oleh input saja, akan tetapi </a:t>
            </a:r>
            <a:r>
              <a:rPr b="1" lang="en" sz="1300">
                <a:solidFill>
                  <a:schemeClr val="accent3"/>
                </a:solidFill>
              </a:rPr>
              <a:t>keadaan/state sebelumnya juga ikut berpengaruh</a:t>
            </a:r>
            <a:r>
              <a:rPr lang="en" sz="1300">
                <a:solidFill>
                  <a:schemeClr val="accent3"/>
                </a:solidFill>
              </a:rPr>
              <a:t>.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Berbeda dengan </a:t>
            </a:r>
            <a:r>
              <a:rPr b="1" lang="en" sz="1300">
                <a:solidFill>
                  <a:schemeClr val="accent3"/>
                </a:solidFill>
              </a:rPr>
              <a:t>Combinational Logic</a:t>
            </a:r>
            <a:r>
              <a:rPr lang="en" sz="1300"/>
              <a:t> (yang dijelaskan di praktikum-praktikum sebelumnya) yang hanya bergantung pada input disaat itu saja.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150" name="Google Shape;31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875" y="1690250"/>
            <a:ext cx="4140780" cy="22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5" name="Google Shape;3155;p4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56" name="Google Shape;3156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2" name="Google Shape;3162;p42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Latch/Flip-Flop</a:t>
            </a:r>
            <a:endParaRPr/>
          </a:p>
        </p:txBody>
      </p:sp>
      <p:sp>
        <p:nvSpPr>
          <p:cNvPr id="3163" name="Google Shape;3163;p42"/>
          <p:cNvSpPr txBox="1"/>
          <p:nvPr>
            <p:ph idx="4294967295" type="subTitle"/>
          </p:nvPr>
        </p:nvSpPr>
        <p:spPr>
          <a:xfrm>
            <a:off x="865500" y="1339350"/>
            <a:ext cx="65121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Latch/Flip-Flop merupakan rangkaian dasar dari sequential logic.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Biasa diimplementasikan menggunakan gerbang NAND dan/atau NOR.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Biasanya memiliki 2 output yang diberi label Q dan kebalikannya Q-invert atau Q̅ atau Q’.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*Di praktikum kita sebut saja Flip-Flop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8" name="Google Shape;3168;p43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69" name="Google Shape;3169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5" name="Google Shape;3175;p43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IC 74LS00 (NAND)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Image result for ic 74ls00" id="3176" name="Google Shape;31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996" y="1783001"/>
            <a:ext cx="2463902" cy="246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7" name="Google Shape;317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347" y="1719581"/>
            <a:ext cx="4022813" cy="259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2" name="Google Shape;3182;p4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83" name="Google Shape;3183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9" name="Google Shape;3189;p44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Jenis-Jenis Flip-Flop</a:t>
            </a:r>
            <a:endParaRPr/>
          </a:p>
        </p:txBody>
      </p:sp>
      <p:sp>
        <p:nvSpPr>
          <p:cNvPr id="3190" name="Google Shape;3190;p44"/>
          <p:cNvSpPr txBox="1"/>
          <p:nvPr>
            <p:ph idx="4294967295" type="subTitle"/>
          </p:nvPr>
        </p:nvSpPr>
        <p:spPr>
          <a:xfrm>
            <a:off x="2278650" y="1788425"/>
            <a:ext cx="17946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SR Flip-Flop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 Flip-Flop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JK Flip-Flop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 Flip-Flop</a:t>
            </a:r>
            <a:endParaRPr sz="2400"/>
          </a:p>
        </p:txBody>
      </p:sp>
      <p:pic>
        <p:nvPicPr>
          <p:cNvPr id="3191" name="Google Shape;3191;p44"/>
          <p:cNvPicPr preferRelativeResize="0"/>
          <p:nvPr/>
        </p:nvPicPr>
        <p:blipFill rotWithShape="1">
          <a:blip r:embed="rId3">
            <a:alphaModFix/>
          </a:blip>
          <a:srcRect b="0" l="17128" r="17121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rgbClr val="8FFFF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6" name="Google Shape;3196;p4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97" name="Google Shape;3197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3" name="Google Shape;3203;p45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SR Flip-Flop</a:t>
            </a:r>
            <a:endParaRPr/>
          </a:p>
        </p:txBody>
      </p:sp>
      <p:sp>
        <p:nvSpPr>
          <p:cNvPr id="3204" name="Google Shape;3204;p45"/>
          <p:cNvSpPr txBox="1"/>
          <p:nvPr>
            <p:ph idx="4294967295" type="subTitle"/>
          </p:nvPr>
        </p:nvSpPr>
        <p:spPr>
          <a:xfrm>
            <a:off x="865500" y="1339350"/>
            <a:ext cx="43197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Set and Reset Flip-Flop merupakan rangkaian sequential logic paling sederhana.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Memiliki input “SET” yang jika diberi input membuat Q menjadi High.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Dan input “RESET” yang merupakan kebalikan dari “Set”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Jika “SET” dan “RESET” keduanya High maka outputnya invalid dan tidak bisa dipakai.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Contoh IC: 74LS279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05" name="Google Shape;32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250" y="1704418"/>
            <a:ext cx="32480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0" name="Google Shape;3210;p46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11" name="Google Shape;3211;p4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7" name="Google Shape;3217;p46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 </a:t>
            </a:r>
            <a:r>
              <a:rPr lang="en">
                <a:solidFill>
                  <a:schemeClr val="accent2"/>
                </a:solidFill>
              </a:rPr>
              <a:t>Flip-Flop</a:t>
            </a:r>
            <a:endParaRPr/>
          </a:p>
        </p:txBody>
      </p:sp>
      <p:sp>
        <p:nvSpPr>
          <p:cNvPr id="3218" name="Google Shape;3218;p46"/>
          <p:cNvSpPr txBox="1"/>
          <p:nvPr>
            <p:ph idx="4294967295" type="subTitle"/>
          </p:nvPr>
        </p:nvSpPr>
        <p:spPr>
          <a:xfrm>
            <a:off x="865500" y="1339350"/>
            <a:ext cx="76134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 (Data) Flip-Flop merupakan rangkaian hasil pengembangan dari SR Flip-Flop.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Rangkaian ini membuat input “SET” dan “RESET” pada SR Flip-Flop tidak akan pernah sama.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Jadi menghilangkan kemungkinan output invalid.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Contoh IC:  74LS175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19" name="Google Shape;3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550" y="2745800"/>
            <a:ext cx="5486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3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4" name="Google Shape;3224;p47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25" name="Google Shape;3225;p4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1" name="Google Shape;3231;p47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JK</a:t>
            </a:r>
            <a:r>
              <a:rPr lang="en">
                <a:solidFill>
                  <a:schemeClr val="accent2"/>
                </a:solidFill>
              </a:rPr>
              <a:t> Flip-Flop</a:t>
            </a:r>
            <a:endParaRPr/>
          </a:p>
        </p:txBody>
      </p:sp>
      <p:sp>
        <p:nvSpPr>
          <p:cNvPr id="3232" name="Google Shape;3232;p47"/>
          <p:cNvSpPr txBox="1"/>
          <p:nvPr>
            <p:ph idx="4294967295" type="subTitle"/>
          </p:nvPr>
        </p:nvSpPr>
        <p:spPr>
          <a:xfrm>
            <a:off x="865500" y="1339350"/>
            <a:ext cx="66783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Jack Kilby Flip-Flop pada dasarnya adalah SR Flip-Flop yang bisa membuat output toggle sesuai dengan clock.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Jika “J” dan “K” dalam posisi High, dan jika clock berubah menjadi High, maka output akan toggling atau berubah dari High ke Low dan kebalikannya.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Contoh IC: 74LS73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33" name="Google Shape;32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50" y="2844500"/>
            <a:ext cx="4953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8" name="Google Shape;3238;p48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39" name="Google Shape;3239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5" name="Google Shape;3245;p48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 Flip-Flop</a:t>
            </a:r>
            <a:endParaRPr/>
          </a:p>
        </p:txBody>
      </p:sp>
      <p:sp>
        <p:nvSpPr>
          <p:cNvPr id="3246" name="Google Shape;3246;p48"/>
          <p:cNvSpPr txBox="1"/>
          <p:nvPr>
            <p:ph idx="4294967295" type="subTitle"/>
          </p:nvPr>
        </p:nvSpPr>
        <p:spPr>
          <a:xfrm>
            <a:off x="813550" y="1567950"/>
            <a:ext cx="43197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T-type toggle Flip-Flop mirip sekali JK Flip-Flop dalam sifat toggling-nya.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Mirip seperti JK Flip-Flop ketika “J” dan “K” High, ketika “T” dan clock High maka output akan toggling.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Contoh IC: 74LS74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47" name="Google Shape;32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3253" y="1567944"/>
            <a:ext cx="3627961" cy="217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p49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49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 Timer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4" name="Google Shape;3254;p49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255" name="Google Shape;3255;p49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256" name="Google Shape;3256;p4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2" name="Google Shape;3262;p49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263" name="Google Shape;3263;p4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8" name="Google Shape;3268;p49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269" name="Google Shape;3269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70" name="Google Shape;3270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0" name="Google Shape;3280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81" name="Google Shape;3281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1" name="Google Shape;3291;p49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292" name="Google Shape;3292;p4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6" name="Google Shape;3306;p49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3" name="Google Shape;3313;p49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314" name="Google Shape;3314;p4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0" name="Google Shape;3320;p49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321" name="Google Shape;3321;p4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0" name="Google Shape;3330;p50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331" name="Google Shape;3331;p5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7" name="Google Shape;3337;p50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555 Timer</a:t>
            </a:r>
            <a:endParaRPr/>
          </a:p>
        </p:txBody>
      </p:sp>
      <p:sp>
        <p:nvSpPr>
          <p:cNvPr id="3338" name="Google Shape;3338;p50"/>
          <p:cNvSpPr txBox="1"/>
          <p:nvPr>
            <p:ph idx="4294967295" type="subTitle"/>
          </p:nvPr>
        </p:nvSpPr>
        <p:spPr>
          <a:xfrm>
            <a:off x="813550" y="1567950"/>
            <a:ext cx="40389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555 timer dapat dimanfaatkan dalam rangkaian elektronika sebagai penunda waktu (Delay Timer), rangkaian flip-flop, dan osilator.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Secara fisik IC 555 berbentuk DIP atau Dual Inline Package dengan 8 pin.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39" name="Google Shape;33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873" y="1490371"/>
            <a:ext cx="2752856" cy="275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33"/>
          <p:cNvSpPr/>
          <p:nvPr/>
        </p:nvSpPr>
        <p:spPr>
          <a:xfrm>
            <a:off x="3398175" y="3838405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33"/>
          <p:cNvSpPr/>
          <p:nvPr/>
        </p:nvSpPr>
        <p:spPr>
          <a:xfrm>
            <a:off x="47375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33"/>
          <p:cNvSpPr/>
          <p:nvPr/>
        </p:nvSpPr>
        <p:spPr>
          <a:xfrm>
            <a:off x="20588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Pertemuan 6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898" name="Google Shape;2898;p33"/>
          <p:cNvSpPr txBox="1"/>
          <p:nvPr>
            <p:ph idx="2" type="title"/>
          </p:nvPr>
        </p:nvSpPr>
        <p:spPr>
          <a:xfrm>
            <a:off x="2122275" y="2208918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Segment</a:t>
            </a:r>
            <a:endParaRPr/>
          </a:p>
        </p:txBody>
      </p:sp>
      <p:sp>
        <p:nvSpPr>
          <p:cNvPr id="2899" name="Google Shape;2899;p33"/>
          <p:cNvSpPr txBox="1"/>
          <p:nvPr>
            <p:ph idx="3" type="title"/>
          </p:nvPr>
        </p:nvSpPr>
        <p:spPr>
          <a:xfrm>
            <a:off x="2122275" y="15717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0" name="Google Shape;2900;p33"/>
          <p:cNvSpPr txBox="1"/>
          <p:nvPr>
            <p:ph idx="4" type="title"/>
          </p:nvPr>
        </p:nvSpPr>
        <p:spPr>
          <a:xfrm>
            <a:off x="4737525" y="2208913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Logic</a:t>
            </a:r>
            <a:endParaRPr/>
          </a:p>
        </p:txBody>
      </p:sp>
      <p:sp>
        <p:nvSpPr>
          <p:cNvPr id="2901" name="Google Shape;2901;p33"/>
          <p:cNvSpPr txBox="1"/>
          <p:nvPr>
            <p:ph idx="6" type="title"/>
          </p:nvPr>
        </p:nvSpPr>
        <p:spPr>
          <a:xfrm>
            <a:off x="4816875" y="15717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2" name="Google Shape;2902;p33"/>
          <p:cNvSpPr txBox="1"/>
          <p:nvPr>
            <p:ph idx="13" type="title"/>
          </p:nvPr>
        </p:nvSpPr>
        <p:spPr>
          <a:xfrm>
            <a:off x="3385425" y="3901263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 Timer</a:t>
            </a:r>
            <a:endParaRPr/>
          </a:p>
        </p:txBody>
      </p:sp>
      <p:sp>
        <p:nvSpPr>
          <p:cNvPr id="2903" name="Google Shape;2903;p33"/>
          <p:cNvSpPr txBox="1"/>
          <p:nvPr>
            <p:ph idx="15" type="title"/>
          </p:nvPr>
        </p:nvSpPr>
        <p:spPr>
          <a:xfrm>
            <a:off x="3461625" y="3264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04" name="Google Shape;2904;p33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905" name="Google Shape;2905;p3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4" name="Google Shape;3344;p5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345" name="Google Shape;3345;p5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1" name="Google Shape;3351;p51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555 Timer</a:t>
            </a:r>
            <a:endParaRPr/>
          </a:p>
        </p:txBody>
      </p:sp>
      <p:sp>
        <p:nvSpPr>
          <p:cNvPr id="3352" name="Google Shape;3352;p51"/>
          <p:cNvSpPr txBox="1"/>
          <p:nvPr>
            <p:ph idx="4294967295" type="subTitle"/>
          </p:nvPr>
        </p:nvSpPr>
        <p:spPr>
          <a:xfrm>
            <a:off x="813550" y="1567950"/>
            <a:ext cx="60651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Terdapat 3 mode yang biasa diimplementasikan pada 555 timer,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Astable</a:t>
            </a:r>
            <a:r>
              <a:rPr lang="en" sz="1500"/>
              <a:t>: Tidak pernah diam. Nyala-mati terus.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Monostable</a:t>
            </a:r>
            <a:r>
              <a:rPr lang="en" sz="1500"/>
              <a:t>: Stabil di salah satu kondisi, misal di-trigger akan nyala sekian waktu, kemudian mati sampai trigger selanjutnya.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3"/>
                </a:solidFill>
              </a:rPr>
              <a:t>Bistable</a:t>
            </a:r>
            <a:r>
              <a:rPr lang="en" sz="1500"/>
              <a:t>: Stabil di dua kondisi, ketika diberi trigger akan nyala terus, kemudian trigger lagi akan mati terus.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7" name="Google Shape;3357;p5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358" name="Google Shape;3358;p5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4" name="Google Shape;3364;p52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555 Timer</a:t>
            </a:r>
            <a:endParaRPr/>
          </a:p>
        </p:txBody>
      </p:sp>
      <p:sp>
        <p:nvSpPr>
          <p:cNvPr id="3365" name="Google Shape;3365;p52"/>
          <p:cNvSpPr txBox="1"/>
          <p:nvPr>
            <p:ph idx="4294967295" type="subTitle"/>
          </p:nvPr>
        </p:nvSpPr>
        <p:spPr>
          <a:xfrm>
            <a:off x="813550" y="1567950"/>
            <a:ext cx="43299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1 (GND) : Terminal Ground.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2 (TRIG) : Terminal Trigger (Pemicu)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3 (OUT) : Terminal Output (Keluaran)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4 (RESET) : Terminal Reset.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5 (CONT) : Terminal Control Voltage (Pengatur Tegangan).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6 (THRES) : Terminal Threshold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7 (DISCH) : Terminal Discharge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Kaki 8 (Vcc) : Terminal Positif/sumber tegangan DC.</a:t>
            </a:r>
            <a:endParaRPr sz="1500"/>
          </a:p>
        </p:txBody>
      </p:sp>
      <p:pic>
        <p:nvPicPr>
          <p:cNvPr id="3366" name="Google Shape;3366;p52"/>
          <p:cNvPicPr preferRelativeResize="0"/>
          <p:nvPr/>
        </p:nvPicPr>
        <p:blipFill rotWithShape="1">
          <a:blip r:embed="rId3">
            <a:alphaModFix/>
          </a:blip>
          <a:srcRect b="3930" l="2807" r="50782" t="7140"/>
          <a:stretch/>
        </p:blipFill>
        <p:spPr>
          <a:xfrm>
            <a:off x="5907640" y="1613043"/>
            <a:ext cx="2828584" cy="250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5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2" name="Google Shape;3372;p53"/>
          <p:cNvSpPr txBox="1"/>
          <p:nvPr>
            <p:ph type="title"/>
          </p:nvPr>
        </p:nvSpPr>
        <p:spPr>
          <a:xfrm>
            <a:off x="864525" y="23294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Tugas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373" name="Google Shape;3373;p53"/>
          <p:cNvGrpSpPr/>
          <p:nvPr/>
        </p:nvGrpSpPr>
        <p:grpSpPr>
          <a:xfrm flipH="1">
            <a:off x="7672202" y="3605180"/>
            <a:ext cx="883262" cy="242091"/>
            <a:chOff x="2300350" y="2601250"/>
            <a:chExt cx="2275275" cy="623625"/>
          </a:xfrm>
        </p:grpSpPr>
        <p:sp>
          <p:nvSpPr>
            <p:cNvPr id="3374" name="Google Shape;3374;p5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5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5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5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5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5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0" name="Google Shape;3380;p5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381" name="Google Shape;3381;p5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5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5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5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5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6" name="Google Shape;3386;p53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387" name="Google Shape;3387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88" name="Google Shape;3388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8" name="Google Shape;3398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99" name="Google Shape;339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09" name="Google Shape;3409;p53"/>
          <p:cNvGrpSpPr/>
          <p:nvPr/>
        </p:nvGrpSpPr>
        <p:grpSpPr>
          <a:xfrm>
            <a:off x="5294901" y="4383719"/>
            <a:ext cx="1252896" cy="51000"/>
            <a:chOff x="2915381" y="4104819"/>
            <a:chExt cx="1252896" cy="51000"/>
          </a:xfrm>
        </p:grpSpPr>
        <p:sp>
          <p:nvSpPr>
            <p:cNvPr id="3410" name="Google Shape;3410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4" name="Google Shape;3424;p53"/>
          <p:cNvGrpSpPr/>
          <p:nvPr/>
        </p:nvGrpSpPr>
        <p:grpSpPr>
          <a:xfrm>
            <a:off x="2621939" y="674430"/>
            <a:ext cx="883262" cy="242091"/>
            <a:chOff x="2300350" y="2601250"/>
            <a:chExt cx="2275275" cy="623625"/>
          </a:xfrm>
        </p:grpSpPr>
        <p:sp>
          <p:nvSpPr>
            <p:cNvPr id="3425" name="Google Shape;3425;p5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5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5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5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5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5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1" name="Google Shape;3431;p5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432" name="Google Shape;3432;p5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5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5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5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5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8" name="Google Shape;3438;p53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439" name="Google Shape;3439;p5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5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5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5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5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54"/>
          <p:cNvSpPr/>
          <p:nvPr/>
        </p:nvSpPr>
        <p:spPr>
          <a:xfrm>
            <a:off x="1714650" y="3024975"/>
            <a:ext cx="57147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54"/>
          <p:cNvSpPr txBox="1"/>
          <p:nvPr>
            <p:ph type="title"/>
          </p:nvPr>
        </p:nvSpPr>
        <p:spPr>
          <a:xfrm>
            <a:off x="1083900" y="1910450"/>
            <a:ext cx="69762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Minggu Depan UTS</a:t>
            </a:r>
            <a:endParaRPr sz="4800"/>
          </a:p>
        </p:txBody>
      </p:sp>
      <p:sp>
        <p:nvSpPr>
          <p:cNvPr id="3450" name="Google Shape;3450;p54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sampe sini :)</a:t>
            </a:r>
            <a:endParaRPr/>
          </a:p>
        </p:txBody>
      </p:sp>
      <p:grpSp>
        <p:nvGrpSpPr>
          <p:cNvPr id="3451" name="Google Shape;3451;p54"/>
          <p:cNvGrpSpPr/>
          <p:nvPr/>
        </p:nvGrpSpPr>
        <p:grpSpPr>
          <a:xfrm rot="10800000">
            <a:off x="2282077" y="3981653"/>
            <a:ext cx="883262" cy="242091"/>
            <a:chOff x="2300350" y="2601250"/>
            <a:chExt cx="2275275" cy="623625"/>
          </a:xfrm>
        </p:grpSpPr>
        <p:sp>
          <p:nvSpPr>
            <p:cNvPr id="3452" name="Google Shape;3452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5"/>
          <p:cNvSpPr txBox="1"/>
          <p:nvPr>
            <p:ph type="title"/>
          </p:nvPr>
        </p:nvSpPr>
        <p:spPr>
          <a:xfrm>
            <a:off x="2333025" y="1189150"/>
            <a:ext cx="4472700" cy="18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Kasih!</a:t>
            </a:r>
            <a:endParaRPr/>
          </a:p>
        </p:txBody>
      </p:sp>
      <p:grpSp>
        <p:nvGrpSpPr>
          <p:cNvPr id="3463" name="Google Shape;3463;p55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3464" name="Google Shape;3464;p5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0" name="Google Shape;3470;p55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3471" name="Google Shape;3471;p5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5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5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6" name="Google Shape;3476;p55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3477" name="Google Shape;3477;p5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5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5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5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3" name="Google Shape;3483;p55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3484" name="Google Shape;3484;p5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5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5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5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5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4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34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Segment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16" name="Google Shape;2916;p34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17" name="Google Shape;2917;p3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18" name="Google Shape;2918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4" name="Google Shape;2924;p3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25" name="Google Shape;2925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0" name="Google Shape;2930;p3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931" name="Google Shape;293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32" name="Google Shape;293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2" name="Google Shape;294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43" name="Google Shape;294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3" name="Google Shape;2953;p3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954" name="Google Shape;295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3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969" name="Google Shape;2969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5" name="Google Shape;2975;p3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976" name="Google Shape;2976;p3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2" name="Google Shape;2982;p3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2983" name="Google Shape;2983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3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993" name="Google Shape;2993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9" name="Google Shape;2999;p35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Seven Segment</a:t>
            </a:r>
            <a:endParaRPr/>
          </a:p>
        </p:txBody>
      </p:sp>
      <p:sp>
        <p:nvSpPr>
          <p:cNvPr id="3000" name="Google Shape;3000;p35"/>
          <p:cNvSpPr txBox="1"/>
          <p:nvPr>
            <p:ph idx="4294967295" type="subTitle"/>
          </p:nvPr>
        </p:nvSpPr>
        <p:spPr>
          <a:xfrm>
            <a:off x="865500" y="1890050"/>
            <a:ext cx="4610400" cy="20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7-segment display adalah komponen elektronik yang dapat menampilkan angka desimal/heksadesimal melalui kombinasi-kombinasi segmennya.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Disebut 7-segment karena ada 7 segmen atau “lampu” led yang disusun membentuk angka 8 dengan menggunakan huruf a s/d g yang disebut dot matrix yang bekerja sama untuk menampilkan angka.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descr="Image result for seven segment" id="3001" name="Google Shape;30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951" y="1521849"/>
            <a:ext cx="2099801" cy="20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6" name="Google Shape;3006;p36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07" name="Google Shape;3007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3" name="Google Shape;30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873" y="592542"/>
            <a:ext cx="2333584" cy="40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4" name="Google Shape;3014;p36"/>
          <p:cNvSpPr txBox="1"/>
          <p:nvPr>
            <p:ph idx="4294967295" type="subTitle"/>
          </p:nvPr>
        </p:nvSpPr>
        <p:spPr>
          <a:xfrm>
            <a:off x="4784075" y="2447100"/>
            <a:ext cx="1877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/>
              <a:t>Com = Common</a:t>
            </a:r>
            <a:endParaRPr i="1"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/>
              <a:t>DP = Decimal Point</a:t>
            </a:r>
            <a:endParaRPr i="1" sz="1500"/>
          </a:p>
        </p:txBody>
      </p:sp>
      <p:sp>
        <p:nvSpPr>
          <p:cNvPr id="3015" name="Google Shape;3015;p36"/>
          <p:cNvSpPr txBox="1"/>
          <p:nvPr>
            <p:ph type="title"/>
          </p:nvPr>
        </p:nvSpPr>
        <p:spPr>
          <a:xfrm>
            <a:off x="3941200" y="1427602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7-segment Display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" name="Google Shape;3020;p37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21" name="Google Shape;3021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7" name="Google Shape;3027;p37"/>
          <p:cNvSpPr txBox="1"/>
          <p:nvPr>
            <p:ph type="title"/>
          </p:nvPr>
        </p:nvSpPr>
        <p:spPr>
          <a:xfrm>
            <a:off x="865500" y="47162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Jenis 7-segment</a:t>
            </a:r>
            <a:endParaRPr/>
          </a:p>
        </p:txBody>
      </p:sp>
      <p:sp>
        <p:nvSpPr>
          <p:cNvPr id="3028" name="Google Shape;3028;p37"/>
          <p:cNvSpPr txBox="1"/>
          <p:nvPr>
            <p:ph idx="4294967295" type="subTitle"/>
          </p:nvPr>
        </p:nvSpPr>
        <p:spPr>
          <a:xfrm>
            <a:off x="3051300" y="3064250"/>
            <a:ext cx="30414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Common	= sama/bersama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Cathode	= Katoda (Negatif/Low)*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Anode	= Anoda (Positif/High)*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*biasanya</a:t>
            </a:r>
            <a:endParaRPr sz="1500"/>
          </a:p>
        </p:txBody>
      </p:sp>
      <p:sp>
        <p:nvSpPr>
          <p:cNvPr id="3029" name="Google Shape;3029;p37"/>
          <p:cNvSpPr txBox="1"/>
          <p:nvPr>
            <p:ph type="title"/>
          </p:nvPr>
        </p:nvSpPr>
        <p:spPr>
          <a:xfrm>
            <a:off x="1094338" y="1815550"/>
            <a:ext cx="30414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</a:rPr>
              <a:t>Common Cathode (CC)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3030" name="Google Shape;3030;p37"/>
          <p:cNvSpPr txBox="1"/>
          <p:nvPr>
            <p:ph type="title"/>
          </p:nvPr>
        </p:nvSpPr>
        <p:spPr>
          <a:xfrm>
            <a:off x="5008263" y="1815550"/>
            <a:ext cx="30414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</a:rPr>
              <a:t>Common Anode (CA)</a:t>
            </a:r>
            <a:endParaRPr sz="2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38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36" name="Google Shape;3036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2" name="Google Shape;3042;p38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Common Cathode 7-segment</a:t>
            </a:r>
            <a:endParaRPr/>
          </a:p>
        </p:txBody>
      </p:sp>
      <p:sp>
        <p:nvSpPr>
          <p:cNvPr id="3043" name="Google Shape;3043;p38"/>
          <p:cNvSpPr txBox="1"/>
          <p:nvPr>
            <p:ph idx="4294967295" type="subTitle"/>
          </p:nvPr>
        </p:nvSpPr>
        <p:spPr>
          <a:xfrm>
            <a:off x="865500" y="1910850"/>
            <a:ext cx="39417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Common connection pada LED segment dimasukkan ke Ground/Low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Untuk menyalakannya, individual segment dimasukkan ke High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id="3044" name="Google Shape;30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850" y="1642068"/>
            <a:ext cx="2095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9" name="Google Shape;3049;p39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50" name="Google Shape;3050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6" name="Google Shape;3056;p39"/>
          <p:cNvSpPr txBox="1"/>
          <p:nvPr>
            <p:ph type="title"/>
          </p:nvPr>
        </p:nvSpPr>
        <p:spPr>
          <a:xfrm>
            <a:off x="865500" y="471625"/>
            <a:ext cx="58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Common Anode 7-segment</a:t>
            </a:r>
            <a:endParaRPr/>
          </a:p>
        </p:txBody>
      </p:sp>
      <p:sp>
        <p:nvSpPr>
          <p:cNvPr id="3057" name="Google Shape;3057;p39"/>
          <p:cNvSpPr txBox="1"/>
          <p:nvPr>
            <p:ph idx="4294967295" type="subTitle"/>
          </p:nvPr>
        </p:nvSpPr>
        <p:spPr>
          <a:xfrm>
            <a:off x="865500" y="1910850"/>
            <a:ext cx="3941700" cy="1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Common connection pada LED segment dimasukkan ke Vcc/High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Untuk menyalakannya, individual segment dimasukkan ke Low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Intinya, kebalikan dari CC</a:t>
            </a:r>
            <a:endParaRPr sz="1500"/>
          </a:p>
        </p:txBody>
      </p:sp>
      <p:pic>
        <p:nvPicPr>
          <p:cNvPr id="3058" name="Google Shape;30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450" y="1631693"/>
            <a:ext cx="19621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40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40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Logic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65" name="Google Shape;3065;p40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066" name="Google Shape;3066;p40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067" name="Google Shape;3067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3" name="Google Shape;3073;p40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074" name="Google Shape;3074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9" name="Google Shape;3079;p40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080" name="Google Shape;3080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81" name="Google Shape;3081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1" name="Google Shape;3091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92" name="Google Shape;3092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2" name="Google Shape;3102;p40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03" name="Google Shape;3103;p4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7" name="Google Shape;3117;p40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118" name="Google Shape;3118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4" name="Google Shape;3124;p40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125" name="Google Shape;3125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1" name="Google Shape;3131;p40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132" name="Google Shape;3132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