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aleway Thin"/>
      <p:regular r:id="rId34"/>
      <p:bold r:id="rId35"/>
      <p:italic r:id="rId36"/>
      <p:boldItalic r:id="rId37"/>
    </p:embeddedFont>
    <p:embeddedFont>
      <p:font typeface="Barlow Light"/>
      <p:regular r:id="rId38"/>
      <p:bold r:id="rId39"/>
      <p:italic r:id="rId40"/>
      <p:boldItalic r:id="rId41"/>
    </p:embeddedFont>
    <p:embeddedFont>
      <p:font typeface="Barlow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italic.fntdata"/><Relationship Id="rId20" Type="http://schemas.openxmlformats.org/officeDocument/2006/relationships/slide" Target="slides/slide16.xml"/><Relationship Id="rId42" Type="http://schemas.openxmlformats.org/officeDocument/2006/relationships/font" Target="fonts/Barlow-regular.fntdata"/><Relationship Id="rId41" Type="http://schemas.openxmlformats.org/officeDocument/2006/relationships/font" Target="fonts/BarlowLight-boldItalic.fntdata"/><Relationship Id="rId22" Type="http://schemas.openxmlformats.org/officeDocument/2006/relationships/slide" Target="slides/slide18.xml"/><Relationship Id="rId44" Type="http://schemas.openxmlformats.org/officeDocument/2006/relationships/font" Target="fonts/Barlow-italic.fntdata"/><Relationship Id="rId21" Type="http://schemas.openxmlformats.org/officeDocument/2006/relationships/slide" Target="slides/slide17.xml"/><Relationship Id="rId43" Type="http://schemas.openxmlformats.org/officeDocument/2006/relationships/font" Target="fonts/Barlow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Barlow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RalewayThin-bold.fntdata"/><Relationship Id="rId12" Type="http://schemas.openxmlformats.org/officeDocument/2006/relationships/slide" Target="slides/slide8.xml"/><Relationship Id="rId34" Type="http://schemas.openxmlformats.org/officeDocument/2006/relationships/font" Target="fonts/RalewayThin-regular.fntdata"/><Relationship Id="rId15" Type="http://schemas.openxmlformats.org/officeDocument/2006/relationships/slide" Target="slides/slide11.xml"/><Relationship Id="rId37" Type="http://schemas.openxmlformats.org/officeDocument/2006/relationships/font" Target="fonts/RalewayThin-boldItalic.fntdata"/><Relationship Id="rId14" Type="http://schemas.openxmlformats.org/officeDocument/2006/relationships/slide" Target="slides/slide10.xml"/><Relationship Id="rId36" Type="http://schemas.openxmlformats.org/officeDocument/2006/relationships/font" Target="fonts/RalewayThin-italic.fntdata"/><Relationship Id="rId17" Type="http://schemas.openxmlformats.org/officeDocument/2006/relationships/slide" Target="slides/slide13.xml"/><Relationship Id="rId39" Type="http://schemas.openxmlformats.org/officeDocument/2006/relationships/font" Target="fonts/BarlowLight-bold.fntdata"/><Relationship Id="rId16" Type="http://schemas.openxmlformats.org/officeDocument/2006/relationships/slide" Target="slides/slide12.xml"/><Relationship Id="rId38" Type="http://schemas.openxmlformats.org/officeDocument/2006/relationships/font" Target="fonts/Barlow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92307b66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1192307b66e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92307b66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1192307b66e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92307b66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1192307b66e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92307b66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1192307b66e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92307b66e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1192307b66e_0_9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192307b66e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1192307b66e_0_9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192307b66e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1192307b66e_0_9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192307b66e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1192307b66e_0_9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92307b66e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1192307b66e_0_9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83250d0e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1183250d0e3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17e214940a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17e214940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92307b66e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1192307b66e_0_9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192307b66e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1192307b66e_0_9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83250d0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183250d0e3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192307b66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192307b66e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92307b66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1192307b66e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92307b66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192307b66e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92307b66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1192307b66e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s://isometric.online/" TargetMode="External"/><Relationship Id="rId5" Type="http://schemas.openxmlformats.org/officeDocument/2006/relationships/hyperlink" Target="http://unsplash.com/&amp;utm_source=slidescarniva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27" name="Google Shape;27;p5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28" name="Google Shape;28;p5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5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" name="Google Shape;135;p5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6" name="Google Shape;166;p5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5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185" name="Google Shape;185;p5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" name="Google Shape;216;p5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" name="Google Shape;252;p5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53" name="Google Shape;253;p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" name="Google Shape;258;p5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59" name="Google Shape;259;p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4" name="Google Shape;264;p5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6" name="Google Shape;266;p5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267" name="Google Shape;267;p5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3" name="Google Shape;293;p5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294" name="Google Shape;294;p5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5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5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5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5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9" name="Google Shape;299;p5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1" name="Google Shape;301;p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SISTEM DATABASE I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2" name="Google Shape;302;p5"/>
          <p:cNvSpPr txBox="1"/>
          <p:nvPr/>
        </p:nvSpPr>
        <p:spPr>
          <a:xfrm>
            <a:off x="1077830" y="3232840"/>
            <a:ext cx="45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"/>
                <a:ea typeface="Barlow"/>
                <a:cs typeface="Barlow"/>
                <a:sym typeface="Barlow"/>
              </a:rPr>
              <a:t>14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&amp; </a:t>
            </a:r>
            <a:r>
              <a:rPr lang="en-US">
                <a:latin typeface="Barlow"/>
                <a:ea typeface="Barlow"/>
                <a:cs typeface="Barlow"/>
                <a:sym typeface="Barlow"/>
              </a:rPr>
              <a:t>16</a:t>
            </a:r>
            <a:r>
              <a:rPr b="0" i="0" lang="en-US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Maret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4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Participation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Constraint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5"/>
          <p:cNvSpPr txBox="1"/>
          <p:nvPr>
            <p:ph type="title"/>
          </p:nvPr>
        </p:nvSpPr>
        <p:spPr>
          <a:xfrm>
            <a:off x="457200" y="517425"/>
            <a:ext cx="6083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3900">
                <a:latin typeface="Raleway"/>
                <a:ea typeface="Raleway"/>
                <a:cs typeface="Raleway"/>
                <a:sym typeface="Raleway"/>
              </a:rPr>
              <a:t>Participation Constraint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0" name="Google Shape;490;p15"/>
          <p:cNvSpPr txBox="1"/>
          <p:nvPr>
            <p:ph idx="1" type="body"/>
          </p:nvPr>
        </p:nvSpPr>
        <p:spPr>
          <a:xfrm>
            <a:off x="457200" y="1251300"/>
            <a:ext cx="69936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Barlow"/>
              <a:buChar char="●"/>
            </a:pPr>
            <a:r>
              <a:rPr lang="en-US" sz="18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Partisipasi sebuah entitas pada suatu relasi.</a:t>
            </a:r>
            <a:endParaRPr sz="18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Barlow"/>
              <a:buChar char="●"/>
            </a:pPr>
            <a:r>
              <a:rPr lang="en-US" sz="18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Menjelaskan apakah keberadaan suatu entity tergantung pada hubungannya dengan entity lain.</a:t>
            </a:r>
            <a:endParaRPr sz="18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Terdiri dari:</a:t>
            </a:r>
            <a:endParaRPr sz="18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Barlow"/>
              <a:buAutoNum type="arabicPeriod"/>
            </a:pPr>
            <a:r>
              <a:rPr lang="en-US" sz="18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Total Participation</a:t>
            </a:r>
            <a:endParaRPr sz="18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Barlow"/>
              <a:buAutoNum type="arabicPeriod"/>
            </a:pPr>
            <a:r>
              <a:rPr lang="en-US" sz="18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Partial Participation</a:t>
            </a:r>
            <a:endParaRPr sz="18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1" name="Google Shape;491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6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en-US" sz="3900">
                <a:latin typeface="Raleway"/>
                <a:ea typeface="Raleway"/>
                <a:cs typeface="Raleway"/>
                <a:sym typeface="Raleway"/>
              </a:rPr>
              <a:t>Total Participation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7" name="Google Shape;497;p16"/>
          <p:cNvSpPr txBox="1"/>
          <p:nvPr>
            <p:ph idx="1" type="body"/>
          </p:nvPr>
        </p:nvSpPr>
        <p:spPr>
          <a:xfrm>
            <a:off x="457200" y="1251300"/>
            <a:ext cx="6993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Instance/anggota dari suatu entitas harus berhubungan dengan instance/anggota dari entitas lainnya. 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8" name="Google Shape;498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9" name="Google Shape;4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975" y="3129025"/>
            <a:ext cx="3525976" cy="1769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500;p16"/>
          <p:cNvGrpSpPr/>
          <p:nvPr/>
        </p:nvGrpSpPr>
        <p:grpSpPr>
          <a:xfrm>
            <a:off x="1345975" y="2010075"/>
            <a:ext cx="5371799" cy="964500"/>
            <a:chOff x="134300" y="2846900"/>
            <a:chExt cx="5371799" cy="964500"/>
          </a:xfrm>
        </p:grpSpPr>
        <p:pic>
          <p:nvPicPr>
            <p:cNvPr id="501" name="Google Shape;50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300" y="2846900"/>
              <a:ext cx="5371799" cy="9645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2" name="Google Shape;502;p16"/>
            <p:cNvCxnSpPr/>
            <p:nvPr/>
          </p:nvCxnSpPr>
          <p:spPr>
            <a:xfrm flipH="1" rot="10800000">
              <a:off x="1329525" y="3397600"/>
              <a:ext cx="1141500" cy="13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16"/>
            <p:cNvCxnSpPr/>
            <p:nvPr/>
          </p:nvCxnSpPr>
          <p:spPr>
            <a:xfrm flipH="1" rot="10800000">
              <a:off x="3106900" y="3357425"/>
              <a:ext cx="1244400" cy="20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7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en-US" sz="3900">
                <a:latin typeface="Raleway"/>
                <a:ea typeface="Raleway"/>
                <a:cs typeface="Raleway"/>
                <a:sym typeface="Raleway"/>
              </a:rPr>
              <a:t>. Partial Participation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9" name="Google Shape;509;p17"/>
          <p:cNvSpPr txBox="1"/>
          <p:nvPr>
            <p:ph idx="1" type="body"/>
          </p:nvPr>
        </p:nvSpPr>
        <p:spPr>
          <a:xfrm>
            <a:off x="457200" y="1125825"/>
            <a:ext cx="6993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Setiap instance/anggota dari suatu entitas </a:t>
            </a:r>
            <a:r>
              <a:rPr b="1" lang="en-US" sz="1700">
                <a:latin typeface="Barlow"/>
                <a:ea typeface="Barlow"/>
                <a:cs typeface="Barlow"/>
                <a:sym typeface="Barlow"/>
              </a:rPr>
              <a:t>tidak harus </a:t>
            </a: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berhubungan dengan instance/anggota dari entitas lainnya. 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0" name="Google Shape;510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1" name="Google Shape;5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975" y="2986050"/>
            <a:ext cx="3726350" cy="18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975" y="1859700"/>
            <a:ext cx="4378051" cy="7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8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Rasio Kardinalitas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9"/>
          <p:cNvSpPr txBox="1"/>
          <p:nvPr>
            <p:ph type="title"/>
          </p:nvPr>
        </p:nvSpPr>
        <p:spPr>
          <a:xfrm>
            <a:off x="457200" y="517425"/>
            <a:ext cx="6083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3900">
                <a:latin typeface="Raleway"/>
                <a:ea typeface="Raleway"/>
                <a:cs typeface="Raleway"/>
                <a:sym typeface="Raleway"/>
              </a:rPr>
              <a:t>Rasio Kardinalitas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3" name="Google Shape;523;p19"/>
          <p:cNvSpPr txBox="1"/>
          <p:nvPr>
            <p:ph idx="1" type="body"/>
          </p:nvPr>
        </p:nvSpPr>
        <p:spPr>
          <a:xfrm>
            <a:off x="457200" y="1251300"/>
            <a:ext cx="69936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Rasio Kardinalitas menunjukkan batasan jumlah partisipasi dari </a:t>
            </a:r>
            <a:r>
              <a:rPr i="1" lang="en-US" sz="18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instance</a:t>
            </a:r>
            <a:r>
              <a:rPr lang="en-US" sz="18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 suatu entitas dalam sebuah relasi terhadap </a:t>
            </a:r>
            <a:r>
              <a:rPr i="1" lang="en-US" sz="18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instance </a:t>
            </a:r>
            <a:r>
              <a:rPr lang="en-US" sz="18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 entitas lainnya.</a:t>
            </a:r>
            <a:endParaRPr sz="18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Dikelompokan menjadi dua jenis yaitu:</a:t>
            </a:r>
            <a:endParaRPr sz="18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Barlow"/>
              <a:buAutoNum type="arabicPeriod"/>
            </a:pPr>
            <a:r>
              <a:rPr lang="en-US" sz="18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Kardinalitas Maksimum</a:t>
            </a:r>
            <a:endParaRPr sz="18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Barlow"/>
              <a:buAutoNum type="arabicPeriod"/>
            </a:pPr>
            <a:r>
              <a:rPr lang="en-US" sz="18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Kardinalitas Minimum</a:t>
            </a:r>
            <a:endParaRPr sz="16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4" name="Google Shape;524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latin typeface="Raleway"/>
                <a:ea typeface="Raleway"/>
                <a:cs typeface="Raleway"/>
                <a:sym typeface="Raleway"/>
              </a:rPr>
              <a:t>1. Kardinalitas Maksimum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0" name="Google Shape;530;p20"/>
          <p:cNvSpPr txBox="1"/>
          <p:nvPr>
            <p:ph idx="1" type="body"/>
          </p:nvPr>
        </p:nvSpPr>
        <p:spPr>
          <a:xfrm>
            <a:off x="457200" y="1251300"/>
            <a:ext cx="69936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-US" sz="189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Menunjukkan jumlah maksimum dari entitas yang dapat berelasi dengan entitas lainnya. Terdiri dari:</a:t>
            </a:r>
            <a:endParaRPr sz="189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sz="189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86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Barlow"/>
              <a:buAutoNum type="arabicPeriod"/>
            </a:pPr>
            <a:r>
              <a:rPr lang="en-US" sz="189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One-to-One [1:1]  </a:t>
            </a:r>
            <a:endParaRPr sz="189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86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Barlow"/>
              <a:buAutoNum type="arabicPeriod"/>
            </a:pPr>
            <a:r>
              <a:rPr lang="en-US" sz="189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One-to-Many [1:N]  </a:t>
            </a:r>
            <a:endParaRPr sz="189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86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Barlow"/>
              <a:buAutoNum type="arabicPeriod"/>
            </a:pPr>
            <a:r>
              <a:rPr lang="en-US" sz="189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Many-to-Many [N:M]</a:t>
            </a:r>
            <a:endParaRPr sz="189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0"/>
              <a:buFont typeface="Arial"/>
              <a:buNone/>
            </a:pPr>
            <a:r>
              <a:t/>
            </a:r>
            <a:endParaRPr sz="189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sz="189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1" name="Google Shape;531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2" name="Google Shape;5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9925" y="1985175"/>
            <a:ext cx="2905550" cy="27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1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en-US" sz="3900">
                <a:latin typeface="Raleway"/>
                <a:ea typeface="Raleway"/>
                <a:cs typeface="Raleway"/>
                <a:sym typeface="Raleway"/>
              </a:rPr>
              <a:t>. Kardinalitas Minimum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8" name="Google Shape;538;p21"/>
          <p:cNvSpPr txBox="1"/>
          <p:nvPr>
            <p:ph idx="1" type="body"/>
          </p:nvPr>
        </p:nvSpPr>
        <p:spPr>
          <a:xfrm>
            <a:off x="457200" y="1251300"/>
            <a:ext cx="69936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Menunjukkan jumlah minimum dari entitas yang dapat berelasi dengan entitas lainnya. Terdiri dari:</a:t>
            </a:r>
            <a:endParaRPr sz="18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"/>
              <a:buAutoNum type="arabicPeriod"/>
            </a:pPr>
            <a:r>
              <a:rPr lang="en-US" sz="1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Zero [0] → optional  </a:t>
            </a:r>
            <a:endParaRPr sz="18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"/>
              <a:buAutoNum type="arabicPeriod"/>
            </a:pPr>
            <a:r>
              <a:rPr lang="en-US" sz="1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One [1] → mandatory</a:t>
            </a:r>
            <a:endParaRPr sz="18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9" name="Google Shape;539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0" name="Google Shape;5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4725" y="1777678"/>
            <a:ext cx="3835065" cy="30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2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latin typeface="Raleway"/>
                <a:ea typeface="Raleway"/>
                <a:cs typeface="Raleway"/>
                <a:sym typeface="Raleway"/>
              </a:rPr>
              <a:t>2. Kardinalitas Minimum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6" name="Google Shape;546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7" name="Google Shape;5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350" y="1648838"/>
            <a:ext cx="15430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3325" y="1648838"/>
            <a:ext cx="15430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2"/>
          <p:cNvSpPr txBox="1"/>
          <p:nvPr/>
        </p:nvSpPr>
        <p:spPr>
          <a:xfrm>
            <a:off x="783425" y="1185000"/>
            <a:ext cx="7641000" cy="26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        Optional:				                         Mandatory:</a:t>
            </a:r>
            <a:endParaRPr i="0" sz="18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Tugas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"/>
          <p:cNvSpPr txBox="1"/>
          <p:nvPr>
            <p:ph type="ctrTitle"/>
          </p:nvPr>
        </p:nvSpPr>
        <p:spPr>
          <a:xfrm>
            <a:off x="1085850" y="2031025"/>
            <a:ext cx="4676700" cy="5916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Review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p6"/>
          <p:cNvSpPr txBox="1"/>
          <p:nvPr>
            <p:ph idx="1" type="subTitle"/>
          </p:nvPr>
        </p:nvSpPr>
        <p:spPr>
          <a:xfrm>
            <a:off x="1085850" y="2632672"/>
            <a:ext cx="46767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400"/>
              <a:t>One-to-one</a:t>
            </a:r>
            <a:endParaRPr sz="2400"/>
          </a:p>
          <a:p>
            <a:pPr indent="-3683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400"/>
              <a:t>One-to-many || Many-to-one</a:t>
            </a:r>
            <a:endParaRPr sz="2400"/>
          </a:p>
          <a:p>
            <a:pPr indent="-3683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400"/>
              <a:t>Many-to-many</a:t>
            </a:r>
            <a:endParaRPr sz="2400"/>
          </a:p>
        </p:txBody>
      </p:sp>
      <p:grpSp>
        <p:nvGrpSpPr>
          <p:cNvPr id="309" name="Google Shape;309;p6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310" name="Google Shape;310;p6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1" name="Google Shape;331;p6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32" name="Google Shape;332;p6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6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6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6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6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6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6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2" name="Google Shape;372;p6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1" name="Google Shape;401;p6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402" name="Google Shape;402;p6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6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6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6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6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6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6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6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6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6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6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4"/>
          <p:cNvSpPr txBox="1"/>
          <p:nvPr>
            <p:ph type="title"/>
          </p:nvPr>
        </p:nvSpPr>
        <p:spPr>
          <a:xfrm>
            <a:off x="457200" y="605600"/>
            <a:ext cx="5640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Tugas 1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0" name="Google Shape;560;p24"/>
          <p:cNvSpPr txBox="1"/>
          <p:nvPr>
            <p:ph idx="1" type="body"/>
          </p:nvPr>
        </p:nvSpPr>
        <p:spPr>
          <a:xfrm>
            <a:off x="457200" y="1408900"/>
            <a:ext cx="84465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5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Rancanglah sebuah ERD dan Tabel Relasi dengan ketentuan sebagai berikut:</a:t>
            </a:r>
            <a:endParaRPr b="1" sz="15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5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5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1. Terdapat database perusahaan makanan yang menyimpan informasi tentang Data </a:t>
            </a:r>
            <a:endParaRPr sz="15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5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     Pegawai, Branch dan Report Penjualan.</a:t>
            </a:r>
            <a:endParaRPr sz="15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5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2. Tiap Branch mempunyai nama dan nomor Branch yang unik.</a:t>
            </a:r>
            <a:endParaRPr sz="15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5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3. Tiap Report mempunyai nama, nomor Report yang unik dan lokasi_branch.</a:t>
            </a:r>
            <a:endParaRPr sz="15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5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4. Tiap Pegawai mempunyai nama, id, alamat, gaji, jenis_kelamin, tgl_lhr, </a:t>
            </a:r>
            <a:endParaRPr sz="15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5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      tgl_gajian dan tgl_terakhir_bekerja.</a:t>
            </a:r>
            <a:endParaRPr/>
          </a:p>
        </p:txBody>
      </p:sp>
      <p:sp>
        <p:nvSpPr>
          <p:cNvPr id="561" name="Google Shape;561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"/>
          <p:cNvSpPr txBox="1"/>
          <p:nvPr>
            <p:ph idx="1" type="body"/>
          </p:nvPr>
        </p:nvSpPr>
        <p:spPr>
          <a:xfrm>
            <a:off x="457200" y="876300"/>
            <a:ext cx="8446500" cy="3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5. Pegawai hanya bisa MEMANAGE satu branch dan hanya Pegawai tertentu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     yang bisa MEMANAGE suatu branch (database menyimpan keterangan tgl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     pegawai MEMANAGE Branch)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6. Tugas Branch yaitu mengontrol Report, satu Branch bisa MENGONTROL lebih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     dari satu REPORT.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7. Selain MEMANAGE, Pegawai juga DITUGASKAN pada satu Branch namun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     Pegawai bisa MEMBUAT lebih dari satu Report (database menyimpan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     keterangan jamKerja Pegawai).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8. Dalam membuat Report satu Pegawai bisa menjadi SUPERVISOR untuk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    Pegawai lainnya.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7" name="Google Shape;567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6"/>
          <p:cNvSpPr txBox="1"/>
          <p:nvPr>
            <p:ph type="title"/>
          </p:nvPr>
        </p:nvSpPr>
        <p:spPr>
          <a:xfrm>
            <a:off x="457200" y="605600"/>
            <a:ext cx="6592500" cy="68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Raleway"/>
                <a:ea typeface="Raleway"/>
                <a:cs typeface="Raleway"/>
                <a:sym typeface="Raleway"/>
              </a:rPr>
              <a:t>Teknis Pengumpulan</a:t>
            </a:r>
            <a:endParaRPr b="1" sz="4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3" name="Google Shape;573;p26"/>
          <p:cNvSpPr txBox="1"/>
          <p:nvPr>
            <p:ph idx="1" type="body"/>
          </p:nvPr>
        </p:nvSpPr>
        <p:spPr>
          <a:xfrm>
            <a:off x="631500" y="1471450"/>
            <a:ext cx="6676500" cy="31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>
                <a:latin typeface="Barlow"/>
                <a:ea typeface="Barlow"/>
                <a:cs typeface="Barlow"/>
                <a:sym typeface="Barlow"/>
              </a:rPr>
              <a:t>Format Tugas :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	Nama, NPM, Kelas di kiri atas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>
                <a:latin typeface="Barlow"/>
                <a:ea typeface="Barlow"/>
                <a:cs typeface="Barlow"/>
                <a:sym typeface="Barlow"/>
              </a:rPr>
              <a:t>Deadline :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	Kelas A : 20 Maret 2022 (23:59)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	Kelas B : 22 Maret 2022 (23:59)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>
                <a:latin typeface="Barlow"/>
                <a:ea typeface="Barlow"/>
                <a:cs typeface="Barlow"/>
                <a:sym typeface="Barlow"/>
              </a:rPr>
              <a:t>Format Penamaan :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	Kelas_NPM_Tugas3.pdf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>
                <a:latin typeface="Barlow"/>
                <a:ea typeface="Barlow"/>
                <a:cs typeface="Barlow"/>
                <a:sym typeface="Barlow"/>
              </a:rPr>
              <a:t>Kirim Ke :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	Google Classroom</a:t>
            </a:r>
            <a:endParaRPr sz="1600"/>
          </a:p>
        </p:txBody>
      </p:sp>
      <p:sp>
        <p:nvSpPr>
          <p:cNvPr id="574" name="Google Shape;574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Tunggu dulu.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8"/>
          <p:cNvSpPr txBox="1"/>
          <p:nvPr>
            <p:ph type="ctrTitle"/>
          </p:nvPr>
        </p:nvSpPr>
        <p:spPr>
          <a:xfrm>
            <a:off x="1076325" y="1863600"/>
            <a:ext cx="67722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Minggu depan quiz.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4800">
                <a:latin typeface="Raleway"/>
                <a:ea typeface="Raleway"/>
                <a:cs typeface="Raleway"/>
                <a:sym typeface="Raleway"/>
              </a:rPr>
              <a:t>THANKS!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0" name="Google Shape;590;p29"/>
          <p:cNvSpPr txBox="1"/>
          <p:nvPr>
            <p:ph idx="1" type="body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Jika ada pertanyaan bisa hubungi asprak melalui channel discussion di discord ya!</a:t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-US" sz="2400"/>
              <a:t>Presentation template by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2400"/>
              <a:t>Illustrations by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Sergei Tikhonov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2400"/>
              <a:t>Photographs by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Unsplash</a:t>
            </a:r>
            <a:endParaRPr sz="2400"/>
          </a:p>
        </p:txBody>
      </p:sp>
      <p:sp>
        <p:nvSpPr>
          <p:cNvPr id="591" name="Google Shape;591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Jenis-Jenis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Derajat Relasi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"/>
          <p:cNvSpPr txBox="1"/>
          <p:nvPr>
            <p:ph type="title"/>
          </p:nvPr>
        </p:nvSpPr>
        <p:spPr>
          <a:xfrm>
            <a:off x="457200" y="517425"/>
            <a:ext cx="564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3900">
                <a:latin typeface="Raleway"/>
                <a:ea typeface="Raleway"/>
                <a:cs typeface="Raleway"/>
                <a:sym typeface="Raleway"/>
              </a:rPr>
              <a:t>Derajat Relasi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5" name="Google Shape;425;p8"/>
          <p:cNvSpPr txBox="1"/>
          <p:nvPr>
            <p:ph idx="1" type="body"/>
          </p:nvPr>
        </p:nvSpPr>
        <p:spPr>
          <a:xfrm>
            <a:off x="457200" y="1251300"/>
            <a:ext cx="69936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Derajat pada suatu relasi menunjukkan </a:t>
            </a:r>
            <a:r>
              <a:rPr b="1"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jumlah entitas yang terlibat di dalam relasi</a:t>
            </a: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 tersebut.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Terbagi menjadi: 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700"/>
              <a:buFont typeface="Barlow"/>
              <a:buAutoNum type="arabicPeriod"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Unary 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700"/>
              <a:buFont typeface="Barlow"/>
              <a:buAutoNum type="arabicPeriod"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Binary 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700"/>
              <a:buFont typeface="Barlow"/>
              <a:buAutoNum type="arabicPeriod"/>
            </a:pPr>
            <a:r>
              <a:rPr lang="en-US" sz="1700">
                <a:solidFill>
                  <a:srgbClr val="0C2E3A"/>
                </a:solidFill>
                <a:latin typeface="Barlow"/>
                <a:ea typeface="Barlow"/>
                <a:cs typeface="Barlow"/>
                <a:sym typeface="Barlow"/>
              </a:rPr>
              <a:t>Ternary </a:t>
            </a:r>
            <a:endParaRPr sz="1700">
              <a:solidFill>
                <a:srgbClr val="0C2E3A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6" name="Google Shape;426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latin typeface="Raleway"/>
                <a:ea typeface="Raleway"/>
                <a:cs typeface="Raleway"/>
                <a:sym typeface="Raleway"/>
              </a:rPr>
              <a:t>1. Unary Relationship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2" name="Google Shape;432;p9"/>
          <p:cNvSpPr txBox="1"/>
          <p:nvPr>
            <p:ph idx="1" type="body"/>
          </p:nvPr>
        </p:nvSpPr>
        <p:spPr>
          <a:xfrm>
            <a:off x="457200" y="1251300"/>
            <a:ext cx="69936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Relasi yang hanya melibatkan satu entitas. Relasi ini sering juga disebut sebagai relasi rekursif.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3" name="Google Shape;433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4" name="Google Shape;434;p9"/>
          <p:cNvPicPr preferRelativeResize="0"/>
          <p:nvPr/>
        </p:nvPicPr>
        <p:blipFill rotWithShape="1">
          <a:blip r:embed="rId3">
            <a:alphaModFix/>
          </a:blip>
          <a:srcRect b="0" l="4122" r="0" t="14288"/>
          <a:stretch/>
        </p:blipFill>
        <p:spPr>
          <a:xfrm>
            <a:off x="457188" y="2009125"/>
            <a:ext cx="3500029" cy="111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88" y="3401291"/>
            <a:ext cx="3500030" cy="111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1905" y="2035947"/>
            <a:ext cx="3261407" cy="106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latin typeface="Raleway"/>
                <a:ea typeface="Raleway"/>
                <a:cs typeface="Raleway"/>
                <a:sym typeface="Raleway"/>
              </a:rPr>
              <a:t>2. Binary Relationship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2" name="Google Shape;442;p10"/>
          <p:cNvSpPr txBox="1"/>
          <p:nvPr>
            <p:ph idx="1" type="body"/>
          </p:nvPr>
        </p:nvSpPr>
        <p:spPr>
          <a:xfrm>
            <a:off x="457200" y="1251300"/>
            <a:ext cx="69936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Relasi tunggal yang melibatkan </a:t>
            </a:r>
            <a:r>
              <a:rPr b="1" lang="en-US" sz="1700">
                <a:latin typeface="Barlow"/>
                <a:ea typeface="Barlow"/>
                <a:cs typeface="Barlow"/>
                <a:sym typeface="Barlow"/>
              </a:rPr>
              <a:t>dua entitas</a:t>
            </a: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 didalamnya.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Kasus 1 : Binary Relationship dengan kardinalitas one-to-one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3" name="Google Shape;443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4" name="Google Shape;4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68525"/>
            <a:ext cx="3733507" cy="139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9006" y="2168527"/>
            <a:ext cx="4202218" cy="184140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10"/>
          <p:cNvSpPr/>
          <p:nvPr/>
        </p:nvSpPr>
        <p:spPr>
          <a:xfrm>
            <a:off x="5657370" y="2184569"/>
            <a:ext cx="1263300" cy="184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latin typeface="Raleway"/>
                <a:ea typeface="Raleway"/>
                <a:cs typeface="Raleway"/>
                <a:sym typeface="Raleway"/>
              </a:rPr>
              <a:t>2. Binary Relationship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2" name="Google Shape;452;p11"/>
          <p:cNvSpPr txBox="1"/>
          <p:nvPr>
            <p:ph idx="1" type="body"/>
          </p:nvPr>
        </p:nvSpPr>
        <p:spPr>
          <a:xfrm>
            <a:off x="457200" y="1251300"/>
            <a:ext cx="7734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Kasus 2 : Binary Relationship dengan kardinalitas many-to-one atau one- to-many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3" name="Google Shape;453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4" name="Google Shape;4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0900" y="1829675"/>
            <a:ext cx="4114800" cy="19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11"/>
          <p:cNvSpPr/>
          <p:nvPr/>
        </p:nvSpPr>
        <p:spPr>
          <a:xfrm>
            <a:off x="5213600" y="1831125"/>
            <a:ext cx="1286100" cy="1965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750" y="1831113"/>
            <a:ext cx="3464759" cy="12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2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latin typeface="Raleway"/>
                <a:ea typeface="Raleway"/>
                <a:cs typeface="Raleway"/>
                <a:sym typeface="Raleway"/>
              </a:rPr>
              <a:t>2. Binary Relationship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2" name="Google Shape;462;p12"/>
          <p:cNvSpPr txBox="1"/>
          <p:nvPr>
            <p:ph idx="1" type="body"/>
          </p:nvPr>
        </p:nvSpPr>
        <p:spPr>
          <a:xfrm>
            <a:off x="457200" y="1251300"/>
            <a:ext cx="7734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Kasus 3 : Binary Relationship dengan kardinalitas many-to-many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3" name="Google Shape;463;p1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4" name="Google Shape;4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7375" y="1687577"/>
            <a:ext cx="4168175" cy="21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12"/>
          <p:cNvSpPr/>
          <p:nvPr/>
        </p:nvSpPr>
        <p:spPr>
          <a:xfrm>
            <a:off x="5180325" y="1687625"/>
            <a:ext cx="1360200" cy="214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187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2"/>
          <p:cNvSpPr/>
          <p:nvPr/>
        </p:nvSpPr>
        <p:spPr>
          <a:xfrm>
            <a:off x="5328700" y="2489150"/>
            <a:ext cx="247200" cy="247200"/>
          </a:xfrm>
          <a:prstGeom prst="ellipse">
            <a:avLst/>
          </a:prstGeom>
          <a:noFill/>
          <a:ln cap="flat" cmpd="sng" w="38100">
            <a:solidFill>
              <a:srgbClr val="FF82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2"/>
          <p:cNvSpPr/>
          <p:nvPr/>
        </p:nvSpPr>
        <p:spPr>
          <a:xfrm>
            <a:off x="5328700" y="2791750"/>
            <a:ext cx="247200" cy="247200"/>
          </a:xfrm>
          <a:prstGeom prst="ellipse">
            <a:avLst/>
          </a:prstGeom>
          <a:noFill/>
          <a:ln cap="flat" cmpd="sng" w="38100">
            <a:solidFill>
              <a:srgbClr val="FF82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687575"/>
            <a:ext cx="3459875" cy="1293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12"/>
          <p:cNvSpPr/>
          <p:nvPr/>
        </p:nvSpPr>
        <p:spPr>
          <a:xfrm>
            <a:off x="5802575" y="3156750"/>
            <a:ext cx="247200" cy="247200"/>
          </a:xfrm>
          <a:prstGeom prst="ellipse">
            <a:avLst/>
          </a:prstGeom>
          <a:noFill/>
          <a:ln cap="flat" cmpd="sng" w="38100">
            <a:solidFill>
              <a:srgbClr val="F534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2"/>
          <p:cNvSpPr/>
          <p:nvPr/>
        </p:nvSpPr>
        <p:spPr>
          <a:xfrm>
            <a:off x="5802575" y="2489150"/>
            <a:ext cx="247200" cy="247200"/>
          </a:xfrm>
          <a:prstGeom prst="ellipse">
            <a:avLst/>
          </a:prstGeom>
          <a:noFill/>
          <a:ln cap="flat" cmpd="sng" w="38100">
            <a:solidFill>
              <a:srgbClr val="F534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3"/>
          <p:cNvSpPr txBox="1"/>
          <p:nvPr>
            <p:ph type="title"/>
          </p:nvPr>
        </p:nvSpPr>
        <p:spPr>
          <a:xfrm>
            <a:off x="457200" y="517425"/>
            <a:ext cx="8191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latin typeface="Raleway"/>
                <a:ea typeface="Raleway"/>
                <a:cs typeface="Raleway"/>
                <a:sym typeface="Raleway"/>
              </a:rPr>
              <a:t>3. Ternary Relationship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6" name="Google Shape;476;p13"/>
          <p:cNvSpPr txBox="1"/>
          <p:nvPr>
            <p:ph idx="1" type="body"/>
          </p:nvPr>
        </p:nvSpPr>
        <p:spPr>
          <a:xfrm>
            <a:off x="457200" y="1251300"/>
            <a:ext cx="7734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Relasi tunggal yang melibatkan </a:t>
            </a:r>
            <a:r>
              <a:rPr b="1" lang="en-US" sz="1700">
                <a:latin typeface="Barlow"/>
                <a:ea typeface="Barlow"/>
                <a:cs typeface="Barlow"/>
                <a:sym typeface="Barlow"/>
              </a:rPr>
              <a:t>tiga entitas</a:t>
            </a:r>
            <a:r>
              <a:rPr lang="en-US" sz="1700">
                <a:latin typeface="Barlow"/>
                <a:ea typeface="Barlow"/>
                <a:cs typeface="Barlow"/>
                <a:sym typeface="Barlow"/>
              </a:rPr>
              <a:t> didalamnya.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7" name="Google Shape;477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8" name="Google Shape;4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50951"/>
            <a:ext cx="4979569" cy="18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13"/>
          <p:cNvSpPr txBox="1"/>
          <p:nvPr/>
        </p:nvSpPr>
        <p:spPr>
          <a:xfrm>
            <a:off x="457200" y="3581375"/>
            <a:ext cx="71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*CST	: Curriculum Support Team</a:t>
            </a:r>
            <a:endParaRPr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