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Raleway Thin"/>
      <p:regular r:id="rId44"/>
      <p:bold r:id="rId45"/>
      <p:italic r:id="rId46"/>
      <p:boldItalic r:id="rId47"/>
    </p:embeddedFont>
    <p:embeddedFont>
      <p:font typeface="Arvo"/>
      <p:regular r:id="rId48"/>
      <p:bold r:id="rId49"/>
      <p:italic r:id="rId50"/>
      <p:boldItalic r:id="rId51"/>
    </p:embeddedFont>
    <p:embeddedFont>
      <p:font typeface="Barlow Light"/>
      <p:regular r:id="rId52"/>
      <p:bold r:id="rId53"/>
      <p:italic r:id="rId54"/>
      <p:boldItalic r:id="rId55"/>
    </p:embeddedFont>
    <p:embeddedFont>
      <p:font typeface="Barlow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RalewayThin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RalewayThin-italic.fntdata"/><Relationship Id="rId45" Type="http://schemas.openxmlformats.org/officeDocument/2006/relationships/font" Target="fonts/RalewayTh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rvo-regular.fntdata"/><Relationship Id="rId47" Type="http://schemas.openxmlformats.org/officeDocument/2006/relationships/font" Target="fonts/RalewayThin-boldItalic.fntdata"/><Relationship Id="rId49" Type="http://schemas.openxmlformats.org/officeDocument/2006/relationships/font" Target="fonts/Arv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rvo-boldItalic.fntdata"/><Relationship Id="rId50" Type="http://schemas.openxmlformats.org/officeDocument/2006/relationships/font" Target="fonts/Arvo-italic.fntdata"/><Relationship Id="rId53" Type="http://schemas.openxmlformats.org/officeDocument/2006/relationships/font" Target="fonts/BarlowLight-bold.fntdata"/><Relationship Id="rId52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55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54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57" Type="http://schemas.openxmlformats.org/officeDocument/2006/relationships/font" Target="fonts/Barlow-bold.fntdata"/><Relationship Id="rId12" Type="http://schemas.openxmlformats.org/officeDocument/2006/relationships/slide" Target="slides/slide8.xml"/><Relationship Id="rId56" Type="http://schemas.openxmlformats.org/officeDocument/2006/relationships/font" Target="fonts/Barlow-regular.fntdata"/><Relationship Id="rId15" Type="http://schemas.openxmlformats.org/officeDocument/2006/relationships/slide" Target="slides/slide11.xml"/><Relationship Id="rId59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58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05a01df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205a01df69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05a01df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205a01df69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05a01df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1205a01df69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05a01df6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205a01df69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05a01df6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205a01df69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05a01df6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205a01df69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05a01df6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205a01df69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05a01df6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205a01df69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05a01df6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205a01df69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92307b6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1192307b66e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05a01df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205a01df69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05a01df6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1205a01df69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83250d0e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183250d0e3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05a01df6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1205a01df69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205a01df6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205a01df69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05a01df6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1205a01df69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7e214940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7e21494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92307b66e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192307b66e_0_9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192307b66e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1192307b66e_0_9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83250d0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183250d0e3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92307b6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192307b66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92307b6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192307b66e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05a01df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205a01df69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05a01df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205a01df69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s://isometric.online/" TargetMode="External"/><Relationship Id="rId5" Type="http://schemas.openxmlformats.org/officeDocument/2006/relationships/hyperlink" Target="http://unsplash.com/&amp;utm_source=slidescarniv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27" name="Google Shape;27;p5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28" name="Google Shape;28;p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p5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" name="Google Shape;166;p5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5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5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5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59" name="Google Shape;259;p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4" name="Google Shape;264;p5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6" name="Google Shape;266;p5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3" name="Google Shape;293;p5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294" name="Google Shape;294;p5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9" name="Google Shape;299;p5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1" name="Google Shape;301;p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SISTEM DATABASE I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1077830" y="3232840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"/>
                <a:ea typeface="Barlow"/>
                <a:cs typeface="Barlow"/>
                <a:sym typeface="Barlow"/>
              </a:rPr>
              <a:t>28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&amp; </a:t>
            </a:r>
            <a:r>
              <a:rPr lang="en-US">
                <a:latin typeface="Barlow"/>
                <a:ea typeface="Barlow"/>
                <a:cs typeface="Barlow"/>
                <a:sym typeface="Barlow"/>
              </a:rPr>
              <a:t>30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Maret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4"/>
          <p:cNvSpPr txBox="1"/>
          <p:nvPr>
            <p:ph type="title"/>
          </p:nvPr>
        </p:nvSpPr>
        <p:spPr>
          <a:xfrm>
            <a:off x="476100" y="649550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Raleway"/>
                <a:ea typeface="Raleway"/>
                <a:cs typeface="Raleway"/>
                <a:sym typeface="Raleway"/>
              </a:rPr>
              <a:t>DDL - Alter Table (Mengubah tipe data pada field)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5" name="Google Shape;475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14"/>
          <p:cNvSpPr txBox="1"/>
          <p:nvPr/>
        </p:nvSpPr>
        <p:spPr>
          <a:xfrm>
            <a:off x="740700" y="1301325"/>
            <a:ext cx="76626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syntax : ALTER TABLE namaTable MODIFY namaField tipeDataBaru;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Contoh: ALTER TABLE  contacts MODIFY contactID int;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7" name="Google Shape;477;p14"/>
          <p:cNvSpPr/>
          <p:nvPr/>
        </p:nvSpPr>
        <p:spPr>
          <a:xfrm>
            <a:off x="6007050" y="3099700"/>
            <a:ext cx="631200" cy="832500"/>
          </a:xfrm>
          <a:prstGeom prst="curvedLeftArrow">
            <a:avLst>
              <a:gd fmla="val 25000" name="adj1"/>
              <a:gd fmla="val 47335" name="adj2"/>
              <a:gd fmla="val 25000" name="adj3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14"/>
          <p:cNvPicPr preferRelativeResize="0"/>
          <p:nvPr/>
        </p:nvPicPr>
        <p:blipFill rotWithShape="1">
          <a:blip r:embed="rId3">
            <a:alphaModFix/>
          </a:blip>
          <a:srcRect b="0" l="0" r="10570" t="0"/>
          <a:stretch/>
        </p:blipFill>
        <p:spPr>
          <a:xfrm>
            <a:off x="770726" y="1956225"/>
            <a:ext cx="4872225" cy="1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4"/>
          <p:cNvPicPr preferRelativeResize="0"/>
          <p:nvPr/>
        </p:nvPicPr>
        <p:blipFill rotWithShape="1">
          <a:blip r:embed="rId4">
            <a:alphaModFix/>
          </a:blip>
          <a:srcRect b="0" l="0" r="4534" t="0"/>
          <a:stretch/>
        </p:blipFill>
        <p:spPr>
          <a:xfrm>
            <a:off x="770725" y="3541150"/>
            <a:ext cx="4872225" cy="1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5"/>
          <p:cNvSpPr txBox="1"/>
          <p:nvPr>
            <p:ph type="title"/>
          </p:nvPr>
        </p:nvSpPr>
        <p:spPr>
          <a:xfrm>
            <a:off x="476100" y="649550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Raleway"/>
                <a:ea typeface="Raleway"/>
                <a:cs typeface="Raleway"/>
                <a:sym typeface="Raleway"/>
              </a:rPr>
              <a:t>DDL - Alter Table (Mengubah nama field)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5" name="Google Shape;485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15"/>
          <p:cNvSpPr txBox="1"/>
          <p:nvPr/>
        </p:nvSpPr>
        <p:spPr>
          <a:xfrm>
            <a:off x="740700" y="1301325"/>
            <a:ext cx="8403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syntax : ALTER TABLE namaTable CHANGE namaField namaFieldBaru tipeDataBaru;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Contoh: ALTER TABLE  contacts CHANGE first_name full_name varchar(20);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7" name="Google Shape;487;p15"/>
          <p:cNvSpPr/>
          <p:nvPr/>
        </p:nvSpPr>
        <p:spPr>
          <a:xfrm>
            <a:off x="5567450" y="3090825"/>
            <a:ext cx="631200" cy="832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25" y="3592500"/>
            <a:ext cx="4657767" cy="13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15"/>
          <p:cNvPicPr preferRelativeResize="0"/>
          <p:nvPr/>
        </p:nvPicPr>
        <p:blipFill rotWithShape="1">
          <a:blip r:embed="rId4">
            <a:alphaModFix/>
          </a:blip>
          <a:srcRect b="0" l="0" r="4534" t="0"/>
          <a:stretch/>
        </p:blipFill>
        <p:spPr>
          <a:xfrm>
            <a:off x="770725" y="2024325"/>
            <a:ext cx="4657775" cy="138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"/>
          <p:cNvSpPr txBox="1"/>
          <p:nvPr>
            <p:ph type="title"/>
          </p:nvPr>
        </p:nvSpPr>
        <p:spPr>
          <a:xfrm>
            <a:off x="476100" y="649550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Raleway"/>
                <a:ea typeface="Raleway"/>
                <a:cs typeface="Raleway"/>
                <a:sym typeface="Raleway"/>
              </a:rPr>
              <a:t>DDL - Alter Table (Mengubah nama table)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Google Shape;495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16"/>
          <p:cNvSpPr txBox="1"/>
          <p:nvPr/>
        </p:nvSpPr>
        <p:spPr>
          <a:xfrm>
            <a:off x="740700" y="1301325"/>
            <a:ext cx="8403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syntax : ALTER TABLE namaTable RENAME TO namaTablebaru;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Contoh: </a:t>
            </a: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ALTER TABLE contacts RENAME TO kontak;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7" name="Google Shape;497;p16"/>
          <p:cNvSpPr/>
          <p:nvPr/>
        </p:nvSpPr>
        <p:spPr>
          <a:xfrm>
            <a:off x="5717175" y="2844200"/>
            <a:ext cx="631200" cy="832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16"/>
          <p:cNvPicPr preferRelativeResize="0"/>
          <p:nvPr/>
        </p:nvPicPr>
        <p:blipFill rotWithShape="1">
          <a:blip r:embed="rId3">
            <a:alphaModFix/>
          </a:blip>
          <a:srcRect b="21912" l="0" r="60268" t="56148"/>
          <a:stretch/>
        </p:blipFill>
        <p:spPr>
          <a:xfrm>
            <a:off x="920575" y="3310450"/>
            <a:ext cx="4657777" cy="1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575" y="1851850"/>
            <a:ext cx="4657767" cy="13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7"/>
          <p:cNvSpPr txBox="1"/>
          <p:nvPr>
            <p:ph type="title"/>
          </p:nvPr>
        </p:nvSpPr>
        <p:spPr>
          <a:xfrm>
            <a:off x="476100" y="649550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Raleway"/>
                <a:ea typeface="Raleway"/>
                <a:cs typeface="Raleway"/>
                <a:sym typeface="Raleway"/>
              </a:rPr>
              <a:t>DDL - Alter Table (Menambah field baru)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5" name="Google Shape;505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17"/>
          <p:cNvSpPr txBox="1"/>
          <p:nvPr/>
        </p:nvSpPr>
        <p:spPr>
          <a:xfrm>
            <a:off x="740700" y="1301325"/>
            <a:ext cx="8403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syntax : ALTER TABLE namaTabel ADD namaFieldBaru tipeDataNya;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Contoh: ALTER TABLE  kontak ADD age int  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07" name="Google Shape;5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913" y="3403450"/>
            <a:ext cx="4841525" cy="15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762" y="3403450"/>
            <a:ext cx="4841525" cy="1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7"/>
          <p:cNvSpPr/>
          <p:nvPr/>
        </p:nvSpPr>
        <p:spPr>
          <a:xfrm>
            <a:off x="7054425" y="3203375"/>
            <a:ext cx="631200" cy="832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17"/>
          <p:cNvPicPr preferRelativeResize="0"/>
          <p:nvPr/>
        </p:nvPicPr>
        <p:blipFill rotWithShape="1">
          <a:blip r:embed="rId3">
            <a:alphaModFix/>
          </a:blip>
          <a:srcRect b="0" l="0" r="-12334" t="0"/>
          <a:stretch/>
        </p:blipFill>
        <p:spPr>
          <a:xfrm>
            <a:off x="770675" y="3403450"/>
            <a:ext cx="5438700" cy="15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7"/>
          <p:cNvPicPr preferRelativeResize="0"/>
          <p:nvPr/>
        </p:nvPicPr>
        <p:blipFill rotWithShape="1">
          <a:blip r:embed="rId4">
            <a:alphaModFix/>
          </a:blip>
          <a:srcRect b="9860" l="0" r="51293" t="67959"/>
          <a:stretch/>
        </p:blipFill>
        <p:spPr>
          <a:xfrm>
            <a:off x="1334600" y="1912225"/>
            <a:ext cx="5537849" cy="14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7"/>
          <p:cNvPicPr preferRelativeResize="0"/>
          <p:nvPr/>
        </p:nvPicPr>
        <p:blipFill rotWithShape="1">
          <a:blip r:embed="rId4">
            <a:alphaModFix/>
          </a:blip>
          <a:srcRect b="9860" l="0" r="51293" t="67959"/>
          <a:stretch/>
        </p:blipFill>
        <p:spPr>
          <a:xfrm>
            <a:off x="770675" y="1912225"/>
            <a:ext cx="5537849" cy="141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17"/>
          <p:cNvSpPr/>
          <p:nvPr/>
        </p:nvSpPr>
        <p:spPr>
          <a:xfrm>
            <a:off x="4884175" y="2036150"/>
            <a:ext cx="1700700" cy="37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DESCRIBE == DESC</a:t>
            </a:r>
            <a:endParaRPr b="0" i="1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8"/>
          <p:cNvSpPr txBox="1"/>
          <p:nvPr>
            <p:ph type="title"/>
          </p:nvPr>
        </p:nvSpPr>
        <p:spPr>
          <a:xfrm>
            <a:off x="476100" y="649550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Raleway"/>
                <a:ea typeface="Raleway"/>
                <a:cs typeface="Raleway"/>
                <a:sym typeface="Raleway"/>
              </a:rPr>
              <a:t>DDL - Alter table (Menghapus field)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9" name="Google Shape;519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18"/>
          <p:cNvSpPr txBox="1"/>
          <p:nvPr/>
        </p:nvSpPr>
        <p:spPr>
          <a:xfrm>
            <a:off x="740700" y="1301325"/>
            <a:ext cx="8403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syntax : ALTER TABLE namaTabel DROP namaField;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Contoh: ALTER TABLE  kontak DROP last_name;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1" name="Google Shape;521;p18"/>
          <p:cNvSpPr/>
          <p:nvPr/>
        </p:nvSpPr>
        <p:spPr>
          <a:xfrm>
            <a:off x="5282300" y="3093450"/>
            <a:ext cx="631200" cy="832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60" y="2005047"/>
            <a:ext cx="4445110" cy="1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8"/>
          <p:cNvPicPr preferRelativeResize="0"/>
          <p:nvPr/>
        </p:nvPicPr>
        <p:blipFill rotWithShape="1">
          <a:blip r:embed="rId4">
            <a:alphaModFix/>
          </a:blip>
          <a:srcRect b="0" l="0" r="5294" t="0"/>
          <a:stretch/>
        </p:blipFill>
        <p:spPr>
          <a:xfrm>
            <a:off x="770750" y="3557725"/>
            <a:ext cx="4445125" cy="145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type="title"/>
          </p:nvPr>
        </p:nvSpPr>
        <p:spPr>
          <a:xfrm>
            <a:off x="476100" y="649550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Raleway"/>
                <a:ea typeface="Raleway"/>
                <a:cs typeface="Raleway"/>
                <a:sym typeface="Raleway"/>
              </a:rPr>
              <a:t>DDL - Drop table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9" name="Google Shape;529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740700" y="1301325"/>
            <a:ext cx="8403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syntax : DROP TABLE namaTabel;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Contoh: DROP TABLE kontak;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19"/>
          <p:cNvSpPr/>
          <p:nvPr/>
        </p:nvSpPr>
        <p:spPr>
          <a:xfrm>
            <a:off x="4289163" y="3010675"/>
            <a:ext cx="631200" cy="832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188" y="2165075"/>
            <a:ext cx="30956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8951" y="3738125"/>
            <a:ext cx="30861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"/>
          <p:cNvSpPr txBox="1"/>
          <p:nvPr>
            <p:ph type="title"/>
          </p:nvPr>
        </p:nvSpPr>
        <p:spPr>
          <a:xfrm>
            <a:off x="476100" y="649550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Raleway"/>
                <a:ea typeface="Raleway"/>
                <a:cs typeface="Raleway"/>
                <a:sym typeface="Raleway"/>
              </a:rPr>
              <a:t>DDL - Truncate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9" name="Google Shape;539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p20"/>
          <p:cNvSpPr txBox="1"/>
          <p:nvPr/>
        </p:nvSpPr>
        <p:spPr>
          <a:xfrm>
            <a:off x="740700" y="1301325"/>
            <a:ext cx="8403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syntax : TRUNCATE namaTabel;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Contoh: TRUNCATE kontak;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41" name="Google Shape;541;p20"/>
          <p:cNvPicPr preferRelativeResize="0"/>
          <p:nvPr/>
        </p:nvPicPr>
        <p:blipFill rotWithShape="1">
          <a:blip r:embed="rId3">
            <a:alphaModFix/>
          </a:blip>
          <a:srcRect b="7943" l="0" r="64191" t="78887"/>
          <a:stretch/>
        </p:blipFill>
        <p:spPr>
          <a:xfrm>
            <a:off x="871500" y="3649604"/>
            <a:ext cx="4868547" cy="106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0"/>
          <p:cNvPicPr preferRelativeResize="0"/>
          <p:nvPr/>
        </p:nvPicPr>
        <p:blipFill rotWithShape="1">
          <a:blip r:embed="rId4">
            <a:alphaModFix/>
          </a:blip>
          <a:srcRect b="0" l="0" r="0" t="57915"/>
          <a:stretch/>
        </p:blipFill>
        <p:spPr>
          <a:xfrm>
            <a:off x="871500" y="1842200"/>
            <a:ext cx="4868549" cy="191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1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DML (Data Manipulation Language)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8" name="Google Shape;548;p21"/>
          <p:cNvSpPr txBox="1"/>
          <p:nvPr>
            <p:ph idx="1" type="body"/>
          </p:nvPr>
        </p:nvSpPr>
        <p:spPr>
          <a:xfrm>
            <a:off x="457200" y="1251300"/>
            <a:ext cx="75486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Perintah yang digunakan untuk memanipulasi suatu tabel di dalam database.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Insert 	→ Menambahkan record ke tabel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Update  	→ Memperbarui record yang sudah ada di tabel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Delete 	→ Menghapus record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9" name="Google Shape;549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DQL (Data Query Language)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5" name="Google Shape;555;p22"/>
          <p:cNvSpPr txBox="1"/>
          <p:nvPr>
            <p:ph idx="1" type="body"/>
          </p:nvPr>
        </p:nvSpPr>
        <p:spPr>
          <a:xfrm>
            <a:off x="457200" y="1251300"/>
            <a:ext cx="75486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Perintah yang digunakan untuk mengambil data yang ada di dalam database.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Select	→ Menampilkan record yang ada di tabel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6" name="Google Shape;556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DML - Insert → Select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3" name="Google Shape;5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25" y="1279775"/>
            <a:ext cx="4760585" cy="14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3"/>
          <p:cNvPicPr preferRelativeResize="0"/>
          <p:nvPr/>
        </p:nvPicPr>
        <p:blipFill rotWithShape="1">
          <a:blip r:embed="rId4">
            <a:alphaModFix/>
          </a:blip>
          <a:srcRect b="0" l="0" r="5544" t="0"/>
          <a:stretch/>
        </p:blipFill>
        <p:spPr>
          <a:xfrm>
            <a:off x="800925" y="2629650"/>
            <a:ext cx="4730375" cy="20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 txBox="1"/>
          <p:nvPr>
            <p:ph type="ctrTitle"/>
          </p:nvPr>
        </p:nvSpPr>
        <p:spPr>
          <a:xfrm>
            <a:off x="1085850" y="2031025"/>
            <a:ext cx="4676700" cy="5916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Review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6"/>
          <p:cNvSpPr txBox="1"/>
          <p:nvPr>
            <p:ph idx="1" type="subTitle"/>
          </p:nvPr>
        </p:nvSpPr>
        <p:spPr>
          <a:xfrm>
            <a:off x="1085850" y="2632672"/>
            <a:ext cx="46767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400"/>
              <a:t>ERD</a:t>
            </a:r>
            <a:endParaRPr sz="2400"/>
          </a:p>
          <a:p>
            <a:pPr indent="-3683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400"/>
              <a:t>Pemetaan Kardinalitas</a:t>
            </a:r>
            <a:endParaRPr sz="2400"/>
          </a:p>
        </p:txBody>
      </p:sp>
      <p:grpSp>
        <p:nvGrpSpPr>
          <p:cNvPr id="309" name="Google Shape;309;p6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10" name="Google Shape;310;p6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" name="Google Shape;331;p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6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1" name="Google Shape;401;p6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02" name="Google Shape;402;p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DML - Update → Select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0" name="Google Shape;570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1" name="Google Shape;5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25" y="1245698"/>
            <a:ext cx="4006224" cy="36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DML - Delete → Select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7" name="Google Shape;577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8" name="Google Shape;5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25" y="1169273"/>
            <a:ext cx="4190454" cy="36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Tugas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>
            <p:ph type="title"/>
          </p:nvPr>
        </p:nvSpPr>
        <p:spPr>
          <a:xfrm>
            <a:off x="457200" y="605600"/>
            <a:ext cx="564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Tugas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9" name="Google Shape;589;p27"/>
          <p:cNvSpPr txBox="1"/>
          <p:nvPr>
            <p:ph idx="1" type="body"/>
          </p:nvPr>
        </p:nvSpPr>
        <p:spPr>
          <a:xfrm>
            <a:off x="457200" y="1408900"/>
            <a:ext cx="84465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Barlow"/>
              <a:buAutoNum type="arabicPeriod"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Buat Database bernama “dbCustomer”,  lalu gunakan database tersebut.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Barlow"/>
              <a:buAutoNum type="arabicPeriod"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Buat query untuk membuat tabel bernama “customer” sebagai berikut.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0" name="Google Shape;590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1" name="Google Shape;591;p27"/>
          <p:cNvPicPr preferRelativeResize="0"/>
          <p:nvPr/>
        </p:nvPicPr>
        <p:blipFill rotWithShape="1">
          <a:blip r:embed="rId3">
            <a:alphaModFix/>
          </a:blip>
          <a:srcRect b="0" l="0" r="7218" t="12418"/>
          <a:stretch/>
        </p:blipFill>
        <p:spPr>
          <a:xfrm>
            <a:off x="817925" y="2103975"/>
            <a:ext cx="6996750" cy="19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 txBox="1"/>
          <p:nvPr>
            <p:ph idx="1" type="body"/>
          </p:nvPr>
        </p:nvSpPr>
        <p:spPr>
          <a:xfrm>
            <a:off x="457200" y="876300"/>
            <a:ext cx="84465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3. 	Buat query untuk menambahkan record pada tabel “customer”.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7" name="Google Shape;597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8" name="Google Shape;598;p28"/>
          <p:cNvGrpSpPr/>
          <p:nvPr/>
        </p:nvGrpSpPr>
        <p:grpSpPr>
          <a:xfrm>
            <a:off x="713450" y="1642308"/>
            <a:ext cx="6913310" cy="1993297"/>
            <a:chOff x="1795850" y="1992650"/>
            <a:chExt cx="6343650" cy="1619250"/>
          </a:xfrm>
        </p:grpSpPr>
        <p:pic>
          <p:nvPicPr>
            <p:cNvPr id="599" name="Google Shape;59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95850" y="1992650"/>
              <a:ext cx="634365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07100" y="2443463"/>
              <a:ext cx="276225" cy="80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 txBox="1"/>
          <p:nvPr>
            <p:ph idx="1" type="body"/>
          </p:nvPr>
        </p:nvSpPr>
        <p:spPr>
          <a:xfrm>
            <a:off x="457200" y="876300"/>
            <a:ext cx="84465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. 	Buat query untuk menampilkan record dari table “customer”  yang “customer_name”-nya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terdapat kata “John” 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6" name="Google Shape;606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7" name="Google Shape;607;p29"/>
          <p:cNvGrpSpPr/>
          <p:nvPr/>
        </p:nvGrpSpPr>
        <p:grpSpPr>
          <a:xfrm>
            <a:off x="1012331" y="1759871"/>
            <a:ext cx="6588746" cy="1429136"/>
            <a:chOff x="1614475" y="2198663"/>
            <a:chExt cx="5915025" cy="1095375"/>
          </a:xfrm>
        </p:grpSpPr>
        <p:pic>
          <p:nvPicPr>
            <p:cNvPr id="608" name="Google Shape;60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14475" y="2198663"/>
              <a:ext cx="5915025" cy="109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72800" y="2615688"/>
              <a:ext cx="200025" cy="323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/>
          <p:nvPr>
            <p:ph idx="1" type="body"/>
          </p:nvPr>
        </p:nvSpPr>
        <p:spPr>
          <a:xfrm>
            <a:off x="457200" y="876300"/>
            <a:ext cx="84465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. 	</a:t>
            </a: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Buatlah 3 query ALTER TABLE  “customer” bebas, lalu jelaskan query tersebut untuk apa.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Tampilkan juga perbedaan sebelum melakukan query tersebut dan sesudah melakukan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query tersebut!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5" name="Google Shape;615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959481" y="2103346"/>
            <a:ext cx="6588746" cy="1429136"/>
            <a:chOff x="1614475" y="2198663"/>
            <a:chExt cx="5915025" cy="1095375"/>
          </a:xfrm>
        </p:grpSpPr>
        <p:pic>
          <p:nvPicPr>
            <p:cNvPr id="617" name="Google Shape;61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14475" y="2198663"/>
              <a:ext cx="5915025" cy="109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72800" y="2615688"/>
              <a:ext cx="200025" cy="323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/>
          <p:nvPr>
            <p:ph type="title"/>
          </p:nvPr>
        </p:nvSpPr>
        <p:spPr>
          <a:xfrm>
            <a:off x="457200" y="605600"/>
            <a:ext cx="5640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aleway"/>
                <a:ea typeface="Raleway"/>
                <a:cs typeface="Raleway"/>
                <a:sym typeface="Raleway"/>
              </a:rPr>
              <a:t>Format Tugas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4" name="Google Shape;624;p31"/>
          <p:cNvSpPr txBox="1"/>
          <p:nvPr>
            <p:ph idx="1" type="body"/>
          </p:nvPr>
        </p:nvSpPr>
        <p:spPr>
          <a:xfrm>
            <a:off x="457200" y="1038975"/>
            <a:ext cx="84465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Barlow"/>
              <a:buChar char="▸"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Nama, NPM, &amp; Kelas di kiri atas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Barlow"/>
              <a:buChar char="▸"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Isi PDF berupa screenshot query beserta penjelasan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500"/>
              <a:buFont typeface="Barlow"/>
              <a:buChar char="▸"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Setiap query yang dikerjakan diberikan nama-npm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5" name="Google Shape;625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6" name="Google Shape;626;p31"/>
          <p:cNvPicPr preferRelativeResize="0"/>
          <p:nvPr/>
        </p:nvPicPr>
        <p:blipFill rotWithShape="1">
          <a:blip r:embed="rId3">
            <a:alphaModFix/>
          </a:blip>
          <a:srcRect b="18909" l="12944" r="29547" t="34320"/>
          <a:stretch/>
        </p:blipFill>
        <p:spPr>
          <a:xfrm>
            <a:off x="816650" y="1992950"/>
            <a:ext cx="6221775" cy="28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2"/>
          <p:cNvSpPr txBox="1"/>
          <p:nvPr>
            <p:ph type="title"/>
          </p:nvPr>
        </p:nvSpPr>
        <p:spPr>
          <a:xfrm>
            <a:off x="457200" y="605600"/>
            <a:ext cx="6592500" cy="68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Raleway"/>
                <a:ea typeface="Raleway"/>
                <a:cs typeface="Raleway"/>
                <a:sym typeface="Raleway"/>
              </a:rPr>
              <a:t>Teknis Pengumpulan</a:t>
            </a:r>
            <a:endParaRPr b="1" sz="4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2" name="Google Shape;632;p32"/>
          <p:cNvSpPr txBox="1"/>
          <p:nvPr>
            <p:ph idx="1" type="body"/>
          </p:nvPr>
        </p:nvSpPr>
        <p:spPr>
          <a:xfrm>
            <a:off x="631500" y="1471450"/>
            <a:ext cx="6676500" cy="31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Deadline :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Kelas A : 3 April 2022 (23:59)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Kelas B : 5 April 2022 (23:59)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Format Penamaan :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Kelas_NPM_Tugas4.pdf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Kirim Ke :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Google Classroom</a:t>
            </a:r>
            <a:endParaRPr sz="1600"/>
          </a:p>
        </p:txBody>
      </p:sp>
      <p:sp>
        <p:nvSpPr>
          <p:cNvPr id="633" name="Google Shape;633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3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Tunggu dulu.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SQL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4"/>
          <p:cNvSpPr txBox="1"/>
          <p:nvPr>
            <p:ph type="ctrTitle"/>
          </p:nvPr>
        </p:nvSpPr>
        <p:spPr>
          <a:xfrm>
            <a:off x="1076325" y="1863600"/>
            <a:ext cx="67722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Minggu depan UTS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427600" y="2955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Materi : ERD - SQL</a:t>
            </a:r>
            <a:endParaRPr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800"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0" name="Google Shape;650;p35"/>
          <p:cNvSpPr txBox="1"/>
          <p:nvPr>
            <p:ph idx="1" type="body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Jika ada pertanyaan bisa hubungi asprak melalui channel discussion di discord ya!</a:t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2400"/>
              <a:t>Presentation template by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/>
              <a:t>Illustrations by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/>
              <a:t>Photographs by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651" name="Google Shape;651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"/>
          <p:cNvSpPr txBox="1"/>
          <p:nvPr>
            <p:ph type="title"/>
          </p:nvPr>
        </p:nvSpPr>
        <p:spPr>
          <a:xfrm>
            <a:off x="457200" y="517425"/>
            <a:ext cx="8103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SQL (Structured Query Language) 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p8"/>
          <p:cNvSpPr txBox="1"/>
          <p:nvPr>
            <p:ph idx="1" type="body"/>
          </p:nvPr>
        </p:nvSpPr>
        <p:spPr>
          <a:xfrm>
            <a:off x="756650" y="1719850"/>
            <a:ext cx="59721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SQL</a:t>
            </a: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(Structured Query Language) </a:t>
            </a: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adalah bahasa khusus yang digunakan untuk mengakses data - data yang ada di dalam database relasional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6" name="Google Shape;426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Perintah-Perintah SQL (SQL Commands)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2" name="Google Shape;43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3" name="Google Shape;433;p9"/>
          <p:cNvPicPr preferRelativeResize="0"/>
          <p:nvPr/>
        </p:nvPicPr>
        <p:blipFill rotWithShape="1">
          <a:blip r:embed="rId3">
            <a:alphaModFix/>
          </a:blip>
          <a:srcRect b="12992" l="18160" r="34805" t="31075"/>
          <a:stretch/>
        </p:blipFill>
        <p:spPr>
          <a:xfrm>
            <a:off x="1481175" y="1193025"/>
            <a:ext cx="5150749" cy="34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DDL (Data Definition Language)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9" name="Google Shape;439;p10"/>
          <p:cNvSpPr txBox="1"/>
          <p:nvPr>
            <p:ph idx="1" type="body"/>
          </p:nvPr>
        </p:nvSpPr>
        <p:spPr>
          <a:xfrm>
            <a:off x="457200" y="1251300"/>
            <a:ext cx="75486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Perintah yang digunakan untuk membuat atau mengubah kerangka database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b="1" lang="en-US" sz="1700">
                <a:latin typeface="Barlow"/>
                <a:ea typeface="Barlow"/>
                <a:cs typeface="Barlow"/>
                <a:sym typeface="Barlow"/>
              </a:rPr>
              <a:t>Create</a:t>
            </a: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  		→ Membuat database/ tabel baru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b="1" lang="en-US" sz="1700">
                <a:latin typeface="Barlow"/>
                <a:ea typeface="Barlow"/>
                <a:cs typeface="Barlow"/>
                <a:sym typeface="Barlow"/>
              </a:rPr>
              <a:t>Alter</a:t>
            </a: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 	 	→ Mengubah karakteristik dari database/tabel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b="1" lang="en-US" sz="1700">
                <a:latin typeface="Barlow"/>
                <a:ea typeface="Barlow"/>
                <a:cs typeface="Barlow"/>
                <a:sym typeface="Barlow"/>
              </a:rPr>
              <a:t>Drop</a:t>
            </a: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 	 	→ Menghapus database/tabel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b="1" lang="en-US" sz="1700">
                <a:latin typeface="Barlow"/>
                <a:ea typeface="Barlow"/>
                <a:cs typeface="Barlow"/>
                <a:sym typeface="Barlow"/>
              </a:rPr>
              <a:t>Truncate</a:t>
            </a: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 		→ Menghapus semua record di tabel termasuk ruang yang digunakan untuk menyimpan record tersebut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0" name="Google Shape;440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1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DDL - Create database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6" name="Google Shape;446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7" name="Google Shape;447;p11"/>
          <p:cNvPicPr preferRelativeResize="0"/>
          <p:nvPr/>
        </p:nvPicPr>
        <p:blipFill rotWithShape="1">
          <a:blip r:embed="rId3">
            <a:alphaModFix/>
          </a:blip>
          <a:srcRect b="76042" l="0" r="0" t="0"/>
          <a:stretch/>
        </p:blipFill>
        <p:spPr>
          <a:xfrm>
            <a:off x="938075" y="1165763"/>
            <a:ext cx="6029325" cy="8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1"/>
          <p:cNvPicPr preferRelativeResize="0"/>
          <p:nvPr/>
        </p:nvPicPr>
        <p:blipFill rotWithShape="1">
          <a:blip r:embed="rId3">
            <a:alphaModFix/>
          </a:blip>
          <a:srcRect b="0" l="0" r="0" t="35488"/>
          <a:stretch/>
        </p:blipFill>
        <p:spPr>
          <a:xfrm>
            <a:off x="938075" y="2304975"/>
            <a:ext cx="6029325" cy="21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1"/>
          <p:cNvSpPr/>
          <p:nvPr/>
        </p:nvSpPr>
        <p:spPr>
          <a:xfrm>
            <a:off x="4814550" y="1277225"/>
            <a:ext cx="1987500" cy="5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Membuat dan menggunakan database</a:t>
            </a:r>
            <a:endParaRPr b="0" i="1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11"/>
          <p:cNvSpPr/>
          <p:nvPr/>
        </p:nvSpPr>
        <p:spPr>
          <a:xfrm>
            <a:off x="4814550" y="2799425"/>
            <a:ext cx="1987500" cy="81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Menampilkan database yang ada di dalam sistem</a:t>
            </a:r>
            <a:endParaRPr b="0" i="1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2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DDL - Drop database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6" name="Google Shape;456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7" name="Google Shape;4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25" y="1304923"/>
            <a:ext cx="66960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2"/>
          <p:cNvSpPr/>
          <p:nvPr/>
        </p:nvSpPr>
        <p:spPr>
          <a:xfrm>
            <a:off x="5076925" y="1372075"/>
            <a:ext cx="1987500" cy="37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Menghapus database</a:t>
            </a:r>
            <a:endParaRPr b="0" i="1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12"/>
          <p:cNvSpPr/>
          <p:nvPr/>
        </p:nvSpPr>
        <p:spPr>
          <a:xfrm>
            <a:off x="5076925" y="1944825"/>
            <a:ext cx="1987500" cy="81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Menampilkan database yang ada di dalam sistem</a:t>
            </a:r>
            <a:endParaRPr b="0" i="1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Raleway"/>
                <a:ea typeface="Raleway"/>
                <a:cs typeface="Raleway"/>
                <a:sym typeface="Raleway"/>
              </a:rPr>
              <a:t>DDL - Create table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5" name="Google Shape;46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6" name="Google Shape;4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688" y="2907725"/>
            <a:ext cx="5909225" cy="156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700" y="1199198"/>
            <a:ext cx="5909225" cy="127149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13"/>
          <p:cNvSpPr/>
          <p:nvPr/>
        </p:nvSpPr>
        <p:spPr>
          <a:xfrm>
            <a:off x="5598200" y="1646250"/>
            <a:ext cx="1467600" cy="37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Membuat tabel</a:t>
            </a:r>
            <a:endParaRPr b="0" i="1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13"/>
          <p:cNvSpPr/>
          <p:nvPr/>
        </p:nvSpPr>
        <p:spPr>
          <a:xfrm>
            <a:off x="5598200" y="3268950"/>
            <a:ext cx="1467600" cy="73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Menampilkan tabel dan tipe datanya</a:t>
            </a:r>
            <a:endParaRPr b="0" i="1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