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naheim"/>
      <p:regular r:id="rId39"/>
    </p:embeddedFont>
    <p:embeddedFont>
      <p:font typeface="Barlow Condensed ExtraBold"/>
      <p:bold r:id="rId40"/>
      <p:boldItalic r:id="rId41"/>
    </p:embeddedFont>
    <p:embeddedFont>
      <p:font typeface="Overpass Mono"/>
      <p:regular r:id="rId42"/>
      <p:bold r:id="rId43"/>
    </p:embeddedFont>
    <p:embeddedFont>
      <p:font typeface="Barl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69DAF0-E6DA-49FA-A98F-A2F0476C7065}">
  <a:tblStyle styleId="{D869DAF0-E6DA-49FA-A98F-A2F0476C70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ExtraBold-bold.fntdata"/><Relationship Id="rId20" Type="http://schemas.openxmlformats.org/officeDocument/2006/relationships/slide" Target="slides/slide15.xml"/><Relationship Id="rId42" Type="http://schemas.openxmlformats.org/officeDocument/2006/relationships/font" Target="fonts/OverpassMono-regular.fntdata"/><Relationship Id="rId41" Type="http://schemas.openxmlformats.org/officeDocument/2006/relationships/font" Target="fonts/BarlowCondensedExtraBold-boldItalic.fntdata"/><Relationship Id="rId22" Type="http://schemas.openxmlformats.org/officeDocument/2006/relationships/slide" Target="slides/slide17.xml"/><Relationship Id="rId44" Type="http://schemas.openxmlformats.org/officeDocument/2006/relationships/font" Target="fonts/Barlow-regular.fntdata"/><Relationship Id="rId21" Type="http://schemas.openxmlformats.org/officeDocument/2006/relationships/slide" Target="slides/slide16.xml"/><Relationship Id="rId43" Type="http://schemas.openxmlformats.org/officeDocument/2006/relationships/font" Target="fonts/OverpassMono-bold.fntdata"/><Relationship Id="rId24" Type="http://schemas.openxmlformats.org/officeDocument/2006/relationships/slide" Target="slides/slide19.xml"/><Relationship Id="rId46" Type="http://schemas.openxmlformats.org/officeDocument/2006/relationships/font" Target="fonts/Barlow-italic.fntdata"/><Relationship Id="rId23" Type="http://schemas.openxmlformats.org/officeDocument/2006/relationships/slide" Target="slides/slide18.xml"/><Relationship Id="rId45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Barl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naheim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4501d93b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4501d93b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005233f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005233f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4501d93b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4501d93b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005233fd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c005233f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005233f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005233f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005233fd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005233fd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005233f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005233f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005233fd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005233fd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493bb6a7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493bb6a7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493bb6a7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493bb6a7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005233fd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005233fd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493bb6a7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493bb6a7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005233f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005233f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4501d93b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94501d93b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4501d93b8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4501d93b8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005233f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005233f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005233f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005233f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005233f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005233f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4501d93b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4501d93b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501d93b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501d93b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4501d93b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4501d93b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005233fd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005233fd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4501d93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4501d93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4501d93b8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4501d93b8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4501d93b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4501d93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4501d9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94501d9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4501d93b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4501d93b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4501d93b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4501d93b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5fec8a99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5fec8a99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4501d93b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4501d93b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tackoverflow.com/questions/1452721/why-is-using-namespace-std-considered-bad-practic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hocolatey.org/instal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mbuilov/gnumake-windows/blob/master/gnumake-4.3-x64.ex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petanikode.com/tutorial/git/" TargetMode="External"/><Relationship Id="rId4" Type="http://schemas.openxmlformats.org/officeDocument/2006/relationships/hyperlink" Target="https://apps.himatif.org/kkm/video/19" TargetMode="External"/><Relationship Id="rId5" Type="http://schemas.openxmlformats.org/officeDocument/2006/relationships/hyperlink" Target="https://apps.himatif.org/kkm/video/20" TargetMode="External"/><Relationship Id="rId6" Type="http://schemas.openxmlformats.org/officeDocument/2006/relationships/hyperlink" Target="https://apps.himatif.org/kkm/video/21" TargetMode="External"/><Relationship Id="rId7" Type="http://schemas.openxmlformats.org/officeDocument/2006/relationships/hyperlink" Target="https://apps.himatif.org/kkm/video/22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aktikum-tiunpad-2022.github.io/strukdat-modul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50"/>
            <a:ext cx="5106000" cy="19104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PRAKTIKUM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STRUKTUR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DATA</a:t>
            </a:r>
            <a:endParaRPr sz="52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Perkenalan Praktikum Struktur Data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5824575" y="86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#1</a:t>
            </a:r>
            <a:endParaRPr b="1" sz="12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b="0" l="13778" r="13778" t="0"/>
          <a:stretch/>
        </p:blipFill>
        <p:spPr>
          <a:xfrm>
            <a:off x="5353050" y="1809750"/>
            <a:ext cx="3324252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609500" y="1973025"/>
            <a:ext cx="38604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C++ Struct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Pemahaman dan konsep struktur data.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Implementasi berbagai macam struktur data.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Kelebihan dan kekurangan dari jenis-jenis struktur data.</a:t>
            </a:r>
            <a:endParaRPr/>
          </a:p>
        </p:txBody>
      </p:sp>
      <p:sp>
        <p:nvSpPr>
          <p:cNvPr id="408" name="Google Shape;408;p34"/>
          <p:cNvSpPr txBox="1"/>
          <p:nvPr>
            <p:ph type="title"/>
          </p:nvPr>
        </p:nvSpPr>
        <p:spPr>
          <a:xfrm>
            <a:off x="560825" y="905550"/>
            <a:ext cx="39090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Praktikum Struktur 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Praktikum</a:t>
            </a:r>
            <a:endParaRPr/>
          </a:p>
        </p:txBody>
      </p:sp>
      <p:sp>
        <p:nvSpPr>
          <p:cNvPr id="415" name="Google Shape;415;p35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Stack</a:t>
            </a:r>
            <a:endParaRPr b="1" sz="1600"/>
          </a:p>
        </p:txBody>
      </p:sp>
      <p:sp>
        <p:nvSpPr>
          <p:cNvPr id="416" name="Google Shape;416;p35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7" name="Google Shape;417;p35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Pointer dan Struct</a:t>
            </a:r>
            <a:endParaRPr b="1" sz="1600"/>
          </a:p>
        </p:txBody>
      </p:sp>
      <p:sp>
        <p:nvSpPr>
          <p:cNvPr id="418" name="Google Shape;418;p35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419" name="Google Shape;419;p35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Linked List</a:t>
            </a:r>
            <a:endParaRPr b="1" sz="1600"/>
          </a:p>
        </p:txBody>
      </p:sp>
      <p:sp>
        <p:nvSpPr>
          <p:cNvPr id="420" name="Google Shape;420;p35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21" name="Google Shape;421;p35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Graph</a:t>
            </a:r>
            <a:endParaRPr b="1" sz="1600"/>
          </a:p>
        </p:txBody>
      </p:sp>
      <p:sp>
        <p:nvSpPr>
          <p:cNvPr id="422" name="Google Shape;422;p35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6</a:t>
            </a:r>
            <a:endParaRPr/>
          </a:p>
        </p:txBody>
      </p:sp>
      <p:sp>
        <p:nvSpPr>
          <p:cNvPr id="423" name="Google Shape;423;p35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Queue</a:t>
            </a:r>
            <a:endParaRPr b="1" sz="1600"/>
          </a:p>
        </p:txBody>
      </p:sp>
      <p:sp>
        <p:nvSpPr>
          <p:cNvPr id="424" name="Google Shape;424;p35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425" name="Google Shape;425;p35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Binary Tree</a:t>
            </a:r>
            <a:endParaRPr b="1" sz="1600"/>
          </a:p>
        </p:txBody>
      </p:sp>
      <p:sp>
        <p:nvSpPr>
          <p:cNvPr id="426" name="Google Shape;426;p35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 Praktikum</a:t>
            </a:r>
            <a:endParaRPr/>
          </a:p>
        </p:txBody>
      </p:sp>
      <p:graphicFrame>
        <p:nvGraphicFramePr>
          <p:cNvPr id="432" name="Google Shape;432;p36"/>
          <p:cNvGraphicFramePr/>
          <p:nvPr/>
        </p:nvGraphicFramePr>
        <p:xfrm>
          <a:off x="720000" y="11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{D869DAF0-E6DA-49FA-A98F-A2F0476C7065}</a:tableStyleId>
              </a:tblPr>
              <a:tblGrid>
                <a:gridCol w="819100"/>
                <a:gridCol w="2227975"/>
              </a:tblGrid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Pointer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Konsep pointer di C/C++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Operator new dan delete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Pointer arithmetic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Pointer dan Array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Pointer to pointer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Function dan pointer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Struct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Definisi struct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Gambaran struct di memori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Syntax struct di C++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Operator-operator struct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Struct member functions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Struct vs Class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Linked List 1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Singly Linked List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Doubly Linked List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Linked List 2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Circular Linked List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Multi/Nested Linked List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Google Shape;433;p36"/>
          <p:cNvGraphicFramePr/>
          <p:nvPr/>
        </p:nvGraphicFramePr>
        <p:xfrm>
          <a:off x="4857800" y="15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{D869DAF0-E6DA-49FA-A98F-A2F0476C7065}</a:tableStyleId>
              </a:tblPr>
              <a:tblGrid>
                <a:gridCol w="952500"/>
                <a:gridCol w="2590800"/>
              </a:tblGrid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Stack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Array-based (push, pop, dan top)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Linked-list-based (push, pop, dan top)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Queue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Array-based (push, pop, dan front)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Linked-list-based (push, pop, dan front)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Binary Tree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Insertion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Traversal (pre-order, in-order, post-order)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Depth, level, child node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BFS dan DFS traversal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Graph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C++ std::vector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Definisi Graph (representasi dan jenis)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Menambah node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BFS dan DFS traversal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Menghapus node</a:t>
                      </a:r>
                      <a:endParaRPr b="1" sz="11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C++</a:t>
            </a:r>
            <a:endParaRPr/>
          </a:p>
        </p:txBody>
      </p:sp>
      <p:sp>
        <p:nvSpPr>
          <p:cNvPr id="439" name="Google Shape;439;p3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445" name="Google Shape;445;p38"/>
          <p:cNvSpPr txBox="1"/>
          <p:nvPr/>
        </p:nvSpPr>
        <p:spPr>
          <a:xfrm>
            <a:off x="212150" y="1545212"/>
            <a:ext cx="3307800" cy="20472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if-else statement</a:t>
            </a:r>
            <a:endParaRPr b="1" sz="11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20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&gt;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5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&amp;&amp; 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&lt;=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11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"Good morning."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if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&gt;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11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&amp;&amp; 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&lt;=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18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"Good day."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else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{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"Good evening."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1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3788175" y="1313287"/>
            <a:ext cx="5105700" cy="6927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ternary operator</a:t>
            </a:r>
            <a:endParaRPr b="1" sz="11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20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time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18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?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"Good day."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: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"Good evening."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3864375" y="2391725"/>
            <a:ext cx="4407900" cy="22164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switch-case</a:t>
            </a:r>
            <a:endParaRPr b="1" sz="11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day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4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switch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day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6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"Today is Saturday"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case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7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"Today is Sunday"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break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1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default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b="1" lang="en" sz="11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1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1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"Today is not Weekend. :("</a:t>
            </a: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1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1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For-loop dan While-loop</a:t>
            </a:r>
            <a:endParaRPr/>
          </a:p>
        </p:txBody>
      </p:sp>
      <p:sp>
        <p:nvSpPr>
          <p:cNvPr id="453" name="Google Shape;453;p39"/>
          <p:cNvSpPr txBox="1"/>
          <p:nvPr/>
        </p:nvSpPr>
        <p:spPr>
          <a:xfrm>
            <a:off x="1111194" y="1572213"/>
            <a:ext cx="2995800" cy="9234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for-loop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0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5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++)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1111194" y="3155300"/>
            <a:ext cx="2995800" cy="11082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while-loop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0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5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++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4736106" y="1479825"/>
            <a:ext cx="3296700" cy="11082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array iteration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arr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[] = {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4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6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8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0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4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++)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arr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[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]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4736106" y="3247700"/>
            <a:ext cx="3296700" cy="11082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range-based array iteration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arr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[]{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4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6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8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: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arr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Keyword</a:t>
            </a:r>
            <a:endParaRPr/>
          </a:p>
        </p:txBody>
      </p:sp>
      <p:sp>
        <p:nvSpPr>
          <p:cNvPr id="462" name="Google Shape;462;p40"/>
          <p:cNvSpPr txBox="1"/>
          <p:nvPr/>
        </p:nvSpPr>
        <p:spPr>
          <a:xfrm>
            <a:off x="671513" y="1191225"/>
            <a:ext cx="3661200" cy="22164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square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&amp;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n = n * n;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pi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3.14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::cout &lt;&lt; pi &lt;&lt;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3.14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pi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3.0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square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(pi);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::cout &lt;&lt; pi &lt;&lt;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9.0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4748887" y="1191225"/>
            <a:ext cx="3723600" cy="22164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square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float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&amp;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n = n * n;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 f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loat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pi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3.14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::cout &lt;&lt; pi &lt;&lt;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3.14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pi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3.0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compiler error!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square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(pi); </a:t>
            </a:r>
            <a:r>
              <a:rPr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compiler error!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::cout &lt;&lt; pi &lt;&lt;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28" y="3586650"/>
            <a:ext cx="2444778" cy="1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1115125" y="1106525"/>
            <a:ext cx="3231600" cy="16623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greet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"Hello there, "</a:t>
            </a:r>
            <a:endParaRPr b="1" sz="1200">
              <a:solidFill>
                <a:srgbClr val="CE9178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"!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greet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"Bob"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1796850" y="2960750"/>
            <a:ext cx="3231600" cy="2031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greet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greet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"Bob"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greet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string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"Hello there, "</a:t>
            </a:r>
            <a:endParaRPr b="1" sz="1200">
              <a:solidFill>
                <a:srgbClr val="CE9178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  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name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"!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"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5254475" y="2181075"/>
            <a:ext cx="3231600" cy="14775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mul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b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return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*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b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mul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3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// 6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71553" y="2906375"/>
            <a:ext cx="10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Function declaration</a:t>
            </a:r>
            <a:endParaRPr/>
          </a:p>
        </p:txBody>
      </p:sp>
      <p:sp>
        <p:nvSpPr>
          <p:cNvPr id="474" name="Google Shape;474;p41"/>
          <p:cNvSpPr txBox="1"/>
          <p:nvPr/>
        </p:nvSpPr>
        <p:spPr>
          <a:xfrm>
            <a:off x="71538" y="4043275"/>
            <a:ext cx="13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Function implementation</a:t>
            </a:r>
            <a:endParaRPr/>
          </a:p>
        </p:txBody>
      </p:sp>
      <p:cxnSp>
        <p:nvCxnSpPr>
          <p:cNvPr id="475" name="Google Shape;475;p41"/>
          <p:cNvCxnSpPr>
            <a:stCxn id="473" idx="3"/>
          </p:cNvCxnSpPr>
          <p:nvPr/>
        </p:nvCxnSpPr>
        <p:spPr>
          <a:xfrm flipH="1" rot="10800000">
            <a:off x="1078353" y="3162875"/>
            <a:ext cx="616200" cy="5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41"/>
          <p:cNvCxnSpPr>
            <a:stCxn id="474" idx="3"/>
          </p:cNvCxnSpPr>
          <p:nvPr/>
        </p:nvCxnSpPr>
        <p:spPr>
          <a:xfrm flipH="1" rot="10800000">
            <a:off x="1422738" y="4299175"/>
            <a:ext cx="290100" cy="5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(2)</a:t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670425" y="1389725"/>
            <a:ext cx="3506700" cy="25860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pass by value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0.5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// 2.3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// double itu 64 bit (gedé)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1.8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// 1.8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476675" y="1310225"/>
            <a:ext cx="39969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Saat pemanggilan print(), variabel ‘a’ di-copy ke parameter ‘d’ pada fungsi print(). 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Semakin besar tipe data, operasi copy tersebut memakan semakin banyak CPU dan memori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(3)</a:t>
            </a:r>
            <a:endParaRPr/>
          </a:p>
        </p:txBody>
      </p:sp>
      <p:sp>
        <p:nvSpPr>
          <p:cNvPr id="489" name="Google Shape;489;p43"/>
          <p:cNvSpPr txBox="1"/>
          <p:nvPr/>
        </p:nvSpPr>
        <p:spPr>
          <a:xfrm>
            <a:off x="670425" y="1389725"/>
            <a:ext cx="3506700" cy="25860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pass by reference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double &amp;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0.5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// 2.3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// double itu 64 bit (gedé)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1.8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// 2.3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4476675" y="1310225"/>
            <a:ext cx="39969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arameter ‘d’ pada fungsi print() menunjuk langsung variabel ‘a’ pada memori, 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sehingga tidak ada operasi copy terhadap tipe data yang besar :)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Namun, nilai pada variabel ‘a’ dapat diubah :(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Praktikum</a:t>
            </a:r>
            <a:endParaRPr/>
          </a:p>
        </p:txBody>
      </p:sp>
      <p:sp>
        <p:nvSpPr>
          <p:cNvPr id="338" name="Google Shape;338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9" name="Google Shape;339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Perkenalan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0" name="Google Shape;340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1" name="Google Shape;341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C++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2" name="Google Shape;342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26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Garis Besar Materi</a:t>
            </a:r>
            <a:endParaRPr/>
          </a:p>
        </p:txBody>
      </p:sp>
      <p:sp>
        <p:nvSpPr>
          <p:cNvPr id="344" name="Google Shape;344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5" name="Google Shape;345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Persiapan Praktikum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(4)</a:t>
            </a:r>
            <a:endParaRPr/>
          </a:p>
        </p:txBody>
      </p:sp>
      <p:sp>
        <p:nvSpPr>
          <p:cNvPr id="496" name="Google Shape;496;p44"/>
          <p:cNvSpPr txBox="1"/>
          <p:nvPr/>
        </p:nvSpPr>
        <p:spPr>
          <a:xfrm>
            <a:off x="670425" y="1389725"/>
            <a:ext cx="3506700" cy="25860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pass by const reference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 d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ouble &amp;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0.5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// compiler error!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7BA7D"/>
                </a:solidFill>
                <a:latin typeface="Overpass Mono"/>
                <a:ea typeface="Overpass Mono"/>
                <a:cs typeface="Overpass Mono"/>
                <a:sym typeface="Overpass Mono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Overpass Mono"/>
                <a:ea typeface="Overpass Mono"/>
                <a:cs typeface="Overpass Mono"/>
                <a:sym typeface="Overpass Mono"/>
              </a:rPr>
              <a:t>'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() {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9955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// double itu 64 bit (gedé)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double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Overpass Mono"/>
                <a:ea typeface="Overpass Mono"/>
                <a:cs typeface="Overpass Mono"/>
                <a:sym typeface="Overpass Mono"/>
              </a:rPr>
              <a:t>1.8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);</a:t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b="1" lang="en" sz="1200">
                <a:solidFill>
                  <a:srgbClr val="4EC9B0"/>
                </a:solidFill>
                <a:latin typeface="Overpass Mono"/>
                <a:ea typeface="Overpass Mono"/>
                <a:cs typeface="Overpass Mono"/>
                <a:sym typeface="Overpass Mono"/>
              </a:rPr>
              <a:t>std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::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cout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DCDCAA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&lt;&lt;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a</a:t>
            </a: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;</a:t>
            </a:r>
            <a:endParaRPr b="1" sz="1200">
              <a:solidFill>
                <a:srgbClr val="6A9955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4D4D4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b="1" sz="1200">
              <a:solidFill>
                <a:srgbClr val="569CD6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4476675" y="1310225"/>
            <a:ext cx="3996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Solusinya, parameter fungsi print() dijadikan const supaya 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tidak berubah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:D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1278000" y="362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 (.hpp/.h)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00" y="1095887"/>
            <a:ext cx="2354149" cy="2448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4" name="Google Shape;5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950" y="766737"/>
            <a:ext cx="2542651" cy="2236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5" name="Google Shape;5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800" y="913987"/>
            <a:ext cx="2065900" cy="19415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6" name="Google Shape;50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750" y="3677112"/>
            <a:ext cx="2202001" cy="9153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07" name="Google Shape;507;p45"/>
          <p:cNvCxnSpPr>
            <a:stCxn id="505" idx="1"/>
            <a:endCxn id="503" idx="3"/>
          </p:cNvCxnSpPr>
          <p:nvPr/>
        </p:nvCxnSpPr>
        <p:spPr>
          <a:xfrm flipH="1">
            <a:off x="2484800" y="1884750"/>
            <a:ext cx="1047000" cy="43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45"/>
          <p:cNvCxnSpPr>
            <a:stCxn id="506" idx="1"/>
            <a:endCxn id="503" idx="3"/>
          </p:cNvCxnSpPr>
          <p:nvPr/>
        </p:nvCxnSpPr>
        <p:spPr>
          <a:xfrm rot="10800000">
            <a:off x="2484850" y="2320100"/>
            <a:ext cx="978900" cy="18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5"/>
          <p:cNvCxnSpPr>
            <a:stCxn id="506" idx="3"/>
            <a:endCxn id="510" idx="1"/>
          </p:cNvCxnSpPr>
          <p:nvPr/>
        </p:nvCxnSpPr>
        <p:spPr>
          <a:xfrm>
            <a:off x="5665751" y="4134800"/>
            <a:ext cx="7602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5"/>
          <p:cNvCxnSpPr>
            <a:stCxn id="505" idx="3"/>
            <a:endCxn id="504" idx="1"/>
          </p:cNvCxnSpPr>
          <p:nvPr/>
        </p:nvCxnSpPr>
        <p:spPr>
          <a:xfrm>
            <a:off x="5597700" y="1884750"/>
            <a:ext cx="828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5"/>
          <p:cNvCxnSpPr>
            <a:stCxn id="505" idx="3"/>
            <a:endCxn id="510" idx="1"/>
          </p:cNvCxnSpPr>
          <p:nvPr/>
        </p:nvCxnSpPr>
        <p:spPr>
          <a:xfrm>
            <a:off x="5597700" y="1884750"/>
            <a:ext cx="828300" cy="225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0" name="Google Shape;51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6095" y="3265250"/>
            <a:ext cx="2622105" cy="1739101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3" name="Google Shape;513;p45"/>
          <p:cNvSpPr txBox="1"/>
          <p:nvPr/>
        </p:nvSpPr>
        <p:spPr>
          <a:xfrm>
            <a:off x="222425" y="4089400"/>
            <a:ext cx="2622000" cy="765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7150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Selalu tulis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1200">
                <a:solidFill>
                  <a:srgbClr val="C586C0"/>
                </a:solidFill>
                <a:latin typeface="Overpass Mono"/>
                <a:ea typeface="Overpass Mono"/>
                <a:cs typeface="Overpass Mono"/>
                <a:sym typeface="Overpass Mono"/>
              </a:rPr>
              <a:t>#pragma</a:t>
            </a:r>
            <a:r>
              <a:rPr b="1" lang="en" sz="1200">
                <a:solidFill>
                  <a:srgbClr val="569CD6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" sz="1200">
                <a:solidFill>
                  <a:srgbClr val="9CDCFE"/>
                </a:solidFill>
                <a:latin typeface="Overpass Mono"/>
                <a:ea typeface="Overpass Mono"/>
                <a:cs typeface="Overpass Mono"/>
                <a:sym typeface="Overpass Mono"/>
              </a:rPr>
              <a:t>once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 paling atas semua file header!</a:t>
            </a:r>
            <a:endParaRPr b="1" sz="1200">
              <a:solidFill>
                <a:srgbClr val="9CDCFE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1278000" y="2648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File (.hpp/.h)</a:t>
            </a:r>
            <a:endParaRPr/>
          </a:p>
        </p:txBody>
      </p:sp>
      <p:sp>
        <p:nvSpPr>
          <p:cNvPr id="519" name="Google Shape;519;p46"/>
          <p:cNvSpPr txBox="1"/>
          <p:nvPr/>
        </p:nvSpPr>
        <p:spPr>
          <a:xfrm>
            <a:off x="912750" y="1511250"/>
            <a:ext cx="73185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Command untuk compile:</a:t>
            </a:r>
            <a:endParaRPr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g++ [semua file .cpp/.c] -o [nama output]</a:t>
            </a:r>
            <a:endParaRPr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contoh:</a:t>
            </a:r>
            <a:endParaRPr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g</a:t>
            </a:r>
            <a:r>
              <a:rPr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++ main.cpp aritmatika.cpp geometri.cpp -o bangun_datar</a:t>
            </a:r>
            <a:endParaRPr sz="18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idx="1" type="subTitle"/>
          </p:nvPr>
        </p:nvSpPr>
        <p:spPr>
          <a:xfrm flipH="1">
            <a:off x="2521800" y="2100875"/>
            <a:ext cx="4100400" cy="1634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SANGAT TIDAK DIREKOMENDASIKAN UNTUK MENGGUNAKAN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using namespace std;</a:t>
            </a:r>
            <a:endParaRPr sz="1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Kenapa?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Biar tidak menjadi kebiasaan.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Why is "using namespace std;" considered bad practice?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Praktikum</a:t>
            </a:r>
            <a:endParaRPr/>
          </a:p>
        </p:txBody>
      </p:sp>
      <p:sp>
        <p:nvSpPr>
          <p:cNvPr id="530" name="Google Shape;530;p4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Disarankan VSCode</a:t>
            </a:r>
            <a:endParaRPr/>
          </a:p>
        </p:txBody>
      </p:sp>
      <p:sp>
        <p:nvSpPr>
          <p:cNvPr id="536" name="Google Shape;536;p49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</a:t>
            </a:r>
            <a:endParaRPr/>
          </a:p>
        </p:txBody>
      </p:sp>
      <p:sp>
        <p:nvSpPr>
          <p:cNvPr id="537" name="Google Shape;537;p49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Disarankan versi &gt;= 8.0</a:t>
            </a:r>
            <a:endParaRPr/>
          </a:p>
        </p:txBody>
      </p:sp>
      <p:sp>
        <p:nvSpPr>
          <p:cNvPr id="538" name="Google Shape;538;p49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GCC/MinGW</a:t>
            </a:r>
            <a:endParaRPr/>
          </a:p>
        </p:txBody>
      </p:sp>
      <p:sp>
        <p:nvSpPr>
          <p:cNvPr id="539" name="Google Shape;539;p49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Disarankan versi &gt;= 4.3</a:t>
            </a:r>
            <a:endParaRPr/>
          </a:p>
        </p:txBody>
      </p:sp>
      <p:sp>
        <p:nvSpPr>
          <p:cNvPr id="540" name="Google Shape;540;p49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Make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"/>
          <p:cNvSpPr txBox="1"/>
          <p:nvPr>
            <p:ph type="title"/>
          </p:nvPr>
        </p:nvSpPr>
        <p:spPr>
          <a:xfrm>
            <a:off x="3423750" y="1735400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46" name="Google Shape;546;p50"/>
          <p:cNvSpPr txBox="1"/>
          <p:nvPr>
            <p:ph idx="3" type="title"/>
          </p:nvPr>
        </p:nvSpPr>
        <p:spPr>
          <a:xfrm>
            <a:off x="3423750" y="295090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47" name="Google Shape;547;p50"/>
          <p:cNvSpPr txBox="1"/>
          <p:nvPr>
            <p:ph idx="4" type="subTitle"/>
          </p:nvPr>
        </p:nvSpPr>
        <p:spPr>
          <a:xfrm>
            <a:off x="3423750" y="34733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Diharuskan sudah mempunyai akun GitHub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"/>
          <p:cNvSpPr txBox="1"/>
          <p:nvPr>
            <p:ph type="title"/>
          </p:nvPr>
        </p:nvSpPr>
        <p:spPr>
          <a:xfrm>
            <a:off x="683550" y="343200"/>
            <a:ext cx="777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Instalasi Git dan GNU Make (Chocolatey)</a:t>
            </a:r>
            <a:endParaRPr/>
          </a:p>
        </p:txBody>
      </p:sp>
      <p:sp>
        <p:nvSpPr>
          <p:cNvPr id="553" name="Google Shape;553;p51"/>
          <p:cNvSpPr txBox="1"/>
          <p:nvPr>
            <p:ph idx="4294967295" type="body"/>
          </p:nvPr>
        </p:nvSpPr>
        <p:spPr>
          <a:xfrm>
            <a:off x="602250" y="1523875"/>
            <a:ext cx="53961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Hapus instalasi MinGW lama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Chocolatey (run pada powershell admin)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https://chocolatey.org/install</a:t>
            </a:r>
            <a:endParaRPr sz="17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Git, MinGW dan GNU Make terbaru dengan (run pada powershell admin)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choco install git mingw make</a:t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/>
          <p:nvPr>
            <p:ph type="title"/>
          </p:nvPr>
        </p:nvSpPr>
        <p:spPr>
          <a:xfrm>
            <a:off x="881700" y="343200"/>
            <a:ext cx="7380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Instalasi GNU Make (Manual)</a:t>
            </a:r>
            <a:endParaRPr/>
          </a:p>
        </p:txBody>
      </p:sp>
      <p:sp>
        <p:nvSpPr>
          <p:cNvPr id="559" name="Google Shape;559;p52"/>
          <p:cNvSpPr txBox="1"/>
          <p:nvPr>
            <p:ph idx="4294967295" type="body"/>
          </p:nvPr>
        </p:nvSpPr>
        <p:spPr>
          <a:xfrm>
            <a:off x="602250" y="1364500"/>
            <a:ext cx="58815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</a:t>
            </a:r>
            <a:r>
              <a:rPr i="1" lang="en"/>
              <a:t>binary</a:t>
            </a:r>
            <a:r>
              <a:rPr lang="en"/>
              <a:t> GNU Make dari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https://github.com/mbuilov/gnumake-windows/blob/master/gnumake-4.3-x64.exe</a:t>
            </a:r>
            <a:endParaRPr sz="11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Rename menjadi “</a:t>
            </a: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make.exe</a:t>
            </a:r>
            <a:r>
              <a:rPr lang="en"/>
              <a:t>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ke folder “bin” pada instalasi MinGW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Cek dengan command “</a:t>
            </a:r>
            <a:r>
              <a:rPr lang="en">
                <a:latin typeface="Overpass Mono"/>
                <a:ea typeface="Overpass Mono"/>
                <a:cs typeface="Overpass Mono"/>
                <a:sym typeface="Overpass Mono"/>
              </a:rPr>
              <a:t>make --version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"/>
          <p:cNvSpPr txBox="1"/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Perkenalan</a:t>
            </a:r>
            <a:endParaRPr/>
          </a:p>
        </p:txBody>
      </p:sp>
      <p:sp>
        <p:nvSpPr>
          <p:cNvPr id="351" name="Google Shape;351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4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Mengirim data dari lokal ke remote</a:t>
            </a:r>
            <a:endParaRPr/>
          </a:p>
        </p:txBody>
      </p:sp>
      <p:sp>
        <p:nvSpPr>
          <p:cNvPr id="570" name="Google Shape;570;p54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push</a:t>
            </a:r>
            <a:endParaRPr sz="1800"/>
          </a:p>
        </p:txBody>
      </p:sp>
      <p:sp>
        <p:nvSpPr>
          <p:cNvPr id="571" name="Google Shape;571;p54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MEMBUAT</a:t>
            </a:r>
            <a:r>
              <a:rPr lang="en"/>
              <a:t> repository baru</a:t>
            </a:r>
            <a:endParaRPr/>
          </a:p>
        </p:txBody>
      </p:sp>
      <p:sp>
        <p:nvSpPr>
          <p:cNvPr id="572" name="Google Shape;572;p54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init</a:t>
            </a:r>
            <a:endParaRPr sz="1800"/>
          </a:p>
        </p:txBody>
      </p:sp>
      <p:sp>
        <p:nvSpPr>
          <p:cNvPr id="573" name="Google Shape;573;p54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commit baru di lokal</a:t>
            </a:r>
            <a:endParaRPr/>
          </a:p>
        </p:txBody>
      </p:sp>
      <p:sp>
        <p:nvSpPr>
          <p:cNvPr id="574" name="Google Shape;574;p54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commit</a:t>
            </a:r>
            <a:endParaRPr sz="1800"/>
          </a:p>
        </p:txBody>
      </p:sp>
      <p:sp>
        <p:nvSpPr>
          <p:cNvPr id="575" name="Google Shape;575;p54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Mundur (rollback) ke commit sebelumnya</a:t>
            </a:r>
            <a:endParaRPr/>
          </a:p>
        </p:txBody>
      </p:sp>
      <p:sp>
        <p:nvSpPr>
          <p:cNvPr id="576" name="Google Shape;576;p54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reset</a:t>
            </a:r>
            <a:endParaRPr sz="1800"/>
          </a:p>
        </p:txBody>
      </p:sp>
      <p:sp>
        <p:nvSpPr>
          <p:cNvPr id="577" name="Google Shape;577;p54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Mengambil status repository remote</a:t>
            </a:r>
            <a:endParaRPr/>
          </a:p>
        </p:txBody>
      </p:sp>
      <p:sp>
        <p:nvSpPr>
          <p:cNvPr id="578" name="Google Shape;578;p54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fetch</a:t>
            </a:r>
            <a:endParaRPr sz="1800"/>
          </a:p>
        </p:txBody>
      </p:sp>
      <p:sp>
        <p:nvSpPr>
          <p:cNvPr id="579" name="Google Shape;579;p54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Melakukan </a:t>
            </a:r>
            <a:r>
              <a:rPr b="1" lang="en"/>
              <a:t>fetch</a:t>
            </a:r>
            <a:r>
              <a:rPr lang="en"/>
              <a:t> DAN menyamakan posisi commit dengan remote</a:t>
            </a:r>
            <a:endParaRPr/>
          </a:p>
        </p:txBody>
      </p:sp>
      <p:sp>
        <p:nvSpPr>
          <p:cNvPr id="580" name="Google Shape;580;p54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pull</a:t>
            </a:r>
            <a:endParaRPr sz="1800"/>
          </a:p>
        </p:txBody>
      </p:sp>
      <p:sp>
        <p:nvSpPr>
          <p:cNvPr id="581" name="Google Shape;581;p5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Git Commands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 txBox="1"/>
          <p:nvPr>
            <p:ph idx="1" type="body"/>
          </p:nvPr>
        </p:nvSpPr>
        <p:spPr>
          <a:xfrm>
            <a:off x="4579525" y="2388200"/>
            <a:ext cx="43092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https://www.petanikode.com/tutorial/git/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Video dari Himatif Apps (Oleh Kang Argil)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https://apps.himatif.org/kkm/video/19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https://apps.himatif.org/kkm/video/20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https://apps.himatif.org/kkm/video/21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https://apps.himatif.org/kkm/video/22</a:t>
            </a:r>
            <a:endParaRPr/>
          </a:p>
        </p:txBody>
      </p:sp>
      <p:sp>
        <p:nvSpPr>
          <p:cNvPr id="587" name="Google Shape;587;p55"/>
          <p:cNvSpPr txBox="1"/>
          <p:nvPr>
            <p:ph type="title"/>
          </p:nvPr>
        </p:nvSpPr>
        <p:spPr>
          <a:xfrm>
            <a:off x="4194500" y="1332975"/>
            <a:ext cx="43482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 Luar Git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/>
          <p:nvPr>
            <p:ph idx="4294967295" type="body"/>
          </p:nvPr>
        </p:nvSpPr>
        <p:spPr>
          <a:xfrm>
            <a:off x="2361000" y="1958525"/>
            <a:ext cx="4422000" cy="28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Classroom Assignment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Kelas A (Deadline </a:t>
            </a:r>
            <a:r>
              <a:rPr lang="en"/>
              <a:t>01/03/2022 23:59)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https://classroom.github.com/a/F_5sSBNk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Kelas B </a:t>
            </a:r>
            <a:r>
              <a:rPr lang="en"/>
              <a:t>(Deadline 28/02/2022 23:59)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https://classroom.github.com/a/2EDlj8Tm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Baca, pahami, dan ikuti instruksi pada GitHub-nya.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Jika ada kendala, segera hubungi asisten!</a:t>
            </a:r>
            <a:endParaRPr b="1" sz="1400">
              <a:solidFill>
                <a:schemeClr val="dk2"/>
              </a:solidFill>
            </a:endParaRPr>
          </a:p>
        </p:txBody>
      </p:sp>
      <p:sp>
        <p:nvSpPr>
          <p:cNvPr id="593" name="Google Shape;593;p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01</a:t>
            </a:r>
            <a:endParaRPr/>
          </a:p>
        </p:txBody>
      </p:sp>
      <p:sp>
        <p:nvSpPr>
          <p:cNvPr id="594" name="Google Shape;594;p56"/>
          <p:cNvSpPr/>
          <p:nvPr/>
        </p:nvSpPr>
        <p:spPr>
          <a:xfrm>
            <a:off x="3148550" y="1113550"/>
            <a:ext cx="2847000" cy="64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DEADLINE</a:t>
            </a:r>
            <a:endParaRPr b="1"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H-1 Pertemuan Selanjutnya 23:59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Asisten Praktikum (A)</a:t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2601098" y="2592312"/>
            <a:ext cx="1440305" cy="1439920"/>
          </a:xfrm>
          <a:custGeom>
            <a:rect b="b" l="l" r="r" t="t"/>
            <a:pathLst>
              <a:path extrusionOk="0" h="44994" w="45006">
                <a:moveTo>
                  <a:pt x="0" y="0"/>
                </a:moveTo>
                <a:lnTo>
                  <a:pt x="45006" y="0"/>
                </a:lnTo>
                <a:lnTo>
                  <a:pt x="45006" y="44994"/>
                </a:lnTo>
                <a:lnTo>
                  <a:pt x="0" y="449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 txBox="1"/>
          <p:nvPr>
            <p:ph idx="7" type="ctrTitle"/>
          </p:nvPr>
        </p:nvSpPr>
        <p:spPr>
          <a:xfrm flipH="1">
            <a:off x="2287379" y="1646098"/>
            <a:ext cx="2066400" cy="7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Arya Bima Agfian </a:t>
            </a:r>
            <a:endParaRPr/>
          </a:p>
        </p:txBody>
      </p:sp>
      <p:sp>
        <p:nvSpPr>
          <p:cNvPr id="359" name="Google Shape;359;p28"/>
          <p:cNvSpPr txBox="1"/>
          <p:nvPr>
            <p:ph idx="8" type="ctrTitle"/>
          </p:nvPr>
        </p:nvSpPr>
        <p:spPr>
          <a:xfrm flipH="1">
            <a:off x="4790225" y="1646098"/>
            <a:ext cx="2066400" cy="7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Fauzan Azmi Dwicahyo</a:t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 flipH="1">
            <a:off x="5103902" y="2592312"/>
            <a:ext cx="1439952" cy="1439920"/>
          </a:xfrm>
          <a:custGeom>
            <a:rect b="b" l="l" r="r" t="t"/>
            <a:pathLst>
              <a:path extrusionOk="0" h="44994" w="44995">
                <a:moveTo>
                  <a:pt x="1" y="0"/>
                </a:moveTo>
                <a:lnTo>
                  <a:pt x="44995" y="0"/>
                </a:lnTo>
                <a:lnTo>
                  <a:pt x="44995" y="44994"/>
                </a:lnTo>
                <a:lnTo>
                  <a:pt x="1" y="449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3">
            <a:alphaModFix/>
          </a:blip>
          <a:srcRect b="43409" l="22185" r="22185" t="3548"/>
          <a:stretch/>
        </p:blipFill>
        <p:spPr>
          <a:xfrm>
            <a:off x="2728450" y="2723650"/>
            <a:ext cx="1185600" cy="1176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62" name="Google Shape;362;p28"/>
          <p:cNvPicPr preferRelativeResize="0"/>
          <p:nvPr/>
        </p:nvPicPr>
        <p:blipFill rotWithShape="1">
          <a:blip r:embed="rId4">
            <a:alphaModFix/>
          </a:blip>
          <a:srcRect b="23460" l="0" r="0" t="7291"/>
          <a:stretch/>
        </p:blipFill>
        <p:spPr>
          <a:xfrm>
            <a:off x="5230625" y="2695750"/>
            <a:ext cx="1185600" cy="123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1349436" y="2570562"/>
            <a:ext cx="1439952" cy="1439920"/>
          </a:xfrm>
          <a:custGeom>
            <a:rect b="b" l="l" r="r" t="t"/>
            <a:pathLst>
              <a:path extrusionOk="0" h="44994" w="44995">
                <a:moveTo>
                  <a:pt x="1" y="0"/>
                </a:moveTo>
                <a:lnTo>
                  <a:pt x="44995" y="0"/>
                </a:lnTo>
                <a:lnTo>
                  <a:pt x="44995" y="44994"/>
                </a:lnTo>
                <a:lnTo>
                  <a:pt x="1" y="4499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851848" y="2570562"/>
            <a:ext cx="1440305" cy="1439920"/>
          </a:xfrm>
          <a:custGeom>
            <a:rect b="b" l="l" r="r" t="t"/>
            <a:pathLst>
              <a:path extrusionOk="0" h="44994" w="45006">
                <a:moveTo>
                  <a:pt x="0" y="0"/>
                </a:moveTo>
                <a:lnTo>
                  <a:pt x="45006" y="0"/>
                </a:lnTo>
                <a:lnTo>
                  <a:pt x="45006" y="44994"/>
                </a:lnTo>
                <a:lnTo>
                  <a:pt x="0" y="449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6354614" y="2570562"/>
            <a:ext cx="1439952" cy="1439920"/>
          </a:xfrm>
          <a:custGeom>
            <a:rect b="b" l="l" r="r" t="t"/>
            <a:pathLst>
              <a:path extrusionOk="0" h="44994" w="44995">
                <a:moveTo>
                  <a:pt x="0" y="0"/>
                </a:moveTo>
                <a:lnTo>
                  <a:pt x="44994" y="0"/>
                </a:lnTo>
                <a:lnTo>
                  <a:pt x="44994" y="44994"/>
                </a:lnTo>
                <a:lnTo>
                  <a:pt x="0" y="449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Asisten Praktikum (B)</a:t>
            </a:r>
            <a:endParaRPr/>
          </a:p>
        </p:txBody>
      </p:sp>
      <p:sp>
        <p:nvSpPr>
          <p:cNvPr id="371" name="Google Shape;371;p29"/>
          <p:cNvSpPr txBox="1"/>
          <p:nvPr>
            <p:ph idx="2" type="ctrTitle"/>
          </p:nvPr>
        </p:nvSpPr>
        <p:spPr>
          <a:xfrm flipH="1">
            <a:off x="1036621" y="1624348"/>
            <a:ext cx="2066400" cy="7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Dicky Rahma Hermawan</a:t>
            </a:r>
            <a:endParaRPr/>
          </a:p>
        </p:txBody>
      </p:sp>
      <p:sp>
        <p:nvSpPr>
          <p:cNvPr id="372" name="Google Shape;372;p29"/>
          <p:cNvSpPr txBox="1"/>
          <p:nvPr>
            <p:ph idx="7" type="ctrTitle"/>
          </p:nvPr>
        </p:nvSpPr>
        <p:spPr>
          <a:xfrm flipH="1">
            <a:off x="3538129" y="1624348"/>
            <a:ext cx="2066400" cy="7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Dwi Oktaviano</a:t>
            </a:r>
            <a:endParaRPr/>
          </a:p>
        </p:txBody>
      </p:sp>
      <p:sp>
        <p:nvSpPr>
          <p:cNvPr id="373" name="Google Shape;373;p29"/>
          <p:cNvSpPr txBox="1"/>
          <p:nvPr>
            <p:ph idx="8" type="ctrTitle"/>
          </p:nvPr>
        </p:nvSpPr>
        <p:spPr>
          <a:xfrm flipH="1">
            <a:off x="6040975" y="1624348"/>
            <a:ext cx="2066400" cy="7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Ariq Hakim Ruswadi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16310" l="0" r="0" t="4856"/>
          <a:stretch/>
        </p:blipFill>
        <p:spPr>
          <a:xfrm>
            <a:off x="6519725" y="2707325"/>
            <a:ext cx="1109700" cy="116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 rotWithShape="1">
          <a:blip r:embed="rId4">
            <a:alphaModFix/>
          </a:blip>
          <a:srcRect b="25188" l="0" r="0" t="0"/>
          <a:stretch/>
        </p:blipFill>
        <p:spPr>
          <a:xfrm>
            <a:off x="4012426" y="2673175"/>
            <a:ext cx="1119000" cy="116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76" name="Google Shape;376;p29"/>
          <p:cNvPicPr preferRelativeResize="0"/>
          <p:nvPr/>
        </p:nvPicPr>
        <p:blipFill rotWithShape="1">
          <a:blip r:embed="rId5">
            <a:alphaModFix/>
          </a:blip>
          <a:srcRect b="34431" l="17138" r="17145" t="19831"/>
          <a:stretch/>
        </p:blipFill>
        <p:spPr>
          <a:xfrm>
            <a:off x="1514563" y="2707613"/>
            <a:ext cx="1109700" cy="1165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idx="4294967295" type="body"/>
          </p:nvPr>
        </p:nvSpPr>
        <p:spPr>
          <a:xfrm>
            <a:off x="2078250" y="1123575"/>
            <a:ext cx="49875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Mengambil mata kuliah Struktur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Toleransi telat 15 menit.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kehadiran 80%.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Tidak melakukan kegiatan yang mengganggu jalannya praktikum.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Jika tidak sedang berbicara atau bertanya dalam konteks praktikum yang sedang berjalan, diharap untuk </a:t>
            </a:r>
            <a:r>
              <a:rPr i="1" lang="en"/>
              <a:t>mute</a:t>
            </a:r>
            <a:r>
              <a:rPr lang="en"/>
              <a:t> mic-nya.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AFK sama dengan tidak ikut praktikum.</a:t>
            </a:r>
            <a:endParaRPr/>
          </a:p>
        </p:txBody>
      </p:sp>
      <p:sp>
        <p:nvSpPr>
          <p:cNvPr id="382" name="Google Shape;382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Peraturan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Persentase Penilaian</a:t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6679300" y="2185750"/>
            <a:ext cx="2231400" cy="188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Nilai akhir tugas diambil dari rata-rata semua nilai tugas mingguan.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89" name="Google Shape;389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0" y="976250"/>
            <a:ext cx="6188409" cy="3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Penting Banget</a:t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1278000" y="2325450"/>
            <a:ext cx="658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https://praktikum-tiunpad-2022.github.io/strukdat-module/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Garis Besar Materi</a:t>
            </a:r>
            <a:endParaRPr/>
          </a:p>
        </p:txBody>
      </p:sp>
      <p:sp>
        <p:nvSpPr>
          <p:cNvPr id="401" name="Google Shape;401;p3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