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5143500" type="screen16x9"/>
  <p:notesSz cx="6858000" cy="9144000"/>
  <p:embeddedFontLst>
    <p:embeddedFont>
      <p:font typeface="Tahoma" panose="020B0604030504040204" pitchFamily="34" charset="0"/>
      <p:regular r:id="rId16"/>
      <p:bold r:id="rId17"/>
    </p:embeddedFont>
    <p:embeddedFont>
      <p:font typeface="Amatic SC" panose="020B0604020202020204" charset="-79"/>
      <p:regular r:id="rId18"/>
      <p:bold r:id="rId19"/>
    </p:embeddedFont>
    <p:embeddedFont>
      <p:font typeface="Source Code Pro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778199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32ebb7d2_2_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gd32ebb7d2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69415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32ebb7d2_2_19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d32ebb7d2_2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9342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32ebb7d2_2_19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d32ebb7d2_2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3574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32ebb7d2_2_14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gd32ebb7d2_2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667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32ebb7d2_2_15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gd32ebb7d2_2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1097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32ebb7d2_2_15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d32ebb7d2_2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4357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32ebb7d2_2_16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d32ebb7d2_2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6714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32ebb7d2_2_17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d32ebb7d2_2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3437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32ebb7d2_2_17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d32ebb7d2_2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3284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32ebb7d2_2_18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d32ebb7d2_2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4703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32ebb7d2_2_18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d32ebb7d2_2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4863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685800" y="576263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685800" y="1485900"/>
            <a:ext cx="7772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•"/>
              <a:defRPr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Char char="•"/>
              <a:defRPr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lvl="2" indent="-317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Char char="•"/>
              <a:def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Char char="•"/>
              <a:defRPr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lvl="4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Char char="•"/>
              <a:defRPr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Char char="•"/>
              <a:defRPr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Char char="•"/>
              <a:defRPr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Char char="•"/>
              <a:defRPr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Char char="•"/>
              <a:defRPr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665162" y="4775596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3103562" y="4775596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6532562" y="4775596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6553200" y="4761309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ctrTitle"/>
          </p:nvPr>
        </p:nvSpPr>
        <p:spPr>
          <a:xfrm>
            <a:off x="685800" y="1401365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lang="en-GB"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Pengantar </a:t>
            </a:r>
            <a:br>
              <a:rPr lang="en-GB"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1"/>
          </p:nvPr>
        </p:nvSpPr>
        <p:spPr>
          <a:xfrm>
            <a:off x="1273175" y="2796778"/>
            <a:ext cx="6400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lang="en-GB" sz="4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Matematika Diskrit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/>
        </p:nvSpPr>
        <p:spPr>
          <a:xfrm>
            <a:off x="6532562" y="4775596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685800" y="1771650"/>
            <a:ext cx="7772400" cy="280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0305"/>
              </a:buClr>
              <a:buSzPts val="2520"/>
              <a:buFont typeface="Tahoma"/>
              <a:buChar char="•"/>
            </a:pPr>
            <a:r>
              <a:rPr lang="en-GB" sz="2800" b="0" i="0" u="none" strike="noStrike" cap="non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Mahasiswa informatika harus memiliki pemahaman yang kuat dalam Struktur Diskrit, agar tidak mendapat kesulitan dalam memahami kuliah-kuliah lainnya di informatika. </a:t>
            </a:r>
            <a:endParaRPr/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30305"/>
              </a:buClr>
              <a:buFont typeface="Tahoma"/>
              <a:buNone/>
            </a:pPr>
            <a:r>
              <a:rPr lang="en-GB" sz="2800" b="0" i="0" u="none" strike="noStrike" cap="non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  <a:endParaRPr/>
          </a:p>
          <a:p>
            <a:pPr marL="342900" marR="0" lvl="0" indent="-18288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Tahoma"/>
              <a:buNone/>
            </a:pPr>
            <a:endParaRPr sz="2800" b="0" i="1" u="none" strike="noStrike" cap="none">
              <a:solidFill>
                <a:srgbClr val="030305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30305"/>
              </a:buClr>
              <a:buFont typeface="Tahoma"/>
              <a:buNone/>
            </a:pPr>
            <a:r>
              <a:rPr lang="en-GB" sz="2800" b="0" i="0" u="none" strike="noStrike" cap="non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685800" y="576263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lang="en-GB" sz="4000" b="0" i="1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Moral of this story…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/>
        </p:nvSpPr>
        <p:spPr>
          <a:xfrm>
            <a:off x="6532562" y="4775596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xfrm>
            <a:off x="685800" y="576263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lang="en-GB"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Buku Pegangan</a:t>
            </a:r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body" idx="1"/>
          </p:nvPr>
        </p:nvSpPr>
        <p:spPr>
          <a:xfrm>
            <a:off x="685800" y="1485900"/>
            <a:ext cx="8077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marR="0" lvl="0" indent="-609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5"/>
              </a:buClr>
              <a:buFont typeface="Tahoma"/>
              <a:buNone/>
            </a:pPr>
            <a:r>
              <a:rPr lang="en-GB" sz="2400" b="0" i="0" u="none" strike="noStrike" cap="non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	1. Kenneth H. Rosen, </a:t>
            </a:r>
            <a:r>
              <a:rPr lang="en-GB" sz="2400" b="0" i="1" u="none" strike="noStrike" cap="non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Discrete Mathematics and Application to Computer Science</a:t>
            </a:r>
            <a:r>
              <a:rPr lang="en-GB" sz="2400" b="0" i="0" u="none" strike="noStrike" cap="non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400" b="0" i="1" u="none" strike="noStrike" cap="non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5th Edition</a:t>
            </a:r>
            <a:r>
              <a:rPr lang="en-GB" sz="2400" b="0" i="0" u="none" strike="noStrike" cap="non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, Mc Graw-Hill, 2003</a:t>
            </a:r>
            <a:r>
              <a:rPr lang="en-GB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marL="609600" marR="0" lvl="0" indent="-6096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30305"/>
              </a:buClr>
              <a:buSzPts val="2160"/>
              <a:buFont typeface="Tahoma"/>
              <a:buChar char="•"/>
            </a:pPr>
            <a:r>
              <a:rPr lang="en-GB" sz="2400" b="0" i="0" u="none" strike="noStrike" cap="non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GB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r>
              <a:rPr lang="en-GB" sz="2400" b="0" i="0" u="none" strike="noStrike" cap="non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Rinaldi Munir, </a:t>
            </a:r>
            <a:r>
              <a:rPr lang="en-GB" sz="2400" b="0" i="1" u="none" strike="noStrike" cap="non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Diktat kuliah IF2153 Matematika Diskrit (Edisi Keempat</a:t>
            </a:r>
            <a:r>
              <a:rPr lang="en-GB" sz="2400" b="0" i="0" u="none" strike="noStrike" cap="non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), Teknik Informatika ITB, 2003. (juga diterbitkan dalam bentuk buku oleh Penerbit Informatika. </a:t>
            </a:r>
            <a:endParaRPr/>
          </a:p>
          <a:p>
            <a:pPr marL="609600" marR="0" lvl="0" indent="-6096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30305"/>
              </a:buClr>
              <a:buSzPts val="2160"/>
              <a:buFont typeface="Tahoma"/>
              <a:buChar char="•"/>
            </a:pPr>
            <a:r>
              <a:rPr lang="en-GB" sz="2400" b="0" i="0" u="none" strike="noStrike" cap="non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3. Richard Johsonbaugh, </a:t>
            </a:r>
            <a:r>
              <a:rPr lang="en-GB" sz="2400" b="0" i="1" u="none" strike="noStrike" cap="non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Discrete Mathematics</a:t>
            </a:r>
            <a:r>
              <a:rPr lang="en-GB" sz="2400" b="0" i="0" u="none" strike="noStrike" cap="non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, Prentice-Hall, 1997.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PENILAIAN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1600" dirty="0" err="1" smtClean="0">
                <a:solidFill>
                  <a:schemeClr val="bg2"/>
                </a:solidFill>
              </a:rPr>
              <a:t>Kehadiran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</a:rPr>
              <a:t>Perkuliahan</a:t>
            </a:r>
            <a:r>
              <a:rPr lang="en-US" sz="1600" dirty="0" smtClean="0">
                <a:solidFill>
                  <a:schemeClr val="bg2"/>
                </a:solidFill>
              </a:rPr>
              <a:t> Online</a:t>
            </a:r>
          </a:p>
          <a:p>
            <a:pPr>
              <a:buFont typeface="+mj-lt"/>
              <a:buAutoNum type="arabicPeriod"/>
            </a:pPr>
            <a:r>
              <a:rPr lang="en-US" sz="1600" dirty="0" err="1" smtClean="0">
                <a:solidFill>
                  <a:schemeClr val="bg2"/>
                </a:solidFill>
              </a:rPr>
              <a:t>Tugas-Tugas</a:t>
            </a:r>
            <a:endParaRPr lang="en-US" sz="1600" dirty="0" smtClean="0">
              <a:solidFill>
                <a:schemeClr val="bg2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1600" dirty="0" smtClean="0">
                <a:solidFill>
                  <a:schemeClr val="bg2"/>
                </a:solidFill>
              </a:rPr>
              <a:t>Quiz ( 2X) </a:t>
            </a:r>
          </a:p>
          <a:p>
            <a:pPr>
              <a:buFont typeface="+mj-lt"/>
              <a:buAutoNum type="arabicPeriod"/>
            </a:pPr>
            <a:r>
              <a:rPr lang="en-US" sz="1600" dirty="0" smtClean="0">
                <a:solidFill>
                  <a:schemeClr val="bg2"/>
                </a:solidFill>
              </a:rPr>
              <a:t>UTS</a:t>
            </a:r>
          </a:p>
          <a:p>
            <a:pPr>
              <a:buFont typeface="+mj-lt"/>
              <a:buAutoNum type="arabicPeriod"/>
            </a:pPr>
            <a:r>
              <a:rPr lang="en-US" sz="1600" dirty="0" smtClean="0">
                <a:solidFill>
                  <a:schemeClr val="bg2"/>
                </a:solidFill>
              </a:rPr>
              <a:t>UAS</a:t>
            </a:r>
          </a:p>
          <a:p>
            <a:pPr marL="114300" indent="0">
              <a:buNone/>
            </a:pPr>
            <a:r>
              <a:rPr lang="en-US" sz="1600" dirty="0" err="1" smtClean="0">
                <a:solidFill>
                  <a:schemeClr val="bg2"/>
                </a:solidFill>
              </a:rPr>
              <a:t>Bobot</a:t>
            </a:r>
            <a:r>
              <a:rPr lang="en-US" sz="1600" dirty="0" smtClean="0">
                <a:solidFill>
                  <a:schemeClr val="bg2"/>
                </a:solidFill>
              </a:rPr>
              <a:t> ( no 1,2,3 ) </a:t>
            </a:r>
            <a:r>
              <a:rPr lang="en-US" sz="1600" dirty="0" err="1" smtClean="0">
                <a:solidFill>
                  <a:schemeClr val="bg2"/>
                </a:solidFill>
              </a:rPr>
              <a:t>sebesar</a:t>
            </a:r>
            <a:r>
              <a:rPr lang="en-US" sz="1600" dirty="0" smtClean="0">
                <a:solidFill>
                  <a:schemeClr val="bg2"/>
                </a:solidFill>
              </a:rPr>
              <a:t> 30 %</a:t>
            </a:r>
          </a:p>
          <a:p>
            <a:pPr marL="114300" indent="0">
              <a:buNone/>
            </a:pPr>
            <a:r>
              <a:rPr lang="en-US" sz="1600" dirty="0" err="1" smtClean="0">
                <a:solidFill>
                  <a:schemeClr val="bg2"/>
                </a:solidFill>
              </a:rPr>
              <a:t>Bobot</a:t>
            </a:r>
            <a:r>
              <a:rPr lang="en-US" sz="1600" dirty="0" smtClean="0">
                <a:solidFill>
                  <a:schemeClr val="bg2"/>
                </a:solidFill>
              </a:rPr>
              <a:t> ( no 4, 5 ) masing2 </a:t>
            </a:r>
            <a:r>
              <a:rPr lang="en-US" sz="1600" dirty="0" err="1" smtClean="0">
                <a:solidFill>
                  <a:schemeClr val="bg2"/>
                </a:solidFill>
              </a:rPr>
              <a:t>sebesar</a:t>
            </a:r>
            <a:r>
              <a:rPr lang="en-US" sz="1600" dirty="0" smtClean="0">
                <a:solidFill>
                  <a:schemeClr val="bg2"/>
                </a:solidFill>
              </a:rPr>
              <a:t> 35 %</a:t>
            </a:r>
          </a:p>
          <a:p>
            <a:pPr marL="114300" indent="0">
              <a:buNone/>
            </a:pP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NA = 30%*( no 1, 2, 3 ) + 35%*(no 4 ) + 35%*(no 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41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36306"/>
            <a:ext cx="7772400" cy="1249593"/>
          </a:xfrm>
        </p:spPr>
        <p:txBody>
          <a:bodyPr/>
          <a:lstStyle/>
          <a:p>
            <a:pPr algn="l"/>
            <a:r>
              <a:rPr lang="en-US" sz="2000" dirty="0" err="1" smtClean="0"/>
              <a:t>Catatan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1.  </a:t>
            </a:r>
            <a:r>
              <a:rPr lang="en-US" sz="2000" dirty="0" err="1" smtClean="0"/>
              <a:t>Kehadiran</a:t>
            </a:r>
            <a:r>
              <a:rPr lang="en-US" sz="2000" dirty="0" smtClean="0"/>
              <a:t> </a:t>
            </a:r>
            <a:r>
              <a:rPr lang="en-US" sz="2000" dirty="0" err="1" smtClean="0"/>
              <a:t>Perkuliahan</a:t>
            </a:r>
            <a:r>
              <a:rPr lang="en-US" sz="2000" dirty="0" smtClean="0"/>
              <a:t> Minimum 80%</a:t>
            </a:r>
            <a:br>
              <a:rPr lang="en-US" sz="2000" dirty="0" smtClean="0"/>
            </a:br>
            <a:r>
              <a:rPr lang="en-US" sz="2000" dirty="0" smtClean="0"/>
              <a:t>2. </a:t>
            </a:r>
            <a:r>
              <a:rPr lang="en-US" sz="2000" dirty="0" err="1" smtClean="0">
                <a:solidFill>
                  <a:schemeClr val="bg2"/>
                </a:solidFill>
              </a:rPr>
              <a:t>Pakaian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sz="2000" dirty="0" err="1">
                <a:solidFill>
                  <a:schemeClr val="bg2"/>
                </a:solidFill>
              </a:rPr>
              <a:t>harus</a:t>
            </a:r>
            <a:r>
              <a:rPr lang="en-US" sz="2000" dirty="0">
                <a:solidFill>
                  <a:schemeClr val="bg2"/>
                </a:solidFill>
              </a:rPr>
              <a:t> </a:t>
            </a:r>
            <a:r>
              <a:rPr lang="en-US" sz="2000" dirty="0" err="1">
                <a:solidFill>
                  <a:schemeClr val="bg2"/>
                </a:solidFill>
              </a:rPr>
              <a:t>rapih</a:t>
            </a:r>
            <a:r>
              <a:rPr lang="en-US" sz="2000" dirty="0">
                <a:solidFill>
                  <a:schemeClr val="bg2"/>
                </a:solidFill>
              </a:rPr>
              <a:t/>
            </a:r>
            <a:br>
              <a:rPr lang="en-US" sz="2000" dirty="0">
                <a:solidFill>
                  <a:schemeClr val="bg2"/>
                </a:solidFill>
              </a:rPr>
            </a:b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bg2"/>
                </a:solidFill>
              </a:rPr>
              <a:t>NA &gt;= 80 		 </a:t>
            </a:r>
            <a:r>
              <a:rPr lang="en-US" sz="2400" dirty="0" smtClean="0">
                <a:solidFill>
                  <a:schemeClr val="bg2"/>
                </a:solidFill>
                <a:sym typeface="Wingdings" panose="05000000000000000000" pitchFamily="2" charset="2"/>
              </a:rPr>
              <a:t> A</a:t>
            </a:r>
          </a:p>
          <a:p>
            <a:r>
              <a:rPr lang="en-US" sz="2400" dirty="0" smtClean="0">
                <a:solidFill>
                  <a:schemeClr val="bg2"/>
                </a:solidFill>
                <a:sym typeface="Wingdings" panose="05000000000000000000" pitchFamily="2" charset="2"/>
              </a:rPr>
              <a:t>68&lt;= NA &lt;80		  B</a:t>
            </a:r>
          </a:p>
          <a:p>
            <a:r>
              <a:rPr lang="en-US" sz="2400" dirty="0" smtClean="0">
                <a:solidFill>
                  <a:schemeClr val="bg2"/>
                </a:solidFill>
                <a:sym typeface="Wingdings" panose="05000000000000000000" pitchFamily="2" charset="2"/>
              </a:rPr>
              <a:t>56 &lt;= NA &lt; 68 		  C</a:t>
            </a:r>
          </a:p>
          <a:p>
            <a:r>
              <a:rPr lang="en-US" sz="2400" dirty="0" smtClean="0">
                <a:solidFill>
                  <a:schemeClr val="bg2"/>
                </a:solidFill>
                <a:sym typeface="Wingdings" panose="05000000000000000000" pitchFamily="2" charset="2"/>
              </a:rPr>
              <a:t>45 &lt;= NA &lt; 56 		 D</a:t>
            </a:r>
          </a:p>
          <a:p>
            <a:pPr marL="114300" indent="0">
              <a:buNone/>
            </a:pPr>
            <a:r>
              <a:rPr lang="en-US" sz="2400" dirty="0">
                <a:solidFill>
                  <a:schemeClr val="bg2"/>
                </a:solidFill>
                <a:sym typeface="Wingdings" panose="05000000000000000000" pitchFamily="2" charset="2"/>
              </a:rPr>
              <a:t> </a:t>
            </a:r>
            <a:r>
              <a:rPr lang="en-US" sz="2400" dirty="0" smtClean="0">
                <a:solidFill>
                  <a:schemeClr val="bg2"/>
                </a:solidFill>
                <a:sym typeface="Wingdings" panose="05000000000000000000" pitchFamily="2" charset="2"/>
              </a:rPr>
              <a:t>   </a:t>
            </a:r>
            <a:r>
              <a:rPr lang="en-US" sz="2400" dirty="0" err="1" smtClean="0">
                <a:solidFill>
                  <a:schemeClr val="bg2"/>
                </a:solidFill>
                <a:sym typeface="Wingdings" panose="05000000000000000000" pitchFamily="2" charset="2"/>
              </a:rPr>
              <a:t>Selain</a:t>
            </a:r>
            <a:r>
              <a:rPr lang="en-US" sz="2400" dirty="0" smtClean="0">
                <a:solidFill>
                  <a:schemeClr val="bg2"/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olidFill>
                  <a:schemeClr val="bg2"/>
                </a:solidFill>
                <a:sym typeface="Wingdings" panose="05000000000000000000" pitchFamily="2" charset="2"/>
              </a:rPr>
              <a:t>itu</a:t>
            </a:r>
            <a:r>
              <a:rPr lang="en-US" sz="2400" dirty="0" smtClean="0">
                <a:solidFill>
                  <a:schemeClr val="bg2"/>
                </a:solidFill>
                <a:sym typeface="Wingdings" panose="05000000000000000000" pitchFamily="2" charset="2"/>
              </a:rPr>
              <a:t> E</a:t>
            </a:r>
            <a:endParaRPr 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44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6532562" y="4775596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685800" y="576263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lang="en-GB" sz="40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Dahulu namanya…..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685800" y="1485900"/>
            <a:ext cx="7772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600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Tahoma"/>
              <a:buNone/>
            </a:pPr>
            <a:endParaRPr sz="3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30305"/>
              </a:buClr>
              <a:buSzPts val="3600"/>
              <a:buFont typeface="Tahoma"/>
              <a:buChar char="•"/>
            </a:pPr>
            <a:r>
              <a:rPr lang="en-GB" sz="4000" b="1" i="0" u="none" strike="noStrike" cap="non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Matematika Diskrit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6532562" y="4775596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685800" y="576263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lang="en-GB" sz="4000" b="0" i="0" u="none" strike="noStrike" cap="none" dirty="0" err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Sekarang</a:t>
            </a:r>
            <a:r>
              <a:rPr lang="en-GB" sz="4000" b="0" i="0" u="none" strike="noStrike" cap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(Kur. </a:t>
            </a:r>
            <a:r>
              <a:rPr lang="en-GB" sz="4000" b="0" i="0" u="none" strike="noStrike" cap="none" dirty="0" smtClean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2020 </a:t>
            </a:r>
            <a:r>
              <a:rPr lang="en-GB" sz="4000" b="0" i="0" u="none" strike="noStrike" cap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– </a:t>
            </a:r>
            <a:r>
              <a:rPr lang="en-GB" sz="4000" b="0" i="0" u="none" strike="noStrike" cap="none" dirty="0" smtClean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20</a:t>
            </a:r>
            <a:r>
              <a:rPr lang="id-ID" sz="4000" b="0" i="0" u="none" strike="noStrike" cap="none" dirty="0" smtClean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4000" b="0" i="0" u="none" strike="noStrike" cap="none" smtClean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r>
              <a:rPr lang="en-GB" sz="4000" b="0" i="0" u="none" strike="noStrike" cap="none" smtClean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)…</a:t>
            </a:r>
            <a:endParaRPr dirty="0"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685800" y="1485900"/>
            <a:ext cx="7772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600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Tahoma"/>
              <a:buNone/>
            </a:pPr>
            <a:endParaRPr sz="3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30305"/>
              </a:buClr>
              <a:buSzPts val="3600"/>
              <a:buFont typeface="Tahoma"/>
              <a:buChar char="•"/>
            </a:pPr>
            <a:r>
              <a:rPr lang="en-GB" sz="4000" b="1" i="0" u="none" strike="noStrike" cap="non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Struktur Diskrit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6532562" y="4775596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685800" y="576263"/>
            <a:ext cx="77724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lang="en-GB" sz="40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Apakah Struktur Diskrit itu?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685800" y="1485900"/>
            <a:ext cx="7772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2004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0305"/>
              </a:buClr>
              <a:buSzPts val="1800"/>
              <a:buFont typeface="Tahoma"/>
              <a:buChar char="•"/>
            </a:pPr>
            <a:r>
              <a:rPr lang="en-GB" sz="1800" b="0" i="0" u="none" strike="noStrike" cap="non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Struktur diskrit: cabang matematika yang mengkaji objek-objek diskrit. </a:t>
            </a:r>
            <a:endParaRPr sz="1800"/>
          </a:p>
          <a:p>
            <a:pPr marL="342900" marR="0" lvl="0" indent="-20574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Tahoma"/>
              <a:buNone/>
            </a:pPr>
            <a:endParaRPr sz="1800" b="0" i="0" u="none" strike="noStrike" cap="none">
              <a:solidFill>
                <a:srgbClr val="030305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2004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30305"/>
              </a:buClr>
              <a:buSzPts val="1800"/>
              <a:buFont typeface="Tahoma"/>
              <a:buChar char="•"/>
            </a:pPr>
            <a:r>
              <a:rPr lang="en-GB" sz="1800" b="0" i="0" u="none" strike="noStrike" cap="non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Apa yang dimaksud dengan kata </a:t>
            </a:r>
            <a:r>
              <a:rPr lang="en-GB" sz="1800" b="1" i="0" u="none" strike="noStrike" cap="non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diskrit</a:t>
            </a:r>
            <a:r>
              <a:rPr lang="en-GB" sz="1800" b="0" i="0" u="none" strike="noStrike" cap="non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lang="en-GB" sz="1800" b="0" i="1" u="none" strike="noStrike" cap="non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discrete</a:t>
            </a:r>
            <a:r>
              <a:rPr lang="en-GB" sz="1800" b="0" i="0" u="none" strike="noStrike" cap="non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)? </a:t>
            </a:r>
            <a:endParaRPr sz="1800"/>
          </a:p>
          <a:p>
            <a:pPr marL="342900" marR="0" lvl="0" indent="-34290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30305"/>
              </a:buClr>
              <a:buFont typeface="Tahoma"/>
              <a:buNone/>
            </a:pPr>
            <a:r>
              <a:rPr lang="en-GB" sz="1800" b="0" i="0" u="none" strike="noStrike" cap="non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  Benda disebut diskrit jika:</a:t>
            </a:r>
            <a:endParaRPr sz="1800"/>
          </a:p>
          <a:p>
            <a:pPr marL="342900" marR="0" lvl="0" indent="-32004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30305"/>
              </a:buClr>
              <a:buSzPts val="1800"/>
              <a:buFont typeface="Tahoma"/>
              <a:buChar char="•"/>
            </a:pPr>
            <a:r>
              <a:rPr lang="en-GB" sz="1800" b="0" i="0" u="none" strike="noStrike" cap="non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-</a:t>
            </a:r>
            <a:r>
              <a:rPr lang="en-GB" sz="1800" b="0" i="0" u="none" strike="noStrike" cap="none">
                <a:solidFill>
                  <a:srgbClr val="0303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 t</a:t>
            </a:r>
            <a:r>
              <a:rPr lang="en-GB" sz="1800" b="0" i="0" u="none" strike="noStrike" cap="non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erdiri dari sejumlah berhingga elemen yang</a:t>
            </a:r>
            <a:endParaRPr sz="1800"/>
          </a:p>
          <a:p>
            <a:pPr marL="342900" marR="0" lvl="0" indent="-32004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30305"/>
              </a:buClr>
              <a:buSzPts val="1800"/>
              <a:buFont typeface="Tahoma"/>
              <a:buChar char="•"/>
            </a:pPr>
            <a:r>
              <a:rPr lang="en-GB" sz="1800" b="0" i="0" u="none" strike="noStrike" cap="non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  berbeda, atau </a:t>
            </a:r>
            <a:endParaRPr sz="1800"/>
          </a:p>
          <a:p>
            <a:pPr marL="342900" marR="0" lvl="0" indent="-32004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30305"/>
              </a:buClr>
              <a:buSzPts val="1800"/>
              <a:buFont typeface="Tahoma"/>
              <a:buChar char="•"/>
            </a:pPr>
            <a:r>
              <a:rPr lang="en-GB" sz="1800" b="0" i="0" u="none" strike="noStrike" cap="non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-</a:t>
            </a:r>
            <a:r>
              <a:rPr lang="en-GB" sz="1800" b="0" i="0" u="none" strike="noStrike" cap="none">
                <a:solidFill>
                  <a:srgbClr val="0303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</a:t>
            </a:r>
            <a:r>
              <a:rPr lang="en-GB" sz="1800" b="0" i="0" u="none" strike="noStrike" cap="non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elemen-elemennya tidak bersambungan </a:t>
            </a:r>
            <a:endParaRPr sz="1800"/>
          </a:p>
          <a:p>
            <a:pPr marL="342900" marR="0" lvl="0" indent="-34290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30305"/>
              </a:buClr>
              <a:buFont typeface="Tahoma"/>
              <a:buNone/>
            </a:pPr>
            <a:r>
              <a:rPr lang="en-GB" sz="1800" b="0" i="0" u="none" strike="noStrike" cap="non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      (</a:t>
            </a:r>
            <a:r>
              <a:rPr lang="en-GB" sz="1800" b="0" i="1" u="none" strike="noStrike" cap="non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unconnected</a:t>
            </a:r>
            <a:r>
              <a:rPr lang="en-GB" sz="1800" b="0" i="0" u="none" strike="noStrike" cap="non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). </a:t>
            </a:r>
            <a:endParaRPr sz="1800"/>
          </a:p>
          <a:p>
            <a:pPr marL="342900" marR="0" lvl="0" indent="-32004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30305"/>
              </a:buClr>
              <a:buSzPts val="1800"/>
              <a:buFont typeface="Tahoma"/>
              <a:buChar char="•"/>
            </a:pPr>
            <a:r>
              <a:rPr lang="en-GB" sz="1800" b="0" i="0" u="none" strike="noStrike" cap="non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Contoh: himpunan bilangan bulat (</a:t>
            </a:r>
            <a:r>
              <a:rPr lang="en-GB" sz="1800" b="0" i="1" u="none" strike="noStrike" cap="non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integer</a:t>
            </a:r>
            <a:r>
              <a:rPr lang="en-GB" sz="1800" b="0" i="0" u="none" strike="noStrike" cap="non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/>
        </p:nvSpPr>
        <p:spPr>
          <a:xfrm>
            <a:off x="6532562" y="4775596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685800" y="628650"/>
            <a:ext cx="777240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3528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5"/>
              </a:buClr>
              <a:buSzPts val="2400"/>
              <a:buFont typeface="Tahoma"/>
              <a:buChar char="•"/>
            </a:pPr>
            <a:r>
              <a:rPr lang="en-GB" sz="2400" b="0" i="0" u="none" strike="noStrike" cap="non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Lawan kata diskrit: </a:t>
            </a:r>
            <a:r>
              <a:rPr lang="en-GB" sz="2400" b="1" i="0" u="none" strike="noStrike" cap="non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kontinyu</a:t>
            </a:r>
            <a:r>
              <a:rPr lang="en-GB" sz="2400" b="0" i="0" u="none" strike="noStrike" cap="non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atau </a:t>
            </a:r>
            <a:r>
              <a:rPr lang="en-GB" sz="2400" b="1" i="0" u="none" strike="noStrike" cap="non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menerus</a:t>
            </a:r>
            <a:r>
              <a:rPr lang="en-GB" sz="2400" b="0" i="0" u="none" strike="noStrike" cap="non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lang="en-GB" sz="2400" b="0" i="1" u="none" strike="noStrike" cap="non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continuous</a:t>
            </a:r>
            <a:r>
              <a:rPr lang="en-GB" sz="2400" b="0" i="0" u="none" strike="noStrike" cap="non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). </a:t>
            </a:r>
            <a:endParaRPr sz="2400"/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30305"/>
              </a:buClr>
              <a:buFont typeface="Tahoma"/>
              <a:buNone/>
            </a:pPr>
            <a:r>
              <a:rPr lang="en-GB" sz="2400" b="0" i="0" u="none" strike="noStrike" cap="non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  Contoh: himpunan bilangan riil (</a:t>
            </a:r>
            <a:r>
              <a:rPr lang="en-GB" sz="2400" b="0" i="1" u="none" strike="noStrike" cap="non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real</a:t>
            </a:r>
            <a:r>
              <a:rPr lang="en-GB" sz="2400" b="0" i="0" u="none" strike="noStrike" cap="non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endParaRPr sz="2400"/>
          </a:p>
          <a:p>
            <a:pPr marL="342900" marR="0" lvl="0" indent="-18288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Tahoma"/>
              <a:buNone/>
            </a:pPr>
            <a:endParaRPr sz="2400" b="0" i="0" u="none" strike="noStrike" cap="none">
              <a:solidFill>
                <a:srgbClr val="030305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3528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30305"/>
              </a:buClr>
              <a:buSzPts val="2400"/>
              <a:buFont typeface="Tahoma"/>
              <a:buChar char="•"/>
            </a:pPr>
            <a:r>
              <a:rPr lang="en-GB" sz="2400" b="0" i="0" u="none" strike="noStrike" cap="non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Komputer digital bekerja secara diskrit. Informasi  yang disimpan dan dimanipulasi oleh komputer adalah dalam bentuk diskrit. </a:t>
            </a:r>
            <a:endParaRPr sz="2400"/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30305"/>
              </a:buClr>
              <a:buFont typeface="Tahoma"/>
              <a:buNone/>
            </a:pPr>
            <a:r>
              <a:rPr lang="en-GB" sz="2400" b="0" i="0" u="none" strike="noStrike" cap="non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  <a:endParaRPr sz="2400"/>
          </a:p>
          <a:p>
            <a:pPr marL="342900" marR="0" lvl="0" indent="-33528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30305"/>
              </a:buClr>
              <a:buSzPts val="2400"/>
              <a:buFont typeface="Tahoma"/>
              <a:buChar char="•"/>
            </a:pPr>
            <a:r>
              <a:rPr lang="en-GB" sz="2400" b="0" i="0" u="none" strike="noStrike" cap="non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Matematika diskrit merupakan ilmu dasar dalam pendidikan informatika atau ilmu komputer. 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/>
        </p:nvSpPr>
        <p:spPr>
          <a:xfrm>
            <a:off x="6532562" y="4775596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685800" y="571500"/>
            <a:ext cx="7772400" cy="4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5"/>
              </a:buClr>
              <a:buSzPts val="2520"/>
              <a:buFont typeface="Tahoma"/>
              <a:buChar char="•"/>
            </a:pPr>
            <a:r>
              <a:rPr lang="en-GB" sz="2800" b="0" i="0" u="none" strike="noStrike" cap="non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Struktur diskrit memberikan landasan matematis untuk kuliah-kuliah lain di informatika.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30305"/>
              </a:buClr>
              <a:buFont typeface="Times New Roman"/>
              <a:buNone/>
            </a:pPr>
            <a:r>
              <a:rPr lang="en-GB" sz="3200" b="0" i="0" u="none" strike="noStrike" cap="none">
                <a:solidFill>
                  <a:srgbClr val="0303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GB" sz="2800" b="0" i="0" u="none" strike="noStrike" cap="none">
                <a:solidFill>
                  <a:srgbClr val="0303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</a:t>
            </a:r>
            <a:r>
              <a:rPr lang="en-GB" sz="2800" b="0" i="0" u="none" strike="noStrike" cap="non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400" b="0" i="0" u="none" strike="noStrike" cap="non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algoritma, struktur data, basis data, otomata dan teori bahasa formal, jaringan komputer, keamanan komputer, sistem operasi, teknik kompilasi, dsb.</a:t>
            </a:r>
            <a:r>
              <a:rPr lang="en-GB" sz="2800" b="0" i="0" u="none" strike="noStrike" cap="non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30305"/>
              </a:buClr>
              <a:buFont typeface="Tahoma"/>
              <a:buNone/>
            </a:pPr>
            <a:r>
              <a:rPr lang="en-GB" sz="3200" b="0" i="0" u="none" strike="noStrike" cap="non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  <a:r>
              <a:rPr lang="en-GB" sz="2800" b="0" i="0" u="none" strike="noStrike" cap="non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Struktur diskrit adalah matematika yang khas informatika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30305"/>
              </a:buClr>
              <a:buFont typeface="Times New Roman"/>
              <a:buNone/>
            </a:pPr>
            <a:r>
              <a:rPr lang="en-GB" sz="2800" b="0" i="0" u="none" strike="noStrike" cap="none">
                <a:solidFill>
                  <a:srgbClr val="0303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→</a:t>
            </a:r>
            <a:r>
              <a:rPr lang="en-GB" sz="2800" b="0" i="0" u="none" strike="noStrike" cap="non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400" b="1" i="0" u="none" strike="noStrike" cap="non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Matematika-nya orang Informatika</a:t>
            </a:r>
            <a:r>
              <a:rPr lang="en-GB" sz="2800" b="0" i="0" u="none" strike="noStrike" cap="non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/>
        </p:nvSpPr>
        <p:spPr>
          <a:xfrm>
            <a:off x="6532562" y="4775596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665150" y="115225"/>
            <a:ext cx="7772412" cy="4364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0305"/>
              </a:buClr>
              <a:buFont typeface="Tahoma"/>
              <a:buNone/>
            </a:pPr>
            <a:r>
              <a:rPr lang="en-GB" sz="2400" b="0" i="0" u="none" strike="noStrike" cap="none" dirty="0" err="1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Materi-materi</a:t>
            </a:r>
            <a:r>
              <a:rPr lang="en-GB" sz="2400" b="0" i="0" u="none" strike="noStrike" cap="none" dirty="0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400" b="0" i="0" u="none" strike="noStrike" cap="none" dirty="0" err="1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dalam</a:t>
            </a:r>
            <a:r>
              <a:rPr lang="en-GB" sz="2400" b="0" i="0" u="none" strike="noStrike" cap="none" dirty="0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400" b="0" i="0" u="none" strike="noStrike" cap="none" dirty="0" err="1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Struktur</a:t>
            </a:r>
            <a:r>
              <a:rPr lang="en-GB" sz="2400" b="0" i="0" u="none" strike="noStrike" cap="none" dirty="0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400" b="0" i="0" u="none" strike="noStrike" cap="none" dirty="0" err="1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Diskrit</a:t>
            </a:r>
            <a:r>
              <a:rPr lang="en-GB" sz="2400" b="0" i="0" u="none" strike="noStrike" cap="none" dirty="0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dirty="0"/>
          </a:p>
          <a:p>
            <a:pPr marL="342900" marR="0" lvl="0" indent="-328930" algn="just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30305"/>
              </a:buClr>
              <a:buSzPts val="1400"/>
              <a:buFont typeface="Tahoma"/>
              <a:buChar char="•"/>
            </a:pPr>
            <a:r>
              <a:rPr lang="en-GB" sz="1400" b="0" i="0" u="none" strike="noStrike" cap="none" dirty="0" err="1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Logika</a:t>
            </a:r>
            <a:r>
              <a:rPr lang="en-GB" sz="1400" b="0" i="0" u="none" strike="noStrike" cap="none" dirty="0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lang="en-GB" sz="1400" b="0" i="1" u="none" strike="noStrike" cap="none" dirty="0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logic</a:t>
            </a:r>
            <a:r>
              <a:rPr lang="en-GB" sz="1400" b="0" i="0" u="none" strike="noStrike" cap="none" dirty="0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) 					 √</a:t>
            </a:r>
            <a:endParaRPr sz="1400" dirty="0"/>
          </a:p>
          <a:p>
            <a:pPr marL="342900" marR="0" lvl="0" indent="-328930" algn="just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30305"/>
              </a:buClr>
              <a:buSzPts val="1400"/>
              <a:buFont typeface="Tahoma"/>
              <a:buChar char="•"/>
            </a:pPr>
            <a:r>
              <a:rPr lang="en-GB" sz="1400" b="0" i="0" u="none" strike="noStrike" cap="none" dirty="0" err="1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Teori</a:t>
            </a:r>
            <a:r>
              <a:rPr lang="en-GB" sz="1400" b="0" i="0" u="none" strike="noStrike" cap="none" dirty="0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1400" b="0" i="0" u="none" strike="noStrike" cap="none" dirty="0" err="1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Himpunan</a:t>
            </a:r>
            <a:r>
              <a:rPr lang="en-GB" sz="1400" b="0" i="0" u="none" strike="noStrike" cap="none" dirty="0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lang="en-GB" sz="1400" b="0" i="1" u="none" strike="noStrike" cap="none" dirty="0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set</a:t>
            </a:r>
            <a:r>
              <a:rPr lang="en-GB" sz="1400" b="0" i="0" u="none" strike="noStrike" cap="none" dirty="0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)		</a:t>
            </a:r>
            <a:r>
              <a:rPr lang="en-GB" sz="1400" b="0" i="0" u="none" strike="noStrike" cap="none" dirty="0" smtClean="0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( </a:t>
            </a:r>
            <a:r>
              <a:rPr lang="en-GB" sz="1400" b="0" i="0" u="none" strike="noStrike" cap="none" dirty="0" err="1" smtClean="0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pertemuan</a:t>
            </a:r>
            <a:r>
              <a:rPr lang="en-GB" sz="1400" b="0" i="0" u="none" strike="noStrike" cap="none" dirty="0" smtClean="0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1400" b="0" i="0" u="none" strike="noStrike" cap="none" dirty="0" err="1" smtClean="0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ke</a:t>
            </a:r>
            <a:r>
              <a:rPr lang="en-GB" sz="1400" b="0" i="0" u="none" strike="noStrike" cap="none" dirty="0" smtClean="0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2 +3 )</a:t>
            </a:r>
            <a:r>
              <a:rPr lang="en-GB" sz="1400" b="0" i="0" u="none" strike="noStrike" cap="none" dirty="0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endParaRPr sz="1400" dirty="0"/>
          </a:p>
          <a:p>
            <a:pPr marL="342900" marR="0" lvl="0" indent="-328930" algn="just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30305"/>
              </a:buClr>
              <a:buSzPts val="1400"/>
              <a:buFont typeface="Tahoma"/>
              <a:buChar char="•"/>
            </a:pPr>
            <a:r>
              <a:rPr lang="en-GB" sz="1400" dirty="0" err="1" smtClean="0">
                <a:solidFill>
                  <a:srgbClr val="030305"/>
                </a:solidFill>
              </a:rPr>
              <a:t>Fungsi-fungsi</a:t>
            </a:r>
            <a:r>
              <a:rPr lang="en-GB" sz="1400" dirty="0" smtClean="0">
                <a:solidFill>
                  <a:srgbClr val="030305"/>
                </a:solidFill>
              </a:rPr>
              <a:t> </a:t>
            </a:r>
            <a:r>
              <a:rPr lang="en-GB" sz="1400" dirty="0" err="1" smtClean="0">
                <a:solidFill>
                  <a:srgbClr val="030305"/>
                </a:solidFill>
              </a:rPr>
              <a:t>rekursif</a:t>
            </a:r>
            <a:r>
              <a:rPr lang="en-GB" sz="1400" b="0" i="0" u="none" strike="noStrike" cap="none" dirty="0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GB" sz="1400" dirty="0">
                <a:solidFill>
                  <a:srgbClr val="030305"/>
                </a:solidFill>
              </a:rPr>
              <a:t>	</a:t>
            </a:r>
            <a:r>
              <a:rPr lang="en-GB" sz="1400" dirty="0" smtClean="0">
                <a:solidFill>
                  <a:srgbClr val="030305"/>
                </a:solidFill>
              </a:rPr>
              <a:t>	(</a:t>
            </a:r>
            <a:r>
              <a:rPr lang="en-GB" sz="1400" dirty="0" err="1" smtClean="0">
                <a:solidFill>
                  <a:srgbClr val="030305"/>
                </a:solidFill>
              </a:rPr>
              <a:t>pertemuan</a:t>
            </a:r>
            <a:r>
              <a:rPr lang="en-GB" sz="1400" dirty="0" smtClean="0">
                <a:solidFill>
                  <a:srgbClr val="030305"/>
                </a:solidFill>
              </a:rPr>
              <a:t> 5 )</a:t>
            </a:r>
            <a:endParaRPr sz="1400" dirty="0"/>
          </a:p>
          <a:p>
            <a:pPr marL="342900" marR="0" lvl="0" indent="-328930" algn="just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30305"/>
              </a:buClr>
              <a:buSzPts val="1400"/>
              <a:buFont typeface="Tahoma"/>
              <a:buChar char="•"/>
            </a:pPr>
            <a:r>
              <a:rPr lang="en-GB" sz="1400" b="0" i="0" u="none" strike="noStrike" cap="none" dirty="0" err="1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Relasi</a:t>
            </a:r>
            <a:r>
              <a:rPr lang="en-GB" sz="1400" b="0" i="0" u="none" strike="noStrike" cap="none" dirty="0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1400" b="0" i="0" u="none" strike="noStrike" cap="none" dirty="0" err="1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dan</a:t>
            </a:r>
            <a:r>
              <a:rPr lang="en-GB" sz="1400" b="0" i="0" u="none" strike="noStrike" cap="none" dirty="0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1400" b="0" i="0" u="none" strike="noStrike" cap="none" dirty="0" err="1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Fungsi</a:t>
            </a:r>
            <a:r>
              <a:rPr lang="en-GB" sz="1400" b="0" i="0" u="none" strike="noStrike" cap="none" dirty="0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lang="en-GB" sz="1400" b="0" i="1" u="none" strike="noStrike" cap="none" dirty="0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relation and function</a:t>
            </a:r>
            <a:r>
              <a:rPr lang="en-GB" sz="1400" b="0" i="0" u="none" strike="noStrike" cap="none" dirty="0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)	</a:t>
            </a:r>
            <a:r>
              <a:rPr lang="en-GB" sz="1400" dirty="0">
                <a:solidFill>
                  <a:srgbClr val="030305"/>
                </a:solidFill>
              </a:rPr>
              <a:t> </a:t>
            </a:r>
            <a:r>
              <a:rPr lang="en-GB" sz="1400" dirty="0" smtClean="0">
                <a:solidFill>
                  <a:srgbClr val="030305"/>
                </a:solidFill>
              </a:rPr>
              <a:t>(</a:t>
            </a:r>
            <a:r>
              <a:rPr lang="en-GB" sz="1400" dirty="0" err="1" smtClean="0">
                <a:solidFill>
                  <a:srgbClr val="030305"/>
                </a:solidFill>
              </a:rPr>
              <a:t>pertemuan</a:t>
            </a:r>
            <a:r>
              <a:rPr lang="en-GB" sz="1400" dirty="0" smtClean="0">
                <a:solidFill>
                  <a:srgbClr val="030305"/>
                </a:solidFill>
              </a:rPr>
              <a:t> 4 )</a:t>
            </a:r>
            <a:endParaRPr sz="1400" dirty="0"/>
          </a:p>
          <a:p>
            <a:pPr marL="342900" marR="0" lvl="0" indent="-328930" algn="just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30305"/>
              </a:buClr>
              <a:buSzPts val="1400"/>
              <a:buFont typeface="Tahoma"/>
              <a:buChar char="•"/>
            </a:pPr>
            <a:r>
              <a:rPr lang="en-GB" sz="1400" b="0" i="0" u="none" strike="noStrike" cap="none" dirty="0" err="1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Induksi</a:t>
            </a:r>
            <a:r>
              <a:rPr lang="en-GB" sz="1400" b="0" i="0" u="none" strike="noStrike" cap="none" dirty="0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1400" b="0" i="0" u="none" strike="noStrike" cap="none" dirty="0" err="1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Matematik</a:t>
            </a:r>
            <a:r>
              <a:rPr lang="en-GB" sz="1400" b="0" i="0" u="none" strike="noStrike" cap="none" dirty="0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lang="en-GB" sz="1400" b="0" i="1" u="none" strike="noStrike" cap="none" dirty="0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mathematical </a:t>
            </a:r>
            <a:r>
              <a:rPr lang="en-GB" sz="1400" b="0" i="1" u="none" strike="noStrike" cap="none" dirty="0" smtClean="0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induction</a:t>
            </a:r>
            <a:r>
              <a:rPr lang="en-GB" sz="1400" dirty="0">
                <a:solidFill>
                  <a:srgbClr val="030305"/>
                </a:solidFill>
              </a:rPr>
              <a:t> </a:t>
            </a:r>
            <a:r>
              <a:rPr lang="en-GB" sz="1400" dirty="0" smtClean="0">
                <a:solidFill>
                  <a:srgbClr val="030305"/>
                </a:solidFill>
              </a:rPr>
              <a:t>) ( </a:t>
            </a:r>
            <a:r>
              <a:rPr lang="en-GB" sz="1400" dirty="0" err="1" smtClean="0">
                <a:solidFill>
                  <a:srgbClr val="030305"/>
                </a:solidFill>
              </a:rPr>
              <a:t>pertemuan</a:t>
            </a:r>
            <a:r>
              <a:rPr lang="en-GB" sz="1400" dirty="0" smtClean="0">
                <a:solidFill>
                  <a:srgbClr val="030305"/>
                </a:solidFill>
              </a:rPr>
              <a:t> 6)</a:t>
            </a:r>
          </a:p>
          <a:p>
            <a:pPr marL="342900" marR="0" lvl="0" indent="-328930" algn="just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30305"/>
              </a:buClr>
              <a:buSzPts val="1400"/>
              <a:buFont typeface="Tahoma"/>
              <a:buChar char="•"/>
            </a:pPr>
            <a:r>
              <a:rPr lang="en-GB" sz="1400" dirty="0" smtClean="0">
                <a:solidFill>
                  <a:srgbClr val="030305"/>
                </a:solidFill>
              </a:rPr>
              <a:t>Quiz  ( </a:t>
            </a:r>
            <a:r>
              <a:rPr lang="en-GB" sz="1400" dirty="0" err="1" smtClean="0">
                <a:solidFill>
                  <a:srgbClr val="030305"/>
                </a:solidFill>
              </a:rPr>
              <a:t>pertemuan</a:t>
            </a:r>
            <a:r>
              <a:rPr lang="en-GB" sz="1400" dirty="0" smtClean="0">
                <a:solidFill>
                  <a:srgbClr val="030305"/>
                </a:solidFill>
              </a:rPr>
              <a:t> 6 )</a:t>
            </a:r>
          </a:p>
          <a:p>
            <a:pPr marL="342900" marR="0" lvl="0" indent="-328930" algn="just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30305"/>
              </a:buClr>
              <a:buSzPts val="1400"/>
              <a:buFont typeface="Tahoma"/>
              <a:buChar char="•"/>
            </a:pPr>
            <a:r>
              <a:rPr lang="en-GB" sz="1400" dirty="0" smtClean="0">
                <a:solidFill>
                  <a:srgbClr val="030305"/>
                </a:solidFill>
              </a:rPr>
              <a:t>Resume </a:t>
            </a:r>
            <a:r>
              <a:rPr lang="en-GB" sz="1400" dirty="0" err="1" smtClean="0">
                <a:solidFill>
                  <a:srgbClr val="030305"/>
                </a:solidFill>
              </a:rPr>
              <a:t>pertemuan</a:t>
            </a:r>
            <a:r>
              <a:rPr lang="en-GB" sz="1400" dirty="0" smtClean="0">
                <a:solidFill>
                  <a:srgbClr val="030305"/>
                </a:solidFill>
              </a:rPr>
              <a:t> 1 s/d 6  ( </a:t>
            </a:r>
            <a:r>
              <a:rPr lang="en-GB" sz="1400" dirty="0" err="1" smtClean="0">
                <a:solidFill>
                  <a:srgbClr val="030305"/>
                </a:solidFill>
              </a:rPr>
              <a:t>pertemuan</a:t>
            </a:r>
            <a:r>
              <a:rPr lang="en-GB" sz="1400" dirty="0" smtClean="0">
                <a:solidFill>
                  <a:srgbClr val="030305"/>
                </a:solidFill>
              </a:rPr>
              <a:t> 7 )</a:t>
            </a:r>
          </a:p>
          <a:p>
            <a:pPr marL="342900" marR="0" lvl="0" indent="-328930" algn="just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30305"/>
              </a:buClr>
              <a:buSzPts val="1400"/>
              <a:buFont typeface="Tahoma"/>
              <a:buChar char="•"/>
            </a:pPr>
            <a:r>
              <a:rPr lang="en-GB" sz="1400" dirty="0" smtClean="0">
                <a:solidFill>
                  <a:srgbClr val="030305"/>
                </a:solidFill>
              </a:rPr>
              <a:t>UTS ( </a:t>
            </a:r>
            <a:r>
              <a:rPr lang="en-GB" sz="1400" dirty="0" err="1" smtClean="0">
                <a:solidFill>
                  <a:srgbClr val="030305"/>
                </a:solidFill>
              </a:rPr>
              <a:t>Pertemuan</a:t>
            </a:r>
            <a:r>
              <a:rPr lang="en-GB" sz="1400" dirty="0" smtClean="0">
                <a:solidFill>
                  <a:srgbClr val="030305"/>
                </a:solidFill>
              </a:rPr>
              <a:t> 8 )</a:t>
            </a:r>
            <a:endParaRPr sz="1400" dirty="0"/>
          </a:p>
          <a:p>
            <a:pPr marL="342900" marR="0" lvl="0" indent="-328930" algn="just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30305"/>
              </a:buClr>
              <a:buSzPts val="1400"/>
              <a:buFont typeface="Tahoma"/>
              <a:buChar char="•"/>
            </a:pPr>
            <a:r>
              <a:rPr lang="en-GB" sz="1400" b="0" i="0" u="none" strike="noStrike" cap="none" dirty="0" err="1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Algoritma</a:t>
            </a:r>
            <a:r>
              <a:rPr lang="en-GB" sz="1400" b="0" i="0" u="none" strike="noStrike" cap="none" dirty="0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lang="en-GB" sz="1400" b="0" i="1" u="none" strike="noStrike" cap="none" dirty="0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algorithms</a:t>
            </a:r>
            <a:r>
              <a:rPr lang="en-GB" sz="1400" b="0" i="0" u="none" strike="noStrike" cap="none" dirty="0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1400" dirty="0"/>
          </a:p>
          <a:p>
            <a:pPr marL="342900" marR="0" lvl="0" indent="-328930" algn="just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30305"/>
              </a:buClr>
              <a:buSzPts val="1400"/>
              <a:buFont typeface="Tahoma"/>
              <a:buChar char="•"/>
            </a:pPr>
            <a:r>
              <a:rPr lang="en-GB" sz="1400" b="0" i="0" u="none" strike="noStrike" cap="none" dirty="0" err="1" smtClean="0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Pengantar</a:t>
            </a:r>
            <a:r>
              <a:rPr lang="en-GB" sz="1400" b="0" i="0" u="none" strike="noStrike" cap="none" dirty="0" smtClean="0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1400" b="0" i="0" u="none" strike="noStrike" cap="none" dirty="0" err="1" smtClean="0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matdisk</a:t>
            </a:r>
            <a:r>
              <a:rPr lang="en-GB" sz="1400" b="0" i="0" u="none" strike="noStrike" cap="none" dirty="0" smtClean="0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1400" b="0" i="0" u="none" strike="noStrike" cap="none" dirty="0" err="1" smtClean="0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dan</a:t>
            </a:r>
            <a:r>
              <a:rPr lang="en-GB" sz="1400" b="0" i="0" u="none" strike="noStrike" cap="none" dirty="0" smtClean="0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1400" b="0" i="0" u="none" strike="noStrike" cap="none" dirty="0" err="1" smtClean="0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Teori</a:t>
            </a:r>
            <a:r>
              <a:rPr lang="en-GB" sz="1400" b="0" i="0" u="none" strike="noStrike" cap="none" dirty="0" smtClean="0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1400" b="0" i="0" u="none" strike="noStrike" cap="none" dirty="0" err="1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Bilangan</a:t>
            </a:r>
            <a:r>
              <a:rPr lang="en-GB" sz="1400" b="0" i="0" u="none" strike="noStrike" cap="none" dirty="0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1400" b="0" i="0" u="none" strike="noStrike" cap="none" dirty="0" err="1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Bulat</a:t>
            </a:r>
            <a:r>
              <a:rPr lang="en-GB" sz="1400" b="0" i="0" u="none" strike="noStrike" cap="none" dirty="0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lang="en-GB" sz="1400" b="0" i="1" u="none" strike="noStrike" cap="none" dirty="0" smtClean="0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integers</a:t>
            </a:r>
            <a:r>
              <a:rPr lang="en-GB" sz="1400" dirty="0" smtClean="0">
                <a:solidFill>
                  <a:srgbClr val="030305"/>
                </a:solidFill>
              </a:rPr>
              <a:t>)   </a:t>
            </a:r>
            <a:r>
              <a:rPr lang="en-GB" sz="1400" b="0" i="0" u="none" strike="noStrike" cap="none" dirty="0" smtClean="0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( </a:t>
            </a:r>
            <a:r>
              <a:rPr lang="en-GB" sz="1400" b="0" i="0" u="none" strike="noStrike" cap="none" dirty="0" err="1" smtClean="0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pertemuan</a:t>
            </a:r>
            <a:r>
              <a:rPr lang="en-GB" sz="1400" b="0" i="0" u="none" strike="noStrike" cap="none" dirty="0" smtClean="0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1 + 2)</a:t>
            </a:r>
            <a:endParaRPr sz="1400" dirty="0"/>
          </a:p>
          <a:p>
            <a:pPr marL="342900" marR="0" lvl="0" indent="-328930" algn="just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30305"/>
              </a:buClr>
              <a:buSzPts val="1400"/>
              <a:buFont typeface="Tahoma"/>
              <a:buChar char="•"/>
            </a:pPr>
            <a:r>
              <a:rPr lang="en-GB" sz="1400" b="0" i="0" u="none" strike="noStrike" cap="none" dirty="0" err="1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Barisan</a:t>
            </a:r>
            <a:r>
              <a:rPr lang="en-GB" sz="1400" b="0" i="0" u="none" strike="noStrike" cap="none" dirty="0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1400" b="0" i="0" u="none" strike="noStrike" cap="none" dirty="0" err="1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dan</a:t>
            </a:r>
            <a:r>
              <a:rPr lang="en-GB" sz="1400" b="0" i="0" u="none" strike="noStrike" cap="none" dirty="0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1400" b="0" i="0" u="none" strike="noStrike" cap="none" dirty="0" err="1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Deret</a:t>
            </a:r>
            <a:r>
              <a:rPr lang="en-GB" sz="1400" b="0" i="0" u="none" strike="noStrike" cap="none" dirty="0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lang="en-GB" sz="1400" b="0" i="1" u="none" strike="noStrike" cap="none" dirty="0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sequences and series</a:t>
            </a:r>
            <a:r>
              <a:rPr lang="en-GB" sz="1400" b="0" i="0" u="none" strike="noStrike" cap="none" dirty="0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1400" dirty="0"/>
          </a:p>
          <a:p>
            <a:pPr marL="342900" marR="0" lvl="0" indent="-328930" algn="just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30305"/>
              </a:buClr>
              <a:buSzPts val="1400"/>
              <a:buFont typeface="Tahoma"/>
              <a:buChar char="•"/>
            </a:pPr>
            <a:r>
              <a:rPr lang="en-GB" sz="1400" b="0" i="0" u="none" strike="noStrike" cap="none" dirty="0" err="1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Teori</a:t>
            </a:r>
            <a:r>
              <a:rPr lang="en-GB" sz="1400" b="0" i="0" u="none" strike="noStrike" cap="none" dirty="0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1400" b="0" i="0" u="none" strike="noStrike" cap="none" dirty="0" err="1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Grup</a:t>
            </a:r>
            <a:r>
              <a:rPr lang="en-GB" sz="1400" b="0" i="0" u="none" strike="noStrike" cap="none" dirty="0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1400" b="0" i="0" u="none" strike="noStrike" cap="none" dirty="0" err="1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dan</a:t>
            </a:r>
            <a:r>
              <a:rPr lang="en-GB" sz="1400" b="0" i="0" u="none" strike="noStrike" cap="none" dirty="0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1400" b="0" i="1" u="none" strike="noStrike" cap="none" dirty="0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Ring</a:t>
            </a:r>
            <a:r>
              <a:rPr lang="en-GB" sz="1400" b="0" i="0" u="none" strike="noStrike" cap="none" dirty="0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lang="en-GB" sz="1400" b="0" i="1" u="none" strike="noStrike" cap="none" dirty="0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group and ring</a:t>
            </a:r>
            <a:r>
              <a:rPr lang="en-GB" sz="1400" b="0" i="0" u="none" strike="noStrike" cap="none" dirty="0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1400" dirty="0"/>
          </a:p>
          <a:p>
            <a:pPr marL="342900" marR="0" lvl="0" indent="-328930" algn="just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30305"/>
              </a:buClr>
              <a:buSzPts val="1400"/>
              <a:buFont typeface="Tahoma"/>
              <a:buChar char="•"/>
            </a:pPr>
            <a:r>
              <a:rPr lang="en-GB" sz="1400" b="0" i="0" u="none" strike="noStrike" cap="none" dirty="0" err="1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Aljabar</a:t>
            </a:r>
            <a:r>
              <a:rPr lang="en-GB" sz="1400" b="0" i="0" u="none" strike="noStrike" cap="none" dirty="0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Boolean (</a:t>
            </a:r>
            <a:r>
              <a:rPr lang="en-GB" sz="1400" b="0" i="1" u="none" strike="noStrike" cap="none" dirty="0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Boolean algebra</a:t>
            </a:r>
            <a:r>
              <a:rPr lang="en-GB" sz="1400" b="0" i="0" u="none" strike="noStrike" cap="none" dirty="0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1400" dirty="0"/>
          </a:p>
          <a:p>
            <a:pPr marL="342900" marR="0" lvl="0" indent="-328930" algn="just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30305"/>
              </a:buClr>
              <a:buSzPts val="1400"/>
              <a:buFont typeface="Tahoma"/>
              <a:buChar char="•"/>
            </a:pPr>
            <a:r>
              <a:rPr lang="en-GB" sz="1400" b="0" i="0" u="none" strike="noStrike" cap="none" dirty="0" err="1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Kombinatorial</a:t>
            </a:r>
            <a:r>
              <a:rPr lang="en-GB" sz="1400" b="0" i="0" u="none" strike="noStrike" cap="none" dirty="0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lang="en-GB" sz="1400" b="0" i="1" u="none" strike="noStrike" cap="none" dirty="0" err="1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combinatorics</a:t>
            </a:r>
            <a:r>
              <a:rPr lang="en-GB" sz="1400" b="0" i="0" u="none" strike="noStrike" cap="none" dirty="0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)			 √</a:t>
            </a:r>
            <a:endParaRPr sz="1400" dirty="0"/>
          </a:p>
          <a:p>
            <a:pPr marL="342900" marR="0" lvl="0" indent="-328930" algn="just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30305"/>
              </a:buClr>
              <a:buSzPts val="1400"/>
              <a:buFont typeface="Tahoma"/>
              <a:buChar char="•"/>
            </a:pPr>
            <a:r>
              <a:rPr lang="en-GB" sz="1400" b="0" i="0" u="none" strike="noStrike" cap="none" dirty="0" err="1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Teori</a:t>
            </a:r>
            <a:r>
              <a:rPr lang="en-GB" sz="1400" b="0" i="0" u="none" strike="noStrike" cap="none" dirty="0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1400" b="0" i="0" u="none" strike="noStrike" cap="none" dirty="0" err="1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Peluang</a:t>
            </a:r>
            <a:r>
              <a:rPr lang="en-GB" sz="1400" b="0" i="0" u="none" strike="noStrike" cap="none" dirty="0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1400" b="0" i="0" u="none" strike="noStrike" cap="none" dirty="0" err="1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Diskrit</a:t>
            </a:r>
            <a:r>
              <a:rPr lang="en-GB" sz="1400" b="0" i="0" u="none" strike="noStrike" cap="none" dirty="0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lang="en-GB" sz="1400" b="0" i="1" u="none" strike="noStrike" cap="none" dirty="0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discrete probability</a:t>
            </a:r>
            <a:r>
              <a:rPr lang="en-GB" sz="1400" b="0" i="0" u="none" strike="noStrike" cap="none" dirty="0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)	</a:t>
            </a:r>
            <a:endParaRPr sz="1400" dirty="0"/>
          </a:p>
          <a:p>
            <a:pPr marL="342900" marR="0" lvl="0" indent="-328930" algn="just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30305"/>
              </a:buClr>
              <a:buSzPts val="1400"/>
              <a:buFont typeface="Tahoma"/>
              <a:buChar char="•"/>
            </a:pPr>
            <a:r>
              <a:rPr lang="en-GB" sz="1400" b="0" i="0" u="none" strike="noStrike" cap="none" dirty="0" err="1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Fungsi</a:t>
            </a:r>
            <a:r>
              <a:rPr lang="en-GB" sz="1400" b="0" i="0" u="none" strike="noStrike" cap="none" dirty="0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1400" b="0" i="0" u="none" strike="noStrike" cap="none" dirty="0" err="1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Pembangkit</a:t>
            </a:r>
            <a:r>
              <a:rPr lang="en-GB" sz="1400" b="0" i="0" u="none" strike="noStrike" cap="none" dirty="0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1400" b="0" i="0" u="none" strike="noStrike" cap="none" dirty="0" err="1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dan</a:t>
            </a:r>
            <a:r>
              <a:rPr lang="en-GB" sz="1400" b="0" i="0" u="none" strike="noStrike" cap="none" dirty="0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1400" b="0" i="0" u="none" strike="noStrike" cap="none" dirty="0" err="1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Analisis</a:t>
            </a:r>
            <a:r>
              <a:rPr lang="en-GB" sz="1400" b="0" i="0" u="none" strike="noStrike" cap="none" dirty="0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1400" b="0" i="0" u="none" strike="noStrike" cap="none" dirty="0" err="1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Rekurens</a:t>
            </a:r>
            <a:endParaRPr sz="1400" dirty="0"/>
          </a:p>
          <a:p>
            <a:pPr marL="342900" marR="0" lvl="0" indent="-328930" algn="just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30305"/>
              </a:buClr>
              <a:buSzPts val="1400"/>
              <a:buFont typeface="Tahoma"/>
              <a:buChar char="•"/>
            </a:pPr>
            <a:r>
              <a:rPr lang="en-GB" sz="1400" b="0" i="0" u="none" strike="noStrike" cap="none" dirty="0" err="1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Teori</a:t>
            </a:r>
            <a:r>
              <a:rPr lang="en-GB" sz="1400" b="0" i="0" u="none" strike="noStrike" cap="none" dirty="0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Graf (</a:t>
            </a:r>
            <a:r>
              <a:rPr lang="en-GB" sz="1400" b="0" i="1" u="none" strike="noStrike" cap="none" dirty="0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graph – included tree</a:t>
            </a:r>
            <a:r>
              <a:rPr lang="en-GB" sz="1400" b="0" i="0" u="none" strike="noStrike" cap="none" dirty="0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)		 √</a:t>
            </a:r>
            <a:endParaRPr sz="1400" dirty="0"/>
          </a:p>
          <a:p>
            <a:pPr marL="342900" marR="0" lvl="0" indent="-328930" algn="just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30305"/>
              </a:buClr>
              <a:buSzPts val="1400"/>
              <a:buFont typeface="Tahoma"/>
              <a:buChar char="•"/>
            </a:pPr>
            <a:r>
              <a:rPr lang="en-GB" sz="1400" b="0" i="0" u="none" strike="noStrike" cap="none" dirty="0" err="1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Kompleksitas</a:t>
            </a:r>
            <a:r>
              <a:rPr lang="en-GB" sz="1400" b="0" i="0" u="none" strike="noStrike" cap="none" dirty="0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1400" b="0" i="0" u="none" strike="noStrike" cap="none" dirty="0" err="1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Algoritma</a:t>
            </a:r>
            <a:r>
              <a:rPr lang="en-GB" sz="1400" b="0" i="0" u="none" strike="noStrike" cap="none" dirty="0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lang="en-GB" sz="1400" b="0" i="1" u="none" strike="noStrike" cap="none" dirty="0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algorithm complexity</a:t>
            </a:r>
            <a:r>
              <a:rPr lang="en-GB" sz="1400" b="0" i="0" u="none" strike="noStrike" cap="none" dirty="0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)	 √</a:t>
            </a:r>
            <a:endParaRPr sz="1400" dirty="0"/>
          </a:p>
          <a:p>
            <a:pPr marL="342900" marR="0" lvl="0" indent="-328930" algn="just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30305"/>
              </a:buClr>
              <a:buSzPts val="1400"/>
              <a:buFont typeface="Tahoma"/>
              <a:buChar char="•"/>
            </a:pPr>
            <a:r>
              <a:rPr lang="en-GB" sz="1400" b="0" i="0" u="none" strike="noStrike" cap="none" dirty="0" err="1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Otomata</a:t>
            </a:r>
            <a:r>
              <a:rPr lang="en-GB" sz="1400" b="0" i="0" u="none" strike="noStrike" cap="none" dirty="0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&amp; </a:t>
            </a:r>
            <a:r>
              <a:rPr lang="en-GB" sz="1400" b="0" i="0" u="none" strike="noStrike" cap="none" dirty="0" err="1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Teori</a:t>
            </a:r>
            <a:r>
              <a:rPr lang="en-GB" sz="1400" b="0" i="0" u="none" strike="noStrike" cap="none" dirty="0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1400" b="0" i="0" u="none" strike="noStrike" cap="none" dirty="0" err="1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Bahasa</a:t>
            </a:r>
            <a:r>
              <a:rPr lang="en-GB" sz="1400" b="0" i="0" u="none" strike="noStrike" cap="none" dirty="0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Formal (</a:t>
            </a:r>
            <a:r>
              <a:rPr lang="en-GB" sz="1400" b="0" i="1" u="none" strike="noStrike" cap="none" dirty="0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automata and formal language theory</a:t>
            </a:r>
            <a:r>
              <a:rPr lang="en-GB" sz="1400" b="0" i="0" u="none" strike="noStrike" cap="none" dirty="0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en-GB" sz="1400" dirty="0">
                <a:solidFill>
                  <a:srgbClr val="030305"/>
                </a:solidFill>
              </a:rPr>
              <a:t>	 √</a:t>
            </a:r>
            <a:endParaRPr sz="1400" dirty="0">
              <a:solidFill>
                <a:srgbClr val="030305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/>
        </p:nvSpPr>
        <p:spPr>
          <a:xfrm>
            <a:off x="6532562" y="4775596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685800" y="571500"/>
            <a:ext cx="7772400" cy="4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5"/>
              </a:buClr>
              <a:buFont typeface="Tahoma"/>
              <a:buNone/>
            </a:pPr>
            <a:r>
              <a:rPr lang="en-GB" sz="1800" b="0" i="0" u="none" strike="noStrike" cap="non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Contoh-contoh persoalan di dalam Struktur Diskrit:</a:t>
            </a:r>
            <a:endParaRPr sz="1800"/>
          </a:p>
          <a:p>
            <a:pPr marL="342900" marR="0" lvl="0" indent="-32004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30305"/>
              </a:buClr>
              <a:buSzPts val="1800"/>
              <a:buFont typeface="Tahoma"/>
              <a:buChar char="•"/>
            </a:pPr>
            <a:r>
              <a:rPr lang="en-GB" sz="1800" b="0" i="0" u="none" strike="noStrike" cap="non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Berapa banyak kemungkinan jumlah </a:t>
            </a:r>
            <a:r>
              <a:rPr lang="en-GB" sz="1800" b="0" i="1" u="none" strike="noStrike" cap="non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password</a:t>
            </a:r>
            <a:r>
              <a:rPr lang="en-GB" sz="1800" b="0" i="0" u="none" strike="noStrike" cap="non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yang dapat dibuat dari 8 karakter?</a:t>
            </a:r>
            <a:endParaRPr sz="1800"/>
          </a:p>
          <a:p>
            <a:pPr marL="342900" marR="0" lvl="0" indent="-32004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30305"/>
              </a:buClr>
              <a:buSzPts val="1800"/>
              <a:buFont typeface="Tahoma"/>
              <a:buChar char="•"/>
            </a:pPr>
            <a:r>
              <a:rPr lang="en-GB" sz="1800" b="0" i="0" u="none" strike="noStrike" cap="non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Bagaimana nomor ISBN sebuah buku divalidasi?</a:t>
            </a:r>
            <a:endParaRPr sz="1800"/>
          </a:p>
          <a:p>
            <a:pPr marL="342900" marR="0" lvl="0" indent="-32004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30305"/>
              </a:buClr>
              <a:buSzPts val="1800"/>
              <a:buFont typeface="Tahoma"/>
              <a:buChar char="•"/>
            </a:pPr>
            <a:r>
              <a:rPr lang="en-GB" sz="1800" b="0" i="0" u="none" strike="noStrike" cap="non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Berapa banyak </a:t>
            </a:r>
            <a:r>
              <a:rPr lang="en-GB" sz="1800" b="0" i="1" u="none" strike="noStrike" cap="non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string</a:t>
            </a:r>
            <a:r>
              <a:rPr lang="en-GB" sz="1800" b="0" i="0" u="none" strike="noStrike" cap="non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biner yang panjangnya 8 bit yang mempunyai bit 1 sejumlah ganjil?</a:t>
            </a:r>
            <a:endParaRPr sz="1800"/>
          </a:p>
          <a:p>
            <a:pPr marL="342900" marR="0" lvl="0" indent="-32004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30305"/>
              </a:buClr>
              <a:buSzPts val="1800"/>
              <a:buFont typeface="Tahoma"/>
              <a:buChar char="•"/>
            </a:pPr>
            <a:r>
              <a:rPr lang="en-GB" sz="1800" b="0" i="0" u="none" strike="noStrike" cap="non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Bagaimana menentukan lintasan terpendek dari satu kota </a:t>
            </a:r>
            <a:r>
              <a:rPr lang="en-GB" sz="1800" b="0" i="1" u="none" strike="noStrike" cap="non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lang="en-GB" sz="1800" b="0" i="0" u="none" strike="noStrike" cap="non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ke kota </a:t>
            </a:r>
            <a:r>
              <a:rPr lang="en-GB" sz="1800" b="0" i="1" u="none" strike="noStrike" cap="non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lang="en-GB" sz="1800" b="0" i="0" u="none" strike="noStrike" cap="non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?</a:t>
            </a:r>
            <a:endParaRPr sz="1800"/>
          </a:p>
          <a:p>
            <a:pPr marL="342900" marR="0" lvl="0" indent="-32004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30305"/>
              </a:buClr>
              <a:buSzPts val="1800"/>
              <a:buFont typeface="Tahoma"/>
              <a:buChar char="•"/>
            </a:pPr>
            <a:r>
              <a:rPr lang="en-GB" sz="1800" b="0" i="0" u="none" strike="noStrike" cap="non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Buktikan bahwa perangko senilai </a:t>
            </a:r>
            <a:r>
              <a:rPr lang="en-GB" sz="1800" b="0" i="1" u="none" strike="noStrike" cap="non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en-GB" sz="1800" b="0" i="0" u="none" strike="noStrike" cap="non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lang="en-GB" sz="1800" b="0" i="1" u="none" strike="noStrike" cap="non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en-GB" sz="1800" b="0" i="0" u="none" strike="noStrike" cap="non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1800" b="0" i="0" u="none" strike="noStrike" cap="none">
                <a:solidFill>
                  <a:srgbClr val="0303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≥</a:t>
            </a:r>
            <a:r>
              <a:rPr lang="en-GB" sz="1800" b="0" i="0" u="none" strike="noStrike" cap="non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 8) rupiah dapat menggunakan hanya perangko 3 rupiah dan 5 rupiah saja</a:t>
            </a:r>
            <a:endParaRPr sz="1800"/>
          </a:p>
          <a:p>
            <a:pPr marL="342900" marR="0" lvl="0" indent="-32004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30305"/>
              </a:buClr>
              <a:buSzPts val="1800"/>
              <a:buFont typeface="Tahoma"/>
              <a:buChar char="•"/>
            </a:pPr>
            <a:r>
              <a:rPr lang="en-GB" sz="1800" b="0" i="0" u="none" strike="noStrike" cap="non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Diberikan dua buah algoritma untuk menyelesaian sebuah persoalan, algoritma mana yang terbaik?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/>
        </p:nvSpPr>
        <p:spPr>
          <a:xfrm>
            <a:off x="6532562" y="4775596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685800" y="571500"/>
            <a:ext cx="7772400" cy="4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5"/>
              </a:buClr>
              <a:buSzPts val="2160"/>
              <a:buFont typeface="Tahoma"/>
              <a:buChar char="•"/>
            </a:pPr>
            <a:r>
              <a:rPr lang="en-GB" sz="2400" b="0" i="0" u="none" strike="noStrike" cap="non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Bagaimana rangkaian logika untuk membuat peraga digital yang disusun oleh 7 buah batang (</a:t>
            </a:r>
            <a:r>
              <a:rPr lang="en-GB" sz="2400" b="0" i="1" u="none" strike="noStrike" cap="non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bar</a:t>
            </a:r>
            <a:r>
              <a:rPr lang="en-GB" sz="2400" b="0" i="0" u="none" strike="noStrike" cap="non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)? </a:t>
            </a:r>
            <a:endParaRPr/>
          </a:p>
          <a:p>
            <a:pPr marL="342900" marR="0" lvl="0" indent="-20574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Tahoma"/>
              <a:buNone/>
            </a:pPr>
            <a:endParaRPr sz="2400" b="0" i="0" u="none" strike="noStrike" cap="none">
              <a:solidFill>
                <a:srgbClr val="030305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30305"/>
              </a:buClr>
              <a:buSzPts val="2160"/>
              <a:buFont typeface="Tahoma"/>
              <a:buChar char="•"/>
            </a:pPr>
            <a:r>
              <a:rPr lang="en-GB" sz="2400" b="0" i="0" u="none" strike="noStrike" cap="non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Dapatkah kita melalui semua jalan di sebuah kompleks perubahan tepat hanya sekali dan kembali lagi ke tempat semula?</a:t>
            </a:r>
            <a:endParaRPr/>
          </a:p>
          <a:p>
            <a:pPr marL="342900" marR="0" lvl="0" indent="-20574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Tahoma"/>
              <a:buNone/>
            </a:pPr>
            <a:endParaRPr sz="2400" b="0" i="0" u="none" strike="noStrike" cap="none">
              <a:solidFill>
                <a:srgbClr val="030305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30305"/>
              </a:buClr>
              <a:buSzPts val="2160"/>
              <a:buFont typeface="Tahoma"/>
              <a:buChar char="•"/>
            </a:pPr>
            <a:r>
              <a:rPr lang="en-GB" sz="2400" b="0" i="0" u="none" strike="noStrike" cap="none">
                <a:solidFill>
                  <a:srgbClr val="030305"/>
                </a:solidFill>
                <a:latin typeface="Tahoma"/>
                <a:ea typeface="Tahoma"/>
                <a:cs typeface="Tahoma"/>
                <a:sym typeface="Tahoma"/>
              </a:rPr>
              <a:t>“Makanan murah tidak enak”, “makanan enak tidak murah”. Apakah kedua pernyataan tersebut menyatakan hal yang sama?</a:t>
            </a:r>
            <a:endParaRPr/>
          </a:p>
          <a:p>
            <a:pPr marL="342900" marR="0" lvl="0" indent="-20574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Tahoma"/>
              <a:buNone/>
            </a:pPr>
            <a:endParaRPr sz="2400" b="0" i="0" u="none" strike="noStrike" cap="none">
              <a:solidFill>
                <a:srgbClr val="030305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352</Words>
  <Application>Microsoft Office PowerPoint</Application>
  <PresentationFormat>On-screen Show (16:9)</PresentationFormat>
  <Paragraphs>95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Tahoma</vt:lpstr>
      <vt:lpstr>Times New Roman</vt:lpstr>
      <vt:lpstr>Amatic SC</vt:lpstr>
      <vt:lpstr>Arial</vt:lpstr>
      <vt:lpstr>Wingdings</vt:lpstr>
      <vt:lpstr>Source Code Pro</vt:lpstr>
      <vt:lpstr>Beach Day</vt:lpstr>
      <vt:lpstr>Pengantar  </vt:lpstr>
      <vt:lpstr>Dahulu namanya…..</vt:lpstr>
      <vt:lpstr>Sekarang (Kur. 2020 – 2024)…</vt:lpstr>
      <vt:lpstr>Apakah Struktur Diskrit itu?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Moral of this story…</vt:lpstr>
      <vt:lpstr>Buku Pegangan</vt:lpstr>
      <vt:lpstr>FORMAT PENILAIAN</vt:lpstr>
      <vt:lpstr>Catatan: 1.  Kehadiran Perkuliahan Minimum 80% 2. Pakaian harus rapih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Kumpulan Materi Kuliah</dc:title>
  <dc:creator>ACER</dc:creator>
  <cp:lastModifiedBy>Windows User</cp:lastModifiedBy>
  <cp:revision>14</cp:revision>
  <dcterms:modified xsi:type="dcterms:W3CDTF">2021-08-30T05:30:27Z</dcterms:modified>
</cp:coreProperties>
</file>