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5143500" type="screen16x9"/>
  <p:notesSz cx="6858000" cy="9144000"/>
  <p:embeddedFontLst>
    <p:embeddedFont>
      <p:font typeface="Amatic SC" panose="020B0604020202020204" charset="-79"/>
      <p:regular r:id="rId54"/>
      <p:bold r:id="rId55"/>
    </p:embeddedFont>
    <p:embeddedFont>
      <p:font typeface="Questrial" panose="020B0604020202020204" charset="0"/>
      <p:regular r:id="rId56"/>
    </p:embeddedFont>
    <p:embeddedFont>
      <p:font typeface="Source Code Pro" panose="020B0604020202020204" charset="0"/>
      <p:regular r:id="rId57"/>
      <p:bold r:id="rId58"/>
    </p:embeddedFont>
    <p:embeddedFont>
      <p:font typeface="Tahoma" panose="020B0604030504040204" pitchFamily="34" charset="0"/>
      <p:regular r:id="rId59"/>
      <p:bold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25608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289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33099458_2_1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d33099458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5000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33099458_2_1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d33099458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7215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33099458_2_20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d33099458_2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797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33099458_2_20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d33099458_2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6094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33099458_2_2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d33099458_2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6352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33099458_2_2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d33099458_2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2997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33099458_2_2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d33099458_2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1605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33099458_2_2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d33099458_2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6857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33099458_2_2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d33099458_2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97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33099458_2_2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d33099458_2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422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33099458_2_1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d33099458_2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6201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33099458_2_2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d33099458_2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6063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33099458_2_2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d33099458_2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371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33099458_2_2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d33099458_2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637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33099458_2_2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d33099458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57329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33099458_2_2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d33099458_2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1924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33099458_2_27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d33099458_2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31610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33099458_2_27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d33099458_2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48283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33099458_2_28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d33099458_2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86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33099458_2_29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d33099458_2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75381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33099458_2_29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d33099458_2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3857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33099458_2_1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d33099458_2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83335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d33099458_2_30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d33099458_2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17767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33099458_2_30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d33099458_2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69309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33099458_2_3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d33099458_2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76759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33099458_2_3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d33099458_2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32683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33099458_2_3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d33099458_2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82463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33099458_2_3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d33099458_2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51757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33099458_2_3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d33099458_2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18968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33099458_2_3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d33099458_2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94482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33099458_2_3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d33099458_2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41124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33099458_2_3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d33099458_2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5321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33099458_2_1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d33099458_2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3423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33099458_2_35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d33099458_2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36053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33099458_2_3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d33099458_2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57906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33099458_2_36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d33099458_2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76003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33099458_2_37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d33099458_2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58676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33099458_2_37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d33099458_2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86160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33099458_2_3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d33099458_2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85337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d33099458_2_38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gd33099458_2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5596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33099458_2_3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gd33099458_2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15921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33099458_2_39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d33099458_2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5794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33099458_2_40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d33099458_2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2952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33099458_2_1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d33099458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863987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d33099458_2_40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gd33099458_2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98627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d33099458_2_4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gd33099458_2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1168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33099458_2_1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d33099458_2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3862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33099458_2_17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d33099458_2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5739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33099458_2_17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d33099458_2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6736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33099458_2_18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d33099458_2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9142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Kumpulan Materi Kuliah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04800" y="91225"/>
            <a:ext cx="8534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lang="en-GB" sz="20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Contoh 5.</a:t>
            </a:r>
            <a:r>
              <a:rPr lang="en-GB"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Sandi-lewat (</a:t>
            </a:r>
            <a:r>
              <a:rPr lang="en-GB" sz="20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password</a:t>
            </a:r>
            <a:r>
              <a:rPr lang="en-GB"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 sistem komputer  panjangnya 6 sampai 8 karakter. Tiap karakter boleh berupa huruf atau angka; huruf besar dan huruf kecil tidak dibedakan. Berapa banyak sandi-lewat  yang dapat dibuat?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2000" b="0" i="0" u="sng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Penyelesaian</a:t>
            </a:r>
            <a:r>
              <a:rPr lang="en-GB"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Jumlah karakter password = 26 (A-Z) + 10 (0-9) = 36 karakter.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 	Jumlah kemungkinan sandi-lewat dengan panjang 6 karakter: 	(36)(36)(36)(36)(36)(36) = 36</a:t>
            </a:r>
            <a:r>
              <a:rPr lang="en-GB" sz="2000" b="0" i="0" u="none" strike="noStrike" cap="none" baseline="30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 </a:t>
            </a:r>
            <a:r>
              <a:rPr lang="en-GB"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= 2.176.782.336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 	Jumlah kemungkinan sandi-lewat dengan panjang 7 karakter: 	(36)(36)(36)(36)(36)(36)(36) = 36</a:t>
            </a:r>
            <a:r>
              <a:rPr lang="en-GB" sz="2000" b="0" i="0" u="none" strike="noStrike" cap="none" baseline="30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  </a:t>
            </a:r>
            <a:r>
              <a:rPr lang="en-GB"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= 78.364.164.096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 	umlah kemungkinan sandi-lewat dengan panjang 8 karakter: 	(36)(36)(36)(36)(36)(36)(36)(36) = 36</a:t>
            </a:r>
            <a:r>
              <a:rPr lang="en-GB" sz="2000" b="0" i="0" u="none" strike="noStrike" cap="none" baseline="30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 </a:t>
            </a:r>
            <a:r>
              <a:rPr lang="en-GB"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= 2.821.109.907.456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 	Jumlah seluruh sandi-lewat  (kaidah penjumlahan) adalah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 		2.176.782.336 + 78.364.164.096 +  2.821.109.907.456 = 		2.901.650.833.888 buah.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11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410425" y="440775"/>
            <a:ext cx="7772400" cy="29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2800" b="0" i="0" u="none" strike="noStrike" cap="none" dirty="0" err="1" smtClean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Latihan</a:t>
            </a:r>
            <a:r>
              <a:rPr lang="en-GB" sz="2800" b="0" i="0" u="none" strike="noStrike" cap="none" dirty="0" smtClean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1 :</a:t>
            </a:r>
            <a:endParaRPr dirty="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3080"/>
              <a:buFont typeface="Noto Sans Symbols"/>
              <a:buAutoNum type="arabicPeriod"/>
            </a:pP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Berapa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banyak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bilangan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genap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2-angka?</a:t>
            </a:r>
            <a:endParaRPr dirty="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(b)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Berapa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banyak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bilangan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ganjil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2-angka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dengan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setiap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angka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berbeda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dirty="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3080"/>
              <a:buFont typeface="Noto Sans Symbols"/>
              <a:buAutoNum type="arabicPeriod" startAt="2"/>
            </a:pP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Dari 100.000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buah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bilangan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bulat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positif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pertama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berapa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banyak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bilangan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yang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mengandung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tepat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buah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angka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3, 1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buah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angka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4,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buah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angka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5? </a:t>
            </a:r>
            <a:endParaRPr sz="2800" b="1" i="0" u="none" strike="noStrike" cap="none" dirty="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endParaRPr sz="2800" b="1" i="0" u="none" strike="noStrike" cap="none" dirty="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12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609600" y="2286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22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AutoNum type="arabicPeriod" startAt="3"/>
            </a:pPr>
            <a:r>
              <a:rPr lang="en-GB"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Tersedia 6 huruf: </a:t>
            </a:r>
            <a:r>
              <a:rPr lang="en-GB" sz="20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lang="en-GB"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sz="20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en-GB"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sz="20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lang="en-GB"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sz="20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lang="en-GB"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sz="20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r>
              <a:rPr lang="en-GB"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sz="20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r>
              <a:rPr lang="en-GB"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. Berapa jumlah pengurutan 3 huruf jika:</a:t>
            </a:r>
            <a:endParaRPr sz="2000"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(a) tidak ada huruf yang diulang;</a:t>
            </a:r>
            <a:endParaRPr sz="2000"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(b) boleh ada huruf yang berulang;</a:t>
            </a:r>
            <a:endParaRPr sz="2000"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(c) tidak boleh ada huruf yang diulang, tetapi huruf </a:t>
            </a:r>
            <a:r>
              <a:rPr lang="en-GB" sz="20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r>
              <a:rPr lang="en-GB"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harus ada;</a:t>
            </a:r>
            <a:endParaRPr sz="2000"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(d) boleh ada huruf yang berulang, huruf </a:t>
            </a:r>
            <a:r>
              <a:rPr lang="en-GB" sz="20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r>
              <a:rPr lang="en-GB"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harus ada</a:t>
            </a:r>
            <a:endParaRPr sz="2000">
              <a:solidFill>
                <a:srgbClr val="000000"/>
              </a:solidFill>
            </a:endParaRPr>
          </a:p>
          <a:p>
            <a:pPr marL="342900" marR="0" lvl="0" indent="-30226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AutoNum type="arabicPeriod" startAt="4"/>
            </a:pPr>
            <a:r>
              <a:rPr lang="en-GB"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Tentukan banyak cara pengaturan agar 3 orang mahasiswa Jurusan Teknik Informatika (IF), 4  orang mahasiswa Teknik Kimia (TK), 4 orang mahasiswa Teknik Geologi (GL), dan 2 orang mahasiswa Farmasi (FA) dapat duduk dalam satu baris sehingga mereka dari departemen yang sama duduk berdampingan?</a:t>
            </a:r>
            <a:endParaRPr sz="2000">
              <a:solidFill>
                <a:srgbClr val="000000"/>
              </a:solidFill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0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13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7772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 sz="44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Prinsip Inklusi-Eksklusi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914400"/>
            <a:ext cx="8229600" cy="3920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14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 sz="44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Permutasi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085850"/>
            <a:ext cx="8458200" cy="2843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15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71450"/>
            <a:ext cx="7467600" cy="4757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16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3" name="Google Shape;153;p28"/>
          <p:cNvSpPr txBox="1">
            <a:spLocks noGrp="1"/>
          </p:cNvSpPr>
          <p:nvPr>
            <p:ph type="body" idx="1"/>
          </p:nvPr>
        </p:nvSpPr>
        <p:spPr>
          <a:xfrm>
            <a:off x="304800" y="285750"/>
            <a:ext cx="8534400" cy="440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•"/>
            </a:pPr>
            <a:r>
              <a:rPr lang="en-GB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Definisi</a:t>
            </a: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Permutasi adalah jumlah urutan berbeda dari pengaturan objek-objek.</a:t>
            </a:r>
            <a:endParaRPr>
              <a:solidFill>
                <a:srgbClr val="000000"/>
              </a:solidFill>
            </a:endParaRPr>
          </a:p>
          <a:p>
            <a:pPr marL="342900" marR="0" lvl="0" indent="-3048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•"/>
            </a:pP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Permutasi merupakan bentuk khusus aplikasi kaidah perkalian. </a:t>
            </a:r>
            <a:endParaRPr>
              <a:solidFill>
                <a:srgbClr val="000000"/>
              </a:solidFill>
            </a:endParaRPr>
          </a:p>
          <a:p>
            <a:pPr marL="342900" marR="0" lvl="0" indent="-3048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•"/>
            </a:pP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Misalkan jumlah objek adalah </a:t>
            </a:r>
            <a:r>
              <a:rPr lang="en-GB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maka </a:t>
            </a:r>
            <a:endParaRPr>
              <a:solidFill>
                <a:srgbClr val="000000"/>
              </a:solidFill>
            </a:endParaRPr>
          </a:p>
          <a:p>
            <a:pPr marL="342900" marR="0" lvl="0" indent="-28956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•"/>
            </a:pP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 urutan pertama dipilih dari </a:t>
            </a:r>
            <a:r>
              <a:rPr lang="en-GB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objek, </a:t>
            </a:r>
            <a:endParaRPr>
              <a:solidFill>
                <a:srgbClr val="000000"/>
              </a:solidFill>
            </a:endParaRPr>
          </a:p>
          <a:p>
            <a:pPr marL="342900" marR="0" lvl="0" indent="-28956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•"/>
            </a:pP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urutan kedua dipilih dari </a:t>
            </a:r>
            <a:r>
              <a:rPr lang="en-GB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1 objek, </a:t>
            </a:r>
            <a:endParaRPr>
              <a:solidFill>
                <a:srgbClr val="000000"/>
              </a:solidFill>
            </a:endParaRPr>
          </a:p>
          <a:p>
            <a:pPr marL="342900" marR="0" lvl="0" indent="-28956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•"/>
            </a:pP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urutan ketiga dipilih dari </a:t>
            </a:r>
            <a:r>
              <a:rPr lang="en-GB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2 objek, </a:t>
            </a:r>
            <a:endParaRPr>
              <a:solidFill>
                <a:srgbClr val="000000"/>
              </a:solidFill>
            </a:endParaRPr>
          </a:p>
          <a:p>
            <a:pPr marL="342900" marR="0" lvl="0" indent="-28956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•"/>
            </a:pP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endParaRPr>
              <a:solidFill>
                <a:srgbClr val="000000"/>
              </a:solidFill>
            </a:endParaRPr>
          </a:p>
          <a:p>
            <a:pPr marL="342900" marR="0" lvl="0" indent="-28956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•"/>
            </a:pP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urutan terakhir dipilih dari 1 objek yang tersisa.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 	Menurut kaidah perkalian, permutasi dari </a:t>
            </a:r>
            <a:r>
              <a:rPr lang="en-GB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objek adalah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		</a:t>
            </a:r>
            <a:r>
              <a:rPr lang="en-GB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GB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1) (</a:t>
            </a:r>
            <a:r>
              <a:rPr lang="en-GB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2) … (2)(1) = </a:t>
            </a:r>
            <a:r>
              <a:rPr lang="en-GB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!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17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589225" y="272725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Char char="•"/>
            </a:pPr>
            <a:r>
              <a:rPr lang="en-GB" sz="28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Contoh 6.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Berapa banyak “kata” yang terbentuk dari kata “HAPUS”?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GB" sz="2800" b="0" i="0" u="sng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Penyelesaian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Cara 1: (5)(4)(3)(2)(1) = 120 buah kata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Cara 2: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(5, 5) = 5! = 120 buah kata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endParaRPr sz="28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Char char="•"/>
            </a:pPr>
            <a:r>
              <a:rPr lang="en-GB" sz="28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Contoh 7.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Berapa banyak cara mengurutkan nama 25 orang mahasiswa?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GB" sz="2800" b="0" i="0" u="sng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Penyelesaian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(25, 25) = 25!		 	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18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7772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lang="en-GB" sz="4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Permutasi </a:t>
            </a:r>
            <a:r>
              <a:rPr lang="en-GB" sz="4000" b="1" i="1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</a:t>
            </a:r>
            <a:r>
              <a:rPr lang="en-GB" sz="4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dari </a:t>
            </a:r>
            <a:r>
              <a:rPr lang="en-GB" sz="4000" b="1" i="1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GB" sz="4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elemen</a:t>
            </a:r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body" idx="1"/>
          </p:nvPr>
        </p:nvSpPr>
        <p:spPr>
          <a:xfrm>
            <a:off x="609600" y="669950"/>
            <a:ext cx="7772400" cy="40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•"/>
            </a:pPr>
            <a:r>
              <a:rPr lang="en-GB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Ada enam buah bola yang berbeda warnanya dan 3 buah kotak.  Masing-masing kotak hanya boleh diisi 1 buah bola. Berapa jumlah urutan berbeda yang mungkin dibuat dari penempatan bola ke dalam kotak-kotak tersebut?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endParaRPr sz="18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endParaRPr sz="18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endParaRPr sz="18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endParaRPr sz="18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endParaRPr sz="18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1800" b="0" i="0" u="sng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Penyelesaian</a:t>
            </a:r>
            <a:r>
              <a:rPr lang="en-GB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kotak 1 dapat diisi oleh salah satu dari 6 bola  (ada 6 pilihan);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 kotak 2 dapat diisi oleh salah satu dari 5 bola  (ada 5 pilihan);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 kotak 3 dapat diisi oleh salah satu dari 4 bola  (ada 4 pilihan).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 Jumlah urutan berbeda dari penempatan bola = (6)(5)(4) = 120 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endParaRPr sz="18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7" name="Google Shape;16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6875" y="1595363"/>
            <a:ext cx="6858000" cy="21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19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7772400" cy="46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Perampatan: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Ada </a:t>
            </a:r>
            <a:r>
              <a:rPr lang="en-GB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buah bola yang berbeda warnanya dan </a:t>
            </a:r>
            <a:r>
              <a:rPr lang="en-GB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</a:t>
            </a: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buah kotak (</a:t>
            </a:r>
            <a:r>
              <a:rPr lang="en-GB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</a:t>
            </a: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≤</a:t>
            </a: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), maka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 	kotak ke-1 dapat diisi oleh salah satu dari </a:t>
            </a:r>
            <a:r>
              <a:rPr lang="en-GB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bola   	          		→ (ada </a:t>
            </a:r>
            <a:r>
              <a:rPr lang="en-GB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pilihan) ;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kotak ke-2 dapat diisi oleh salah satu dari (</a:t>
            </a:r>
            <a:r>
              <a:rPr lang="en-GB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 </a:t>
            </a: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– 1) bola 	→ (ada </a:t>
            </a:r>
            <a:r>
              <a:rPr lang="en-GB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1 pilihan);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kotak ke-3 dapat diisi oleh salah satu dari (</a:t>
            </a:r>
            <a:r>
              <a:rPr lang="en-GB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 </a:t>
            </a: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– 2) bola 	→ (ada </a:t>
            </a:r>
            <a:r>
              <a:rPr lang="en-GB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2) pilihan;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…          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kotak ke-</a:t>
            </a:r>
            <a:r>
              <a:rPr lang="en-GB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</a:t>
            </a: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dapat diisi oleh salah satu dari (</a:t>
            </a:r>
            <a:r>
              <a:rPr lang="en-GB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(</a:t>
            </a:r>
            <a:r>
              <a:rPr lang="en-GB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</a:t>
            </a: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1) bola 	→ (ada </a:t>
            </a:r>
            <a:r>
              <a:rPr lang="en-GB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</a:t>
            </a:r>
            <a:r>
              <a:rPr lang="en-GB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</a:t>
            </a: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+ 1 pilihan)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Jumlah  urutan berbeda dari penempatan bola adalah: </a:t>
            </a:r>
            <a:r>
              <a:rPr lang="en-GB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GB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1)(</a:t>
            </a:r>
            <a:r>
              <a:rPr lang="en-GB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2)…(</a:t>
            </a:r>
            <a:r>
              <a:rPr lang="en-GB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(</a:t>
            </a:r>
            <a:r>
              <a:rPr lang="en-GB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</a:t>
            </a: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1))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lang="en-GB" sz="44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Kombinatorial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240400" y="3034850"/>
            <a:ext cx="85206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3200" b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Matematika Diskrit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79" name="Google Shape;179;p3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543050"/>
            <a:ext cx="8458200" cy="162163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21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86" name="Google Shape;18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28600"/>
            <a:ext cx="8534400" cy="4194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22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2" name="Google Shape;192;p3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" name="Google Shape;193;p3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3200" b="0" i="0" u="none" strike="noStrike" cap="none" dirty="0" err="1" smtClean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Latihan</a:t>
            </a:r>
            <a:r>
              <a:rPr lang="en-GB" sz="3200" b="0" i="0" u="none" strike="noStrike" cap="none" dirty="0" smtClean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2 :</a:t>
            </a:r>
            <a:endParaRPr dirty="0"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32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1. </a:t>
            </a:r>
            <a:r>
              <a:rPr lang="en-GB" sz="32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Sebuah</a:t>
            </a:r>
            <a:r>
              <a:rPr lang="en-GB" sz="32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mobil</a:t>
            </a:r>
            <a:r>
              <a:rPr lang="en-GB" sz="32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mempunyai</a:t>
            </a:r>
            <a:r>
              <a:rPr lang="en-GB" sz="32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4 </a:t>
            </a:r>
            <a:r>
              <a:rPr lang="en-GB" sz="32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tempat</a:t>
            </a:r>
            <a:r>
              <a:rPr lang="en-GB" sz="32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duduk</a:t>
            </a:r>
            <a:r>
              <a:rPr lang="en-GB" sz="32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r>
              <a:rPr lang="en-GB" sz="32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Berapa</a:t>
            </a:r>
            <a:r>
              <a:rPr lang="en-GB" sz="32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banyak</a:t>
            </a:r>
            <a:r>
              <a:rPr lang="en-GB" sz="32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cara</a:t>
            </a:r>
            <a:r>
              <a:rPr lang="en-GB" sz="32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3 orang </a:t>
            </a:r>
            <a:r>
              <a:rPr lang="en-GB" sz="32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didudukkan</a:t>
            </a:r>
            <a:r>
              <a:rPr lang="en-GB" sz="32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jika</a:t>
            </a:r>
            <a:r>
              <a:rPr lang="en-GB" sz="32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diandaikan</a:t>
            </a:r>
            <a:r>
              <a:rPr lang="en-GB" sz="32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satu</a:t>
            </a:r>
            <a:r>
              <a:rPr lang="en-GB" sz="32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orang </a:t>
            </a:r>
            <a:r>
              <a:rPr lang="en-GB" sz="32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harus</a:t>
            </a:r>
            <a:r>
              <a:rPr lang="en-GB" sz="32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duduk</a:t>
            </a:r>
            <a:r>
              <a:rPr lang="en-GB" sz="32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di </a:t>
            </a:r>
            <a:r>
              <a:rPr lang="en-GB" sz="32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kursi</a:t>
            </a:r>
            <a:r>
              <a:rPr lang="en-GB" sz="32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sopir</a:t>
            </a:r>
            <a:r>
              <a:rPr lang="en-GB" sz="32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 dirty="0">
              <a:solidFill>
                <a:srgbClr val="000000"/>
              </a:solidFill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23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9" name="Google Shape;199;p3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 sz="44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Kombinasi</a:t>
            </a:r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body" idx="1"/>
          </p:nvPr>
        </p:nvSpPr>
        <p:spPr>
          <a:xfrm>
            <a:off x="762000" y="11430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•"/>
            </a:pP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Bentuk khusus dari permutasi adalah kombinasi. Jika pada permutasi urutan kemunculan diperhitungkan, maka pada kombinasi, urutan kemunculan diabaikan.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endParaRPr>
              <a:solidFill>
                <a:srgbClr val="000000"/>
              </a:solidFill>
            </a:endParaRPr>
          </a:p>
          <a:p>
            <a:pPr marL="342900" marR="0" lvl="0" indent="-3048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•"/>
            </a:pP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Misalkan ada 2 buah bola yang warnanya sama 3 buah kotak. Setiap kotak hanya boleh berisi paling banyak 1 bola.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endParaRPr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1" name="Google Shape;201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3371850"/>
            <a:ext cx="8610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24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07" name="Google Shape;207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228600"/>
            <a:ext cx="8458200" cy="4897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25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13" name="Google Shape;21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514350"/>
            <a:ext cx="8458200" cy="3452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26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9" name="Google Shape;219;p3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0" name="Google Shape;220;p38"/>
          <p:cNvSpPr txBox="1">
            <a:spLocks noGrp="1"/>
          </p:cNvSpPr>
          <p:nvPr>
            <p:ph type="body" idx="1"/>
          </p:nvPr>
        </p:nvSpPr>
        <p:spPr>
          <a:xfrm>
            <a:off x="762000" y="11430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ahoma"/>
              <a:buChar char="•"/>
            </a:pPr>
            <a:r>
              <a:rPr lang="en-GB" sz="32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 sering dibaca "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diambil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", artinya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objek diambil dari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buah objek.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ahoma"/>
              <a:buChar char="•"/>
            </a:pPr>
            <a:r>
              <a:rPr lang="en-GB" sz="32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Definisi 3.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Kombinasi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elemen dari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elemen, atau 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),  adalah jumlah pemilihan yang tidak terurut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elemen yang diambil dari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buah elemen.</a:t>
            </a:r>
            <a:endParaRPr>
              <a:solidFill>
                <a:srgbClr val="000000"/>
              </a:solidFill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endParaRPr sz="32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27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6" name="Google Shape;226;p3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 sz="44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Interpretasi Kombinasi</a:t>
            </a:r>
            <a:endParaRPr/>
          </a:p>
        </p:txBody>
      </p:sp>
      <p:pic>
        <p:nvPicPr>
          <p:cNvPr id="227" name="Google Shape;22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371600"/>
            <a:ext cx="8382000" cy="2732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28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33" name="Google Shape;23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28600"/>
            <a:ext cx="8534400" cy="4627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29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39" name="Google Shape;23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085850"/>
            <a:ext cx="8610600" cy="2578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lang="en-GB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Pendahuluan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09600" y="1143000"/>
            <a:ext cx="77724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•"/>
            </a:pP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Sebuah sandi-lewat (</a:t>
            </a:r>
            <a:r>
              <a:rPr lang="en-GB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password</a:t>
            </a: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 panjangnya 6 sampai 8 karakter. Karakter boleh berupa huruf atau angka. Berapa banyak kemungkinan sandi-lewat yang dapat dibuat?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 	</a:t>
            </a: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GB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abcdef</a:t>
            </a:r>
            <a:endParaRPr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aaaade</a:t>
            </a:r>
            <a:endParaRPr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a123fr</a:t>
            </a:r>
            <a:endParaRPr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…</a:t>
            </a:r>
            <a:endParaRPr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erhtgahn</a:t>
            </a:r>
            <a:endParaRPr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yutresik</a:t>
            </a:r>
            <a:endParaRPr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…	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????</a:t>
            </a:r>
            <a:endParaRPr>
              <a:solidFill>
                <a:srgbClr val="000000"/>
              </a:solidFill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30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45" name="Google Shape;24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28600"/>
            <a:ext cx="8534400" cy="4189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31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51" name="Google Shape;25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228600"/>
            <a:ext cx="7696200" cy="4760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32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7" name="Google Shape;257;p4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8" name="Google Shape;258;p4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3200" b="0" i="0" u="none" strike="noStrike" cap="none" dirty="0" err="1" smtClean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Latihan</a:t>
            </a:r>
            <a:r>
              <a:rPr lang="en-GB" sz="3200" b="0" i="0" u="none" strike="noStrike" cap="none" dirty="0" smtClean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3 :</a:t>
            </a:r>
            <a:endParaRPr dirty="0"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520"/>
              <a:buFont typeface="Noto Sans Symbols"/>
              <a:buAutoNum type="arabicPeriod"/>
            </a:pPr>
            <a:r>
              <a:rPr lang="en-GB" sz="32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Kursi-kursi</a:t>
            </a:r>
            <a:r>
              <a:rPr lang="en-GB" sz="32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di </a:t>
            </a:r>
            <a:r>
              <a:rPr lang="en-GB" sz="32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sebuah</a:t>
            </a:r>
            <a:r>
              <a:rPr lang="en-GB" sz="32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bioskop</a:t>
            </a:r>
            <a:r>
              <a:rPr lang="en-GB" sz="32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disusun</a:t>
            </a:r>
            <a:r>
              <a:rPr lang="en-GB" sz="32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dalam</a:t>
            </a:r>
            <a:r>
              <a:rPr lang="en-GB" sz="32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baris-baris</a:t>
            </a:r>
            <a:r>
              <a:rPr lang="en-GB" sz="32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sz="32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satu</a:t>
            </a:r>
            <a:r>
              <a:rPr lang="en-GB" sz="32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baris</a:t>
            </a:r>
            <a:r>
              <a:rPr lang="en-GB" sz="32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berisi</a:t>
            </a:r>
            <a:r>
              <a:rPr lang="en-GB" sz="32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10 </a:t>
            </a:r>
            <a:r>
              <a:rPr lang="en-GB" sz="32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buah</a:t>
            </a:r>
            <a:r>
              <a:rPr lang="en-GB" sz="32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kursi</a:t>
            </a:r>
            <a:r>
              <a:rPr lang="en-GB" sz="32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r>
              <a:rPr lang="en-GB" sz="32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Berapa</a:t>
            </a:r>
            <a:r>
              <a:rPr lang="en-GB" sz="32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banyak</a:t>
            </a:r>
            <a:r>
              <a:rPr lang="en-GB" sz="32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cara</a:t>
            </a:r>
            <a:r>
              <a:rPr lang="en-GB" sz="32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mendudukkan</a:t>
            </a:r>
            <a:r>
              <a:rPr lang="en-GB" sz="32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6 orang </a:t>
            </a:r>
            <a:r>
              <a:rPr lang="en-GB" sz="32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penonton</a:t>
            </a:r>
            <a:r>
              <a:rPr lang="en-GB" sz="32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pada</a:t>
            </a:r>
            <a:r>
              <a:rPr lang="en-GB" sz="32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satu</a:t>
            </a:r>
            <a:r>
              <a:rPr lang="en-GB" sz="32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baris</a:t>
            </a:r>
            <a:r>
              <a:rPr lang="en-GB" sz="32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kursi</a:t>
            </a:r>
            <a:r>
              <a:rPr lang="en-GB" sz="32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dirty="0"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32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(a) </a:t>
            </a:r>
            <a:r>
              <a:rPr lang="en-GB" sz="32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jika</a:t>
            </a:r>
            <a:r>
              <a:rPr lang="en-GB" sz="32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bioskop</a:t>
            </a:r>
            <a:r>
              <a:rPr lang="en-GB" sz="32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dalam</a:t>
            </a:r>
            <a:r>
              <a:rPr lang="en-GB" sz="32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keadaan</a:t>
            </a:r>
            <a:r>
              <a:rPr lang="en-GB" sz="32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terang</a:t>
            </a:r>
            <a:endParaRPr dirty="0"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32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(b) </a:t>
            </a:r>
            <a:r>
              <a:rPr lang="en-GB" sz="32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jika</a:t>
            </a:r>
            <a:r>
              <a:rPr lang="en-GB" sz="32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bioskop</a:t>
            </a:r>
            <a:r>
              <a:rPr lang="en-GB" sz="32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dalam</a:t>
            </a:r>
            <a:r>
              <a:rPr lang="en-GB" sz="32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keadaan</a:t>
            </a:r>
            <a:r>
              <a:rPr lang="en-GB" sz="32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gelap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33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4" name="Google Shape;264;p4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5" name="Google Shape;265;p4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Noto Sans Symbols"/>
              <a:buAutoNum type="arabicPeriod" startAt="2"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 5 orang mahasiswa jurusan Matematika dan 7 orang mahasiswa jurusan Informatika. Berapa banyak cara membentuk panitia yang terdiri dari 4 orang jika:</a:t>
            </a:r>
            <a:endParaRPr sz="2400" b="0" i="1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(a) tidak ada batasan jurusan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(b) semua anggota panitia harus dari jurusan Matematika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(c) semua anggota panitia harus dari jurusan Informatika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(d) semua anggota panitia harus dari jurusan yang sama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(e) 2 orang mahasiswa per jurusan harus mewakili.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34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1" name="Google Shape;271;p4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2" name="Google Shape;272;p4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20"/>
              <a:buFont typeface="Noto Sans Symbols"/>
              <a:buAutoNum type="arabicPeriod" startAt="3"/>
            </a:pP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Berapa banyak cara membentuk sebuah panitia yang beranggotakan 5 orang yang dipilih dari 7 orang pria dan 5 orang wanita, jika di dalam panitia tersebut paling sedikit beranggotakan 2 orang wanita?</a:t>
            </a:r>
            <a:endParaRPr>
              <a:solidFill>
                <a:srgbClr val="000000"/>
              </a:solidFill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endParaRPr sz="32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35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8" name="Google Shape;278;p4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Permutasi dan Kombinasi </a:t>
            </a:r>
            <a:br>
              <a:rPr lang="en-GB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Bentuk Umum</a:t>
            </a:r>
            <a:endParaRPr/>
          </a:p>
        </p:txBody>
      </p:sp>
      <p:pic>
        <p:nvPicPr>
          <p:cNvPr id="279" name="Google Shape;27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143000"/>
            <a:ext cx="8305800" cy="3183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36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85" name="Google Shape;28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28600"/>
            <a:ext cx="8534400" cy="4469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37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91" name="Google Shape;29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685800"/>
            <a:ext cx="8610600" cy="3593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38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97" name="Google Shape;297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657350"/>
            <a:ext cx="9448800" cy="1084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39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03" name="Google Shape;30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28600"/>
            <a:ext cx="7162800" cy="4804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lang="en-GB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Definisi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ahoma"/>
              <a:buChar char="•"/>
            </a:pPr>
            <a:r>
              <a:rPr lang="en-GB" sz="32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Kombinatorial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adalah cabang matematika untuk menghitung jumlah penyusunan objek-objek tanpa harus mengenumerasi semua kemungkinan susunannya.</a:t>
            </a:r>
            <a:endParaRPr>
              <a:solidFill>
                <a:srgbClr val="000000"/>
              </a:solidFill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endParaRPr sz="32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40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09" name="Google Shape;309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800100"/>
            <a:ext cx="8458200" cy="2792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41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15" name="Google Shape;315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028700"/>
            <a:ext cx="8534400" cy="2559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42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1" name="Google Shape;321;p54"/>
          <p:cNvSpPr txBox="1">
            <a:spLocks noGrp="1"/>
          </p:cNvSpPr>
          <p:nvPr>
            <p:ph type="body" idx="1"/>
          </p:nvPr>
        </p:nvSpPr>
        <p:spPr>
          <a:xfrm>
            <a:off x="381000" y="2286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2400" b="0" i="0" u="none" strike="noStrike" cap="none" dirty="0" err="1" smtClean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Latihan</a:t>
            </a:r>
            <a:r>
              <a:rPr lang="en-GB" sz="2400" b="0" i="0" u="none" strike="noStrike" cap="none" dirty="0" smtClean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4 :</a:t>
            </a:r>
            <a:endParaRPr sz="2400" dirty="0">
              <a:solidFill>
                <a:srgbClr val="000000"/>
              </a:solidFill>
            </a:endParaRPr>
          </a:p>
          <a:p>
            <a:pPr marL="342900" marR="0" lvl="0" indent="-27178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rabicPeriod"/>
            </a:pPr>
            <a:r>
              <a:rPr lang="en-GB" sz="24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100 orang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mahasiswa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dikirim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ke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5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negara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masing-masing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negara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20 orang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mahasiswa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Berapa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banyak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cara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pengiriman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mahasiswa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 sz="2400" dirty="0">
              <a:solidFill>
                <a:srgbClr val="000000"/>
              </a:solidFill>
            </a:endParaRPr>
          </a:p>
          <a:p>
            <a:pPr marL="342900" marR="0" lvl="0" indent="-119379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7178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rabicPeriod"/>
            </a:pPr>
            <a:r>
              <a:rPr lang="en-GB" sz="24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Berapa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banyak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1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string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yang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dapat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dibentuk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dari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huruf-huruf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kata “CONGRESS”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sedemikian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sehingga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dua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buah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huruf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“S”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tidak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terletak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berdampingan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 sz="2400" dirty="0">
              <a:solidFill>
                <a:srgbClr val="000000"/>
              </a:solidFill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43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7" name="Google Shape;327;p5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8" name="Google Shape;328;p5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3. Tentukan banyaknya cara agar 4 buku matematika, 3 buku sejarah, 3 buku kimia, dan 2 buku sosiologi dapat disusun dalam satu baris sedemikian sehingga (untuk masing-masing soal)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(a) semua buku yang topiknya sama letaknya bersebelahan,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(b) urutan buku dalam susunan bebas.</a:t>
            </a:r>
            <a:endParaRPr>
              <a:solidFill>
                <a:srgbClr val="000000"/>
              </a:solidFill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endParaRPr sz="28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44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4" name="Google Shape;334;p56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772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Kombinasi Dengan Pengulangan</a:t>
            </a:r>
            <a:endParaRPr/>
          </a:p>
        </p:txBody>
      </p:sp>
      <p:pic>
        <p:nvPicPr>
          <p:cNvPr id="335" name="Google Shape;335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914400"/>
            <a:ext cx="8534400" cy="3443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45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41" name="Google Shape;341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28600"/>
            <a:ext cx="8534400" cy="4140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46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47" name="Google Shape;34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14350"/>
            <a:ext cx="8534400" cy="356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47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3" name="Google Shape;353;p59"/>
          <p:cNvSpPr txBox="1">
            <a:spLocks noGrp="1"/>
          </p:cNvSpPr>
          <p:nvPr>
            <p:ph type="body" idx="1"/>
          </p:nvPr>
        </p:nvSpPr>
        <p:spPr>
          <a:xfrm>
            <a:off x="304800" y="171450"/>
            <a:ext cx="853440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2000" b="0" i="0" u="none" strike="noStrike" cap="none" dirty="0" err="1" smtClean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Latihan</a:t>
            </a:r>
            <a:r>
              <a:rPr lang="en-GB" sz="2000" b="0" i="0" u="none" strike="noStrike" cap="none" dirty="0" smtClean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5 :</a:t>
            </a:r>
            <a:endParaRPr sz="2000" dirty="0">
              <a:solidFill>
                <a:srgbClr val="000000"/>
              </a:solidFill>
            </a:endParaRPr>
          </a:p>
          <a:p>
            <a:pPr marL="342900" marR="0" lvl="0" indent="-30226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AutoNum type="arabicPeriod"/>
            </a:pP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Ada 10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soal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di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dalam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ujian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akhir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1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Matematika</a:t>
            </a:r>
            <a:r>
              <a:rPr lang="en-GB" sz="2000" b="0" i="1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1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Diskrit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Berapa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banyak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cara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pemberian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nilai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bilangan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bulat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pada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setiap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soal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jika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jumlah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nilai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keseluruhan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soal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adalah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100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dan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setiap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soal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mempunyai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nilai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paling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sedikit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5. (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Khusus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untuk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soal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ini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nyatakan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jawaban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akhir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anda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dalam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1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GB" sz="2000" b="0" i="1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sz="2000" b="0" i="1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saja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tidak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perlu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dihitung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nilainya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endParaRPr sz="2000" b="0" i="0" u="none" strike="noStrike" cap="none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0226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AutoNum type="arabicPeriod"/>
            </a:pP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perpustakaan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Teknik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Informatika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terdapat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3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jenis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buku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buku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Algoritma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dan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Pemrograman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buku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Matematika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Diskrit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dan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buku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Basisdata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Perpustakaan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memiliki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paling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sedikit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10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buah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buku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untuk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masing-masing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jenis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Berapa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banyak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cara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memilih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10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buah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buku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 sz="2000" dirty="0">
              <a:solidFill>
                <a:srgbClr val="000000"/>
              </a:solidFill>
            </a:endParaRPr>
          </a:p>
          <a:p>
            <a:pPr marL="342900" marR="0" lvl="0" indent="-30226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AutoNum type="arabicPeriod"/>
            </a:pP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Dari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sejumlah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besar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koin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25-an, 50-an, 100-an,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dan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500-an,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berapa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banyak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cara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lima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koin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dapat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diambil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 sz="2000" dirty="0">
              <a:solidFill>
                <a:srgbClr val="000000"/>
              </a:solidFill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48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9" name="Google Shape;359;p6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 sz="44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Koefisien Binomial</a:t>
            </a:r>
            <a:endParaRPr/>
          </a:p>
        </p:txBody>
      </p:sp>
      <p:pic>
        <p:nvPicPr>
          <p:cNvPr id="360" name="Google Shape;360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257300"/>
            <a:ext cx="8534400" cy="3250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49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66" name="Google Shape;366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914400"/>
            <a:ext cx="8458200" cy="2249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 sz="44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Kaidah Dasar Menghitung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lang="en-GB"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Kaidah perkalian (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rule of product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	Percobaan 1: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hasil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	Percobaan 2: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q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hasil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 		Percobaan 1 </a:t>
            </a:r>
            <a:r>
              <a:rPr lang="en-GB" sz="24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dan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percobaan 2: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q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hasil </a:t>
            </a:r>
            <a:endParaRPr>
              <a:solidFill>
                <a:srgbClr val="000000"/>
              </a:solidFill>
            </a:endParaRPr>
          </a:p>
          <a:p>
            <a:pPr marL="342900" marR="0" lvl="0" indent="-1905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lang="en-GB"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Kaidah penjumlahan (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rule of sum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	Percobaan 1: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hasil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	Percobaan 2: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q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hasil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 		Percobaan 1 </a:t>
            </a:r>
            <a:r>
              <a:rPr lang="en-GB" sz="24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atau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percobaan 2: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+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q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hasil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50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72" name="Google Shape;372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28600"/>
            <a:ext cx="8610600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51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8" name="Google Shape;378;p6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9" name="Google Shape;379;p6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3200" b="0" i="0" u="none" strike="noStrike" cap="none" dirty="0" err="1" smtClean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Latihan</a:t>
            </a:r>
            <a:r>
              <a:rPr lang="en-GB" sz="3200" b="0" i="0" u="none" strike="noStrike" cap="none" dirty="0" smtClean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6:</a:t>
            </a:r>
            <a:endParaRPr dirty="0">
              <a:solidFill>
                <a:srgbClr val="000000"/>
              </a:solidFill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80" name="Google Shape;380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943100"/>
            <a:ext cx="14478001" cy="596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533400" y="228600"/>
            <a:ext cx="7772400" cy="41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lang="en-GB" sz="24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Contoh 1. 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Ketua angkatan IF 2002 hanya 1 orang (pria atau wanita, tidak bias gender). Jumlah pria IF2002 = 65 orang dan jumlah wanita = 15 orang. Berapa banyak cara memilih ketua angkatan?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GB" sz="2400" b="0" i="0" u="sng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Penyelesaian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65 + 15 = 80 cara.	 </a:t>
            </a:r>
            <a:endParaRPr sz="2400" b="1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lang="en-GB" sz="24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Contoh 2. 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Dua orang perwakilan IF2002 mendatangai Bapak Dosen untuk protes nilai ujian. Wakil yang dipilih 1 orang pria dan 1 orang wanita. Berapa banyak cara memilih 2 orang wakil tesrebut?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GB" sz="2400" b="0" i="0" u="sng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Penyelesaian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65 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15 =  975 cara.</a:t>
            </a:r>
            <a:endParaRPr>
              <a:solidFill>
                <a:srgbClr val="000000"/>
              </a:solidFill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Perluasan Kaidah Dasar Menghitung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Misalkan ada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percobaan, masing-masing dg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lang="en-GB" sz="3200" b="0" i="1" u="none" strike="noStrike" cap="none" baseline="-25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hasil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1. Kaidah perkalian (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rule of product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32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	p</a:t>
            </a:r>
            <a:r>
              <a:rPr lang="en-GB" sz="3200" b="0" i="0" u="none" strike="noStrike" cap="none" baseline="-25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lang="en-GB" sz="3200" b="0" i="0" u="none" strike="noStrike" cap="none" baseline="-25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… 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lang="en-GB" sz="3200" b="0" i="1" u="none" strike="noStrike" cap="none" baseline="-25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hasil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 	2. Kaidah penjumlahan (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rule of sum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32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	p</a:t>
            </a:r>
            <a:r>
              <a:rPr lang="en-GB" sz="3200" b="0" i="0" u="none" strike="noStrike" cap="none" baseline="-25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+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lang="en-GB" sz="3200" b="0" i="0" u="none" strike="noStrike" cap="none" baseline="-25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+ … +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lang="en-GB" sz="3200" b="0" i="1" u="none" strike="noStrike" cap="none" baseline="-25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hasil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200000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ahoma"/>
              <a:buChar char="•"/>
            </a:pPr>
            <a:r>
              <a:rPr lang="en-GB" sz="32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Contoh 3. 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Bit biner hanya 0 dan 1. Berapa banyak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string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biner yang dapat dibentuk jika: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(a) panjang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string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5 bit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(b) panjang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string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8 bit (= 1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byte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GB" sz="3200" b="0" i="0" u="sng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Penyelesaian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(a) 2 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2 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2 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2 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2 = 2</a:t>
            </a:r>
            <a:r>
              <a:rPr lang="en-GB" sz="3200" b="0" i="0" u="none" strike="noStrike" cap="none" baseline="30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= 32 buah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(b) 2</a:t>
            </a:r>
            <a:r>
              <a:rPr lang="en-GB" sz="3200" b="0" i="0" u="none" strike="noStrike" cap="none" baseline="30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= 256 buah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9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685800" y="228600"/>
            <a:ext cx="8153400" cy="451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•"/>
            </a:pPr>
            <a:r>
              <a:rPr lang="en-GB" sz="14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Contoh 4.</a:t>
            </a:r>
            <a:r>
              <a:rPr lang="en-GB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Berapa banyak bilangan ganjil antara 1000 dan 9999 (termasuk 1000 dan 9999 itu sendiri) yang </a:t>
            </a:r>
            <a:endParaRPr sz="1400"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(a) semua angkanya berbeda</a:t>
            </a:r>
            <a:endParaRPr sz="1400"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(b) boleh ada angka yang berulang. </a:t>
            </a:r>
            <a:endParaRPr sz="1400"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1400" b="0" i="0" u="sng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Penyelesaian</a:t>
            </a:r>
            <a:r>
              <a:rPr lang="en-GB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endParaRPr sz="140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(a) posisi satuan:   5 kemungkinan angka (1, 3, 5, 7, 9)</a:t>
            </a:r>
            <a:endParaRPr sz="1400"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posisi ribuan:   8 kemungkinan angka </a:t>
            </a:r>
            <a:endParaRPr sz="1400"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posisi ratusan:  8 kemungkinan angka </a:t>
            </a:r>
            <a:endParaRPr sz="1400"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posisi puluhan: 7 kemungkinan angka</a:t>
            </a:r>
            <a:endParaRPr sz="1400"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Banyak bilangan ganjil seluruhnya = (5)(8)(8)(7) = 2240 buah.</a:t>
            </a:r>
            <a:endParaRPr sz="1400"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(b)	posisi satuan:   5 kemungkinan angka (yaitu 1, 3, 5, 7 dan 9);</a:t>
            </a:r>
            <a:endParaRPr sz="1400"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posisi ribuan:   9 kemungkinan angka (1 sampai 9)</a:t>
            </a:r>
            <a:endParaRPr sz="1400"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posisi ratusan:  10 kemungkinan angka (0 sampai 9)</a:t>
            </a:r>
            <a:endParaRPr sz="1400"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posisi puluhan: 10 kemungkinan angka (0 sampai 9)</a:t>
            </a:r>
            <a:endParaRPr sz="1400"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endParaRPr sz="1400"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Banyak bilangan ganjil seluruhnya = (5)(9)(10)(10) = 4500 	 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794</Words>
  <Application>Microsoft Office PowerPoint</Application>
  <PresentationFormat>On-screen Show (16:9)</PresentationFormat>
  <Paragraphs>199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Amatic SC</vt:lpstr>
      <vt:lpstr>Arial</vt:lpstr>
      <vt:lpstr>Noto Sans Symbols</vt:lpstr>
      <vt:lpstr>Questrial</vt:lpstr>
      <vt:lpstr>Courier New</vt:lpstr>
      <vt:lpstr>Source Code Pro</vt:lpstr>
      <vt:lpstr>Tahoma</vt:lpstr>
      <vt:lpstr>Times New Roman</vt:lpstr>
      <vt:lpstr>Beach Day</vt:lpstr>
      <vt:lpstr>Kumpulan Materi Kuliah</vt:lpstr>
      <vt:lpstr>Kombinatorial</vt:lpstr>
      <vt:lpstr>Pendahuluan</vt:lpstr>
      <vt:lpstr>Definisi</vt:lpstr>
      <vt:lpstr>Kaidah Dasar Menghitung</vt:lpstr>
      <vt:lpstr>PowerPoint Presentation</vt:lpstr>
      <vt:lpstr>Perluasan Kaidah Dasar Menghitung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Prinsip Inklusi-Eksklusi</vt:lpstr>
      <vt:lpstr>Permutasi</vt:lpstr>
      <vt:lpstr>PowerPoint Presentation</vt:lpstr>
      <vt:lpstr>PowerPoint Presentation</vt:lpstr>
      <vt:lpstr>PowerPoint Presentation</vt:lpstr>
      <vt:lpstr>Permutasi r dari n elemen</vt:lpstr>
      <vt:lpstr>PowerPoint Presentation</vt:lpstr>
      <vt:lpstr>PowerPoint Presentation</vt:lpstr>
      <vt:lpstr>PowerPoint Presentation</vt:lpstr>
      <vt:lpstr>PowerPoint Presentation</vt:lpstr>
      <vt:lpstr>Kombinasi</vt:lpstr>
      <vt:lpstr>PowerPoint Presentation</vt:lpstr>
      <vt:lpstr>PowerPoint Presentation</vt:lpstr>
      <vt:lpstr>PowerPoint Presentation</vt:lpstr>
      <vt:lpstr>Interpretasi Kombinasi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Permutasi dan Kombinasi  Bentuk Umum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Kombinasi Dengan Pengulangan</vt:lpstr>
      <vt:lpstr>PowerPoint Presentation</vt:lpstr>
      <vt:lpstr>PowerPoint Presentation</vt:lpstr>
      <vt:lpstr>PowerPoint Presentation</vt:lpstr>
      <vt:lpstr>Koefisien Binomial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Kumpulan Materi Kuliah</dc:title>
  <dc:creator>ACER</dc:creator>
  <cp:lastModifiedBy>Windows User</cp:lastModifiedBy>
  <cp:revision>4</cp:revision>
  <dcterms:modified xsi:type="dcterms:W3CDTF">2022-10-31T13:02:51Z</dcterms:modified>
</cp:coreProperties>
</file>