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9144000" cy="5143500" type="screen16x9"/>
  <p:notesSz cx="6858000" cy="9144000"/>
  <p:embeddedFontLst>
    <p:embeddedFont>
      <p:font typeface="Source Code Pro" panose="020B0604020202020204" charset="0"/>
      <p:regular r:id="rId110"/>
      <p:bold r:id="rId111"/>
    </p:embeddedFont>
    <p:embeddedFont>
      <p:font typeface="Amatic SC" panose="020B0604020202020204" charset="-79"/>
      <p:regular r:id="rId112"/>
      <p:bold r:id="rId113"/>
    </p:embeddedFont>
    <p:embeddedFont>
      <p:font typeface="Questrial" panose="020B0604020202020204" charset="0"/>
      <p:regular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3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font" Target="fonts/font1.fntdata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4.fntdata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4670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48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331c9dc2_2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d331c9dc2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18529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331c9dc2_2_6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gd331c9dc2_2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9867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331c9dc2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d331c9dc2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8296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331c9dc2_2_7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d331c9dc2_2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15432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d331c9dc2_2_7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d331c9dc2_2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094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331c9dc2_2_7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gd331c9dc2_2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6446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331c9dc2_2_7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gd331c9dc2_2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5725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d331c9dc2_2_7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d331c9dc2_2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2319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d331c9dc2_2_7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gd331c9dc2_2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085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331c9dc2_2_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d331c9dc2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19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331c9dc2_2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d331c9dc2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59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331c9dc2_2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d331c9dc2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24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331c9dc2_2_1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d331c9dc2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23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31c9dc2_2_1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d331c9dc2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31c9dc2_2_1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d331c9dc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48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31c9dc2_2_1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331c9dc2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666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31c9dc2_2_1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331c9dc2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18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31c9dc2_2_1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d331c9dc2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95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31c9dc2_2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d331c9dc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419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331c9dc2_2_1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d331c9dc2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29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31c9dc2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d331c9dc2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182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331c9dc2_2_1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d331c9dc2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474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331c9dc2_2_1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d331c9dc2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43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331c9dc2_2_1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d331c9dc2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736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331c9dc2_2_1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331c9dc2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214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331c9dc2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d331c9dc2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267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331c9dc2_2_1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d331c9dc2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794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331c9dc2_2_2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d331c9dc2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137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331c9dc2_2_2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d331c9dc2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18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331c9dc2_2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d331c9dc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48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31c9dc2_2_2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d331c9dc2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889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331c9dc2_2_2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d331c9dc2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46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331c9dc2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d331c9dc2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555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331c9dc2_2_2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d331c9dc2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08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331c9dc2_2_2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d331c9dc2_2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914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331c9dc2_2_2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d331c9dc2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99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31c9dc2_2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d331c9dc2_2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486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31c9dc2_2_2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d331c9dc2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6393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31c9dc2_2_2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d331c9dc2_2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0627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331c9dc2_2_2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d331c9dc2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3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31c9dc2_2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d331c9dc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0221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31c9dc2_2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d331c9dc2_2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132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31c9dc2_2_2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d331c9dc2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7688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331c9dc2_2_2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d331c9dc2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7503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331c9dc2_2_3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d331c9dc2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68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331c9dc2_2_3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d331c9dc2_2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293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331c9dc2_2_3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d331c9dc2_2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516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331c9dc2_2_3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d331c9dc2_2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6565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31c9dc2_2_3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d331c9dc2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4071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331c9dc2_2_3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d331c9dc2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6122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331c9dc2_2_3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d331c9dc2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55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31c9dc2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d331c9dc2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44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331c9dc2_2_3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d331c9dc2_2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6730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331c9dc2_2_3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d331c9dc2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46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331c9dc2_2_3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d331c9dc2_2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681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31c9dc2_2_3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d331c9dc2_2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73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331c9dc2_2_3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d331c9dc2_2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1548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331c9dc2_2_3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d331c9dc2_2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321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331c9dc2_2_3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d331c9dc2_2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0190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331c9dc2_2_3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d331c9dc2_2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9796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331c9dc2_2_4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d331c9dc2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6888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331c9dc2_2_4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d331c9dc2_2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78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31c9dc2_2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d331c9dc2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3069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331c9dc2_2_4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d331c9dc2_2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8205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331c9dc2_2_4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d331c9dc2_2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0606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331c9dc2_2_4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d331c9dc2_2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6749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331c9dc2_2_4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d331c9dc2_2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6136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331c9dc2_2_4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d331c9dc2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1049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331c9dc2_2_4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d331c9dc2_2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4003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331c9dc2_2_4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d331c9dc2_2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9758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331c9dc2_2_4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d331c9dc2_2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3206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31c9dc2_2_4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d331c9dc2_2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2239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331c9dc2_2_4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d331c9dc2_2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48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331c9dc2_2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d331c9dc2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4626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331c9dc2_2_4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d331c9dc2_2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8760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331c9dc2_2_4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d331c9dc2_2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5206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331c9dc2_2_4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d331c9dc2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3073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331c9dc2_2_5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d331c9dc2_2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7226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331c9dc2_2_5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d331c9dc2_2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1259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31c9dc2_2_5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d331c9dc2_2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0678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331c9dc2_2_5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d331c9dc2_2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9050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331c9dc2_2_5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d331c9dc2_2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6024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331c9dc2_2_5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d331c9dc2_2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0534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331c9dc2_2_5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d331c9dc2_2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18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31c9dc2_2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d331c9dc2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12683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331c9dc2_2_5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d331c9dc2_2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07203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331c9dc2_2_5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d331c9dc2_2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3178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331c9dc2_2_5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d331c9dc2_2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6538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331c9dc2_2_5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d331c9dc2_2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40748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331c9dc2_2_5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d331c9dc2_2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3333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331c9dc2_2_5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d331c9dc2_2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1680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31c9dc2_2_5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d331c9dc2_2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152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d331c9dc2_2_6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d331c9dc2_2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9533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31c9dc2_2_6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d331c9dc2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0267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331c9dc2_2_6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d331c9dc2_2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10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31c9dc2_2_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331c9dc2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29874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d331c9dc2_2_6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gd331c9dc2_2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11452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331c9dc2_2_6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d331c9dc2_2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56097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331c9dc2_2_6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d331c9dc2_2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98275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331c9dc2_2_6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d331c9dc2_2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60598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d331c9dc2_2_6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gd331c9dc2_2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3714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d331c9dc2_2_6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d331c9dc2_2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8839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331c9dc2_2_6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d331c9dc2_2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20532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331c9dc2_2_6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d331c9dc2_2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5299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d331c9dc2_2_6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d331c9dc2_2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66537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d331c9dc2_2_6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gd331c9dc2_2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35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Kumpulan Materi Kuliah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 Euclidean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1062018" y="1325175"/>
            <a:ext cx="7770300" cy="30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Tujuan: algoritma untuk mencari PBB dari dua buah bilangan bulat.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Penemu: Euclides, seorang matematikawan Yunani yang menuliskan algoritmanya tersebut dalam buku,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100</a:t>
            </a:fld>
            <a:endParaRPr/>
          </a:p>
        </p:txBody>
      </p:sp>
      <p:sp>
        <p:nvSpPr>
          <p:cNvPr id="710" name="Google Shape;710;p112"/>
          <p:cNvSpPr txBox="1">
            <a:spLocks noGrp="1"/>
          </p:cNvSpPr>
          <p:nvPr>
            <p:ph type="body" idx="1"/>
          </p:nvPr>
        </p:nvSpPr>
        <p:spPr>
          <a:xfrm>
            <a:off x="311700" y="2509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Enkripsi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      Nyatakan pesan menjadi blok-blok plainteks: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(harus dipenuhi persyaratan bahwa nilai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harus terletak dalam himpunan nilai 0, 1, 2, …,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 untuk menjamin hasil perhitungan tidak berada di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luar himpunan)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     Hitung blok cipherteks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 blok plainteks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dengan persamaan 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c</a:t>
            </a:r>
            <a:r>
              <a:rPr lang="en-GB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400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yang dalam hal ini,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kunci publik.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101</a:t>
            </a:fld>
            <a:endParaRPr/>
          </a:p>
        </p:txBody>
      </p:sp>
      <p:sp>
        <p:nvSpPr>
          <p:cNvPr id="716" name="Google Shape;716;p11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11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Dekripsi</a:t>
            </a:r>
            <a:endParaRPr sz="2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 Proses dekripsi dilakukan dengan menggunakan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persamaan </a:t>
            </a:r>
            <a:endParaRPr sz="2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p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800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2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yang dalam hal ini,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kunci privat. </a:t>
            </a:r>
            <a:endParaRPr sz="2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102</a:t>
            </a:fld>
            <a:endParaRPr/>
          </a:p>
        </p:txBody>
      </p:sp>
      <p:sp>
        <p:nvSpPr>
          <p:cNvPr id="723" name="Google Shape;723;p1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21.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Misalkan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47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71 (keduanya prima), maka dapat dihitung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3337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1)×(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1) = 3220. 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Pilih kunci publik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79 (yang relatif prima dengan 3220 karena pembagi bersama terbesarnya adalah 1). 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Nilai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dapat dipublikasikan ke umum.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103</a:t>
            </a:fld>
            <a:endParaRPr/>
          </a:p>
        </p:txBody>
      </p:sp>
      <p:sp>
        <p:nvSpPr>
          <p:cNvPr id="729" name="Google Shape;729;p1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1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Selanjutnya akan dihitung kunci dekripsi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dengan kekongruenan: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Dengan mencoba nilai-nilai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 2, 3, …, diperoleh nilai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yang bulat adalah 1019. Ini adalah kunci dekripsi.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31" name="Google Shape;731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425" y="2671350"/>
            <a:ext cx="2895600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104</a:t>
            </a:fld>
            <a:endParaRPr/>
          </a:p>
        </p:txBody>
      </p:sp>
      <p:sp>
        <p:nvSpPr>
          <p:cNvPr id="737" name="Google Shape;737;p1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8" name="Google Shape;738;p1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plainteks 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HARI INI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atau dalam desimal ASCII: 7265827332737873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Pecah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menjadi blok yang lebih kecil (misal 3 digit):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726	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273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582	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787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733	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003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105</a:t>
            </a:fld>
            <a:endParaRPr/>
          </a:p>
        </p:txBody>
      </p:sp>
      <p:sp>
        <p:nvSpPr>
          <p:cNvPr id="744" name="Google Shape;744;p117"/>
          <p:cNvSpPr txBox="1">
            <a:spLocks noGrp="1"/>
          </p:cNvSpPr>
          <p:nvPr>
            <p:ph type="body" idx="1"/>
          </p:nvPr>
        </p:nvSpPr>
        <p:spPr>
          <a:xfrm>
            <a:off x="914400" y="342900"/>
            <a:ext cx="776922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Enkripsi setiap blok: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726</a:t>
            </a:r>
            <a:r>
              <a:rPr lang="en-GB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79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3337 = 215  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582</a:t>
            </a:r>
            <a:r>
              <a:rPr lang="en-GB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79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3337 = 776 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dst untuk sisa blok lainnya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Keluaran: chiperteks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215 776 1743 933 1731 158. </a:t>
            </a:r>
            <a:endParaRPr>
              <a:solidFill>
                <a:srgbClr val="000000"/>
              </a:solidFill>
            </a:endParaRPr>
          </a:p>
          <a:p>
            <a:pPr marL="342900" marR="0" lvl="0" indent="-2794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Dekripsi (menggunakan kunci privat d = 1019)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215</a:t>
            </a:r>
            <a:r>
              <a:rPr lang="en-GB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1019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3337 = 726 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=776</a:t>
            </a:r>
            <a:r>
              <a:rPr lang="en-GB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1019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3337 = 582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dst untuk sisi blok lainnya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Keluaran: plainteks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7265827332737873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yang dalam ASCII karakternya adalah HARI INI.	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106</a:t>
            </a:fld>
            <a:endParaRPr/>
          </a:p>
        </p:txBody>
      </p:sp>
      <p:sp>
        <p:nvSpPr>
          <p:cNvPr id="750" name="Google Shape;750;p1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Kekuatan dan Keamanan RSA</a:t>
            </a:r>
            <a:endParaRPr/>
          </a:p>
        </p:txBody>
      </p:sp>
      <p:sp>
        <p:nvSpPr>
          <p:cNvPr id="751" name="Google Shape;751;p1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Kekuatan algoritma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terletak pada tingkat kesulitan dalam memfaktorkan bilangan non prima menjadi faktor primanya, yang dalam hal ini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175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Sekali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berhasil difaktorkan menjadi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1)×(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1) dapat dihitung. Selanjutnya, karena kunci enkripsi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diumumkan (tidak rahasia), maka  kunci dekripsi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dapat dihitung dari persamaan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Ini berarti proses dekripsi dapat dilakukan oleh orang yang tidak berhak.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107</a:t>
            </a:fld>
            <a:endParaRPr/>
          </a:p>
        </p:txBody>
      </p:sp>
      <p:sp>
        <p:nvSpPr>
          <p:cNvPr id="757" name="Google Shape;757;p119"/>
          <p:cNvSpPr txBox="1">
            <a:spLocks noGrp="1"/>
          </p:cNvSpPr>
          <p:nvPr>
            <p:ph type="body" idx="1"/>
          </p:nvPr>
        </p:nvSpPr>
        <p:spPr>
          <a:xfrm>
            <a:off x="838200" y="285750"/>
            <a:ext cx="7769225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Penemu algoritma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menyarankan nilai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panjangnya lebih dari 100 digit. Dengan demikian hasil kali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akan berukuran lebih dari 200 digit.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175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Menurut Rivest dan kawan-kawan, uasaha untuk mencari faktor bilangan 200 digit membutuhkan waktu komputasi selama 4 milyar tahun! (dengan asumsi bahwa algoritma pemfaktoran yang digunakan adalah algoritma yang tercepat saat ini dan komputer yang dipakai mempunyai kecepatan 1 milidetik).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85750"/>
            <a:ext cx="7924800" cy="4369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57200"/>
            <a:ext cx="81534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57200"/>
            <a:ext cx="8077200" cy="3992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371600"/>
            <a:ext cx="7848600" cy="319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Kombinasi Lanjar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PBB(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dapat dinyatakan sebagai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kombinasi lanjar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combination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dengan dengan koefisien-koefisennya.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175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6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PBB(80, 12) = 4 ,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4 = (-1) ⋅ 80 + 7 ⋅ 12.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175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Teorema 3.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bilangan bulat positif, maka terdapat bilangan bulat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sedemikian sehingga PBB(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-458861" y="-76561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</a:t>
            </a:r>
            <a:r>
              <a:rPr lang="en-GB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Nyatakan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PBB(45,21)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sebagai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kombinasi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lanjar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dari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21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45. 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sng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Solusi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45  = 2 (21) + 3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21  = 7 (3) + 0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pembagian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terakhir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sebelum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adalah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PBB(45, 21) = 3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Substitusi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persamaan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persamaan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menghasilkan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 = 45 – 2 (21)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yang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merupakan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kombinasi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lanjar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dari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45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21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1072212" y="53750"/>
            <a:ext cx="7769100" cy="4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8: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Nyatakan PBB(312, 70) sebagai kombinasi lanjar 312 dan 70.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Solusi</a:t>
            </a: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Terapkan algoritma Euclidean untuk memperoleh PBB(312, 70):</a:t>
            </a:r>
            <a:endParaRPr sz="1600">
              <a:solidFill>
                <a:srgbClr val="000000"/>
              </a:solidFill>
            </a:endParaRPr>
          </a:p>
          <a:p>
            <a:pPr marL="8001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312 = 4 ⋅ 70 + 32		(i)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70 = 2 ⋅ 32 + 6		(ii)	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32 = 5 ⋅ 6 + 2		(iii)	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6 = 3 ⋅ 2 + 0		(iv)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Sisa pembagian terakhir sebelum 0 adalah 2, maka </a:t>
            </a: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PBB(312, 70) = 2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Susun pembagian nomor (iii) dan (ii) masing-masing menjadi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2 = 32 – 5 ⋅ 6		(iv)	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6 = 70 – 2 ⋅ 32		(v)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Sulihkan (v) ke dalam (iv) menjadi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 = 32 – 5⋅(70 – 2⋅32) = 1⋅32 – 5⋅70 + 10⋅32 = 11 ⋅ 32 – 5 ⋅ 70    (vi)	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Susun pembagian nomor (i) menjadi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32 = 312 – 4 ⋅ 70		(vii)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Sulihkan (vii) ke dalam (vi) menjadi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= 11 ⋅ 32 – 5 ⋅ 70  = 11 ⋅ (312 – 4 ⋅ 70) – 5 ⋅ 70 = 11 . 312 – 49 ⋅ 70</a:t>
            </a:r>
            <a:endParaRPr sz="16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Jadi, PBB(312, 70) = 2 = 11 ⋅ 312 – 49 ⋅ 70				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Relatif Prima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 buah bilangan bulat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dikatakan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relatif prima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jika PBB(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9.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20 dan 3 relatif prima sebab PBB(20, 3) = 1.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(ii) 7 dan 11 relatif prima karena PBB(7, 11) = 1.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 20 dan 5 tidak relatif prima sebab PBB(20, 5) = 5 ≠ 1.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914400" y="285750"/>
            <a:ext cx="7769225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relatif prima, maka terdapat bilangan bulat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sedemikian sehingga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175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10.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Bilangan 20 dan 3 adalah relatif prima karena PBB(20, 3) =1, atau dapat ditulis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2 . 20 + (–13) . 3 = 1 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–13) 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Tetapi 20 dan 5 tidak relatif prima karena PBB(20, 5) = 5 ≠ 1 sehingga 20 dan 5 tidak dapat dinyatakan dalam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20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5 = 1.			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539075" y="1002100"/>
            <a:ext cx="640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Teori Bilangan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752600" y="3657600"/>
            <a:ext cx="640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Matematika Diskrit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Aritmetika Modulo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bilangan bulat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0). Operasi 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GB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</a:t>
            </a:r>
            <a:r>
              <a:rPr lang="en-GB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(dibaca “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modulo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”) 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memberikan sisa jika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dibagi dengan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175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Notasi: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sedemikian sehingga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dengan 0 ≤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175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disebut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modulus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atau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modulo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dan hasil aritmetika modulo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terletak di dalam himpunan {0, 1, 2, …,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1}. 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914400" y="88275"/>
            <a:ext cx="77691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11.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Beberapa hasil operasi dengan operator modulo:</a:t>
            </a:r>
            <a:endParaRPr sz="2400">
              <a:solidFill>
                <a:srgbClr val="000000"/>
              </a:solidFill>
            </a:endParaRPr>
          </a:p>
          <a:p>
            <a:pPr marL="742950" marR="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(i)   23 mod 5 = 3		(23 = 5 ⋅ 4 +  3)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(ii)  27 mod 3 = 0		(27 = 3 ⋅ 9 + 0)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(iii) 6 mod 8 = 6		(6 = 8 ⋅ 0 + 6)	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(iv)  0 mod 12 = 0		(0 = 12 ⋅ 0 + 0)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(v) – 41 mod 9 = 4		(–41 = 9 (–5) + 4)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(vi) – 39 mod 13 = 0	(–39 = 13(–3) + 0)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Penjelasan untuk (v):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Karena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negatif, bagi |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dengan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mendapatkan sisa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’. Maka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bila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≠ 0. Jadi |– 41| mod 9 = 5, sehingga  –41 mod 9 = 9 – 5 = 4.			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Kongruen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Misalnya 38 mod 5 = 3 dan 13 mod 5 = 3, maka dikatakan 38 ≡ 13 (mod 5)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(baca: 38 kongruen dengan 13 dalam modulo 5).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bilangan bulat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&gt; 0, maka </a:t>
            </a:r>
            <a:r>
              <a:rPr lang="en-GB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jika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habis membagi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tidak kongruen dengan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dalam modulus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maka ditulis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≡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7769225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12.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 ≡ 2 (mod 3)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( 3 habis membagi 17 – 2 = 15)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–7 ≡ 15 (mod 11)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(11 habis membagi –7 – 15 = –22)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≡/ 2 (mod 7)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(7 tidak habis membagi 12 – 2 = 10 )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–7 ≡/ 15 (mod 3)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tidak habis membagi –7 – 15 = –22)	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dalam bentuk “sama dengan” dapat dituliskan sebagai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bulat)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13.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17 ≡ 2 (mod 3)       ➔ 17 = 2 + 5 ⋅ 3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–7 ≡ 15 (mod 11)   ➔ –7 = 15 + (–2)11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1066800" y="514350"/>
            <a:ext cx="77692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dapat juga ditulis sebagai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14.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(i)   23 mod 5 = 3	 ➔ 23 ≡ 3 (mod 5)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(ii)  27 mod 3 = 0	 ➔ 27 ≡ 0 (mod 3)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(iii) 6 mod 8 = 6	 ➔ 6 ≡ 6 (mod 8)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(iv)  0 mod 12 = 0      ➔ 0 ≡ 0 (mod 12)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(v) – 41 mod 9 = 4     ➔ –41 ≡ 4 (mod 9)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(vi) – 39 mod 13 = 0  ➔ – 39 ≡ 0 (mod 13)	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990600" y="514350"/>
            <a:ext cx="7769225" cy="405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Teorema 4.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bulat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positif.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1)Jika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sembarang   bilangan bulat maka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(i) 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≡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(ii)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(iii)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bilangan bulat tak-negatif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Jika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maka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(i) 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≡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(ii)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57200"/>
            <a:ext cx="8077200" cy="379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15.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Misalkan 17 ≡ 2 (mod 3) dan 10 ≡ 4 (mod 3), maka menurut Teorema 4,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17 + 5 = 2 + 5 (mod 3)     ⇔ 	22 = 7 (mod 3)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17 . 5 = 5 ⋅ 2 (mod 3)	     ⇔	85 = 10 (mod 3)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17 + 10  = 2 + 4 (mod 3)  ⇔	27 = 6 (mod 3)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17 . 10 = 2 ⋅ 4 (mod 3)     ⇔	170 = 8 (mod 3)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1066800" y="285750"/>
            <a:ext cx="7769225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Teorema 4 tidak memasukkan operasi pembagian pada aritmetika modulo karena jika kedua ruas dibagi dengan bilangan bulat, maka kekongruenan tidak selalu dipenuhi. 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175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16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10 ≡ 4 (mod 3) dapat dibagi dengan 2 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karena 10/2 = 5 dan 4/2 = 2, dan 5 ≡ 2 (mod 3)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14 ≡ 8 (mod 6) tidak dapat dibagi dengan 2, karena 14/2 = 7 dan 8/2 = 4, tetapi  7 ≡/ 4 (mod 6).   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 Bulat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 bulat adalah bilangan yang tidak mempunyai pecahan desimal, misalnya 8, 21, 8765, -34, 0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Berlawanan dengan bilangan bulat adalah bilangan riil yang mempunyai titik desimal, seperti 8.0, 34.25, 0.02. 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Latihan</a:t>
            </a:r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d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adalah sembarang   bilangan bulat maka buktikan bahwa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Solusi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→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 + 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→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 = d + 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 =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+ 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 + 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m)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	 = bd + bk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+ dk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+ 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	 = bd + Km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dengan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bk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 </a:t>
            </a:r>
            <a:r>
              <a:rPr lang="en-GB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(terbukti)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Balikan Modulo (modulo invers)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 dalam aritmetika bilangan riil, inversi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inverse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dari perkalian adakah pembagian.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Contoh: Inversi 4 adalah 1/4, sebab 4 × 1/4 = 1.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 dalam aritmetika modulo, masalah menghitung inversi modulo lebih sukar.   </a:t>
            </a:r>
            <a:endParaRPr sz="32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1397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relatif prima dan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1, maka balikan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invers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dari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modulo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ada.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Balikan dari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modulo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 bulat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sedemikian sehingga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Dalam notasi lainnya,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  <p:sp>
        <p:nvSpPr>
          <p:cNvPr id="270" name="Google Shape;270;p46"/>
          <p:cNvSpPr txBox="1">
            <a:spLocks noGrp="1"/>
          </p:cNvSpPr>
          <p:nvPr>
            <p:ph type="body" idx="1"/>
          </p:nvPr>
        </p:nvSpPr>
        <p:spPr>
          <a:xfrm>
            <a:off x="1066800" y="228600"/>
            <a:ext cx="7769225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4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Bukti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relatif prima, jadi PBB(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1, dan terdapat bilangan bulat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sedemikian sehingga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yang mengimplikasikan bahwa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Karena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0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maka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	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Kekongruenan yang terakhir ini berarti bahwa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balikan dari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modulo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				           ◼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Pembuktian di atas juga menceritakan bahwa untuk mencari balikan dari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modulo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kita harus membuat kombinasi lanjar dari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sama dengan 1. 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Koefisien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dari kombinasi lanjar tersebut merupakan balikan dari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modulo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>
            <a:off x="914400" y="140900"/>
            <a:ext cx="77691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17.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Tentukan balikan dari 4 (mod 9), 17 (mod 7), dan 18 (mod 10).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4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Solusi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 Karena PBB(4, 9) = 1, maka balikan dari 4 (mod 9) 	ada. Dari algoritma Euclidean diperoleh bahwa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	9 = 2 ⋅ 4 + 1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Susun persamaan di atas  menjadi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			–2 ⋅ 4 + 1 ⋅ 9 = 1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Dari persamaan terakhir ini kita peroleh –2 adalah balikan dari 4 modulo 9.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Periksa bahwa  –2 ⋅ 4 ≡ 1 (mod 9)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  <p:sp>
        <p:nvSpPr>
          <p:cNvPr id="288" name="Google Shape;288;p4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Catatan: setiap bilangan yang kongruen dengan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–2 (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juga adalah inversi dari 4, misalnya 7, –11, 16, dan seterusnya, karena</a:t>
            </a:r>
            <a:endParaRPr sz="28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      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≡ –2 (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9)	(9 habis membagi 7 – (–2) = 9)</a:t>
            </a:r>
            <a:endParaRPr sz="24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–11 ≡ –2 (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9)	(9 habis membagi –11 – (–2) = –9)</a:t>
            </a:r>
            <a:endParaRPr sz="24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16 ≡ –2 (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9)	(9 habis membagi 16 – (–2) = 18)</a:t>
            </a:r>
            <a:endParaRPr sz="24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  <p:sp>
        <p:nvSpPr>
          <p:cNvPr id="295" name="Google Shape;295;p50"/>
          <p:cNvSpPr txBox="1">
            <a:spLocks noGrp="1"/>
          </p:cNvSpPr>
          <p:nvPr>
            <p:ph type="body" idx="1"/>
          </p:nvPr>
        </p:nvSpPr>
        <p:spPr>
          <a:xfrm>
            <a:off x="1051862" y="47550"/>
            <a:ext cx="7769100" cy="4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Karena PBB(17, 7) = 1, maka balikan dari 17 (mod 7) ada. Dari algoritma Euclidean diperoleh  rangkaian pembagian berikut: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17 = 2 ⋅ 7 + 3	(i)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7 =  2 ⋅ 3 + 1	(ii)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3 = 3 ⋅ 1 + 0	(iii)	(yang berarti: PBB(17, 7) = 1) 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     Susun (ii) menjadi: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1 = 7 – 2 ⋅ 3	(iv)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     Susun (i) menjadi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3 = 17 – 2 ⋅ 7	(v)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    Sulihkan (v) ke dalam (iv):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1 = 7 – 2 ⋅ (17 – 2 ⋅ 7) = 1 ⋅ 7 – 2 ⋅ 17 + 4 ⋅ 7 = 5 ⋅ 7 – 2 ⋅ 17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    atau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       –2 ⋅ 17 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+ 5 ⋅ 7 = 1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Dari persamaan terakhir diperoleh –2 adalah balikan dari 17 (mod 7)  </a:t>
            </a:r>
            <a:endParaRPr>
              <a:solidFill>
                <a:srgbClr val="000000"/>
              </a:solidFill>
            </a:endParaRPr>
          </a:p>
          <a:p>
            <a:pPr marL="342900" marR="0" lvl="0" indent="-3302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–2 ⋅ 17 ≡ 1 (mod 7)	(7 habis membagi –2 ⋅ 17 – 1 = –35)</a:t>
            </a:r>
            <a:endParaRPr>
              <a:solidFill>
                <a:srgbClr val="000000"/>
              </a:solidFill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5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Karena PBB(18, 10) = 2 ≠ 1, maka balikan dari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18 (mod 10)     tidak ada.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5780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Sifat Pembagian pada Bilangan Bulat</a:t>
            </a:r>
            <a:br>
              <a:rPr lang="en-GB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8009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bulat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≠ 0. 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habis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membagi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divides b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terdapat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bulat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sedemikian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sehingga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Notasi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lang="en-GB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≠ 0.	 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1651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</a:t>
            </a:r>
            <a:r>
              <a:rPr lang="en-GB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4 | 12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karena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= </a:t>
            </a:r>
            <a:r>
              <a:rPr lang="en-GB" sz="28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x3 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bulat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atau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= 4 × 3.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Tetapi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| 13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karena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x</a:t>
            </a:r>
            <a:r>
              <a:rPr lang="en-GB" sz="2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3.25 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bukan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bulat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  <p:sp>
        <p:nvSpPr>
          <p:cNvPr id="308" name="Google Shape;308;p5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 lain menghitung balikan</a:t>
            </a:r>
            <a:endParaRPr/>
          </a:p>
        </p:txBody>
      </p:sp>
      <p:sp>
        <p:nvSpPr>
          <p:cNvPr id="309" name="Google Shape;309;p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Ditanya: balikan dari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balikan dari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maka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(definisi balikan modulo)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atau dalam noatsi ‘sama dengan’: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atau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Cobakan untuk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1, 2, …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-1, -2, …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Solusinya adalah semua bilangan bulat yang memenuhi.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  <p:sp>
        <p:nvSpPr>
          <p:cNvPr id="315" name="Google Shape;315;p5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53"/>
          <p:cNvSpPr txBox="1">
            <a:spLocks noGrp="1"/>
          </p:cNvSpPr>
          <p:nvPr>
            <p:ph type="body" idx="1"/>
          </p:nvPr>
        </p:nvSpPr>
        <p:spPr>
          <a:xfrm>
            <a:off x="311700" y="3935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18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Balikan dari 4 (mod 9) adalah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sedemikian sehingga 4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9)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9) → 4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+ 9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→  x =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+ 9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)/4</a:t>
            </a:r>
            <a:endParaRPr>
              <a:solidFill>
                <a:srgbClr val="000000"/>
              </a:solidFill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→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tidak bulat</a:t>
            </a:r>
            <a:endParaRPr>
              <a:solidFill>
                <a:srgbClr val="000000"/>
              </a:solidFill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→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tidak bulat</a:t>
            </a:r>
            <a:endParaRPr>
              <a:solidFill>
                <a:srgbClr val="000000"/>
              </a:solidFill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 →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tidak bulat	 </a:t>
            </a:r>
            <a:endParaRPr>
              <a:solidFill>
                <a:srgbClr val="000000"/>
              </a:solidFill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 →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(1 + 9 . 3)/4 = 7</a:t>
            </a:r>
            <a:endParaRPr>
              <a:solidFill>
                <a:srgbClr val="000000"/>
              </a:solidFill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 →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(1 + 9. –1)/4 = -2</a:t>
            </a:r>
            <a:endParaRPr>
              <a:solidFill>
                <a:srgbClr val="000000"/>
              </a:solidFill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Balikan dari 4 (mod 9) adalah 7 (mod 9), </a:t>
            </a:r>
            <a:endParaRPr>
              <a:solidFill>
                <a:srgbClr val="000000"/>
              </a:solidFill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 (mod 9), dst 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Latihan</a:t>
            </a:r>
            <a:endParaRPr/>
          </a:p>
        </p:txBody>
      </p:sp>
      <p:sp>
        <p:nvSpPr>
          <p:cNvPr id="323" name="Google Shape;323;p5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Tentukan semua balikan dari 9 (mod 11).		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43</a:t>
            </a:fld>
            <a:endParaRPr/>
          </a:p>
        </p:txBody>
      </p:sp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Solusi:</a:t>
            </a:r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9</a:t>
            </a:r>
            <a:r>
              <a:rPr lang="en-GB" sz="24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11)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 9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11) atau 9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 + 11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atau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(1 + 11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)/9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Dengan mencoba semua nilai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yang bulat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-1, -2, ..., 1, 2, ...) maka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diperoleh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5. Semua bilangan lain yang kongruen dengan 5 (mod 11) juga merupakan  solusi, yaitu –6, 16, 27, ...</a:t>
            </a:r>
            <a:endParaRPr>
              <a:solidFill>
                <a:srgbClr val="000000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Kekongruenan Lanjar</a:t>
            </a:r>
            <a:endParaRPr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Kekongruenan lanjar berbentuk: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sembarang bilangan bulat, 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peubah bilangan bulat).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Pemecahan: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 ➔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(Cobakan untuk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1, 2, …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–1, –2, … yang menghasilkan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sebagai bilangan bulat)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38" name="Google Shape;33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1850" y="3264925"/>
            <a:ext cx="1676400" cy="6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45</a:t>
            </a:fld>
            <a:endParaRPr/>
          </a:p>
        </p:txBody>
      </p:sp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" y="234553"/>
            <a:ext cx="6853237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46</a:t>
            </a:fld>
            <a:endParaRPr/>
          </a:p>
        </p:txBody>
      </p:sp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 lain menghitung solusi </a:t>
            </a:r>
            <a:br>
              <a:rPr lang="en-GB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36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lang="en-GB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36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36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Seperti dalam persamaan biasa,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4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12  → kalikan setiap ruas dengan 1/4  (yaitu 	invers 4), maka  1/4  . 4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12 . 1/4  →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3 (mod 9) → kalikan setiap ruas dengan balikan dari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 (mod 9) (dalam hal ini sudah kita hitung, yaitu –2)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(-2) . 4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(-2) . 3 (mod 9) ⇔ -8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-6 (mod 9)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Karena –8 ≡ 1 (mod 9), maka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-6 (mod 9). Semua blangan bulat yang kongruen dengan –6 (mod 9) adalah solusinya, yitu 3, 12, …, dan –6, -15, …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47</a:t>
            </a:fld>
            <a:endParaRPr/>
          </a:p>
        </p:txBody>
      </p:sp>
      <p:pic>
        <p:nvPicPr>
          <p:cNvPr id="357" name="Google Shape;35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28750"/>
            <a:ext cx="8001000" cy="237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48</a:t>
            </a:fld>
            <a:endParaRPr/>
          </a:p>
        </p:txBody>
      </p:sp>
      <p:sp>
        <p:nvSpPr>
          <p:cNvPr id="363" name="Google Shape;363;p6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Latihan</a:t>
            </a:r>
            <a:endParaRPr/>
          </a:p>
        </p:txBody>
      </p:sp>
      <p:sp>
        <p:nvSpPr>
          <p:cNvPr id="364" name="Google Shape;364;p6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Sebuah bilangan bulat jika dibagi dengan 3 bersisa 2 dan jika ia dibagi dengan 5 bersisa 3. Berapakah bilangan bulat tersebut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49</a:t>
            </a:fld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Solusi</a:t>
            </a:r>
            <a:endParaRPr/>
          </a:p>
        </p:txBody>
      </p:sp>
      <p:sp>
        <p:nvSpPr>
          <p:cNvPr id="371" name="Google Shape;371;p61"/>
          <p:cNvSpPr txBox="1">
            <a:spLocks noGrp="1"/>
          </p:cNvSpPr>
          <p:nvPr>
            <p:ph type="body" idx="1"/>
          </p:nvPr>
        </p:nvSpPr>
        <p:spPr>
          <a:xfrm>
            <a:off x="311700" y="9944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Misal  : bilangan bulat =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3 = 2     →     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2 (mod 3)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x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5 = 3     →     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3 (mod 5)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Jadi, terdapat sistem kekongruenan: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2 (mod 3)		(i)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3 (mod 5)		(ii)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Untuk kongruen pertama: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+ 3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(iii)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Substitusikan (iii) ke dalam (ii):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2 + 3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3 (mod 5) → 3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5)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diperoleh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2 (mod 5) atau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+ 5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Teorema Euclidean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Teorema 1 (Teorema Euclidean).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bilangan bulat,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0. Jika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dibagi dengan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maka terdapat bilangan bulat unik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quotient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remainder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sedemikian sehingga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m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nq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(1)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dengan 0 ≤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50</a:t>
            </a:fld>
            <a:endParaRPr/>
          </a:p>
        </p:txBody>
      </p:sp>
      <p:sp>
        <p:nvSpPr>
          <p:cNvPr id="377" name="Google Shape;377;p6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+ 3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 2 + 3 (2 + 5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 2 + 6 + 15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 8 + 15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atau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8 (mod 15)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Semua nilai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yang kongruen dengan 8 (mod 15) adalah solusinya, yaitu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8,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23,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38,  …,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-7, dst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51</a:t>
            </a:fld>
            <a:endParaRPr/>
          </a:p>
        </p:txBody>
      </p:sp>
      <p:sp>
        <p:nvSpPr>
          <p:cNvPr id="383" name="Google Shape;383;p63"/>
          <p:cNvSpPr txBox="1">
            <a:spLocks noGrp="1"/>
          </p:cNvSpPr>
          <p:nvPr>
            <p:ph type="title"/>
          </p:nvPr>
        </p:nvSpPr>
        <p:spPr>
          <a:xfrm>
            <a:off x="990600" y="51435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Chinese Remainder Problem</a:t>
            </a:r>
            <a:endParaRPr/>
          </a:p>
        </p:txBody>
      </p:sp>
      <p:sp>
        <p:nvSpPr>
          <p:cNvPr id="384" name="Google Shape;384;p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•"/>
            </a:pP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abad pertama, seorang matematikawan China yang bernama Sun Tse mengajukan pertanyaan sebagai berikut:</a:t>
            </a:r>
            <a:endParaRPr sz="21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1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Tentukan sebuah bilangan bulat yang bila dibagi dengan 5 menyisakan 3, bila dibagi 7 menyisakan 5, dan bila dibagi 11 menyisakan 7.</a:t>
            </a:r>
            <a:endParaRPr sz="2100">
              <a:solidFill>
                <a:srgbClr val="000000"/>
              </a:solidFill>
            </a:endParaRPr>
          </a:p>
          <a:p>
            <a:pPr marL="342900" marR="0" lvl="0" indent="-3238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•"/>
            </a:pP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Misakan bilangan bulat tersebut = </a:t>
            </a:r>
            <a:r>
              <a:rPr lang="en-GB" sz="21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Formulasikan kedalam sistem kongruen lanjar:</a:t>
            </a:r>
            <a:endParaRPr sz="21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</a:t>
            </a:r>
            <a:r>
              <a:rPr lang="en-GB" sz="21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3 (mod 5)</a:t>
            </a:r>
            <a:endParaRPr sz="21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GB" sz="21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5 (mod 7)</a:t>
            </a:r>
            <a:endParaRPr sz="210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GB" sz="21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7 (mod 11)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52</a:t>
            </a:fld>
            <a:endParaRPr/>
          </a:p>
        </p:txBody>
      </p:sp>
      <p:sp>
        <p:nvSpPr>
          <p:cNvPr id="390" name="Google Shape;390;p6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6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Teorema 5. (</a:t>
            </a:r>
            <a:r>
              <a:rPr lang="en-GB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Chinese Remainder Theorem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bulat positif sedemikian sehingga PBB(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 untuk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≠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Maka sistem kongruen lanjar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mempunyai sebuah solusi unik dalam modulo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⋅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⋅ … ⋅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53</a:t>
            </a:fld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637" y="458390"/>
            <a:ext cx="7847012" cy="442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54</a:t>
            </a:fld>
            <a:endParaRPr/>
          </a:p>
        </p:txBody>
      </p:sp>
      <p:sp>
        <p:nvSpPr>
          <p:cNvPr id="403" name="Google Shape;403;p66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Solusi unik ini mudah dibuktikan sebagai berikut.  Solusi tersebut dalam modulo: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⋅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⋅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 ⋅ 7 ⋅ 11 = 5 ⋅ 77 = 11 ⋅ 35.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Karena 77 . 3 ≡ 1 (mod 5),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      55 ⋅ 6 ≡ 1 (mod 7),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35 ⋅ 6 ≡ 1 (mod 11),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maka  solusi unik dari sistem kongruen tersebut adalah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3 ⋅ 77 ⋅ 3 + 5 ⋅ 55 ⋅ 6  + 7 ⋅ 35 ⋅ 6 (mod 385)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≡ 3813 (mod 385)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≡ 348 (mod 385)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55</a:t>
            </a:fld>
            <a:endParaRPr/>
          </a:p>
        </p:txBody>
      </p:sp>
      <p:sp>
        <p:nvSpPr>
          <p:cNvPr id="409" name="Google Shape;409;p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 Prima</a:t>
            </a:r>
            <a:endParaRPr/>
          </a:p>
        </p:txBody>
      </p:sp>
      <p:sp>
        <p:nvSpPr>
          <p:cNvPr id="410" name="Google Shape;410;p6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 bulat positif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1) disebut bilangan prima jika pembaginya hanya 1 dan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Contoh: 23 adalah bilangan prima karena ia hanya habis dibagi oleh 1 dan 23. 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56</a:t>
            </a:fld>
            <a:endParaRPr/>
          </a:p>
        </p:txBody>
      </p:sp>
      <p:sp>
        <p:nvSpPr>
          <p:cNvPr id="416" name="Google Shape;416;p68"/>
          <p:cNvSpPr txBox="1">
            <a:spLocks noGrp="1"/>
          </p:cNvSpPr>
          <p:nvPr>
            <p:ph type="body" idx="1"/>
          </p:nvPr>
        </p:nvSpPr>
        <p:spPr>
          <a:xfrm>
            <a:off x="311700" y="1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Karena bilangan prima harus lebih besar dari 1, maka barisan bilangan prima dimulai dari 2, yaitu 2, 3, 5, 7, 11, 13, ….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Seluruh bilangan prima adalah bilangan ganjil, kecuali 2 yang merupakan bilangan genap.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 selain prima disebut bilangan 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komposit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Misalnya 20 adalah bilangan komposit karena 20 dapat dibagi oleh 2, 4, 5, dan 10, selain 1 dan 20 sendiri.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57</a:t>
            </a:fld>
            <a:endParaRPr/>
          </a:p>
        </p:txBody>
      </p:sp>
      <p:sp>
        <p:nvSpPr>
          <p:cNvPr id="422" name="Google Shape;422;p69"/>
          <p:cNvSpPr txBox="1">
            <a:spLocks noGrp="1"/>
          </p:cNvSpPr>
          <p:nvPr>
            <p:ph type="body" idx="1"/>
          </p:nvPr>
        </p:nvSpPr>
        <p:spPr>
          <a:xfrm>
            <a:off x="311700" y="14905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Teorema 6. (</a:t>
            </a:r>
            <a:r>
              <a:rPr lang="en-GB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Fundamental Theorem of Arithmetic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Setiap bilangan bulat positif yang lebih besar atau sama dengan 2 dapat dinyatakan sebagai perkalian satu atau lebih bilangan prima.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Contoh 16.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9 = 3 × 3		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100 = 2 × 2 × 5 × 5	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13 = 13	 (atau 1 × 13)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58</a:t>
            </a:fld>
            <a:endParaRPr/>
          </a:p>
        </p:txBody>
      </p:sp>
      <p:sp>
        <p:nvSpPr>
          <p:cNvPr id="428" name="Google Shape;428;p70"/>
          <p:cNvSpPr txBox="1">
            <a:spLocks noGrp="1"/>
          </p:cNvSpPr>
          <p:nvPr>
            <p:ph type="body" idx="1"/>
          </p:nvPr>
        </p:nvSpPr>
        <p:spPr>
          <a:xfrm>
            <a:off x="992188" y="185025"/>
            <a:ext cx="77691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 bilangan prima: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(i) bagi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dengan sejumlah bilangan prima, mulai dari 2, 3, … , bilangan prima ≤ √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(ii) Jika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habis dibagi dengan salah satu dari bilangan prima tersebut, maka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komposit,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(ii) tetapi jika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tidak habis dibagi oleh semua bilangan prima tersebut, maka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prima.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59</a:t>
            </a:fld>
            <a:endParaRPr/>
          </a:p>
        </p:txBody>
      </p:sp>
      <p:sp>
        <p:nvSpPr>
          <p:cNvPr id="434" name="Google Shape;434;p71"/>
          <p:cNvSpPr txBox="1">
            <a:spLocks noGrp="1"/>
          </p:cNvSpPr>
          <p:nvPr>
            <p:ph type="body" idx="1"/>
          </p:nvPr>
        </p:nvSpPr>
        <p:spPr>
          <a:xfrm>
            <a:off x="1066800" y="685800"/>
            <a:ext cx="7769225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GB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17.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 apakah (i) 171 dan (ii) 199 merupakan bilangan prima atau komposit.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Penyelesaian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(i) √171 = 13.077. Bilangan prima yang ≤ √171 adalah 2, 3, 5, 7, 11, 13.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Karena 171 habis dibagi 3, maka 171 adalah bilangan komposit.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(ii) √199 = 14.107. Bilangan prima yang ≤ √199 adalah 2, 3, 5, 7, 11, 13.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Karena 199 tidak habis dibagi 2, 3, 5, 7, 11, dan 13, maka 199 adalah bilangan prima.	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062037" y="914400"/>
            <a:ext cx="7769225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2.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 1987/97 = 20, sisa 47: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1987 = 97 ⋅ 20 + 47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–22/3 = –8, sisa 2: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–22 = 3(–8) + 2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tetapi –22 = 3(–7)  – 1 salah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karena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–1 (syarat 0 ≤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60</a:t>
            </a:fld>
            <a:endParaRPr/>
          </a:p>
        </p:txBody>
      </p:sp>
      <p:sp>
        <p:nvSpPr>
          <p:cNvPr id="440" name="Google Shape;440;p7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7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Teorema 6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Teorema Fermat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Jika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prima dan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bulat  yang tidak habis dibagi dengan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yaitu PBB(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1, maka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61</a:t>
            </a:fld>
            <a:endParaRPr/>
          </a:p>
        </p:txBody>
      </p:sp>
      <p:sp>
        <p:nvSpPr>
          <p:cNvPr id="447" name="Google Shape;447;p73"/>
          <p:cNvSpPr txBox="1">
            <a:spLocks noGrp="1"/>
          </p:cNvSpPr>
          <p:nvPr>
            <p:ph type="body" idx="1"/>
          </p:nvPr>
        </p:nvSpPr>
        <p:spPr>
          <a:xfrm>
            <a:off x="1066800" y="342900"/>
            <a:ext cx="7769225" cy="30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Contoh 18.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Tes apakah 17 dan 21 bilangan prima atau bukan dengan Teorema Fermat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Ambil </a:t>
            </a:r>
            <a:r>
              <a:rPr lang="en-GB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karena PBB(17, 2) = 1 dan PBB(21, 2) = 1.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(i) 2</a:t>
            </a:r>
            <a:r>
              <a:rPr lang="en-GB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17–1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65536 ≡ 1 (mod 17)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     karena 17 habis membagi 65536 – 1 = 65535   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Jadi, 17 prima.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(ii) 	2</a:t>
            </a:r>
            <a:r>
              <a:rPr lang="en-GB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21–1</a:t>
            </a: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=1048576 ≡\ 1 (mod 21)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karena 21 tidak habis membagi 1048576 – 1 =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1048575.	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Jadi, 21 bukan prima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62</a:t>
            </a:fld>
            <a:endParaRPr/>
          </a:p>
        </p:txBody>
      </p:sp>
      <p:sp>
        <p:nvSpPr>
          <p:cNvPr id="453" name="Google Shape;453;p74"/>
          <p:cNvSpPr txBox="1">
            <a:spLocks noGrp="1"/>
          </p:cNvSpPr>
          <p:nvPr>
            <p:ph type="body" idx="1"/>
          </p:nvPr>
        </p:nvSpPr>
        <p:spPr>
          <a:xfrm>
            <a:off x="1066800" y="285750"/>
            <a:ext cx="7769225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Kelemahan Teorema Fermat: terdapat bilangan komposit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sedemikian sehingga 2</a:t>
            </a:r>
            <a:r>
              <a:rPr lang="en-GB" sz="2400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Bilangan bulat seperti itu disebut bilangan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 semu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pseudoprimes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Contoh: 341 adalah komposit (karena 341 = 11 ⋅ 31) sekaligus bilangan prima semu, karena menurut teorema Fermat,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	2</a:t>
            </a:r>
            <a:r>
              <a:rPr lang="en-GB" sz="24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340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(mod 341)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Untunglah bilangan prima semu relatif jarang terdapat.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 bilangan bulat yang lebih kecil dari 10</a:t>
            </a:r>
            <a:r>
              <a:rPr lang="en-GB" sz="24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terdapat 455.052.512 bilangan prima, tapi hanya 14.884 buah yang merupakan bilangan prima semu terhadap basis 2.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63</a:t>
            </a:fld>
            <a:endParaRPr/>
          </a:p>
        </p:txBody>
      </p:sp>
      <p:sp>
        <p:nvSpPr>
          <p:cNvPr id="459" name="Google Shape;459;p7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Aplikasi Teori Bilangan</a:t>
            </a:r>
            <a:endParaRPr/>
          </a:p>
        </p:txBody>
      </p:sp>
      <p:sp>
        <p:nvSpPr>
          <p:cNvPr id="460" name="Google Shape;460;p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ISBN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Book Serial Number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Fungsi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Kriptografi</a:t>
            </a:r>
            <a:endParaRPr sz="32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Pembangkit bilangan acak-semu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64</a:t>
            </a:fld>
            <a:endParaRPr/>
          </a:p>
        </p:txBody>
      </p:sp>
      <p:sp>
        <p:nvSpPr>
          <p:cNvPr id="466" name="Google Shape;466;p7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ISBN</a:t>
            </a:r>
            <a:endParaRPr/>
          </a:p>
        </p:txBody>
      </p:sp>
      <p:sp>
        <p:nvSpPr>
          <p:cNvPr id="467" name="Google Shape;467;p7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Kode ISBN terdiri dari 10 karakter, biasanya dikelompokkan dengan spasi atau garis, misalnya 0–3015–4561–9.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ISBN terdiri atas empat bagian kode: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kode yang mengidentifikasikan bahasa,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kode penerbit,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kode unik untuk buku tersebut,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- karakter uji (angka atau huruf X (=10)).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65</a:t>
            </a:fld>
            <a:endParaRPr/>
          </a:p>
        </p:txBody>
      </p:sp>
      <p:sp>
        <p:nvSpPr>
          <p:cNvPr id="473" name="Google Shape;473;p7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7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Karakter uji dipilih sedemikian sehingga 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5" name="Google Shape;475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250" y="1940719"/>
            <a:ext cx="7662862" cy="90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66</a:t>
            </a:fld>
            <a:endParaRPr/>
          </a:p>
        </p:txBody>
      </p:sp>
      <p:sp>
        <p:nvSpPr>
          <p:cNvPr id="481" name="Google Shape;481;p78"/>
          <p:cNvSpPr txBox="1">
            <a:spLocks noGrp="1"/>
          </p:cNvSpPr>
          <p:nvPr>
            <p:ph type="body" idx="1"/>
          </p:nvPr>
        </p:nvSpPr>
        <p:spPr>
          <a:xfrm>
            <a:off x="838200" y="228600"/>
            <a:ext cx="7769225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Contoh: ISBN 0–3015–4561–8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0 : kode kelompok negara berbahasa Inggris,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3015 : kode penerbit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4561 : kode unik buku yang diterbitkan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      8 : karakter uji.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Karakter uji ini didapatkan sebagai berikut: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1 ⋅ 0 + 2 ⋅ 3 + 3 ⋅ 0 + 4 ⋅ 1 + 5 ⋅ 5 + 6 ⋅ 4 +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7 ⋅ 5 + 8 ⋅ 6 + 9 ⋅ 1 = 151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Jadi, karakter ujinya adalah 151 mod 11 = 8.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67</a:t>
            </a:fld>
            <a:endParaRPr/>
          </a:p>
        </p:txBody>
      </p:sp>
      <p:pic>
        <p:nvPicPr>
          <p:cNvPr id="487" name="Google Shape;48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637" y="1599009"/>
            <a:ext cx="7847012" cy="123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68</a:t>
            </a:fld>
            <a:endParaRPr/>
          </a:p>
        </p:txBody>
      </p:sp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Fungsi </a:t>
            </a:r>
            <a:r>
              <a:rPr lang="en-GB"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</a:t>
            </a:r>
            <a:endParaRPr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Tujuan: pengalamatan di memori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Bentuk: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 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jumlah lokasi memori yang tersedia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k : kunci 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: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lokasi memori untuk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dengan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kunci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69</a:t>
            </a:fld>
            <a:endParaRPr/>
          </a:p>
        </p:txBody>
      </p:sp>
      <p:pic>
        <p:nvPicPr>
          <p:cNvPr id="500" name="Google Shape;5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00050"/>
            <a:ext cx="8305800" cy="3736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Pembagi Bersama Terbesar (PBB)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bilangan bulat tidak nol.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Pembagi bersama terbesar (PBB – 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greatest common divisor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atau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dari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bilangan bulat terbesar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sedemikian hingga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Dalam hal ini kita nyatakan bahwa PBB(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70</a:t>
            </a:fld>
            <a:endParaRPr/>
          </a:p>
        </p:txBody>
      </p:sp>
      <p:sp>
        <p:nvSpPr>
          <p:cNvPr id="506" name="Google Shape;506;p8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Kolisi 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terjadi jika fungsi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menghasilkan nilai h yang sama untuk k yang berbeda.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 terjadi kolisi, cek elemen berikutnya yang kosong.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Fungsi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juga digunakan untuk me-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locate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 yang dicari.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71</a:t>
            </a:fld>
            <a:endParaRPr/>
          </a:p>
        </p:txBody>
      </p:sp>
      <p:sp>
        <p:nvSpPr>
          <p:cNvPr id="513" name="Google Shape;513;p8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Kriptografi</a:t>
            </a:r>
            <a:endParaRPr/>
          </a:p>
        </p:txBody>
      </p:sp>
      <p:sp>
        <p:nvSpPr>
          <p:cNvPr id="514" name="Google Shape;514;p8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Pesan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atau informasi yang dapat dibaca dan dimengerti maknanya.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Nama lain: </a:t>
            </a: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plainteks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plaintext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	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Pesan dapat berupa:  teks, gambar, audio, video.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Pesan ada yang dikirim atau disimpan di dalam media penyimpanan.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72</a:t>
            </a:fld>
            <a:endParaRPr/>
          </a:p>
        </p:txBody>
      </p:sp>
      <p:sp>
        <p:nvSpPr>
          <p:cNvPr id="520" name="Google Shape;520;p8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8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1" i="0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Cipherteks</a:t>
            </a:r>
            <a:r>
              <a:rPr lang="en-GB" sz="3200" b="0" i="0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0" i="1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</a:t>
            </a:r>
            <a:r>
              <a:rPr lang="en-GB" sz="3200" b="0" i="0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pesan yang telah disandikan sehingga tidak memiliki makna lagi.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Tujuan: agar pesan tidak dapat dimengerti maknanya oleh pihak lain.   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Cipherteks harus dapat diubah kembali ke plainteks semula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73</a:t>
            </a:fld>
            <a:endParaRPr/>
          </a:p>
        </p:txBody>
      </p:sp>
      <p:sp>
        <p:nvSpPr>
          <p:cNvPr id="527" name="Google Shape;527;p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8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Plainteks: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culik anak itu jam 11 siang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Cipherteks: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t^$gfUi89rewoFpfdWqL:p[uTcxZ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74</a:t>
            </a:fld>
            <a:endParaRPr/>
          </a:p>
        </p:txBody>
      </p:sp>
      <p:sp>
        <p:nvSpPr>
          <p:cNvPr id="534" name="Google Shape;534;p8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8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Enkripsi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proses menyandikan plainteks menjadi ciphertek.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Dekripsi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Proses mengembalikan cipherteks menjadi plainteksnya.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75</a:t>
            </a:fld>
            <a:endParaRPr/>
          </a:p>
        </p:txBody>
      </p:sp>
      <p:pic>
        <p:nvPicPr>
          <p:cNvPr id="541" name="Google Shape;541;p8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71650"/>
            <a:ext cx="7772400" cy="111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76</a:t>
            </a:fld>
            <a:endParaRPr/>
          </a:p>
        </p:txBody>
      </p:sp>
      <p:sp>
        <p:nvSpPr>
          <p:cNvPr id="547" name="Google Shape;547;p88"/>
          <p:cNvSpPr txBox="1">
            <a:spLocks noGrp="1"/>
          </p:cNvSpPr>
          <p:nvPr>
            <p:ph type="body" idx="1"/>
          </p:nvPr>
        </p:nvSpPr>
        <p:spPr>
          <a:xfrm>
            <a:off x="311700" y="3018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Kriptografi (</a:t>
            </a:r>
            <a:r>
              <a:rPr lang="en-GB" sz="3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</a:t>
            </a: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Dari Bahasa Yunani yang artinya “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 writing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Definisi: kriptografi adalah ilmu dan seni untuk menjaga keamanan pesan. 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77</a:t>
            </a:fld>
            <a:endParaRPr/>
          </a:p>
        </p:txBody>
      </p:sp>
      <p:sp>
        <p:nvSpPr>
          <p:cNvPr id="553" name="Google Shape;553;p89"/>
          <p:cNvSpPr txBox="1">
            <a:spLocks noGrp="1"/>
          </p:cNvSpPr>
          <p:nvPr>
            <p:ph type="body" idx="1"/>
          </p:nvPr>
        </p:nvSpPr>
        <p:spPr>
          <a:xfrm>
            <a:off x="311700" y="981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 kriptografi (</a:t>
            </a:r>
            <a:r>
              <a:rPr lang="en-GB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aturan untuk enkripsi dan dekripsi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fungsi matematika yang digunakan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untuk enkripsi dan dekripsi.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Kunci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parameter yang digunakan untuk transformasi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enciphering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dechipering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Kunci bersifat rahasia, sedangkan algoritma kriptografi tidak rahasia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78</a:t>
            </a:fld>
            <a:endParaRPr/>
          </a:p>
        </p:txBody>
      </p:sp>
      <p:sp>
        <p:nvSpPr>
          <p:cNvPr id="559" name="Google Shape;559;p9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Sejarah Kriptografi</a:t>
            </a:r>
            <a:endParaRPr/>
          </a:p>
        </p:txBody>
      </p:sp>
      <p:sp>
        <p:nvSpPr>
          <p:cNvPr id="560" name="Google Shape;560;p9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Sudah digunakan di Yunani 400 BC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Alat yang digunakan: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scytale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1" name="Google Shape;561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14600"/>
            <a:ext cx="4876800" cy="186928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90"/>
          <p:cNvSpPr txBox="1"/>
          <p:nvPr/>
        </p:nvSpPr>
        <p:spPr>
          <a:xfrm>
            <a:off x="2209800" y="4343400"/>
            <a:ext cx="548640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 b="1" i="0" u="none" strike="noStrike" cap="none">
                <a:latin typeface="Arial"/>
                <a:ea typeface="Arial"/>
                <a:cs typeface="Arial"/>
                <a:sym typeface="Arial"/>
              </a:rPr>
              <a:t>Gambar 1.2</a:t>
            </a:r>
            <a:r>
              <a:rPr lang="en-GB" sz="1800" b="0" i="0" u="none" strike="noStrike" cap="none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800" b="0" i="1" u="none" strike="noStrike" cap="none">
                <a:latin typeface="Arial"/>
                <a:ea typeface="Arial"/>
                <a:cs typeface="Arial"/>
                <a:sym typeface="Arial"/>
              </a:rPr>
              <a:t>Scytale</a:t>
            </a:r>
            <a:endParaRPr sz="1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79</a:t>
            </a:fld>
            <a:endParaRPr/>
          </a:p>
        </p:txBody>
      </p:sp>
      <p:sp>
        <p:nvSpPr>
          <p:cNvPr id="568" name="Google Shape;568;p9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Aplikasi Kriptografi</a:t>
            </a:r>
            <a:endParaRPr/>
          </a:p>
        </p:txBody>
      </p:sp>
      <p:sp>
        <p:nvSpPr>
          <p:cNvPr id="569" name="Google Shape;569;p9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eriod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Pengiriman data melalui saluran  komunikasi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encryption on motion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eriod" startAt="2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Penyimpanan data di dalam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storage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encryption at rest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3.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Faktor pembagi 45: 1, 3, 5, 9, 15, 45;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Faktor pembagi 36: 1, 2, 3, 4, 9, 12, 18, 36;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Faktor pembagi bersama 45 dan 36:  1, 3, 9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→ PBB(45, 36) = 9.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80</a:t>
            </a:fld>
            <a:endParaRPr/>
          </a:p>
        </p:txBody>
      </p:sp>
      <p:sp>
        <p:nvSpPr>
          <p:cNvPr id="575" name="Google Shape;575;p9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9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ditransmisikan dalam bentuk chiperteks. Di tempat penerima chiperteks dikembalikan lagi menjadi plainteks.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Data di dalam media penyimpanan komputer (seperti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disimpan dalam bentuk chiperteks. Untuk membacanya, hanya orang yang berhak yang dapat mengembalikan chiperteks menjadi plainteks.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81</a:t>
            </a:fld>
            <a:endParaRPr/>
          </a:p>
        </p:txBody>
      </p:sp>
      <p:sp>
        <p:nvSpPr>
          <p:cNvPr id="582" name="Google Shape;582;p9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enkripsi pada dokumen</a:t>
            </a:r>
            <a:endParaRPr/>
          </a:p>
        </p:txBody>
      </p:sp>
      <p:pic>
        <p:nvPicPr>
          <p:cNvPr id="583" name="Google Shape;583;p9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314450"/>
            <a:ext cx="7162800" cy="338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82</a:t>
            </a:fld>
            <a:endParaRPr/>
          </a:p>
        </p:txBody>
      </p:sp>
      <p:sp>
        <p:nvSpPr>
          <p:cNvPr id="589" name="Google Shape;589;p94"/>
          <p:cNvSpPr txBox="1">
            <a:spLocks noGrp="1"/>
          </p:cNvSpPr>
          <p:nvPr>
            <p:ph type="body" idx="1"/>
          </p:nvPr>
        </p:nvSpPr>
        <p:spPr>
          <a:xfrm>
            <a:off x="1062037" y="1325165"/>
            <a:ext cx="3814762" cy="30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0" name="Google Shape;59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771650"/>
            <a:ext cx="6324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1771650"/>
            <a:ext cx="6096000" cy="261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83</a:t>
            </a:fld>
            <a:endParaRPr/>
          </a:p>
        </p:txBody>
      </p:sp>
      <p:sp>
        <p:nvSpPr>
          <p:cNvPr id="597" name="Google Shape;597;p9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8" name="Google Shape;598;p9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2037" y="1756171"/>
            <a:ext cx="7769225" cy="222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84</a:t>
            </a:fld>
            <a:endParaRPr/>
          </a:p>
        </p:txBody>
      </p:sp>
      <p:pic>
        <p:nvPicPr>
          <p:cNvPr id="604" name="Google Shape;604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714500"/>
            <a:ext cx="72390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85</a:t>
            </a:fld>
            <a:endParaRPr/>
          </a:p>
        </p:txBody>
      </p:sp>
      <p:sp>
        <p:nvSpPr>
          <p:cNvPr id="610" name="Google Shape;610;p9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Notasi Matematis</a:t>
            </a:r>
            <a:endParaRPr/>
          </a:p>
        </p:txBody>
      </p:sp>
      <p:sp>
        <p:nvSpPr>
          <p:cNvPr id="611" name="Google Shape;611;p9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Misalkan: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chiperteks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plainteks dilambangkan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Fungsi enkripsi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memetakan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					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Fungsi dekripsi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memetakan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>
              <a:solidFill>
                <a:srgbClr val="000000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86</a:t>
            </a:fld>
            <a:endParaRPr/>
          </a:p>
        </p:txBody>
      </p:sp>
      <p:sp>
        <p:nvSpPr>
          <p:cNvPr id="617" name="Google Shape;617;p9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9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Dengan menggunakan kunci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maka fungsi enkripsi dan dekripsi menjadi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dan kedua fungsi ini memenuhi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=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87</a:t>
            </a:fld>
            <a:endParaRPr/>
          </a:p>
        </p:txBody>
      </p:sp>
      <p:pic>
        <p:nvPicPr>
          <p:cNvPr id="624" name="Google Shape;624;p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714500"/>
            <a:ext cx="7772400" cy="168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88</a:t>
            </a:fld>
            <a:endParaRPr/>
          </a:p>
        </p:txBody>
      </p:sp>
      <p:sp>
        <p:nvSpPr>
          <p:cNvPr id="630" name="Google Shape;630;p100"/>
          <p:cNvSpPr txBox="1">
            <a:spLocks noGrp="1"/>
          </p:cNvSpPr>
          <p:nvPr>
            <p:ph type="body" idx="1"/>
          </p:nvPr>
        </p:nvSpPr>
        <p:spPr>
          <a:xfrm>
            <a:off x="311700" y="1694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 kunci enkripsi sama dengan kunci dekripsi, maka sistem kriptografinya disebut 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simetri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atau 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konvensional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 kriptografinya disebut algoritma simetri atau algoritma konvensional . 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algoritma simetri: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Encyption Standard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Rijndael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89</a:t>
            </a:fld>
            <a:endParaRPr/>
          </a:p>
        </p:txBody>
      </p:sp>
      <p:sp>
        <p:nvSpPr>
          <p:cNvPr id="636" name="Google Shape;636;p101"/>
          <p:cNvSpPr txBox="1">
            <a:spLocks noGrp="1"/>
          </p:cNvSpPr>
          <p:nvPr>
            <p:ph type="title"/>
          </p:nvPr>
        </p:nvSpPr>
        <p:spPr>
          <a:xfrm>
            <a:off x="838200" y="42291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Skema algoritma simetri</a:t>
            </a:r>
            <a:endParaRPr/>
          </a:p>
        </p:txBody>
      </p:sp>
      <p:pic>
        <p:nvPicPr>
          <p:cNvPr id="637" name="Google Shape;63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028700"/>
            <a:ext cx="77724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Teorema</a:t>
            </a:r>
            <a:r>
              <a:rPr lang="en-GB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bulat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syarat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sedemikian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sehingga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m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nq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, 0 ≤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PBB(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PBB(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</a:t>
            </a:r>
            <a:r>
              <a:rPr lang="en-GB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60, </a:t>
            </a:r>
            <a:r>
              <a:rPr lang="en-GB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18,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60 = 18 ⋅ 3  + </a:t>
            </a:r>
            <a:r>
              <a:rPr lang="en-GB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PBB(60, 18) = PBB(18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28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6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90</a:t>
            </a:fld>
            <a:endParaRPr/>
          </a:p>
        </p:txBody>
      </p:sp>
      <p:sp>
        <p:nvSpPr>
          <p:cNvPr id="643" name="Google Shape;643;p102"/>
          <p:cNvSpPr txBox="1">
            <a:spLocks noGrp="1"/>
          </p:cNvSpPr>
          <p:nvPr>
            <p:ph type="body" idx="1"/>
          </p:nvPr>
        </p:nvSpPr>
        <p:spPr>
          <a:xfrm>
            <a:off x="990600" y="285750"/>
            <a:ext cx="7769225" cy="30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 kunci enkripsi tidak sama dengan kunci dekripsi, maka sistem kriptografinya disebut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nirsimetri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 system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Nama lain: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kriptografi kunci-publik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karena, kunci enkripsi bersifat publik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sedangkan kunci dekripsi bersifat rahasia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key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Pengirim pesan menggunakan kunci publik si penerima pesan untuk mengenkripsi pesan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Penerima pesan mendekripsi pesan dengan kunci privatnya sendiri.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algoritmai: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</a:t>
            </a:r>
            <a:r>
              <a:rPr lang="en-GB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91</a:t>
            </a:fld>
            <a:endParaRPr/>
          </a:p>
        </p:txBody>
      </p:sp>
      <p:pic>
        <p:nvPicPr>
          <p:cNvPr id="649" name="Google Shape;649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114550"/>
            <a:ext cx="8686800" cy="1144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92</a:t>
            </a:fld>
            <a:endParaRPr/>
          </a:p>
        </p:txBody>
      </p:sp>
      <p:sp>
        <p:nvSpPr>
          <p:cNvPr id="655" name="Google Shape;655;p10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Caesar Cipher</a:t>
            </a:r>
            <a:endParaRPr/>
          </a:p>
        </p:txBody>
      </p:sp>
      <p:sp>
        <p:nvSpPr>
          <p:cNvPr id="656" name="Google Shape;656;p10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Tiap huruf alfabet digeser 3 huruf ke kanan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7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GB" sz="17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700" b="0" i="1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700" b="0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A B C D E F G H I J K L M N O P Q R S T U V W X Y Z</a:t>
            </a: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GB" sz="17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1700" b="0" i="1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GB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E F G H I J K L M N O P Q R S T U V W X Y Z A B C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7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Contoh: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Plainteks: 	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AWASI ASTERIX DAN TEMANNYA OBELIX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Cipherteks: 	</a:t>
            </a:r>
            <a:r>
              <a:rPr lang="en-GB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DZDVL DVWHULA GDQ WHPDQQBA REHOLA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93</a:t>
            </a:fld>
            <a:endParaRPr/>
          </a:p>
        </p:txBody>
      </p:sp>
      <p:sp>
        <p:nvSpPr>
          <p:cNvPr id="662" name="Google Shape;662;p10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10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 …,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25, maka secara matematis caesar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dirumuskan sebagai berikut:</a:t>
            </a:r>
            <a:endParaRPr sz="32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Enkripsi: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+ 3) mod 26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Dekripsi: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3) mod 26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94</a:t>
            </a:fld>
            <a:endParaRPr/>
          </a:p>
        </p:txBody>
      </p:sp>
      <p:sp>
        <p:nvSpPr>
          <p:cNvPr id="669" name="Google Shape;669;p10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10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‘A’ = 0     →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 = (0 + 3) mod 26 = 3 = ‘D’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‘W’ = 22 →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(22) = (22 + 3) mod 26 = 25 = ‘Z’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‘A’ = 0    →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 = (0 + 3) mod 26 = 3 = ‘D’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‘S’ = 18  →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(18) = (18 + 3) mod 26 = 21 = ‘V’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dst…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Alternatif lain: gunakan tabel substitusi </a:t>
            </a:r>
            <a:endParaRPr>
              <a:solidFill>
                <a:srgbClr val="000000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95</a:t>
            </a:fld>
            <a:endParaRPr/>
          </a:p>
        </p:txBody>
      </p:sp>
      <p:sp>
        <p:nvSpPr>
          <p:cNvPr id="676" name="Google Shape;676;p10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10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 pergeseran huruf sejauh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maka: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Enkripsi: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mod 26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Dekripsi: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32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mod 26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kunci rahasia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96</a:t>
            </a:fld>
            <a:endParaRPr/>
          </a:p>
        </p:txBody>
      </p:sp>
      <p:pic>
        <p:nvPicPr>
          <p:cNvPr id="683" name="Google Shape;683;p10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85750"/>
            <a:ext cx="67056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97</a:t>
            </a:fld>
            <a:endParaRPr/>
          </a:p>
        </p:txBody>
      </p:sp>
      <p:sp>
        <p:nvSpPr>
          <p:cNvPr id="689" name="Google Shape;689;p10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GB" sz="4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 RSA</a:t>
            </a:r>
            <a:endParaRPr/>
          </a:p>
        </p:txBody>
      </p:sp>
      <p:sp>
        <p:nvSpPr>
          <p:cNvPr id="690" name="Google Shape;690;p10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Ditemukan oleh tiga peneliti dari 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32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Massachussets Institute of Technology</a:t>
            </a: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yaitu Ron Rivest, Adi Shamir, dan Len Adleman, pada tahun 1976. </a:t>
            </a:r>
            <a:endParaRPr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Termasuk algoritma kriptografi nirsimetri.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98</a:t>
            </a:fld>
            <a:endParaRPr/>
          </a:p>
        </p:txBody>
      </p:sp>
      <p:sp>
        <p:nvSpPr>
          <p:cNvPr id="696" name="Google Shape;696;p11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11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Setiap pengguna mempunya sepasan kunci: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 Kunci publik: untuk enkripsi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Kunci privat: untuk dekripsi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GB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Kunci publik tidak rahasia (diktehui semua orang), kunci privat rahasia (hanya diketahui pemilik kunci saja)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99</a:t>
            </a:fld>
            <a:endParaRPr/>
          </a:p>
        </p:txBody>
      </p:sp>
      <p:sp>
        <p:nvSpPr>
          <p:cNvPr id="703" name="Google Shape;703;p11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11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Pembangkitan pasangan kunci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      Pilih dua bilangan prima, 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(rahasia)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      Hitung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Besaran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tidak perlu dirahasiakan.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      Hitung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1)(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1). 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      Pilih sebuah bilangan bulat untuk kunci publik, sebut</a:t>
            </a:r>
            <a:endParaRPr>
              <a:solidFill>
                <a:srgbClr val="000000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namanya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yang relatif prima terhadap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5.      Hitung kunci dekripsi,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melalui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1 (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2028</Words>
  <Application>Microsoft Office PowerPoint</Application>
  <PresentationFormat>On-screen Show (16:9)</PresentationFormat>
  <Paragraphs>639</Paragraphs>
  <Slides>107</Slides>
  <Notes>107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5" baseType="lpstr">
      <vt:lpstr>Source Code Pro</vt:lpstr>
      <vt:lpstr>Times New Roman</vt:lpstr>
      <vt:lpstr>Amatic SC</vt:lpstr>
      <vt:lpstr>Arial</vt:lpstr>
      <vt:lpstr>Courier New</vt:lpstr>
      <vt:lpstr>Noto Sans Symbols</vt:lpstr>
      <vt:lpstr>Questrial</vt:lpstr>
      <vt:lpstr>Beach Day</vt:lpstr>
      <vt:lpstr>Kumpulan Materi Kuliah</vt:lpstr>
      <vt:lpstr>Teori Bilangan</vt:lpstr>
      <vt:lpstr>Bilangan Bulat</vt:lpstr>
      <vt:lpstr>Sifat Pembagian pada Bilangan Bulat </vt:lpstr>
      <vt:lpstr>Teorema Euclidean</vt:lpstr>
      <vt:lpstr>PowerPoint Presentation</vt:lpstr>
      <vt:lpstr>Pembagi Bersama Terbesar (PBB)</vt:lpstr>
      <vt:lpstr>PowerPoint Presentation</vt:lpstr>
      <vt:lpstr>PowerPoint Presentation</vt:lpstr>
      <vt:lpstr>Algoritma Euclidean</vt:lpstr>
      <vt:lpstr>PowerPoint Presentation</vt:lpstr>
      <vt:lpstr>PowerPoint Presentation</vt:lpstr>
      <vt:lpstr>PowerPoint Presentation</vt:lpstr>
      <vt:lpstr>PowerPoint Presentation</vt:lpstr>
      <vt:lpstr>Kombinasi Lanjar</vt:lpstr>
      <vt:lpstr>PowerPoint Presentation</vt:lpstr>
      <vt:lpstr>PowerPoint Presentation</vt:lpstr>
      <vt:lpstr>Relatif Prima</vt:lpstr>
      <vt:lpstr>PowerPoint Presentation</vt:lpstr>
      <vt:lpstr>Aritmetika Modulo</vt:lpstr>
      <vt:lpstr>PowerPoint Presentation</vt:lpstr>
      <vt:lpstr>Kongruen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Solusi</vt:lpstr>
      <vt:lpstr>Balikan Modulo (modulo invers)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 lain menghitung balikan</vt:lpstr>
      <vt:lpstr>PowerPoint Presentation</vt:lpstr>
      <vt:lpstr>Latihan</vt:lpstr>
      <vt:lpstr>Solusi:</vt:lpstr>
      <vt:lpstr>Kekongruenan Lanjar</vt:lpstr>
      <vt:lpstr>PowerPoint Presentation</vt:lpstr>
      <vt:lpstr>Cara lain menghitung solusi  ax ≡ b (mod m)</vt:lpstr>
      <vt:lpstr>PowerPoint Presentation</vt:lpstr>
      <vt:lpstr>Latihan</vt:lpstr>
      <vt:lpstr>Solusi</vt:lpstr>
      <vt:lpstr>PowerPoint Presentation</vt:lpstr>
      <vt:lpstr>Chinese Remainder Problem</vt:lpstr>
      <vt:lpstr>PowerPoint Presentation</vt:lpstr>
      <vt:lpstr>PowerPoint Presentation</vt:lpstr>
      <vt:lpstr>PowerPoint Presentation</vt:lpstr>
      <vt:lpstr>Bilangan Prima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Aplikasi Teori Bilangan</vt:lpstr>
      <vt:lpstr>ISBN</vt:lpstr>
      <vt:lpstr>PowerPoint Presentation</vt:lpstr>
      <vt:lpstr>PowerPoint Presentation</vt:lpstr>
      <vt:lpstr>PowerPoint Presentation</vt:lpstr>
      <vt:lpstr>Fungsi Hash</vt:lpstr>
      <vt:lpstr>PowerPoint Presentation</vt:lpstr>
      <vt:lpstr>PowerPoint Presentation</vt:lpstr>
      <vt:lpstr>Kriptografi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Sejarah Kriptografi</vt:lpstr>
      <vt:lpstr>Aplikasi Kriptografi</vt:lpstr>
      <vt:lpstr>PowerPoint Presentation</vt:lpstr>
      <vt:lpstr>Contoh enkripsi pada dokumen</vt:lpstr>
      <vt:lpstr>PowerPoint Presentation</vt:lpstr>
      <vt:lpstr>PowerPoint Presentation</vt:lpstr>
      <vt:lpstr>PowerPoint Presentation</vt:lpstr>
      <vt:lpstr>Notasi Matematis</vt:lpstr>
      <vt:lpstr>PowerPoint Presentation</vt:lpstr>
      <vt:lpstr>PowerPoint Presentation</vt:lpstr>
      <vt:lpstr>PowerPoint Presentation</vt:lpstr>
      <vt:lpstr>Skema algoritma simetri</vt:lpstr>
      <vt:lpstr>PowerPoint Presentation</vt:lpstr>
      <vt:lpstr>PowerPoint Presentation</vt:lpstr>
      <vt:lpstr>Caesar Cipher</vt:lpstr>
      <vt:lpstr>PowerPoint Presentation</vt:lpstr>
      <vt:lpstr>PowerPoint Presentation</vt:lpstr>
      <vt:lpstr>PowerPoint Presentation</vt:lpstr>
      <vt:lpstr>PowerPoint Presentation</vt:lpstr>
      <vt:lpstr>Algoritma RSA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Kekuatan dan Keamanan RSA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Kumpulan Materi Kuliah</dc:title>
  <dc:creator>ACER</dc:creator>
  <cp:lastModifiedBy>Windows User</cp:lastModifiedBy>
  <cp:revision>7</cp:revision>
  <dcterms:modified xsi:type="dcterms:W3CDTF">2022-08-30T04:50:42Z</dcterms:modified>
</cp:coreProperties>
</file>