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58" r:id="rId6"/>
    <p:sldId id="280" r:id="rId7"/>
    <p:sldId id="260" r:id="rId8"/>
    <p:sldId id="261" r:id="rId9"/>
    <p:sldId id="281" r:id="rId10"/>
    <p:sldId id="282" r:id="rId11"/>
    <p:sldId id="276" r:id="rId12"/>
    <p:sldId id="264" r:id="rId13"/>
    <p:sldId id="265" r:id="rId14"/>
    <p:sldId id="266" r:id="rId15"/>
    <p:sldId id="283" r:id="rId16"/>
    <p:sldId id="28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6" r:id="rId25"/>
    <p:sldId id="285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/>
    <p:restoredTop sz="93333"/>
  </p:normalViewPr>
  <p:slideViewPr>
    <p:cSldViewPr>
      <p:cViewPr varScale="1">
        <p:scale>
          <a:sx n="76" d="100"/>
          <a:sy n="76" d="100"/>
        </p:scale>
        <p:origin x="19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3F6B-6246-4E34-83D9-E5F08F6ACAED}" type="datetimeFigureOut">
              <a:rPr lang="id-ID" smtClean="0"/>
              <a:pPr/>
              <a:t>29/08/22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33DA-7678-4488-919A-DBD32022674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A9C5-E1B4-FD4E-9BD7-26878966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4E11-4152-474D-B418-8313C948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692896"/>
          </a:xfrm>
        </p:spPr>
        <p:txBody>
          <a:bodyPr>
            <a:normAutofit fontScale="92500" lnSpcReduction="20000"/>
          </a:bodyPr>
          <a:lstStyle/>
          <a:p>
            <a:r>
              <a:rPr lang="en-ID" sz="2500" dirty="0">
                <a:latin typeface="Courier" pitchFamily="2" charset="0"/>
              </a:rPr>
              <a:t>&lt;!DOCTYPE html&gt;</a:t>
            </a:r>
            <a:br>
              <a:rPr lang="en-ID" sz="2500" dirty="0">
                <a:latin typeface="Courier" pitchFamily="2" charset="0"/>
              </a:rPr>
            </a:br>
            <a:r>
              <a:rPr lang="en-ID" sz="2500" dirty="0">
                <a:latin typeface="Courier" pitchFamily="2" charset="0"/>
              </a:rPr>
              <a:t>&lt;html&gt;</a:t>
            </a:r>
            <a:br>
              <a:rPr lang="en-ID" sz="2500" dirty="0">
                <a:latin typeface="Courier" pitchFamily="2" charset="0"/>
              </a:rPr>
            </a:br>
            <a:r>
              <a:rPr lang="en-ID" sz="2500" dirty="0">
                <a:latin typeface="Courier" pitchFamily="2" charset="0"/>
              </a:rPr>
              <a:t>&lt;body&gt;</a:t>
            </a:r>
            <a:br>
              <a:rPr lang="en-ID" sz="2500" dirty="0">
                <a:latin typeface="Courier" pitchFamily="2" charset="0"/>
              </a:rPr>
            </a:br>
            <a:br>
              <a:rPr lang="en-ID" sz="2500" dirty="0">
                <a:latin typeface="Courier" pitchFamily="2" charset="0"/>
              </a:rPr>
            </a:br>
            <a:r>
              <a:rPr lang="en-ID" sz="2500" dirty="0">
                <a:latin typeface="Courier" pitchFamily="2" charset="0"/>
              </a:rPr>
              <a:t>&lt;h1&gt;My First Heading&lt;/h1&gt;</a:t>
            </a:r>
            <a:br>
              <a:rPr lang="en-ID" sz="2500" dirty="0">
                <a:latin typeface="Courier" pitchFamily="2" charset="0"/>
              </a:rPr>
            </a:br>
            <a:r>
              <a:rPr lang="en-ID" sz="2500" dirty="0">
                <a:latin typeface="Courier" pitchFamily="2" charset="0"/>
              </a:rPr>
              <a:t>&lt;p&gt;My first paragraph.&lt;/p&gt;</a:t>
            </a:r>
            <a:br>
              <a:rPr lang="en-ID" sz="2500" dirty="0">
                <a:latin typeface="Courier" pitchFamily="2" charset="0"/>
              </a:rPr>
            </a:br>
            <a:br>
              <a:rPr lang="en-ID" sz="2500" dirty="0">
                <a:latin typeface="Courier" pitchFamily="2" charset="0"/>
              </a:rPr>
            </a:br>
            <a:r>
              <a:rPr lang="en-ID" sz="2500" dirty="0">
                <a:latin typeface="Courier" pitchFamily="2" charset="0"/>
              </a:rPr>
              <a:t>&lt;/body&gt;</a:t>
            </a:r>
            <a:br>
              <a:rPr lang="en-ID" sz="2500" dirty="0">
                <a:latin typeface="Courier" pitchFamily="2" charset="0"/>
              </a:rPr>
            </a:br>
            <a:r>
              <a:rPr lang="en-ID" sz="2500" dirty="0">
                <a:latin typeface="Courier" pitchFamily="2" charset="0"/>
              </a:rPr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A489C-2DE2-E54C-B9BF-06E38D3165B2}"/>
              </a:ext>
            </a:extLst>
          </p:cNvPr>
          <p:cNvSpPr txBox="1"/>
          <p:nvPr/>
        </p:nvSpPr>
        <p:spPr>
          <a:xfrm>
            <a:off x="205680" y="4796134"/>
            <a:ext cx="8938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/>
              <a:t>Semua dokumen HTML harus dimulai dengan deklarasi tipe dokumen: </a:t>
            </a:r>
            <a:r>
              <a:rPr lang="id-ID" sz="1800" dirty="0">
                <a:solidFill>
                  <a:srgbClr val="FF0000"/>
                </a:solidFill>
              </a:rPr>
              <a:t>&lt;!DOCTYPE </a:t>
            </a:r>
            <a:r>
              <a:rPr lang="id-ID" sz="1800" dirty="0" err="1">
                <a:solidFill>
                  <a:srgbClr val="FF0000"/>
                </a:solidFill>
              </a:rPr>
              <a:t>html</a:t>
            </a:r>
            <a:r>
              <a:rPr lang="id-ID" sz="1800" dirty="0">
                <a:solidFill>
                  <a:srgbClr val="FF0000"/>
                </a:solidFill>
              </a:rPr>
              <a:t>&gt;.</a:t>
            </a:r>
          </a:p>
          <a:p>
            <a:r>
              <a:rPr lang="id-ID" sz="1800" dirty="0"/>
              <a:t> Dokumen HTML itu sendiri dimulai dengan </a:t>
            </a:r>
            <a:r>
              <a:rPr lang="id-ID" sz="1800" dirty="0">
                <a:solidFill>
                  <a:srgbClr val="FF0000"/>
                </a:solidFill>
              </a:rPr>
              <a:t>&lt;</a:t>
            </a:r>
            <a:r>
              <a:rPr lang="id-ID" sz="1800" dirty="0" err="1">
                <a:solidFill>
                  <a:srgbClr val="FF0000"/>
                </a:solidFill>
              </a:rPr>
              <a:t>html</a:t>
            </a:r>
            <a:r>
              <a:rPr lang="id-ID" sz="1800" dirty="0">
                <a:solidFill>
                  <a:srgbClr val="FF0000"/>
                </a:solidFill>
              </a:rPr>
              <a:t>&gt;</a:t>
            </a:r>
            <a:r>
              <a:rPr lang="id-ID" sz="1800" dirty="0"/>
              <a:t> dan diakhiri dengan </a:t>
            </a:r>
            <a:r>
              <a:rPr lang="id-ID" sz="1800" dirty="0">
                <a:solidFill>
                  <a:srgbClr val="FF0000"/>
                </a:solidFill>
              </a:rPr>
              <a:t>&lt;/</a:t>
            </a:r>
            <a:r>
              <a:rPr lang="id-ID" sz="1800" dirty="0" err="1">
                <a:solidFill>
                  <a:srgbClr val="FF0000"/>
                </a:solidFill>
              </a:rPr>
              <a:t>html</a:t>
            </a:r>
            <a:r>
              <a:rPr lang="id-ID" sz="1800" dirty="0">
                <a:solidFill>
                  <a:srgbClr val="FF0000"/>
                </a:solidFill>
              </a:rPr>
              <a:t>&gt;. </a:t>
            </a:r>
          </a:p>
          <a:p>
            <a:r>
              <a:rPr lang="id-ID" sz="1800" dirty="0"/>
              <a:t>Bagian yang terlihat dari dokumen HTML adalah antara </a:t>
            </a:r>
            <a:r>
              <a:rPr lang="id-ID" sz="1800" dirty="0">
                <a:solidFill>
                  <a:srgbClr val="FF0000"/>
                </a:solidFill>
              </a:rPr>
              <a:t>&lt;</a:t>
            </a:r>
            <a:r>
              <a:rPr lang="id-ID" sz="1800" dirty="0" err="1">
                <a:solidFill>
                  <a:srgbClr val="FF0000"/>
                </a:solidFill>
              </a:rPr>
              <a:t>body</a:t>
            </a:r>
            <a:r>
              <a:rPr lang="id-ID" sz="1800" dirty="0">
                <a:solidFill>
                  <a:srgbClr val="FF0000"/>
                </a:solidFill>
              </a:rPr>
              <a:t>&gt;</a:t>
            </a:r>
            <a:r>
              <a:rPr lang="id-ID" sz="1800" dirty="0"/>
              <a:t> dan </a:t>
            </a:r>
            <a:r>
              <a:rPr lang="id-ID" sz="1800" dirty="0">
                <a:solidFill>
                  <a:srgbClr val="FF0000"/>
                </a:solidFill>
              </a:rPr>
              <a:t>&lt;/</a:t>
            </a:r>
            <a:r>
              <a:rPr lang="id-ID" sz="1800" dirty="0" err="1">
                <a:solidFill>
                  <a:srgbClr val="FF0000"/>
                </a:solidFill>
              </a:rPr>
              <a:t>body</a:t>
            </a:r>
            <a:r>
              <a:rPr lang="id-ID" sz="1800" dirty="0">
                <a:solidFill>
                  <a:srgbClr val="FF0000"/>
                </a:solidFill>
              </a:rPr>
              <a:t>&gt;</a:t>
            </a: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1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F628-054D-B741-A07D-77A2C976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Deklarasi &lt;!DOCTYPE&gt;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6EFC-4F9F-0344-B0F1-31B8CCDA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Deklarasi &lt;!DOCTYPE&gt; </a:t>
            </a:r>
          </a:p>
          <a:p>
            <a:r>
              <a:rPr lang="id-ID" dirty="0"/>
              <a:t>Mewakili jenis dokumen, dan membantu browser untuk menampilkan halaman web dengan benar. </a:t>
            </a:r>
          </a:p>
          <a:p>
            <a:r>
              <a:rPr lang="id-ID" dirty="0"/>
              <a:t>Hanya boleh muncul sekali, di bagian atas halaman (sebelum </a:t>
            </a:r>
            <a:r>
              <a:rPr lang="id-ID" dirty="0" err="1"/>
              <a:t>tag</a:t>
            </a:r>
            <a:r>
              <a:rPr lang="id-ID" dirty="0"/>
              <a:t> HTML apa pun). </a:t>
            </a:r>
          </a:p>
          <a:p>
            <a:r>
              <a:rPr lang="id-ID" dirty="0"/>
              <a:t>Tidak </a:t>
            </a:r>
            <a:r>
              <a:rPr lang="id-ID" dirty="0" err="1"/>
              <a:t>Case</a:t>
            </a:r>
            <a:r>
              <a:rPr lang="id-ID" dirty="0"/>
              <a:t> </a:t>
            </a:r>
            <a:r>
              <a:rPr lang="id-ID" dirty="0" err="1"/>
              <a:t>Sensitive</a:t>
            </a:r>
            <a:endParaRPr lang="id-ID" dirty="0"/>
          </a:p>
          <a:p>
            <a:r>
              <a:rPr lang="id-ID" dirty="0"/>
              <a:t>Untuk HTML5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11CD1-12BB-1142-8024-8A267942B1F9}"/>
              </a:ext>
            </a:extLst>
          </p:cNvPr>
          <p:cNvSpPr txBox="1"/>
          <p:nvPr/>
        </p:nvSpPr>
        <p:spPr>
          <a:xfrm>
            <a:off x="755576" y="5517232"/>
            <a:ext cx="20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solidFill>
                  <a:srgbClr val="FF0000"/>
                </a:solidFill>
              </a:rPr>
              <a:t>&lt;!DOCTYPE html&gt;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9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HTML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HTML heading didefinisikan dengan tag &lt;h1&gt; sampai &lt;h6&gt;. Contoh :</a:t>
            </a:r>
          </a:p>
          <a:p>
            <a:pPr marL="0" indent="0">
              <a:buNone/>
            </a:pPr>
            <a:r>
              <a:rPr lang="en-US" dirty="0"/>
              <a:t>&lt;h1&gt;This is a heading&lt;/h1&gt;</a:t>
            </a:r>
            <a:br>
              <a:rPr lang="en-US" dirty="0"/>
            </a:br>
            <a:r>
              <a:rPr lang="en-US" dirty="0"/>
              <a:t>&lt;h2&gt;This is a heading&lt;/h2&gt;</a:t>
            </a:r>
            <a:br>
              <a:rPr lang="en-US" dirty="0"/>
            </a:br>
            <a:r>
              <a:rPr lang="en-US" dirty="0"/>
              <a:t>&lt;h3&gt;This is a heading&lt;/h3&gt;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HTML Paragraphs dan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/>
          <a:lstStyle/>
          <a:p>
            <a:r>
              <a:rPr lang="id-ID" dirty="0"/>
              <a:t>Paragraph (</a:t>
            </a:r>
            <a:r>
              <a:rPr lang="id-ID" dirty="0">
                <a:solidFill>
                  <a:srgbClr val="FF0000"/>
                </a:solidFill>
              </a:rPr>
              <a:t>&lt;p&gt;</a:t>
            </a:r>
            <a:r>
              <a:rPr lang="id-ID" dirty="0"/>
              <a:t>)</a:t>
            </a:r>
          </a:p>
          <a:p>
            <a:pPr lvl="1">
              <a:buNone/>
            </a:pPr>
            <a:r>
              <a:rPr lang="id-ID" dirty="0"/>
              <a:t>   </a:t>
            </a:r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This is a paragraph</a:t>
            </a:r>
            <a:r>
              <a:rPr lang="en-US" dirty="0">
                <a:solidFill>
                  <a:srgbClr val="FF0000"/>
                </a:solidFill>
              </a:rPr>
              <a:t>.&lt;/p&gt;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This is another paragraph</a:t>
            </a:r>
            <a:r>
              <a:rPr lang="en-US" dirty="0">
                <a:solidFill>
                  <a:srgbClr val="FF0000"/>
                </a:solidFill>
              </a:rPr>
              <a:t>.&lt;/p&gt;</a:t>
            </a:r>
          </a:p>
          <a:p>
            <a:pPr lvl="1">
              <a:buNone/>
            </a:pPr>
            <a:endParaRPr lang="id-ID" dirty="0"/>
          </a:p>
          <a:p>
            <a:r>
              <a:rPr lang="id-ID" dirty="0"/>
              <a:t>Link (</a:t>
            </a:r>
            <a:r>
              <a:rPr lang="id-ID" dirty="0">
                <a:solidFill>
                  <a:srgbClr val="FF0000"/>
                </a:solidFill>
              </a:rPr>
              <a:t>&lt;</a:t>
            </a:r>
            <a:r>
              <a:rPr lang="id-ID" dirty="0" err="1">
                <a:solidFill>
                  <a:srgbClr val="FF0000"/>
                </a:solidFill>
              </a:rPr>
              <a:t>a</a:t>
            </a:r>
            <a:r>
              <a:rPr lang="id-ID" dirty="0">
                <a:solidFill>
                  <a:srgbClr val="FF0000"/>
                </a:solidFill>
              </a:rPr>
              <a:t>&gt;</a:t>
            </a:r>
            <a:r>
              <a:rPr lang="id-ID" dirty="0"/>
              <a:t>) (tautan)</a:t>
            </a:r>
          </a:p>
          <a:p>
            <a:pPr lvl="1"/>
            <a:r>
              <a:rPr lang="id-ID" dirty="0"/>
              <a:t>Tujuan  tautan ditentukan dalam atribut </a:t>
            </a:r>
            <a:r>
              <a:rPr lang="id-ID" dirty="0" err="1">
                <a:solidFill>
                  <a:srgbClr val="FF0000"/>
                </a:solidFill>
              </a:rPr>
              <a:t>href</a:t>
            </a:r>
            <a:r>
              <a:rPr lang="id-ID" dirty="0">
                <a:solidFill>
                  <a:srgbClr val="FF0000"/>
                </a:solidFill>
              </a:rPr>
              <a:t>.</a:t>
            </a:r>
            <a:endParaRPr lang="id-ID" sz="3200" dirty="0">
              <a:solidFill>
                <a:srgbClr val="FF0000"/>
              </a:solidFill>
            </a:endParaRPr>
          </a:p>
          <a:p>
            <a:pPr lvl="1"/>
            <a:r>
              <a:rPr lang="id-ID" sz="2500" dirty="0"/>
              <a:t>&lt;a href="http://www.w3schools.com"&gt;This is a link&lt;/a&gt;</a:t>
            </a:r>
          </a:p>
          <a:p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HTML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500" dirty="0"/>
          </a:p>
          <a:p>
            <a:pPr>
              <a:buNone/>
            </a:pPr>
            <a:r>
              <a:rPr lang="id-ID" sz="2800" dirty="0"/>
              <a:t>Gambar HTML didefinisikan dengan </a:t>
            </a:r>
            <a:r>
              <a:rPr lang="id-ID" sz="2800" dirty="0" err="1"/>
              <a:t>tag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FF0000"/>
                </a:solidFill>
              </a:rPr>
              <a:t>&lt;</a:t>
            </a:r>
            <a:r>
              <a:rPr lang="id-ID" sz="2800" dirty="0" err="1">
                <a:solidFill>
                  <a:srgbClr val="FF0000"/>
                </a:solidFill>
              </a:rPr>
              <a:t>img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  <a:r>
              <a:rPr lang="id-ID" sz="2800" dirty="0"/>
              <a:t>. </a:t>
            </a:r>
          </a:p>
          <a:p>
            <a:pPr>
              <a:buNone/>
            </a:pPr>
            <a:r>
              <a:rPr lang="id-ID" sz="2800" dirty="0"/>
              <a:t>	</a:t>
            </a:r>
            <a:r>
              <a:rPr lang="id-ID" sz="2800" dirty="0" err="1"/>
              <a:t>File</a:t>
            </a:r>
            <a:r>
              <a:rPr lang="id-ID" sz="2800" dirty="0"/>
              <a:t> sumber (</a:t>
            </a:r>
            <a:r>
              <a:rPr lang="id-ID" sz="2800" dirty="0" err="1">
                <a:solidFill>
                  <a:srgbClr val="FF0000"/>
                </a:solidFill>
              </a:rPr>
              <a:t>src</a:t>
            </a:r>
            <a:r>
              <a:rPr lang="id-ID" sz="2800" dirty="0"/>
              <a:t>), teks alternatif (</a:t>
            </a:r>
            <a:r>
              <a:rPr lang="id-ID" sz="2800" dirty="0" err="1">
                <a:solidFill>
                  <a:srgbClr val="FF0000"/>
                </a:solidFill>
              </a:rPr>
              <a:t>alt</a:t>
            </a:r>
            <a:r>
              <a:rPr lang="id-ID" sz="2800" dirty="0"/>
              <a:t>), (</a:t>
            </a:r>
            <a:r>
              <a:rPr lang="id-ID" sz="2800" dirty="0" err="1">
                <a:solidFill>
                  <a:srgbClr val="FF0000"/>
                </a:solidFill>
              </a:rPr>
              <a:t>width</a:t>
            </a:r>
            <a:r>
              <a:rPr lang="id-ID" sz="2800" dirty="0"/>
              <a:t>), dan (</a:t>
            </a:r>
            <a:r>
              <a:rPr lang="id-ID" sz="2800" dirty="0" err="1">
                <a:solidFill>
                  <a:srgbClr val="FF0000"/>
                </a:solidFill>
              </a:rPr>
              <a:t>height</a:t>
            </a:r>
            <a:r>
              <a:rPr lang="id-ID" sz="2800" dirty="0"/>
              <a:t>) disediakan sebagai atribut:</a:t>
            </a:r>
          </a:p>
          <a:p>
            <a:pPr>
              <a:buNone/>
            </a:pPr>
            <a:endParaRPr lang="en-US" sz="2500" dirty="0"/>
          </a:p>
          <a:p>
            <a:pPr>
              <a:buNone/>
            </a:pPr>
            <a:r>
              <a:rPr lang="en-US" sz="2500" dirty="0"/>
              <a:t>&lt;</a:t>
            </a:r>
            <a:r>
              <a:rPr lang="en-US" sz="2500" dirty="0" err="1"/>
              <a:t>img</a:t>
            </a:r>
            <a:r>
              <a:rPr lang="en-US" sz="2500" dirty="0"/>
              <a:t> </a:t>
            </a:r>
            <a:r>
              <a:rPr lang="en-US" sz="2500" dirty="0" err="1"/>
              <a:t>src</a:t>
            </a:r>
            <a:r>
              <a:rPr lang="en-US" sz="2500" dirty="0"/>
              <a:t>="https://</a:t>
            </a:r>
            <a:r>
              <a:rPr lang="en-US" sz="2500" dirty="0" err="1"/>
              <a:t>paus.unpad.ac.id</a:t>
            </a:r>
            <a:r>
              <a:rPr lang="en-US" sz="2500" dirty="0"/>
              <a:t>/assets/images/unpad-32.png</a:t>
            </a:r>
            <a:r>
              <a:rPr lang="id-ID" sz="2500" dirty="0"/>
              <a:t> </a:t>
            </a:r>
            <a:r>
              <a:rPr lang="en-US" sz="2500" dirty="0"/>
              <a:t>" width="104“</a:t>
            </a:r>
            <a:r>
              <a:rPr lang="id-ID" sz="2500" dirty="0"/>
              <a:t> </a:t>
            </a:r>
            <a:r>
              <a:rPr lang="en-US" sz="2500" dirty="0"/>
              <a:t>height="142”&gt;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3B02-DCFA-8A4E-B324-FEB24901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How to View HTML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5440-F620-DA40-BE9A-F03FDBA1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View HTML Source Code:</a:t>
            </a:r>
          </a:p>
          <a:p>
            <a:pPr lvl="1"/>
            <a:r>
              <a:rPr lang="id-ID" dirty="0"/>
              <a:t>Klik kanan di halaman HTML dan pilih ”</a:t>
            </a:r>
            <a:r>
              <a:rPr lang="id-ID" dirty="0" err="1"/>
              <a:t>view</a:t>
            </a:r>
            <a:r>
              <a:rPr lang="id-ID" dirty="0"/>
              <a:t> </a:t>
            </a:r>
            <a:r>
              <a:rPr lang="id-ID" dirty="0" err="1"/>
              <a:t>Page</a:t>
            </a:r>
            <a:r>
              <a:rPr lang="id-ID" dirty="0"/>
              <a:t> </a:t>
            </a:r>
            <a:r>
              <a:rPr lang="id-ID" dirty="0" err="1"/>
              <a:t>Source</a:t>
            </a:r>
            <a:r>
              <a:rPr lang="id-ID" dirty="0"/>
              <a:t>" (di </a:t>
            </a:r>
            <a:r>
              <a:rPr lang="id-ID" dirty="0" err="1"/>
              <a:t>Chrome</a:t>
            </a:r>
            <a:r>
              <a:rPr lang="id-ID" dirty="0"/>
              <a:t>) atau ”View </a:t>
            </a:r>
            <a:r>
              <a:rPr lang="id-ID" dirty="0" err="1"/>
              <a:t>Source</a:t>
            </a:r>
            <a:r>
              <a:rPr lang="id-ID" dirty="0"/>
              <a:t>" (di </a:t>
            </a:r>
            <a:r>
              <a:rPr lang="id-ID" dirty="0" err="1"/>
              <a:t>Edge</a:t>
            </a:r>
            <a:r>
              <a:rPr lang="id-ID" dirty="0"/>
              <a:t>), atau yang serupa di browser lain. Ini akan membuka jendela yang berisi </a:t>
            </a:r>
            <a:r>
              <a:rPr lang="id-ID" dirty="0" err="1"/>
              <a:t>source</a:t>
            </a:r>
            <a:r>
              <a:rPr lang="id-ID" dirty="0"/>
              <a:t> </a:t>
            </a:r>
            <a:r>
              <a:rPr lang="id-ID" dirty="0" err="1"/>
              <a:t>code</a:t>
            </a:r>
            <a:r>
              <a:rPr lang="id-ID" dirty="0"/>
              <a:t> halaman HTML</a:t>
            </a:r>
            <a:endParaRPr lang="en-ID" dirty="0"/>
          </a:p>
          <a:p>
            <a:r>
              <a:rPr lang="en-ID" dirty="0"/>
              <a:t>Inspect an HTML Element:</a:t>
            </a:r>
          </a:p>
          <a:p>
            <a:pPr lvl="1"/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pada </a:t>
            </a:r>
            <a:r>
              <a:rPr lang="en-ID" dirty="0" err="1"/>
              <a:t>elemen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area </a:t>
            </a:r>
            <a:r>
              <a:rPr lang="en-ID" dirty="0" err="1"/>
              <a:t>kosong</a:t>
            </a:r>
            <a:r>
              <a:rPr lang="en-ID" dirty="0"/>
              <a:t>), dan </a:t>
            </a:r>
            <a:r>
              <a:rPr lang="en-ID" dirty="0" err="1"/>
              <a:t>pilih</a:t>
            </a:r>
            <a:r>
              <a:rPr lang="en-ID" dirty="0"/>
              <a:t> "Inspect" </a:t>
            </a:r>
            <a:r>
              <a:rPr lang="en-ID" dirty="0" err="1"/>
              <a:t>atau</a:t>
            </a:r>
            <a:r>
              <a:rPr lang="en-ID" dirty="0"/>
              <a:t> "Inspect Element"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,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 HTML dan CSS dan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mengedit</a:t>
            </a:r>
            <a:r>
              <a:rPr lang="en-ID" dirty="0"/>
              <a:t> HTML </a:t>
            </a:r>
            <a:r>
              <a:rPr lang="en-ID" dirty="0" err="1"/>
              <a:t>atau</a:t>
            </a:r>
            <a:r>
              <a:rPr lang="en-ID" dirty="0"/>
              <a:t> CSS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di panel </a:t>
            </a:r>
            <a:r>
              <a:rPr lang="en-ID" dirty="0" err="1"/>
              <a:t>Elemen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C88B-1A4A-DB41-8E87-8F346FAF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4198-84F8-C349-BAE8-C481F6E2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dirty="0">
                <a:solidFill>
                  <a:srgbClr val="FF0000"/>
                </a:solidFill>
              </a:rPr>
              <a:t>&lt;</a:t>
            </a:r>
            <a:r>
              <a:rPr lang="en-ID" dirty="0" err="1">
                <a:solidFill>
                  <a:srgbClr val="FF0000"/>
                </a:solidFill>
              </a:rPr>
              <a:t>tagname</a:t>
            </a:r>
            <a:r>
              <a:rPr lang="en-ID" dirty="0">
                <a:solidFill>
                  <a:srgbClr val="FF0000"/>
                </a:solidFill>
              </a:rPr>
              <a:t>&gt;</a:t>
            </a:r>
            <a:r>
              <a:rPr lang="en-ID" dirty="0"/>
              <a:t>Content goes here</a:t>
            </a:r>
            <a:r>
              <a:rPr lang="en-ID" dirty="0">
                <a:solidFill>
                  <a:srgbClr val="FF0000"/>
                </a:solidFill>
              </a:rPr>
              <a:t>...&lt;/</a:t>
            </a:r>
            <a:r>
              <a:rPr lang="en-ID" dirty="0" err="1">
                <a:solidFill>
                  <a:srgbClr val="FF0000"/>
                </a:solidFill>
              </a:rPr>
              <a:t>tagname</a:t>
            </a:r>
            <a:r>
              <a:rPr lang="en-ID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ID" dirty="0">
                <a:solidFill>
                  <a:srgbClr val="FF0000"/>
                </a:solidFill>
              </a:rPr>
              <a:t>&lt;h1&gt;</a:t>
            </a:r>
            <a:r>
              <a:rPr lang="en-ID" dirty="0"/>
              <a:t>My First Heading</a:t>
            </a:r>
            <a:r>
              <a:rPr lang="en-ID" dirty="0">
                <a:solidFill>
                  <a:srgbClr val="FF0000"/>
                </a:solidFill>
              </a:rPr>
              <a:t>&lt;/h1&gt;</a:t>
            </a:r>
          </a:p>
          <a:p>
            <a:pPr lvl="1"/>
            <a:r>
              <a:rPr lang="en-ID" dirty="0">
                <a:solidFill>
                  <a:srgbClr val="FF0000"/>
                </a:solidFill>
              </a:rPr>
              <a:t>&lt;p&gt;</a:t>
            </a:r>
            <a:r>
              <a:rPr lang="en-ID" dirty="0"/>
              <a:t>My first paragraph</a:t>
            </a:r>
            <a:r>
              <a:rPr lang="en-ID" dirty="0">
                <a:solidFill>
                  <a:srgbClr val="FF0000"/>
                </a:solidFill>
              </a:rPr>
              <a:t>.&lt;/p&gt;</a:t>
            </a:r>
          </a:p>
          <a:p>
            <a:pPr lvl="1"/>
            <a:endParaRPr lang="en-ID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D" b="1" dirty="0"/>
              <a:t>Nested HTML Elements</a:t>
            </a:r>
          </a:p>
          <a:p>
            <a:pPr marL="457200" lvl="1" indent="0">
              <a:buNone/>
            </a:pPr>
            <a:r>
              <a:rPr lang="en-ID" dirty="0" err="1"/>
              <a:t>Contoh</a:t>
            </a:r>
            <a:r>
              <a:rPr lang="en-ID" dirty="0"/>
              <a:t> :</a:t>
            </a:r>
          </a:p>
          <a:p>
            <a:r>
              <a:rPr lang="en-ID" dirty="0">
                <a:solidFill>
                  <a:srgbClr val="FF0000"/>
                </a:solidFill>
              </a:rPr>
              <a:t>&lt;!DOCTYPE html&gt;</a:t>
            </a:r>
            <a:br>
              <a:rPr lang="en-ID" dirty="0">
                <a:solidFill>
                  <a:srgbClr val="FF0000"/>
                </a:solidFill>
              </a:rPr>
            </a:br>
            <a:r>
              <a:rPr lang="en-ID" dirty="0">
                <a:solidFill>
                  <a:srgbClr val="FF0000"/>
                </a:solidFill>
              </a:rPr>
              <a:t>&lt;html&gt;</a:t>
            </a:r>
            <a:br>
              <a:rPr lang="en-ID" dirty="0">
                <a:solidFill>
                  <a:srgbClr val="FF0000"/>
                </a:solidFill>
              </a:rPr>
            </a:br>
            <a:r>
              <a:rPr lang="en-ID" dirty="0">
                <a:solidFill>
                  <a:srgbClr val="FF0000"/>
                </a:solidFill>
              </a:rPr>
              <a:t>&lt;body&gt;</a:t>
            </a:r>
            <a:br>
              <a:rPr lang="en-ID" dirty="0">
                <a:solidFill>
                  <a:srgbClr val="FF0000"/>
                </a:solidFill>
              </a:rPr>
            </a:br>
            <a:br>
              <a:rPr lang="en-ID" dirty="0"/>
            </a:br>
            <a:r>
              <a:rPr lang="en-ID" dirty="0">
                <a:solidFill>
                  <a:srgbClr val="FF0000"/>
                </a:solidFill>
              </a:rPr>
              <a:t>&lt;h1&gt;</a:t>
            </a:r>
            <a:r>
              <a:rPr lang="en-ID" dirty="0"/>
              <a:t>My First Heading</a:t>
            </a:r>
            <a:r>
              <a:rPr lang="en-ID" dirty="0">
                <a:solidFill>
                  <a:srgbClr val="FF0000"/>
                </a:solidFill>
              </a:rPr>
              <a:t>&lt;/h1&gt;</a:t>
            </a:r>
            <a:br>
              <a:rPr lang="en-ID" dirty="0">
                <a:solidFill>
                  <a:srgbClr val="FF0000"/>
                </a:solidFill>
              </a:rPr>
            </a:br>
            <a:r>
              <a:rPr lang="en-ID" dirty="0">
                <a:solidFill>
                  <a:srgbClr val="FF0000"/>
                </a:solidFill>
              </a:rPr>
              <a:t>&lt;p&gt;</a:t>
            </a:r>
            <a:r>
              <a:rPr lang="en-ID" dirty="0"/>
              <a:t>My first paragraph</a:t>
            </a:r>
            <a:r>
              <a:rPr lang="en-ID" dirty="0">
                <a:solidFill>
                  <a:srgbClr val="FF0000"/>
                </a:solidFill>
              </a:rPr>
              <a:t>.&lt;/p&gt;</a:t>
            </a:r>
            <a:br>
              <a:rPr lang="en-ID" dirty="0"/>
            </a:br>
            <a:br>
              <a:rPr lang="en-ID" dirty="0"/>
            </a:br>
            <a:r>
              <a:rPr lang="en-ID" dirty="0">
                <a:solidFill>
                  <a:srgbClr val="FF0000"/>
                </a:solidFill>
              </a:rPr>
              <a:t>&lt;/body&gt;</a:t>
            </a:r>
            <a:br>
              <a:rPr lang="en-ID" dirty="0">
                <a:solidFill>
                  <a:srgbClr val="FF0000"/>
                </a:solidFill>
              </a:rPr>
            </a:br>
            <a:r>
              <a:rPr lang="en-ID" dirty="0">
                <a:solidFill>
                  <a:srgbClr val="FF0000"/>
                </a:solidFill>
              </a:rPr>
              <a:t>&lt;/html&gt;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0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Attributes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Elemen </a:t>
            </a:r>
            <a:r>
              <a:rPr lang="en-US" dirty="0"/>
              <a:t>HTML </a:t>
            </a:r>
            <a:r>
              <a:rPr lang="id-ID" dirty="0"/>
              <a:t>dapat memiliki</a:t>
            </a:r>
            <a:r>
              <a:rPr lang="en-US" dirty="0"/>
              <a:t>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tag </a:t>
            </a:r>
            <a:r>
              <a:rPr lang="en-US" dirty="0" err="1"/>
              <a:t>awal</a:t>
            </a:r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id-ID" dirty="0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/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: </a:t>
            </a:r>
            <a:r>
              <a:rPr lang="id-ID" dirty="0"/>
              <a:t>name</a:t>
            </a:r>
            <a:r>
              <a:rPr lang="en-US" dirty="0"/>
              <a:t> = “</a:t>
            </a:r>
            <a:r>
              <a:rPr lang="id-ID" dirty="0"/>
              <a:t>value</a:t>
            </a:r>
            <a:r>
              <a:rPr lang="en-US" dirty="0"/>
              <a:t>"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link </a:t>
            </a:r>
            <a:r>
              <a:rPr lang="id-ID" dirty="0"/>
              <a:t>didefinisikan dengan tag</a:t>
            </a:r>
            <a:r>
              <a:rPr lang="en-US" dirty="0"/>
              <a:t> &lt;a&gt;</a:t>
            </a:r>
            <a:r>
              <a:rPr lang="id-ID" dirty="0"/>
              <a:t> alamat link</a:t>
            </a:r>
            <a:r>
              <a:rPr lang="en-US" dirty="0"/>
              <a:t> </a:t>
            </a:r>
            <a:r>
              <a:rPr lang="id-ID" dirty="0"/>
              <a:t>ditentukan dalam atribut</a:t>
            </a:r>
            <a:r>
              <a:rPr lang="en-US" dirty="0"/>
              <a:t> </a:t>
            </a:r>
            <a:r>
              <a:rPr lang="en-US" b="1" dirty="0" err="1"/>
              <a:t>href</a:t>
            </a:r>
            <a:r>
              <a:rPr lang="en-US" dirty="0"/>
              <a:t> </a:t>
            </a:r>
            <a:r>
              <a:rPr lang="id-ID" dirty="0"/>
              <a:t>.</a:t>
            </a:r>
          </a:p>
          <a:p>
            <a:endParaRPr lang="id-ID" dirty="0"/>
          </a:p>
          <a:p>
            <a:pPr algn="ctr">
              <a:buNone/>
            </a:pPr>
            <a:r>
              <a:rPr lang="id-ID" sz="2500" dirty="0"/>
              <a:t>&lt;a href="http://www.w3schools.com" &gt;This is a link&lt;/</a:t>
            </a:r>
            <a:r>
              <a:rPr lang="id-ID" sz="2500" dirty="0" err="1"/>
              <a:t>a</a:t>
            </a:r>
            <a:r>
              <a:rPr lang="id-ID" sz="2500" dirty="0"/>
              <a:t>&gt;</a:t>
            </a:r>
          </a:p>
          <a:p>
            <a:pPr algn="ctr">
              <a:buNone/>
            </a:pPr>
            <a:endParaRPr lang="id-ID" sz="2500" dirty="0"/>
          </a:p>
          <a:p>
            <a:pPr marL="20638" indent="-20638">
              <a:buNone/>
            </a:pPr>
            <a:r>
              <a:rPr lang="id-ID" sz="2800" dirty="0" err="1"/>
              <a:t>Tag</a:t>
            </a:r>
            <a:r>
              <a:rPr lang="id-ID" sz="2800" dirty="0"/>
              <a:t> &lt;</a:t>
            </a:r>
            <a:r>
              <a:rPr lang="id-ID" sz="2800" dirty="0" err="1"/>
              <a:t>img</a:t>
            </a:r>
            <a:r>
              <a:rPr lang="id-ID" sz="2800" dirty="0"/>
              <a:t>&gt; digunakan untuk menyematkan gambar di halaman HTML, Atribut </a:t>
            </a:r>
            <a:r>
              <a:rPr lang="id-ID" sz="2800" b="1" dirty="0" err="1"/>
              <a:t>src</a:t>
            </a:r>
            <a:r>
              <a:rPr lang="id-ID" sz="2800" dirty="0"/>
              <a:t> menentukan jalur ke gambar yang akan ditampilkan:</a:t>
            </a:r>
            <a:endParaRPr lang="en-US" sz="2500" dirty="0"/>
          </a:p>
          <a:p>
            <a:r>
              <a:rPr lang="en-ID" dirty="0"/>
              <a:t>&lt;</a:t>
            </a:r>
            <a:r>
              <a:rPr lang="en-ID" dirty="0" err="1"/>
              <a:t>img</a:t>
            </a:r>
            <a:r>
              <a:rPr lang="en-ID" dirty="0"/>
              <a:t> </a:t>
            </a:r>
            <a:r>
              <a:rPr lang="en-ID" dirty="0" err="1"/>
              <a:t>src</a:t>
            </a:r>
            <a:r>
              <a:rPr lang="en-ID" dirty="0"/>
              <a:t>="</a:t>
            </a:r>
            <a:r>
              <a:rPr lang="en-ID" dirty="0" err="1"/>
              <a:t>img_girl.jpg</a:t>
            </a:r>
            <a:r>
              <a:rPr lang="en-ID" dirty="0"/>
              <a:t>"&gt;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HTML Attributes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Di bawah ini adalah daftar dari beberapa atribut yang dapat digunakan pada setiap elemen HTML:</a:t>
            </a:r>
          </a:p>
          <a:p>
            <a:pPr lvl="1"/>
            <a:r>
              <a:rPr lang="id-ID" dirty="0"/>
              <a:t>class : Menentukan satu atau lebih </a:t>
            </a:r>
            <a:r>
              <a:rPr lang="id-ID" i="1" dirty="0"/>
              <a:t>classnames</a:t>
            </a:r>
            <a:r>
              <a:rPr lang="id-ID" dirty="0"/>
              <a:t> untuk sebuah elemen (mengacu pada kelas dalam style sheet)</a:t>
            </a:r>
          </a:p>
          <a:p>
            <a:pPr lvl="1"/>
            <a:r>
              <a:rPr lang="id-ID" dirty="0"/>
              <a:t>id      : Menentukan id unik untuk sebuah elemen</a:t>
            </a:r>
          </a:p>
          <a:p>
            <a:pPr lvl="1"/>
            <a:r>
              <a:rPr lang="id-ID" dirty="0"/>
              <a:t>style : Menentukan inline style CSS untuk elemen</a:t>
            </a:r>
          </a:p>
          <a:p>
            <a:pPr lvl="1"/>
            <a:r>
              <a:rPr lang="id-ID" dirty="0"/>
              <a:t>title  : Menentukan informasi tambahan mengenai elemen (ditampilkan sebagai tool tip)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B73F-CEF5-294B-91F3-00C98FE0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2245-CD58-584B-B8FF-4759A88D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HTML adalah singkatan dari </a:t>
            </a:r>
            <a:r>
              <a:rPr lang="id-ID" dirty="0" err="1"/>
              <a:t>Hyper</a:t>
            </a:r>
            <a:r>
              <a:rPr lang="id-ID" dirty="0"/>
              <a:t> </a:t>
            </a:r>
            <a:r>
              <a:rPr lang="id-ID" dirty="0" err="1"/>
              <a:t>Text</a:t>
            </a:r>
            <a:r>
              <a:rPr lang="id-ID" dirty="0"/>
              <a:t> </a:t>
            </a:r>
            <a:r>
              <a:rPr lang="id-ID" dirty="0" err="1"/>
              <a:t>Markup</a:t>
            </a:r>
            <a:r>
              <a:rPr lang="id-ID" dirty="0"/>
              <a:t> </a:t>
            </a:r>
            <a:r>
              <a:rPr lang="id-ID" dirty="0" err="1"/>
              <a:t>Language</a:t>
            </a:r>
            <a:r>
              <a:rPr lang="id-ID" dirty="0"/>
              <a:t> </a:t>
            </a:r>
          </a:p>
          <a:p>
            <a:r>
              <a:rPr lang="id-ID" dirty="0"/>
              <a:t>HTML adalah bahasa </a:t>
            </a:r>
            <a:r>
              <a:rPr lang="id-ID" dirty="0" err="1"/>
              <a:t>markup</a:t>
            </a:r>
            <a:r>
              <a:rPr lang="id-ID" dirty="0"/>
              <a:t> standar untuk membuat halaman Web </a:t>
            </a:r>
          </a:p>
          <a:p>
            <a:r>
              <a:rPr lang="id-ID" dirty="0"/>
              <a:t>HTML menggambarkan struktur halaman Web</a:t>
            </a:r>
          </a:p>
          <a:p>
            <a:r>
              <a:rPr lang="id-ID" dirty="0"/>
              <a:t>HTML terdiri dari </a:t>
            </a:r>
            <a:r>
              <a:rPr lang="id-ID" dirty="0" err="1"/>
              <a:t>serangkaian</a:t>
            </a:r>
            <a:r>
              <a:rPr lang="id-ID" dirty="0"/>
              <a:t> elemen Elemen</a:t>
            </a:r>
          </a:p>
          <a:p>
            <a:r>
              <a:rPr lang="id-ID" dirty="0"/>
              <a:t>Elemen HTML memerintahkan browser bagaimana cara menampilkan konten </a:t>
            </a:r>
          </a:p>
          <a:p>
            <a:r>
              <a:rPr lang="id-ID" dirty="0"/>
              <a:t>Elemen HTML memberi label potongan konten seperti "ini adalah </a:t>
            </a:r>
            <a:r>
              <a:rPr lang="en-ID" dirty="0"/>
              <a:t>"this is a heading", "this is a paragraph", "this is a link"</a:t>
            </a:r>
            <a:r>
              <a:rPr lang="id-ID" dirty="0"/>
              <a:t> dll.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Kumpulan tag 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500174"/>
          <a:ext cx="8929718" cy="5184382"/>
        </p:xfrm>
        <a:graphic>
          <a:graphicData uri="http://schemas.openxmlformats.org/drawingml/2006/table">
            <a:tbl>
              <a:tblPr/>
              <a:tblGrid>
                <a:gridCol w="1661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3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TAG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ATRIBUT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FUNGSI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KATEGORI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Times New Roman"/>
                          <a:cs typeface="Times New Roman"/>
                        </a:rPr>
                        <a:t>&lt;!-- ... --&gt;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Digunakan untuk memberi sebuah komentar atau keterangan. Kalimat yang terletak pada kontiner ini tidak akan terlihat pada browser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Pengenalan kode HTML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Times New Roman"/>
                          <a:cs typeface="Times New Roman"/>
                        </a:rPr>
                        <a:t>&lt;!DOCTYPE&gt;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Mendefinisikan informasi tipe dokumen 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Times New Roman"/>
                          <a:cs typeface="Times New Roman"/>
                        </a:rPr>
                        <a:t>&lt;HTML&gt;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Mendefiniskan dokumen HTML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Times New Roman"/>
                          <a:cs typeface="Times New Roman"/>
                        </a:rPr>
                        <a:t>&lt;BODY&gt;...&lt;/BODY&gt;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Background, bgcolor, bgsound, font, link, alink, vlink, topmargin, leftmargin, marginheight, marginwidth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Mendefinisikan body/isi dokumen HTML, berfungsi untuk menentukan bagaimana isi suatu dokumen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Times New Roman"/>
                          <a:cs typeface="Times New Roman"/>
                        </a:rPr>
                        <a:t>&lt;HEAD&gt;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Mendefinisikan bagian head dalam dokumen HTML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Times New Roman"/>
                          <a:cs typeface="Times New Roman"/>
                        </a:rPr>
                        <a:t>&lt;TITLE&gt;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Membuat title bar pada web browser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714356"/>
          <a:ext cx="9144001" cy="5630373"/>
        </p:xfrm>
        <a:graphic>
          <a:graphicData uri="http://schemas.openxmlformats.org/drawingml/2006/table">
            <a:tbl>
              <a:tblPr/>
              <a:tblGrid>
                <a:gridCol w="170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&lt;P&gt;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Align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Membuat sebuah  Paragraf teks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Editing teks, baris dan paragraf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&lt;FONT&gt;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Face, Color, Type, Size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Mendefinisikan jenis font, warna dan ukuran untuk teks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&lt;BR&gt;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Ganti baris / fungsi ENTER dalam aplikasi dokumen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&lt;HR&gt;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Width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Membuat garis horisontal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7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&lt;MARQUEE&gt;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Direction, Behavior, Scrollamount, Delay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Membuat teks berjalan dengan attribut penentuan arah, tipe (Alternate atau scroll),kecepatan dan perlambatan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&lt;BLINK&gt;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Membuat teks berkedip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&lt;B&gt;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Membuat teks cetak tebal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&lt;I&gt;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Membuat teks cetak miring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&lt;U&gt;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Membuat teks bergaris bawah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&lt;H1&gt;...&lt;H6&gt;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Membuat heading teks, judul dokumen HTML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&lt;PRE&gt;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Menampilkan teks  apa adanya / tanpa format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251037"/>
          <a:ext cx="9144000" cy="6321234"/>
        </p:xfrm>
        <a:graphic>
          <a:graphicData uri="http://schemas.openxmlformats.org/drawingml/2006/table">
            <a:tbl>
              <a:tblPr/>
              <a:tblGrid>
                <a:gridCol w="170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&lt;IMG&gt;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SRC, Width, Height, Alt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Menampilkan file gambar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Manipulasi gambar, video, suara, Link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&lt;EMBED&gt;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SRC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Menampilkan object flash/video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&lt;BGSOUND&gt;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SRC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Menampilkan suara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&lt;A&gt;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HREF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Membuat link object (teks, gambar)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&lt;TABLE&gt;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Width, Height, Border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Mendefiniskan tabel dalam dokumen HTML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Tabel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&lt;CAPTION&gt;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Membuat caption pada tabel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&lt;TR&gt;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WIDTH, BACKCOLOR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Mendefiniskan baris/row dalam tabel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&lt;TD&gt;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ROWSPAN, COLSPAN, WIDTH, BACKCOLOR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Mendefinisikan sel atau kolom dalam tabel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&lt;TH&gt;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Mendefiniskan heading dalam tabel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&lt;OL&gt;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Membuat order list (numbering)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Bullet &amp; numbering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&lt;UL&gt;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Membuat unorder list (fungsi bullet)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&lt;LI&gt;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Membuat item dari order list maupun unorder list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&lt;SUB&gt;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Untuk menulis subscript.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Subscript &amp; superscript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&lt;SUP&gt;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Untuk menulis superscript.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48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&lt;FRAMESET&gt;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Cols, Rows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Mendefinisikan satu set  frame dalam dokumen HTML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Frame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48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&lt;FRAME&gt;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SRC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Times New Roman"/>
                          <a:ea typeface="Times New Roman"/>
                          <a:cs typeface="Times New Roman"/>
                        </a:rPr>
                        <a:t>Mendefinisikan frame dalam frameset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785794"/>
          <a:ext cx="9144001" cy="6127288"/>
        </p:xfrm>
        <a:graphic>
          <a:graphicData uri="http://schemas.openxmlformats.org/drawingml/2006/table">
            <a:tbl>
              <a:tblPr/>
              <a:tblGrid>
                <a:gridCol w="170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&amp;lt;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menyisipkan kurung runcing buka (&lt;).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Notasi khusus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&amp;gt;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menyisipkan kurung runcing tutp (&gt;).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&amp;amp;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menyisipkan dan (&amp;)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&amp;quot;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menyisipkan tanda petik ganda (“)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&amp;plusmn;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menyisipkan tanda plus minus (±)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&amp;copy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menyisipkan hak cipta atau copyright (©)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&amp;reg;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menyisipkan terdaftar atau registered (®)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3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&lt;BLOCKQUOTE&gt;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membuat paragraf yang semua barisnya agak masuk ke dalam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Indentasi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3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&lt;DL&gt;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menandaidimulai atau diakhirinya daftar definisi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&lt;DT&gt;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menandai paragraf normal (yang dijelaskan)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37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&lt;DD&gt;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latin typeface="Times New Roman"/>
                          <a:ea typeface="Times New Roman"/>
                          <a:cs typeface="Times New Roman"/>
                        </a:rPr>
                        <a:t>Untuk menandai paragraf yang agak masuk ke dalam (yang menjelaskan paragraf di atasnya)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67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67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67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4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6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831D-AB07-2A4F-A7C1-885A4D98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(15 </a:t>
            </a:r>
            <a:r>
              <a:rPr lang="en-US" dirty="0" err="1"/>
              <a:t>Menit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E378-B5B5-F542-AED5-C2470B7D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1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HTML </a:t>
            </a:r>
            <a:r>
              <a:rPr lang="en-US" dirty="0" err="1"/>
              <a:t>Sederhana</a:t>
            </a:r>
            <a:endParaRPr lang="en-US" dirty="0"/>
          </a:p>
          <a:p>
            <a:r>
              <a:rPr lang="en-US" dirty="0"/>
              <a:t>Biodata :</a:t>
            </a:r>
          </a:p>
          <a:p>
            <a:pPr lvl="1"/>
            <a:r>
              <a:rPr lang="en-US" dirty="0"/>
              <a:t>NPM :</a:t>
            </a:r>
          </a:p>
          <a:p>
            <a:pPr lvl="1"/>
            <a:r>
              <a:rPr lang="en-US" dirty="0"/>
              <a:t>Nama :</a:t>
            </a:r>
          </a:p>
          <a:p>
            <a:pPr lvl="1"/>
            <a:r>
              <a:rPr lang="en-US"/>
              <a:t>Alamat</a:t>
            </a:r>
            <a:endParaRPr lang="en-US" dirty="0"/>
          </a:p>
          <a:p>
            <a:pPr lvl="1"/>
            <a:r>
              <a:rPr lang="en-US" dirty="0"/>
              <a:t>Hobby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6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9062-6C35-E24F-9F53-D83188A2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Sember</a:t>
            </a:r>
            <a:r>
              <a:rPr lang="en-US" dirty="0"/>
              <a:t>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79D6-AB99-8449-B194-91C0622D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http://w3schools.com</a:t>
            </a:r>
          </a:p>
        </p:txBody>
      </p:sp>
    </p:spTree>
    <p:extLst>
      <p:ext uri="{BB962C8B-B14F-4D97-AF65-F5344CB8AC3E}">
        <p14:creationId xmlns:p14="http://schemas.microsoft.com/office/powerpoint/2010/main" val="189196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CEA5-2E8D-7D4E-A154-4D91C57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Dokumen</a:t>
            </a:r>
            <a:r>
              <a:rPr lang="en-US" dirty="0"/>
              <a:t> HTML </a:t>
            </a:r>
            <a:r>
              <a:rPr lang="en-US" dirty="0" err="1"/>
              <a:t>Sederhana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5FC54-A192-D040-ACE3-68BA85A87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2"/>
          <a:stretch/>
        </p:blipFill>
        <p:spPr>
          <a:xfrm>
            <a:off x="103021" y="1988840"/>
            <a:ext cx="8937957" cy="3997524"/>
          </a:xfrm>
        </p:spPr>
      </p:pic>
    </p:spTree>
    <p:extLst>
      <p:ext uri="{BB962C8B-B14F-4D97-AF65-F5344CB8AC3E}">
        <p14:creationId xmlns:p14="http://schemas.microsoft.com/office/powerpoint/2010/main" val="73857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878F-BF5D-9B40-B65B-943E3C52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HTML?</a:t>
            </a:r>
            <a:br>
              <a:rPr lang="en-ID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9AD6-F315-AB47-8938-4E3BE3D3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Elemen HTML didefinisikan oleh </a:t>
            </a:r>
            <a:r>
              <a:rPr lang="id-ID" dirty="0" err="1"/>
              <a:t>tag</a:t>
            </a:r>
            <a:r>
              <a:rPr lang="id-ID" dirty="0"/>
              <a:t> awal, beberapa konten, dan </a:t>
            </a:r>
            <a:r>
              <a:rPr lang="id-ID" dirty="0" err="1"/>
              <a:t>tag</a:t>
            </a:r>
            <a:r>
              <a:rPr lang="id-ID" dirty="0"/>
              <a:t> akhir:</a:t>
            </a:r>
          </a:p>
          <a:p>
            <a:pPr marL="0" indent="0">
              <a:buNone/>
            </a:pP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&lt;</a:t>
            </a:r>
            <a:r>
              <a:rPr lang="en-ID" dirty="0" err="1">
                <a:solidFill>
                  <a:srgbClr val="FF0000"/>
                </a:solidFill>
              </a:rPr>
              <a:t>tagname</a:t>
            </a:r>
            <a:r>
              <a:rPr lang="en-ID" dirty="0">
                <a:solidFill>
                  <a:srgbClr val="FF0000"/>
                </a:solidFill>
              </a:rPr>
              <a:t>&gt; </a:t>
            </a:r>
            <a:r>
              <a:rPr lang="en-ID" dirty="0"/>
              <a:t>Content goes here... </a:t>
            </a:r>
            <a:r>
              <a:rPr lang="en-ID" dirty="0">
                <a:solidFill>
                  <a:srgbClr val="FF0000"/>
                </a:solidFill>
              </a:rPr>
              <a:t>&lt;/</a:t>
            </a:r>
            <a:r>
              <a:rPr lang="en-ID" dirty="0" err="1">
                <a:solidFill>
                  <a:srgbClr val="FF0000"/>
                </a:solidFill>
              </a:rPr>
              <a:t>tagname</a:t>
            </a:r>
            <a:r>
              <a:rPr lang="en-ID" dirty="0">
                <a:solidFill>
                  <a:srgbClr val="FF0000"/>
                </a:solidFill>
              </a:rPr>
              <a:t>&gt;</a:t>
            </a:r>
          </a:p>
          <a:p>
            <a:r>
              <a:rPr lang="id-ID" dirty="0"/>
              <a:t>Elemen HTML adalah segalanya mulai dari </a:t>
            </a:r>
            <a:r>
              <a:rPr lang="id-ID" dirty="0" err="1"/>
              <a:t>tag</a:t>
            </a:r>
            <a:r>
              <a:rPr lang="id-ID" dirty="0"/>
              <a:t> awal hingga </a:t>
            </a:r>
            <a:r>
              <a:rPr lang="id-ID" dirty="0" err="1"/>
              <a:t>tag</a:t>
            </a:r>
            <a:r>
              <a:rPr lang="id-ID" dirty="0"/>
              <a:t> akhir:</a:t>
            </a:r>
          </a:p>
          <a:p>
            <a:pPr marL="457200" lvl="1" indent="0">
              <a:buNone/>
            </a:pPr>
            <a:r>
              <a:rPr lang="en-ID" dirty="0">
                <a:solidFill>
                  <a:srgbClr val="FF0000"/>
                </a:solidFill>
              </a:rPr>
              <a:t>&lt;h1&gt;</a:t>
            </a:r>
            <a:r>
              <a:rPr lang="en-ID" dirty="0"/>
              <a:t>My First Heading</a:t>
            </a:r>
            <a:r>
              <a:rPr lang="en-ID" dirty="0">
                <a:solidFill>
                  <a:srgbClr val="FF0000"/>
                </a:solidFill>
              </a:rPr>
              <a:t>&lt;/h1&gt;</a:t>
            </a:r>
          </a:p>
          <a:p>
            <a:pPr marL="457200" lvl="1" indent="0">
              <a:buNone/>
            </a:pPr>
            <a:r>
              <a:rPr lang="en-ID" dirty="0">
                <a:solidFill>
                  <a:srgbClr val="FF0000"/>
                </a:solidFill>
              </a:rPr>
              <a:t>&lt;p&gt;</a:t>
            </a:r>
            <a:r>
              <a:rPr lang="en-ID" dirty="0"/>
              <a:t>My first paragraph</a:t>
            </a:r>
            <a:r>
              <a:rPr lang="en-ID" dirty="0">
                <a:solidFill>
                  <a:srgbClr val="FF0000"/>
                </a:solidFill>
              </a:rPr>
              <a:t>.&lt;/p&gt;</a:t>
            </a:r>
          </a:p>
          <a:p>
            <a:r>
              <a:rPr lang="id-ID" dirty="0"/>
              <a:t>Catatan: Beberapa elemen HTML tidak memiliki konten (seperti elemen &lt;</a:t>
            </a:r>
            <a:r>
              <a:rPr lang="id-ID" dirty="0" err="1"/>
              <a:t>br</a:t>
            </a:r>
            <a:r>
              <a:rPr lang="id-ID" dirty="0"/>
              <a:t>&gt;). Elemen-elemen ini disebut elemen kosong(</a:t>
            </a:r>
            <a:r>
              <a:rPr lang="id-ID" dirty="0" err="1"/>
              <a:t>empty</a:t>
            </a:r>
            <a:r>
              <a:rPr lang="id-ID" dirty="0"/>
              <a:t> </a:t>
            </a:r>
            <a:r>
              <a:rPr lang="id-ID" dirty="0" err="1"/>
              <a:t>element</a:t>
            </a:r>
            <a:r>
              <a:rPr lang="id-ID" dirty="0"/>
              <a:t>). </a:t>
            </a:r>
          </a:p>
          <a:p>
            <a:r>
              <a:rPr lang="id-ID" dirty="0"/>
              <a:t>Elemen kosong tidak memiliki </a:t>
            </a:r>
            <a:r>
              <a:rPr lang="id-ID" dirty="0" err="1"/>
              <a:t>tag</a:t>
            </a:r>
            <a:r>
              <a:rPr lang="id-ID" dirty="0"/>
              <a:t> akhir!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8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Tag HTML dikelilingi oleh kurung sudut seperti &lt;html&gt;</a:t>
            </a:r>
          </a:p>
          <a:p>
            <a:r>
              <a:rPr lang="id-ID" dirty="0"/>
              <a:t>Tag HTML biasanya berpasangan seperti &lt;b&gt; dan &lt;/ b&gt;</a:t>
            </a:r>
          </a:p>
          <a:p>
            <a:r>
              <a:rPr lang="id-ID" dirty="0"/>
              <a:t>Tag pertama dalam pasangan adalah tag awal, tag kedua adalah tag akhir</a:t>
            </a:r>
          </a:p>
          <a:p>
            <a:r>
              <a:rPr lang="id-ID" dirty="0"/>
              <a:t>Tag akhir ditulis seperti tag awal, dengan garis miring sebelum nama tag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030-1EB1-5C44-BF1A-57D2E96F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Web Browsers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3FD9-AB32-9B49-9A94-D35029F3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Tujuan browser web (</a:t>
            </a:r>
            <a:r>
              <a:rPr lang="id-ID" dirty="0" err="1"/>
              <a:t>Chrome</a:t>
            </a:r>
            <a:r>
              <a:rPr lang="id-ID" dirty="0"/>
              <a:t>, </a:t>
            </a:r>
            <a:r>
              <a:rPr lang="id-ID" dirty="0" err="1"/>
              <a:t>Edge</a:t>
            </a:r>
            <a:r>
              <a:rPr lang="id-ID" dirty="0"/>
              <a:t>, </a:t>
            </a:r>
            <a:r>
              <a:rPr lang="id-ID" dirty="0" err="1"/>
              <a:t>Firefox</a:t>
            </a:r>
            <a:r>
              <a:rPr lang="id-ID" dirty="0"/>
              <a:t>, Safari) adalah untuk membaca dokumen HTML dan menampilkannya dengan benar.</a:t>
            </a:r>
          </a:p>
          <a:p>
            <a:r>
              <a:rPr lang="id-ID" dirty="0"/>
              <a:t>Browser tidak menampilkan </a:t>
            </a:r>
            <a:r>
              <a:rPr lang="id-ID" dirty="0" err="1"/>
              <a:t>tag</a:t>
            </a:r>
            <a:r>
              <a:rPr lang="id-ID" dirty="0"/>
              <a:t> HTML, tetapi menggunakannya untuk menentukan cara menampilkan dokumen: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4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Struktur Halaman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3D904-381E-C242-8BFD-14192FE5C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667"/>
            <a:ext cx="8229600" cy="447902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16"/>
            <a:ext cx="8229600" cy="1143000"/>
          </a:xfrm>
        </p:spPr>
        <p:txBody>
          <a:bodyPr>
            <a:normAutofit/>
          </a:bodyPr>
          <a:lstStyle/>
          <a:p>
            <a:r>
              <a:rPr lang="id-ID" dirty="0"/>
              <a:t>HTML </a:t>
            </a:r>
            <a:r>
              <a:rPr lang="id-ID" dirty="0" err="1"/>
              <a:t>History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001D8-BCC2-1748-A8F7-A052B61DD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7" y="1206897"/>
            <a:ext cx="8075240" cy="564064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45E4-41BF-664B-B167-EE115A97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HTML Editors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0C96-8EC1-344D-A61A-253A2FCC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Perlu editor teks sederhana untuk belajar HTML.</a:t>
            </a:r>
          </a:p>
          <a:p>
            <a:r>
              <a:rPr lang="id-ID" dirty="0"/>
              <a:t>Halaman web dapat dibuat dan dimodifikasi dengan menggunakan editor HTML profesional.</a:t>
            </a:r>
          </a:p>
          <a:p>
            <a:r>
              <a:rPr lang="id-ID" dirty="0"/>
              <a:t>Untuk mempelajari HTML kami merekomendasikan editor teks sederhana seperti Notepad (PC) atau </a:t>
            </a:r>
            <a:r>
              <a:rPr lang="id-ID" dirty="0" err="1"/>
              <a:t>TextEdit</a:t>
            </a:r>
            <a:r>
              <a:rPr lang="id-ID" dirty="0"/>
              <a:t> (</a:t>
            </a:r>
            <a:r>
              <a:rPr lang="id-ID" dirty="0" err="1"/>
              <a:t>Mac</a:t>
            </a:r>
            <a:r>
              <a:rPr lang="id-ID" dirty="0"/>
              <a:t>). (w3schools.com) </a:t>
            </a:r>
          </a:p>
          <a:p>
            <a:r>
              <a:rPr lang="id-ID" dirty="0"/>
              <a:t>Kami percaya bahwa menggunakan editor teks sederhana adalah cara yang baik untuk mempelajari HTML.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1521</Words>
  <Application>Microsoft Macintosh PowerPoint</Application>
  <PresentationFormat>On-screen Show (4:3)</PresentationFormat>
  <Paragraphs>218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</vt:lpstr>
      <vt:lpstr>Times New Roman</vt:lpstr>
      <vt:lpstr>Office Theme</vt:lpstr>
      <vt:lpstr>HTML</vt:lpstr>
      <vt:lpstr>Apa Itu HTML?</vt:lpstr>
      <vt:lpstr>Dokumen HTML Sederhana</vt:lpstr>
      <vt:lpstr>Apa itu Elemen HTML? </vt:lpstr>
      <vt:lpstr>Tag HTML</vt:lpstr>
      <vt:lpstr>Web Browsers</vt:lpstr>
      <vt:lpstr>Struktur Halaman HTML</vt:lpstr>
      <vt:lpstr>HTML History</vt:lpstr>
      <vt:lpstr>HTML Editors</vt:lpstr>
      <vt:lpstr>Contoh Sederhana</vt:lpstr>
      <vt:lpstr>Deklarasi &lt;!DOCTYPE&gt;</vt:lpstr>
      <vt:lpstr>HTML Heading</vt:lpstr>
      <vt:lpstr>HTML Paragraphs dan Link</vt:lpstr>
      <vt:lpstr>HTML Images</vt:lpstr>
      <vt:lpstr>How to View HTML Source</vt:lpstr>
      <vt:lpstr>Elemen HTML</vt:lpstr>
      <vt:lpstr>HTML Attributes </vt:lpstr>
      <vt:lpstr>Contoh</vt:lpstr>
      <vt:lpstr>HTML Attributes Reference</vt:lpstr>
      <vt:lpstr>Kumpulan tag HTML</vt:lpstr>
      <vt:lpstr>PowerPoint Presentation</vt:lpstr>
      <vt:lpstr>PowerPoint Presentation</vt:lpstr>
      <vt:lpstr>PowerPoint Presentation</vt:lpstr>
      <vt:lpstr>Latihan (15 Menit)</vt:lpstr>
      <vt:lpstr>Sember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rudi</dc:creator>
  <cp:lastModifiedBy>Microsoft Office User</cp:lastModifiedBy>
  <cp:revision>32</cp:revision>
  <dcterms:created xsi:type="dcterms:W3CDTF">2013-09-04T01:53:16Z</dcterms:created>
  <dcterms:modified xsi:type="dcterms:W3CDTF">2022-08-29T08:36:32Z</dcterms:modified>
</cp:coreProperties>
</file>