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84" r:id="rId4"/>
    <p:sldId id="285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82" r:id="rId21"/>
    <p:sldId id="266" r:id="rId22"/>
    <p:sldId id="286" r:id="rId23"/>
    <p:sldId id="267" r:id="rId24"/>
    <p:sldId id="288" r:id="rId25"/>
    <p:sldId id="287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7"/>
    <p:restoredTop sz="93750"/>
  </p:normalViewPr>
  <p:slideViewPr>
    <p:cSldViewPr>
      <p:cViewPr varScale="1">
        <p:scale>
          <a:sx n="83" d="100"/>
          <a:sy n="83" d="100"/>
        </p:scale>
        <p:origin x="18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82594-1F29-A74B-AA4B-93BA610D9AAE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08DC-1C80-8F4D-AB60-C34547D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5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0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0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7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7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708DC-1C80-8F4D-AB60-C34547D6AA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02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472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10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58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531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716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73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38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72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17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92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8932-0590-4118-B6EB-14A98E8182A4}" type="datetimeFigureOut">
              <a:rPr lang="id-ID" smtClean="0"/>
              <a:t>05/09/22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4EAE-FA29-4BB3-84F3-5CEC30DC40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exercise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95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dipengaruhi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&lt;p&gt;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class = "center" </a:t>
            </a:r>
            <a:r>
              <a:rPr lang="en-US" sz="2000" dirty="0"/>
              <a:t>yang </a:t>
            </a:r>
            <a:r>
              <a:rPr lang="en-US" sz="2000" dirty="0" err="1"/>
              <a:t>akan</a:t>
            </a:r>
            <a:r>
              <a:rPr lang="en-US" sz="2000" dirty="0"/>
              <a:t> di-center-aligned: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elemen</a:t>
            </a:r>
            <a:r>
              <a:rPr lang="en-US" sz="2000" dirty="0"/>
              <a:t> &lt;p&gt;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ditata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= ”center"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= ”large":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80"/>
          <a:stretch/>
        </p:blipFill>
        <p:spPr>
          <a:xfrm>
            <a:off x="2483768" y="1742392"/>
            <a:ext cx="3600400" cy="125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69160"/>
            <a:ext cx="8280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Jika</a:t>
            </a:r>
            <a:r>
              <a:rPr lang="en-US" sz="2500" dirty="0"/>
              <a:t> </a:t>
            </a:r>
            <a:r>
              <a:rPr lang="en-US" sz="2500" dirty="0" err="1"/>
              <a:t>memiliki</a:t>
            </a:r>
            <a:r>
              <a:rPr lang="en-US" sz="2500" dirty="0"/>
              <a:t> </a:t>
            </a:r>
            <a:r>
              <a:rPr lang="en-US" sz="2500" dirty="0" err="1"/>
              <a:t>elemen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definisi</a:t>
            </a:r>
            <a:r>
              <a:rPr lang="en-US" sz="2500" dirty="0"/>
              <a:t> style yang </a:t>
            </a:r>
            <a:r>
              <a:rPr lang="en-US" sz="2500" dirty="0" err="1"/>
              <a:t>sama</a:t>
            </a:r>
            <a:r>
              <a:rPr lang="en-US" sz="2500" dirty="0"/>
              <a:t>, </a:t>
            </a:r>
            <a:r>
              <a:rPr lang="en-US" sz="2500" dirty="0" err="1"/>
              <a:t>seperti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4320480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 Grouping Selector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5956061" cy="1861269"/>
          </a:xfrm>
        </p:spPr>
      </p:pic>
    </p:spTree>
    <p:extLst>
      <p:ext uri="{BB962C8B-B14F-4D97-AF65-F5344CB8AC3E}">
        <p14:creationId xmlns:p14="http://schemas.microsoft.com/office/powerpoint/2010/main" val="35773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Styles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sz="2000" dirty="0"/>
              <a:t>Dapat digunakan untuk menerapkan </a:t>
            </a:r>
            <a:r>
              <a:rPr lang="id-ID" sz="2000" dirty="0" err="1"/>
              <a:t>style</a:t>
            </a:r>
            <a:r>
              <a:rPr lang="id-ID" sz="2000" dirty="0"/>
              <a:t> unik untuk satu elemen.</a:t>
            </a:r>
          </a:p>
          <a:p>
            <a:pPr marL="0" indent="0">
              <a:buNone/>
            </a:pPr>
            <a:r>
              <a:rPr lang="id-ID" sz="2000" dirty="0"/>
              <a:t>Caranya dengan menambahkan atribut </a:t>
            </a:r>
            <a:r>
              <a:rPr lang="id-ID" sz="2000" dirty="0" err="1"/>
              <a:t>style</a:t>
            </a:r>
            <a:r>
              <a:rPr lang="id-ID" sz="2000" dirty="0"/>
              <a:t> ke elemen yang relevan. </a:t>
            </a:r>
          </a:p>
          <a:p>
            <a:pPr marL="0" indent="0">
              <a:buNone/>
            </a:pPr>
            <a:endParaRPr lang="id-ID" sz="2600" dirty="0"/>
          </a:p>
          <a:p>
            <a:pPr marL="0" indent="0">
              <a:buNone/>
            </a:pPr>
            <a:r>
              <a:rPr lang="id-ID" sz="2600" dirty="0"/>
              <a:t>&lt;!DOCTYPE </a:t>
            </a:r>
            <a:r>
              <a:rPr lang="id-ID" sz="2600" dirty="0" err="1"/>
              <a:t>html</a:t>
            </a:r>
            <a:r>
              <a:rPr lang="id-ID" sz="2600" dirty="0"/>
              <a:t>&gt;</a:t>
            </a:r>
          </a:p>
          <a:p>
            <a:pPr marL="0" indent="0">
              <a:buNone/>
            </a:pPr>
            <a:r>
              <a:rPr lang="id-ID" sz="2600" dirty="0"/>
              <a:t>&lt;</a:t>
            </a:r>
            <a:r>
              <a:rPr lang="id-ID" sz="2600" dirty="0" err="1"/>
              <a:t>html</a:t>
            </a:r>
            <a:r>
              <a:rPr lang="id-ID" sz="2600" dirty="0"/>
              <a:t>&gt;</a:t>
            </a:r>
          </a:p>
          <a:p>
            <a:pPr marL="0" indent="0">
              <a:buNone/>
            </a:pPr>
            <a:r>
              <a:rPr lang="id-ID" sz="2600" dirty="0"/>
              <a:t>&lt;</a:t>
            </a:r>
            <a:r>
              <a:rPr lang="id-ID" sz="2600" dirty="0" err="1"/>
              <a:t>body</a:t>
            </a:r>
            <a:r>
              <a:rPr lang="id-ID" sz="2600" dirty="0"/>
              <a:t>&gt;</a:t>
            </a:r>
          </a:p>
          <a:p>
            <a:pPr marL="0" indent="0">
              <a:buNone/>
            </a:pPr>
            <a:endParaRPr lang="id-ID" sz="2600" dirty="0"/>
          </a:p>
          <a:p>
            <a:pPr marL="0" indent="0">
              <a:buNone/>
            </a:pPr>
            <a:r>
              <a:rPr lang="id-ID" sz="2600" dirty="0"/>
              <a:t>&lt;h1 </a:t>
            </a:r>
            <a:r>
              <a:rPr lang="id-ID" sz="2600" dirty="0" err="1">
                <a:solidFill>
                  <a:srgbClr val="FF0000"/>
                </a:solidFill>
              </a:rPr>
              <a:t>style</a:t>
            </a:r>
            <a:r>
              <a:rPr lang="id-ID" sz="2600" dirty="0">
                <a:solidFill>
                  <a:srgbClr val="FF0000"/>
                </a:solidFill>
              </a:rPr>
              <a:t>="</a:t>
            </a:r>
            <a:r>
              <a:rPr lang="id-ID" sz="2600" dirty="0" err="1">
                <a:solidFill>
                  <a:srgbClr val="FF0000"/>
                </a:solidFill>
              </a:rPr>
              <a:t>color:blue;text-align:center</a:t>
            </a:r>
            <a:r>
              <a:rPr lang="id-ID" sz="2600" dirty="0">
                <a:solidFill>
                  <a:srgbClr val="FF0000"/>
                </a:solidFill>
              </a:rPr>
              <a:t>;</a:t>
            </a:r>
            <a:r>
              <a:rPr lang="id-ID" sz="2600" dirty="0"/>
              <a:t>"&gt;</a:t>
            </a:r>
            <a:r>
              <a:rPr lang="id-ID" sz="2600" dirty="0" err="1"/>
              <a:t>This</a:t>
            </a:r>
            <a:r>
              <a:rPr lang="id-ID" sz="2600" dirty="0"/>
              <a:t> </a:t>
            </a:r>
            <a:r>
              <a:rPr lang="id-ID" sz="2600" dirty="0" err="1"/>
              <a:t>is</a:t>
            </a:r>
            <a:r>
              <a:rPr lang="id-ID" sz="2600" dirty="0"/>
              <a:t> </a:t>
            </a:r>
            <a:r>
              <a:rPr lang="id-ID" sz="2600" dirty="0" err="1"/>
              <a:t>a</a:t>
            </a:r>
            <a:r>
              <a:rPr lang="id-ID" sz="2600" dirty="0"/>
              <a:t> </a:t>
            </a:r>
            <a:r>
              <a:rPr lang="id-ID" sz="2600" dirty="0" err="1"/>
              <a:t>heading</a:t>
            </a:r>
            <a:r>
              <a:rPr lang="id-ID" sz="2600" dirty="0"/>
              <a:t>&lt;/h1&gt;</a:t>
            </a:r>
          </a:p>
          <a:p>
            <a:pPr marL="0" indent="0">
              <a:buNone/>
            </a:pPr>
            <a:r>
              <a:rPr lang="id-ID" sz="2600" dirty="0"/>
              <a:t>&lt;</a:t>
            </a:r>
            <a:r>
              <a:rPr lang="id-ID" sz="2600" dirty="0" err="1"/>
              <a:t>p</a:t>
            </a:r>
            <a:r>
              <a:rPr lang="id-ID" sz="2600" dirty="0"/>
              <a:t> </a:t>
            </a:r>
            <a:r>
              <a:rPr lang="id-ID" sz="2600" dirty="0" err="1">
                <a:solidFill>
                  <a:srgbClr val="FF0000"/>
                </a:solidFill>
              </a:rPr>
              <a:t>style</a:t>
            </a:r>
            <a:r>
              <a:rPr lang="id-ID" sz="2600" dirty="0">
                <a:solidFill>
                  <a:srgbClr val="FF0000"/>
                </a:solidFill>
              </a:rPr>
              <a:t>="</a:t>
            </a:r>
            <a:r>
              <a:rPr lang="id-ID" sz="2600" dirty="0" err="1">
                <a:solidFill>
                  <a:srgbClr val="FF0000"/>
                </a:solidFill>
              </a:rPr>
              <a:t>color:red</a:t>
            </a:r>
            <a:r>
              <a:rPr lang="id-ID" sz="2600" dirty="0">
                <a:solidFill>
                  <a:srgbClr val="FF0000"/>
                </a:solidFill>
              </a:rPr>
              <a:t>;</a:t>
            </a:r>
            <a:r>
              <a:rPr lang="id-ID" sz="2600" dirty="0"/>
              <a:t>"&gt;</a:t>
            </a:r>
            <a:r>
              <a:rPr lang="id-ID" sz="2600" dirty="0" err="1"/>
              <a:t>This</a:t>
            </a:r>
            <a:r>
              <a:rPr lang="id-ID" sz="2600" dirty="0"/>
              <a:t> </a:t>
            </a:r>
            <a:r>
              <a:rPr lang="id-ID" sz="2600" dirty="0" err="1"/>
              <a:t>is</a:t>
            </a:r>
            <a:r>
              <a:rPr lang="id-ID" sz="2600" dirty="0"/>
              <a:t> </a:t>
            </a:r>
            <a:r>
              <a:rPr lang="id-ID" sz="2600" dirty="0" err="1"/>
              <a:t>a</a:t>
            </a:r>
            <a:r>
              <a:rPr lang="id-ID" sz="2600" dirty="0"/>
              <a:t> </a:t>
            </a:r>
            <a:r>
              <a:rPr lang="id-ID" sz="2600" dirty="0" err="1"/>
              <a:t>paragraph</a:t>
            </a:r>
            <a:r>
              <a:rPr lang="id-ID" sz="2600" dirty="0"/>
              <a:t>.&lt;/</a:t>
            </a:r>
            <a:r>
              <a:rPr lang="id-ID" sz="2600" dirty="0" err="1"/>
              <a:t>p</a:t>
            </a:r>
            <a:r>
              <a:rPr lang="id-ID" sz="2600" dirty="0"/>
              <a:t>&gt;</a:t>
            </a:r>
          </a:p>
          <a:p>
            <a:pPr marL="0" indent="0">
              <a:buNone/>
            </a:pPr>
            <a:endParaRPr lang="id-ID" sz="2600" dirty="0"/>
          </a:p>
          <a:p>
            <a:pPr marL="0" indent="0">
              <a:buNone/>
            </a:pPr>
            <a:endParaRPr lang="id-ID" sz="2600" dirty="0"/>
          </a:p>
          <a:p>
            <a:pPr marL="0" indent="0">
              <a:buNone/>
            </a:pPr>
            <a:r>
              <a:rPr lang="id-ID" sz="2600" dirty="0"/>
              <a:t>&lt;/</a:t>
            </a:r>
            <a:r>
              <a:rPr lang="id-ID" sz="2600" dirty="0" err="1"/>
              <a:t>body</a:t>
            </a:r>
            <a:r>
              <a:rPr lang="id-ID" sz="2600" dirty="0"/>
              <a:t>&gt;</a:t>
            </a:r>
          </a:p>
          <a:p>
            <a:pPr marL="0" indent="0">
              <a:buNone/>
            </a:pPr>
            <a:r>
              <a:rPr lang="id-ID" sz="2600" dirty="0"/>
              <a:t>&lt;/</a:t>
            </a:r>
            <a:r>
              <a:rPr lang="id-ID" sz="2600" dirty="0" err="1"/>
              <a:t>html</a:t>
            </a:r>
            <a:r>
              <a:rPr lang="id-ID" sz="2600" dirty="0"/>
              <a:t>&gt;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983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Hasilnya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7B72A2-3EE6-764B-ACAB-B51239BB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6" y="1844824"/>
            <a:ext cx="8229600" cy="1453486"/>
          </a:xfrm>
        </p:spPr>
      </p:pic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41100" y="1732080"/>
            <a:ext cx="8378196" cy="4288175"/>
            <a:chOff x="2440" y="1234"/>
            <a:chExt cx="7126" cy="415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440" y="5284"/>
              <a:ext cx="7126" cy="102"/>
              <a:chOff x="2440" y="5284"/>
              <a:chExt cx="7126" cy="102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auto">
              <a:xfrm>
                <a:off x="2440" y="5284"/>
                <a:ext cx="7126" cy="102"/>
              </a:xfrm>
              <a:custGeom>
                <a:avLst/>
                <a:gdLst>
                  <a:gd name="T0" fmla="+- 0 2440 2440"/>
                  <a:gd name="T1" fmla="*/ T0 w 7126"/>
                  <a:gd name="T2" fmla="+- 0 5386 5284"/>
                  <a:gd name="T3" fmla="*/ 5386 h 102"/>
                  <a:gd name="T4" fmla="+- 0 9566 2440"/>
                  <a:gd name="T5" fmla="*/ T4 w 7126"/>
                  <a:gd name="T6" fmla="+- 0 5386 5284"/>
                  <a:gd name="T7" fmla="*/ 5386 h 102"/>
                  <a:gd name="T8" fmla="+- 0 9566 2440"/>
                  <a:gd name="T9" fmla="*/ T8 w 7126"/>
                  <a:gd name="T10" fmla="+- 0 5284 5284"/>
                  <a:gd name="T11" fmla="*/ 5284 h 102"/>
                  <a:gd name="T12" fmla="+- 0 2440 2440"/>
                  <a:gd name="T13" fmla="*/ T12 w 7126"/>
                  <a:gd name="T14" fmla="+- 0 5284 5284"/>
                  <a:gd name="T15" fmla="*/ 5284 h 102"/>
                  <a:gd name="T16" fmla="+- 0 2440 2440"/>
                  <a:gd name="T17" fmla="*/ T16 w 7126"/>
                  <a:gd name="T18" fmla="+- 0 5386 5284"/>
                  <a:gd name="T19" fmla="*/ 5386 h 1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7126" h="102">
                    <a:moveTo>
                      <a:pt x="0" y="102"/>
                    </a:moveTo>
                    <a:lnTo>
                      <a:pt x="7126" y="102"/>
                    </a:lnTo>
                    <a:lnTo>
                      <a:pt x="7126" y="0"/>
                    </a:lnTo>
                    <a:lnTo>
                      <a:pt x="0" y="0"/>
                    </a:lnTo>
                    <a:lnTo>
                      <a:pt x="0" y="102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9464" y="1234"/>
              <a:ext cx="102" cy="4052"/>
            </a:xfrm>
            <a:custGeom>
              <a:avLst/>
              <a:gdLst>
                <a:gd name="T0" fmla="+- 0 9464 9464"/>
                <a:gd name="T1" fmla="*/ T0 w 102"/>
                <a:gd name="T2" fmla="+- 0 5286 1234"/>
                <a:gd name="T3" fmla="*/ 5286 h 4052"/>
                <a:gd name="T4" fmla="+- 0 9566 9464"/>
                <a:gd name="T5" fmla="*/ T4 w 102"/>
                <a:gd name="T6" fmla="+- 0 5286 1234"/>
                <a:gd name="T7" fmla="*/ 5286 h 4052"/>
                <a:gd name="T8" fmla="+- 0 9566 9464"/>
                <a:gd name="T9" fmla="*/ T8 w 102"/>
                <a:gd name="T10" fmla="+- 0 1234 1234"/>
                <a:gd name="T11" fmla="*/ 1234 h 4052"/>
                <a:gd name="T12" fmla="+- 0 9464 9464"/>
                <a:gd name="T13" fmla="*/ T12 w 102"/>
                <a:gd name="T14" fmla="+- 0 1234 1234"/>
                <a:gd name="T15" fmla="*/ 1234 h 4052"/>
                <a:gd name="T16" fmla="+- 0 9464 9464"/>
                <a:gd name="T17" fmla="*/ T16 w 102"/>
                <a:gd name="T18" fmla="+- 0 5286 1234"/>
                <a:gd name="T19" fmla="*/ 5286 h 40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2" h="4052">
                  <a:moveTo>
                    <a:pt x="0" y="4052"/>
                  </a:moveTo>
                  <a:lnTo>
                    <a:pt x="102" y="4052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4052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93414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Style Sheets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Aturan</a:t>
            </a:r>
            <a:r>
              <a:rPr lang="en-US" dirty="0"/>
              <a:t> CSS </a:t>
            </a:r>
            <a:r>
              <a:rPr lang="en-US" dirty="0" err="1"/>
              <a:t>ditentukan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head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&lt;style&gt;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 </a:t>
            </a:r>
          </a:p>
          <a:p>
            <a:pPr marL="0" indent="0">
              <a:buNone/>
            </a:pPr>
            <a:r>
              <a:rPr lang="id-ID" dirty="0" err="1"/>
              <a:t>Style</a:t>
            </a:r>
            <a:r>
              <a:rPr lang="id-ID" dirty="0"/>
              <a:t> </a:t>
            </a:r>
            <a:r>
              <a:rPr lang="id-ID" dirty="0" err="1"/>
              <a:t>sheet</a:t>
            </a:r>
            <a:r>
              <a:rPr lang="id-ID" dirty="0"/>
              <a:t> internal dapat digunakan jika satu halaman HTML memiliki </a:t>
            </a:r>
            <a:r>
              <a:rPr lang="id-ID" dirty="0" err="1"/>
              <a:t>style</a:t>
            </a:r>
            <a:r>
              <a:rPr lang="id-ID" dirty="0"/>
              <a:t> yang unik.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963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/>
              <a:t>&lt;!DOCTYPE </a:t>
            </a:r>
            <a:r>
              <a:rPr lang="id-ID" dirty="0" err="1"/>
              <a:t>html</a:t>
            </a:r>
            <a:r>
              <a:rPr lang="id-ID" dirty="0"/>
              <a:t>&gt;</a:t>
            </a:r>
          </a:p>
          <a:p>
            <a:pPr marL="0" indent="0">
              <a:buNone/>
            </a:pPr>
            <a:r>
              <a:rPr lang="id-ID" dirty="0"/>
              <a:t>&lt;</a:t>
            </a:r>
            <a:r>
              <a:rPr lang="id-ID" dirty="0" err="1"/>
              <a:t>html</a:t>
            </a:r>
            <a:r>
              <a:rPr lang="id-ID" dirty="0"/>
              <a:t>&gt;</a:t>
            </a:r>
          </a:p>
          <a:p>
            <a:pPr marL="0" indent="0">
              <a:buNone/>
            </a:pPr>
            <a:r>
              <a:rPr lang="id-ID" dirty="0"/>
              <a:t>&lt;</a:t>
            </a:r>
            <a:r>
              <a:rPr lang="id-ID" dirty="0" err="1"/>
              <a:t>head</a:t>
            </a:r>
            <a:r>
              <a:rPr lang="id-ID" dirty="0"/>
              <a:t>&gt;</a:t>
            </a:r>
          </a:p>
          <a:p>
            <a:pPr marL="400050" lvl="1" indent="0">
              <a:buNone/>
            </a:pPr>
            <a:r>
              <a:rPr lang="id-ID" sz="3100" dirty="0">
                <a:solidFill>
                  <a:srgbClr val="FF0000"/>
                </a:solidFill>
              </a:rPr>
              <a:t>&lt;</a:t>
            </a:r>
            <a:r>
              <a:rPr lang="id-ID" sz="3100" dirty="0" err="1">
                <a:solidFill>
                  <a:srgbClr val="FF0000"/>
                </a:solidFill>
              </a:rPr>
              <a:t>style</a:t>
            </a:r>
            <a:r>
              <a:rPr lang="id-ID" sz="3100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id-ID" sz="3100" dirty="0" err="1">
                <a:solidFill>
                  <a:srgbClr val="FF0000"/>
                </a:solidFill>
              </a:rPr>
              <a:t>body</a:t>
            </a:r>
            <a:r>
              <a:rPr lang="id-ID" sz="3100" dirty="0">
                <a:solidFill>
                  <a:srgbClr val="FF000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id-ID" sz="3100" dirty="0">
                <a:solidFill>
                  <a:srgbClr val="FF0000"/>
                </a:solidFill>
              </a:rPr>
              <a:t>  </a:t>
            </a:r>
            <a:r>
              <a:rPr lang="id-ID" sz="3100" dirty="0" err="1">
                <a:solidFill>
                  <a:srgbClr val="FF0000"/>
                </a:solidFill>
              </a:rPr>
              <a:t>background-color</a:t>
            </a:r>
            <a:r>
              <a:rPr lang="id-ID" sz="3100" dirty="0">
                <a:solidFill>
                  <a:srgbClr val="FF0000"/>
                </a:solidFill>
              </a:rPr>
              <a:t>: linen;</a:t>
            </a:r>
          </a:p>
          <a:p>
            <a:pPr marL="400050" lvl="1" indent="0">
              <a:buNone/>
            </a:pPr>
            <a:r>
              <a:rPr lang="id-ID" sz="31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buNone/>
            </a:pPr>
            <a:endParaRPr lang="id-ID" sz="31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id-ID" sz="3100" dirty="0">
                <a:solidFill>
                  <a:srgbClr val="FF0000"/>
                </a:solidFill>
              </a:rPr>
              <a:t>h1 {</a:t>
            </a:r>
          </a:p>
          <a:p>
            <a:pPr marL="400050" lvl="1" indent="0">
              <a:buNone/>
            </a:pPr>
            <a:r>
              <a:rPr lang="id-ID" sz="3100" dirty="0">
                <a:solidFill>
                  <a:srgbClr val="FF0000"/>
                </a:solidFill>
              </a:rPr>
              <a:t>  </a:t>
            </a:r>
            <a:r>
              <a:rPr lang="id-ID" sz="3100" dirty="0" err="1">
                <a:solidFill>
                  <a:srgbClr val="FF0000"/>
                </a:solidFill>
              </a:rPr>
              <a:t>color</a:t>
            </a:r>
            <a:r>
              <a:rPr lang="id-ID" sz="3100" dirty="0">
                <a:solidFill>
                  <a:srgbClr val="FF0000"/>
                </a:solidFill>
              </a:rPr>
              <a:t>: </a:t>
            </a:r>
            <a:r>
              <a:rPr lang="id-ID" sz="3100" dirty="0" err="1">
                <a:solidFill>
                  <a:srgbClr val="FF0000"/>
                </a:solidFill>
              </a:rPr>
              <a:t>maroon</a:t>
            </a:r>
            <a:r>
              <a:rPr lang="id-ID" sz="31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id-ID" sz="3100" dirty="0">
                <a:solidFill>
                  <a:srgbClr val="FF0000"/>
                </a:solidFill>
              </a:rPr>
              <a:t>  margin-</a:t>
            </a:r>
            <a:r>
              <a:rPr lang="id-ID" sz="3100" dirty="0" err="1">
                <a:solidFill>
                  <a:srgbClr val="FF0000"/>
                </a:solidFill>
              </a:rPr>
              <a:t>left</a:t>
            </a:r>
            <a:r>
              <a:rPr lang="id-ID" sz="3100" dirty="0">
                <a:solidFill>
                  <a:srgbClr val="FF0000"/>
                </a:solidFill>
              </a:rPr>
              <a:t>: 40px;</a:t>
            </a:r>
          </a:p>
          <a:p>
            <a:pPr marL="400050" lvl="1" indent="0">
              <a:buNone/>
            </a:pPr>
            <a:r>
              <a:rPr lang="id-ID" sz="3100" dirty="0">
                <a:solidFill>
                  <a:srgbClr val="FF0000"/>
                </a:solidFill>
              </a:rPr>
              <a:t>} </a:t>
            </a:r>
          </a:p>
          <a:p>
            <a:pPr marL="400050" lvl="1" indent="0">
              <a:buNone/>
            </a:pPr>
            <a:r>
              <a:rPr lang="id-ID" sz="3100" dirty="0">
                <a:solidFill>
                  <a:srgbClr val="FF0000"/>
                </a:solidFill>
              </a:rPr>
              <a:t>&lt;/</a:t>
            </a:r>
            <a:r>
              <a:rPr lang="id-ID" sz="3100" dirty="0" err="1">
                <a:solidFill>
                  <a:srgbClr val="FF0000"/>
                </a:solidFill>
              </a:rPr>
              <a:t>style</a:t>
            </a:r>
            <a:r>
              <a:rPr lang="id-ID" sz="31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id-ID" dirty="0"/>
              <a:t>&lt;/</a:t>
            </a:r>
            <a:r>
              <a:rPr lang="id-ID" dirty="0" err="1"/>
              <a:t>head</a:t>
            </a:r>
            <a:r>
              <a:rPr lang="id-ID" dirty="0"/>
              <a:t>&gt;</a:t>
            </a:r>
          </a:p>
          <a:p>
            <a:pPr marL="0" indent="0">
              <a:buNone/>
            </a:pPr>
            <a:r>
              <a:rPr lang="id-ID" dirty="0"/>
              <a:t>&lt;</a:t>
            </a:r>
            <a:r>
              <a:rPr lang="id-ID" dirty="0" err="1"/>
              <a:t>body</a:t>
            </a:r>
            <a:r>
              <a:rPr lang="id-ID" dirty="0"/>
              <a:t>&gt;</a:t>
            </a:r>
          </a:p>
          <a:p>
            <a:pPr marL="0" indent="0">
              <a:buNone/>
            </a:pPr>
            <a:endParaRPr lang="id-ID" dirty="0"/>
          </a:p>
          <a:p>
            <a:pPr marL="400050" lvl="1" indent="0">
              <a:buNone/>
            </a:pPr>
            <a:r>
              <a:rPr lang="id-ID" dirty="0"/>
              <a:t>&lt;h1&gt;</a:t>
            </a:r>
            <a:r>
              <a:rPr lang="id-ID" dirty="0" err="1"/>
              <a:t>This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a</a:t>
            </a:r>
            <a:r>
              <a:rPr lang="id-ID" dirty="0"/>
              <a:t> </a:t>
            </a:r>
            <a:r>
              <a:rPr lang="id-ID" dirty="0" err="1"/>
              <a:t>heading</a:t>
            </a:r>
            <a:r>
              <a:rPr lang="id-ID" dirty="0"/>
              <a:t>&lt;/h1&gt;</a:t>
            </a:r>
          </a:p>
          <a:p>
            <a:pPr marL="400050" lvl="1" indent="0">
              <a:buNone/>
            </a:pPr>
            <a:r>
              <a:rPr lang="id-ID" dirty="0"/>
              <a:t>&lt;</a:t>
            </a:r>
            <a:r>
              <a:rPr lang="id-ID" dirty="0" err="1"/>
              <a:t>p</a:t>
            </a:r>
            <a:r>
              <a:rPr lang="id-ID" dirty="0"/>
              <a:t>&gt;</a:t>
            </a:r>
            <a:r>
              <a:rPr lang="id-ID" dirty="0" err="1"/>
              <a:t>This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a</a:t>
            </a:r>
            <a:r>
              <a:rPr lang="id-ID" dirty="0"/>
              <a:t> </a:t>
            </a:r>
            <a:r>
              <a:rPr lang="id-ID" dirty="0" err="1"/>
              <a:t>paragraph</a:t>
            </a:r>
            <a:r>
              <a:rPr lang="id-ID" dirty="0"/>
              <a:t>.&lt;/</a:t>
            </a:r>
            <a:r>
              <a:rPr lang="id-ID" dirty="0" err="1"/>
              <a:t>p</a:t>
            </a:r>
            <a:r>
              <a:rPr lang="id-ID" dirty="0"/>
              <a:t>&gt;</a:t>
            </a:r>
          </a:p>
          <a:p>
            <a:pPr marL="400050" lvl="1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&lt;/</a:t>
            </a:r>
            <a:r>
              <a:rPr lang="id-ID" dirty="0" err="1"/>
              <a:t>body</a:t>
            </a:r>
            <a:r>
              <a:rPr lang="id-ID" dirty="0"/>
              <a:t>&gt;</a:t>
            </a:r>
          </a:p>
          <a:p>
            <a:pPr marL="0" indent="0">
              <a:buNone/>
            </a:pPr>
            <a:r>
              <a:rPr lang="id-ID" dirty="0"/>
              <a:t>&lt;/</a:t>
            </a:r>
            <a:r>
              <a:rPr lang="id-ID" dirty="0" err="1"/>
              <a:t>html</a:t>
            </a:r>
            <a:r>
              <a:rPr lang="id-ID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6030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hasilnya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E720B4-7C10-594F-AFEE-5091A900E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261100" cy="2146300"/>
          </a:xfrm>
        </p:spPr>
      </p:pic>
    </p:spTree>
    <p:extLst>
      <p:ext uri="{BB962C8B-B14F-4D97-AF65-F5344CB8AC3E}">
        <p14:creationId xmlns:p14="http://schemas.microsoft.com/office/powerpoint/2010/main" val="59098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Style Sheets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Halaman HTML harus menyertakan referensi ke </a:t>
            </a:r>
            <a:r>
              <a:rPr lang="id-ID" dirty="0" err="1"/>
              <a:t>file</a:t>
            </a:r>
            <a:r>
              <a:rPr lang="id-ID" dirty="0"/>
              <a:t>  </a:t>
            </a:r>
            <a:r>
              <a:rPr lang="id-ID" dirty="0" err="1"/>
              <a:t>Style</a:t>
            </a:r>
            <a:r>
              <a:rPr lang="id-ID" dirty="0"/>
              <a:t> </a:t>
            </a:r>
            <a:r>
              <a:rPr lang="id-ID" dirty="0" err="1"/>
              <a:t>Sheets</a:t>
            </a:r>
            <a:r>
              <a:rPr lang="id-ID" dirty="0"/>
              <a:t> eksternal dalam elemen &lt;</a:t>
            </a:r>
            <a:r>
              <a:rPr lang="id-ID" dirty="0" err="1"/>
              <a:t>link</a:t>
            </a:r>
            <a:r>
              <a:rPr lang="id-ID" dirty="0"/>
              <a:t>&gt;, di bagian </a:t>
            </a:r>
            <a:r>
              <a:rPr lang="id-ID" dirty="0" err="1"/>
              <a:t>head</a:t>
            </a:r>
            <a:r>
              <a:rPr lang="id-ID" dirty="0"/>
              <a:t>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Dengan </a:t>
            </a:r>
            <a:r>
              <a:rPr lang="id-ID" dirty="0" err="1"/>
              <a:t>Style</a:t>
            </a:r>
            <a:r>
              <a:rPr lang="id-ID" dirty="0"/>
              <a:t> </a:t>
            </a:r>
            <a:r>
              <a:rPr lang="id-ID" dirty="0" err="1"/>
              <a:t>Sheet</a:t>
            </a:r>
            <a:r>
              <a:rPr lang="id-ID" dirty="0"/>
              <a:t> Eksternal, Kita dapat mengubah tampilan seluruh situs web hanya dengan mengubah satu </a:t>
            </a:r>
            <a:r>
              <a:rPr lang="id-ID" dirty="0" err="1"/>
              <a:t>file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8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/>
              <a:t>"</a:t>
            </a:r>
            <a:r>
              <a:rPr lang="en-ID" dirty="0" err="1"/>
              <a:t>mystyle.css</a:t>
            </a:r>
            <a:r>
              <a:rPr lang="en-ID" dirty="0"/>
              <a:t>”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body {</a:t>
            </a:r>
            <a:br>
              <a:rPr lang="en-ID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  background-</a:t>
            </a:r>
            <a:r>
              <a:rPr lang="en-ID" sz="2000" dirty="0" err="1">
                <a:solidFill>
                  <a:srgbClr val="FF0000"/>
                </a:solidFill>
                <a:latin typeface="Courier" pitchFamily="2" charset="0"/>
              </a:rPr>
              <a:t>color</a:t>
            </a: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: </a:t>
            </a:r>
            <a:r>
              <a:rPr lang="en-ID" sz="2000" dirty="0" err="1">
                <a:solidFill>
                  <a:srgbClr val="FF0000"/>
                </a:solidFill>
                <a:latin typeface="Courier" pitchFamily="2" charset="0"/>
              </a:rPr>
              <a:t>lightblue</a:t>
            </a: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;</a:t>
            </a:r>
            <a:br>
              <a:rPr lang="en-ID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}</a:t>
            </a:r>
            <a:br>
              <a:rPr lang="en-ID" sz="2000" dirty="0">
                <a:solidFill>
                  <a:srgbClr val="FF0000"/>
                </a:solidFill>
                <a:latin typeface="Courier" pitchFamily="2" charset="0"/>
              </a:rPr>
            </a:br>
            <a:br>
              <a:rPr lang="en-ID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h1 {</a:t>
            </a:r>
            <a:br>
              <a:rPr lang="en-ID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  </a:t>
            </a:r>
            <a:r>
              <a:rPr lang="en-ID" sz="2000" dirty="0" err="1">
                <a:solidFill>
                  <a:srgbClr val="FF0000"/>
                </a:solidFill>
                <a:latin typeface="Courier" pitchFamily="2" charset="0"/>
              </a:rPr>
              <a:t>color</a:t>
            </a: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: navy;</a:t>
            </a:r>
            <a:br>
              <a:rPr lang="en-ID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  margin-left: 20px;</a:t>
            </a:r>
            <a:br>
              <a:rPr lang="en-ID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2000" dirty="0">
                <a:solidFill>
                  <a:srgbClr val="FF0000"/>
                </a:solidFill>
                <a:latin typeface="Courier" pitchFamily="2" charset="0"/>
              </a:rPr>
              <a:t>}</a:t>
            </a:r>
            <a:endParaRPr lang="id-ID" sz="200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6617-707E-CC49-BC07-B686A7A0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40BF-7EBA-DF4F-BD8D-86FEB88A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CSS adalah singkatan dari </a:t>
            </a:r>
            <a:r>
              <a:rPr lang="id-ID" dirty="0" err="1"/>
              <a:t>Cascading</a:t>
            </a:r>
            <a:r>
              <a:rPr lang="id-ID" dirty="0"/>
              <a:t> </a:t>
            </a:r>
            <a:r>
              <a:rPr lang="id-ID" dirty="0" err="1"/>
              <a:t>Style</a:t>
            </a:r>
            <a:r>
              <a:rPr lang="id-ID" dirty="0"/>
              <a:t> </a:t>
            </a:r>
            <a:r>
              <a:rPr lang="id-ID" dirty="0" err="1"/>
              <a:t>Sheets</a:t>
            </a:r>
            <a:r>
              <a:rPr lang="id-ID" dirty="0"/>
              <a:t> </a:t>
            </a:r>
          </a:p>
          <a:p>
            <a:r>
              <a:rPr lang="id-ID" dirty="0"/>
              <a:t>CSS menjelaskan bagaimana elemen HTML ditampilkan di layar, kertas, atau di media lain</a:t>
            </a:r>
          </a:p>
          <a:p>
            <a:r>
              <a:rPr lang="id-ID" dirty="0"/>
              <a:t>CSS menghemat banyak pekerjaan. Itu dapat mengontrol tata letak beberapa halaman web sekaligus </a:t>
            </a:r>
          </a:p>
          <a:p>
            <a:r>
              <a:rPr lang="id-ID" dirty="0" err="1"/>
              <a:t>Ekternal</a:t>
            </a:r>
            <a:r>
              <a:rPr lang="id-ID" dirty="0"/>
              <a:t> </a:t>
            </a:r>
            <a:r>
              <a:rPr lang="id-ID" dirty="0" err="1"/>
              <a:t>Stylesheet</a:t>
            </a:r>
            <a:r>
              <a:rPr lang="id-ID" dirty="0"/>
              <a:t> disimpan dalam </a:t>
            </a:r>
            <a:r>
              <a:rPr lang="id-ID" dirty="0" err="1"/>
              <a:t>file</a:t>
            </a:r>
            <a:r>
              <a:rPr lang="id-ID" dirty="0"/>
              <a:t> CSS (.</a:t>
            </a:r>
            <a:r>
              <a:rPr lang="id-ID" dirty="0" err="1"/>
              <a:t>css</a:t>
            </a:r>
            <a:r>
              <a:rPr lang="id-ID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7B2B-E0BF-3F44-A2CA-02BAB985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&lt;!DOCTYPE html&gt;</a:t>
            </a:r>
            <a:br>
              <a:rPr lang="en-ID" dirty="0"/>
            </a:br>
            <a:r>
              <a:rPr lang="en-ID" dirty="0"/>
              <a:t>&lt;html&gt;</a:t>
            </a:r>
            <a:br>
              <a:rPr lang="en-ID" dirty="0"/>
            </a:br>
            <a:r>
              <a:rPr lang="en-ID" dirty="0"/>
              <a:t>&lt;head&gt;</a:t>
            </a:r>
            <a:br>
              <a:rPr lang="en-ID" dirty="0"/>
            </a:br>
            <a:r>
              <a:rPr lang="en-ID" dirty="0">
                <a:solidFill>
                  <a:srgbClr val="FF0000"/>
                </a:solidFill>
              </a:rPr>
              <a:t>&lt;link </a:t>
            </a:r>
            <a:r>
              <a:rPr lang="en-ID" dirty="0" err="1">
                <a:solidFill>
                  <a:srgbClr val="FF0000"/>
                </a:solidFill>
              </a:rPr>
              <a:t>rel</a:t>
            </a:r>
            <a:r>
              <a:rPr lang="en-ID" dirty="0">
                <a:solidFill>
                  <a:srgbClr val="FF0000"/>
                </a:solidFill>
              </a:rPr>
              <a:t>="stylesheet" </a:t>
            </a:r>
            <a:r>
              <a:rPr lang="en-ID" dirty="0" err="1">
                <a:solidFill>
                  <a:srgbClr val="FF0000"/>
                </a:solidFill>
              </a:rPr>
              <a:t>href</a:t>
            </a:r>
            <a:r>
              <a:rPr lang="en-ID" dirty="0">
                <a:solidFill>
                  <a:srgbClr val="FF0000"/>
                </a:solidFill>
              </a:rPr>
              <a:t>=”</a:t>
            </a:r>
            <a:r>
              <a:rPr lang="en-ID" dirty="0" err="1">
                <a:solidFill>
                  <a:srgbClr val="FF0000"/>
                </a:solidFill>
              </a:rPr>
              <a:t>mystyle.css</a:t>
            </a:r>
            <a:r>
              <a:rPr lang="en-ID" dirty="0">
                <a:solidFill>
                  <a:srgbClr val="FF0000"/>
                </a:solidFill>
              </a:rPr>
              <a:t>"&gt;</a:t>
            </a:r>
            <a:br>
              <a:rPr lang="en-ID" dirty="0"/>
            </a:br>
            <a:r>
              <a:rPr lang="en-ID" dirty="0"/>
              <a:t>&lt;/head&gt;</a:t>
            </a:r>
            <a:br>
              <a:rPr lang="en-ID" dirty="0"/>
            </a:br>
            <a:r>
              <a:rPr lang="en-ID" dirty="0"/>
              <a:t>&lt;body&gt;</a:t>
            </a:r>
            <a:br>
              <a:rPr lang="en-ID" dirty="0"/>
            </a:br>
            <a:br>
              <a:rPr lang="en-ID" dirty="0"/>
            </a:br>
            <a:r>
              <a:rPr lang="en-ID" dirty="0"/>
              <a:t>&lt;h1&gt;This is a heading&lt;/h1&gt;</a:t>
            </a:r>
            <a:br>
              <a:rPr lang="en-ID" dirty="0"/>
            </a:br>
            <a:r>
              <a:rPr lang="en-ID" dirty="0"/>
              <a:t>&lt;p&gt;This is a paragraph.&lt;/p&gt;</a:t>
            </a:r>
            <a:br>
              <a:rPr lang="en-ID" dirty="0"/>
            </a:br>
            <a:br>
              <a:rPr lang="en-ID" dirty="0"/>
            </a:br>
            <a:r>
              <a:rPr lang="en-ID" dirty="0"/>
              <a:t>&lt;/body&gt;</a:t>
            </a:r>
            <a:br>
              <a:rPr lang="en-ID" dirty="0"/>
            </a:br>
            <a:r>
              <a:rPr lang="en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5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Hasilnya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516AA-5284-4343-B0B6-B7CE7AB6F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783681"/>
            <a:ext cx="6908800" cy="2159000"/>
          </a:xfrm>
        </p:spPr>
      </p:pic>
    </p:spTree>
    <p:extLst>
      <p:ext uri="{BB962C8B-B14F-4D97-AF65-F5344CB8AC3E}">
        <p14:creationId xmlns:p14="http://schemas.microsoft.com/office/powerpoint/2010/main" val="244863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5410-71CD-9447-9A06-013F194F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CSS 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5E33-8ECD-6B44-86F2-454783A3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Komen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US" dirty="0"/>
          </a:p>
          <a:p>
            <a:pPr lvl="1"/>
            <a:r>
              <a:rPr lang="en-ID" dirty="0" err="1"/>
              <a:t>Diawali</a:t>
            </a:r>
            <a:r>
              <a:rPr lang="en-ID" dirty="0"/>
              <a:t> /* dan </a:t>
            </a:r>
            <a:r>
              <a:rPr lang="en-ID" dirty="0" err="1"/>
              <a:t>diakhiri</a:t>
            </a:r>
            <a:r>
              <a:rPr lang="en-ID" dirty="0"/>
              <a:t> */</a:t>
            </a:r>
          </a:p>
          <a:p>
            <a:pPr marL="857250" lvl="2" indent="0">
              <a:buNone/>
            </a:pPr>
            <a:r>
              <a:rPr lang="en-ID" sz="1800" dirty="0">
                <a:latin typeface="Courier" pitchFamily="2" charset="0"/>
              </a:rPr>
              <a:t>/* This is a single-line comment */</a:t>
            </a:r>
            <a:br>
              <a:rPr lang="en-ID" sz="1800" dirty="0">
                <a:latin typeface="Courier" pitchFamily="2" charset="0"/>
              </a:rPr>
            </a:br>
            <a:r>
              <a:rPr lang="en-ID" sz="1800" dirty="0">
                <a:solidFill>
                  <a:srgbClr val="FF0000"/>
                </a:solidFill>
                <a:latin typeface="Courier" pitchFamily="2" charset="0"/>
              </a:rPr>
              <a:t>p {</a:t>
            </a:r>
            <a:br>
              <a:rPr lang="en-ID" sz="18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1800" dirty="0">
                <a:solidFill>
                  <a:srgbClr val="FF0000"/>
                </a:solidFill>
                <a:latin typeface="Courier" pitchFamily="2" charset="0"/>
              </a:rPr>
              <a:t>  </a:t>
            </a:r>
            <a:r>
              <a:rPr lang="en-ID" sz="1800" dirty="0" err="1">
                <a:solidFill>
                  <a:srgbClr val="FF0000"/>
                </a:solidFill>
                <a:latin typeface="Courier" pitchFamily="2" charset="0"/>
              </a:rPr>
              <a:t>color</a:t>
            </a:r>
            <a:r>
              <a:rPr lang="en-ID" sz="1800" dirty="0">
                <a:solidFill>
                  <a:srgbClr val="FF0000"/>
                </a:solidFill>
                <a:latin typeface="Courier" pitchFamily="2" charset="0"/>
              </a:rPr>
              <a:t>: red;</a:t>
            </a:r>
            <a:br>
              <a:rPr lang="en-ID" sz="18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1800" dirty="0">
                <a:solidFill>
                  <a:srgbClr val="FF0000"/>
                </a:solidFill>
                <a:latin typeface="Courier" pitchFamily="2" charset="0"/>
              </a:rPr>
              <a:t>}</a:t>
            </a:r>
          </a:p>
          <a:p>
            <a:pPr marL="857250" lvl="2" indent="0">
              <a:buNone/>
            </a:pPr>
            <a:endParaRPr lang="en-ID" sz="1800" dirty="0">
              <a:latin typeface="Courier" pitchFamily="2" charset="0"/>
            </a:endParaRPr>
          </a:p>
          <a:p>
            <a:pPr marL="857250" lvl="2" indent="0">
              <a:buNone/>
            </a:pPr>
            <a:r>
              <a:rPr lang="en-ID" sz="1800" dirty="0">
                <a:latin typeface="Courier" pitchFamily="2" charset="0"/>
              </a:rPr>
              <a:t>/* This is</a:t>
            </a:r>
            <a:br>
              <a:rPr lang="en-ID" sz="1800" dirty="0">
                <a:latin typeface="Courier" pitchFamily="2" charset="0"/>
              </a:rPr>
            </a:br>
            <a:r>
              <a:rPr lang="en-ID" sz="1800" dirty="0">
                <a:latin typeface="Courier" pitchFamily="2" charset="0"/>
              </a:rPr>
              <a:t>a multi-line</a:t>
            </a:r>
            <a:br>
              <a:rPr lang="en-ID" sz="1800" dirty="0">
                <a:latin typeface="Courier" pitchFamily="2" charset="0"/>
              </a:rPr>
            </a:br>
            <a:r>
              <a:rPr lang="en-ID" sz="1800" dirty="0">
                <a:latin typeface="Courier" pitchFamily="2" charset="0"/>
              </a:rPr>
              <a:t>comment */ </a:t>
            </a:r>
            <a:br>
              <a:rPr lang="en-ID" sz="1800" dirty="0">
                <a:latin typeface="Courier" pitchFamily="2" charset="0"/>
              </a:rPr>
            </a:br>
            <a:br>
              <a:rPr lang="en-ID" sz="1800" dirty="0">
                <a:latin typeface="Courier" pitchFamily="2" charset="0"/>
              </a:rPr>
            </a:br>
            <a:r>
              <a:rPr lang="en-ID" sz="1800" dirty="0">
                <a:solidFill>
                  <a:srgbClr val="FF0000"/>
                </a:solidFill>
                <a:latin typeface="Courier" pitchFamily="2" charset="0"/>
              </a:rPr>
              <a:t>p {</a:t>
            </a:r>
            <a:br>
              <a:rPr lang="en-ID" sz="18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1800" dirty="0">
                <a:solidFill>
                  <a:srgbClr val="FF0000"/>
                </a:solidFill>
                <a:latin typeface="Courier" pitchFamily="2" charset="0"/>
              </a:rPr>
              <a:t>  </a:t>
            </a:r>
            <a:r>
              <a:rPr lang="en-ID" sz="1800" dirty="0" err="1">
                <a:solidFill>
                  <a:srgbClr val="FF0000"/>
                </a:solidFill>
                <a:latin typeface="Courier" pitchFamily="2" charset="0"/>
              </a:rPr>
              <a:t>color</a:t>
            </a:r>
            <a:r>
              <a:rPr lang="en-ID" sz="1800" dirty="0">
                <a:solidFill>
                  <a:srgbClr val="FF0000"/>
                </a:solidFill>
                <a:latin typeface="Courier" pitchFamily="2" charset="0"/>
              </a:rPr>
              <a:t>: red;</a:t>
            </a:r>
            <a:br>
              <a:rPr lang="en-ID" sz="18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ID" sz="1800" dirty="0">
                <a:solidFill>
                  <a:srgbClr val="FF0000"/>
                </a:solidFill>
                <a:latin typeface="Courier" pitchFamily="2" charset="0"/>
              </a:rPr>
              <a:t>}</a:t>
            </a: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9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600" dirty="0"/>
              <a:t>Tutorial</a:t>
            </a:r>
          </a:p>
          <a:p>
            <a:pPr marL="0" indent="0">
              <a:buNone/>
            </a:pPr>
            <a:r>
              <a:rPr lang="id-ID" sz="2600" dirty="0">
                <a:hlinkClick r:id="rId3"/>
              </a:rPr>
              <a:t>https://www.w3schools.com/css/default.asp</a:t>
            </a:r>
            <a:endParaRPr lang="id-ID" sz="2600" dirty="0"/>
          </a:p>
          <a:p>
            <a:pPr marL="0" indent="0">
              <a:buNone/>
            </a:pPr>
            <a:endParaRPr lang="id-ID" sz="2600" dirty="0"/>
          </a:p>
          <a:p>
            <a:pPr marL="0" indent="0">
              <a:buNone/>
            </a:pPr>
            <a:r>
              <a:rPr lang="id-ID" sz="2600" dirty="0"/>
              <a:t>Latihan :</a:t>
            </a:r>
          </a:p>
          <a:p>
            <a:pPr marL="0" indent="0">
              <a:buNone/>
            </a:pPr>
            <a:r>
              <a:rPr lang="id-ID" sz="2600" dirty="0">
                <a:hlinkClick r:id="rId4"/>
              </a:rPr>
              <a:t>https://www.w3schools.com/css/exercise.asp</a:t>
            </a:r>
            <a:endParaRPr lang="id-ID" sz="2600" dirty="0"/>
          </a:p>
          <a:p>
            <a:pPr marL="0" indent="0">
              <a:buNone/>
            </a:pP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85480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F810-CA74-194B-B107-AF715400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BC92-1652-804C-8DBB-39F3A455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margin</a:t>
            </a:r>
          </a:p>
          <a:p>
            <a:pPr lvl="1"/>
            <a:r>
              <a:rPr lang="en-US" dirty="0"/>
              <a:t>Top: 30px</a:t>
            </a:r>
          </a:p>
          <a:p>
            <a:pPr lvl="1"/>
            <a:r>
              <a:rPr lang="en-US" dirty="0"/>
              <a:t>Left:30px</a:t>
            </a:r>
          </a:p>
          <a:p>
            <a:pPr lvl="1"/>
            <a:r>
              <a:rPr lang="en-US" dirty="0"/>
              <a:t>Down:30px</a:t>
            </a:r>
          </a:p>
          <a:p>
            <a:pPr lvl="1"/>
            <a:r>
              <a:rPr lang="en-US" dirty="0"/>
              <a:t>Right:30px</a:t>
            </a:r>
          </a:p>
          <a:p>
            <a:r>
              <a:rPr lang="en-US" dirty="0" err="1"/>
              <a:t>Ubahlah</a:t>
            </a:r>
            <a:r>
              <a:rPr lang="en-US" dirty="0"/>
              <a:t> web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background: Abu2</a:t>
            </a:r>
          </a:p>
          <a:p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tulisan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table dan </a:t>
            </a:r>
            <a:r>
              <a:rPr lang="en-US" dirty="0" err="1"/>
              <a:t>gunakanlah</a:t>
            </a:r>
            <a:r>
              <a:rPr lang="en-US" dirty="0"/>
              <a:t> style (</a:t>
            </a:r>
            <a:r>
              <a:rPr lang="en-US" dirty="0" err="1"/>
              <a:t>terserah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49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61E6-626E-B848-9FCD-88D565E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3437-7D31-E640-BB2F-0B9ACFA7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https://www.w3schools.com/</a:t>
            </a:r>
            <a:r>
              <a:rPr lang="en-US" sz="2000" dirty="0" err="1"/>
              <a:t>css</a:t>
            </a:r>
            <a:r>
              <a:rPr lang="en-US" sz="2000" dirty="0"/>
              <a:t>/</a:t>
            </a:r>
            <a:r>
              <a:rPr lang="en-US" sz="2000" dirty="0" err="1"/>
              <a:t>css_website_layout.asp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52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F70A-E025-4C43-9F44-B615891E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Why Use CSS?</a:t>
            </a:r>
            <a:br>
              <a:rPr lang="en-ID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FE44-901A-8944-81E8-B360BA79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CSS digunakan untuk menentukan </a:t>
            </a:r>
            <a:r>
              <a:rPr lang="id-ID" dirty="0" err="1"/>
              <a:t>style</a:t>
            </a:r>
            <a:r>
              <a:rPr lang="id-ID" dirty="0"/>
              <a:t> halaman web, termasuk desain, tata letak, dan variasi tampilan untuk berbagai perangkat dan ukuran layar.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629E-8A2A-2C49-800C-AA39A8EB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CSS Saves a Lot of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85E8-63DB-BD40-AF1A-B283E286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Definisi </a:t>
            </a:r>
            <a:r>
              <a:rPr lang="id-ID" dirty="0" err="1"/>
              <a:t>style</a:t>
            </a:r>
            <a:r>
              <a:rPr lang="id-ID" dirty="0"/>
              <a:t> biasanya disimpan dalam </a:t>
            </a:r>
            <a:r>
              <a:rPr lang="id-ID" dirty="0" err="1"/>
              <a:t>file</a:t>
            </a:r>
            <a:r>
              <a:rPr lang="id-ID" dirty="0"/>
              <a:t> .</a:t>
            </a:r>
            <a:r>
              <a:rPr lang="id-ID" dirty="0" err="1"/>
              <a:t>css</a:t>
            </a:r>
            <a:r>
              <a:rPr lang="id-ID" dirty="0"/>
              <a:t> eksternal. </a:t>
            </a:r>
          </a:p>
          <a:p>
            <a:r>
              <a:rPr lang="id-ID" dirty="0"/>
              <a:t>Dengan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stylesheet</a:t>
            </a:r>
            <a:r>
              <a:rPr lang="id-ID" dirty="0"/>
              <a:t> eksternal, dapat mengubah tampilan seluruh situs web hanya dengan mengubah satu </a:t>
            </a:r>
            <a:r>
              <a:rPr lang="id-ID" dirty="0" err="1"/>
              <a:t>file</a:t>
            </a:r>
            <a:r>
              <a:rPr lang="id-ID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700808"/>
            <a:ext cx="7366000" cy="1612900"/>
          </a:xfrm>
        </p:spPr>
      </p:pic>
      <p:sp>
        <p:nvSpPr>
          <p:cNvPr id="5" name="TextBox 4"/>
          <p:cNvSpPr txBox="1"/>
          <p:nvPr/>
        </p:nvSpPr>
        <p:spPr>
          <a:xfrm>
            <a:off x="827584" y="3429000"/>
            <a:ext cx="77761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Selector </a:t>
            </a:r>
            <a:r>
              <a:rPr lang="en-US" sz="2000" dirty="0" err="1"/>
              <a:t>menunjuk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style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Blok </a:t>
            </a: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yang </a:t>
            </a:r>
            <a:r>
              <a:rPr lang="en-US" sz="2000" dirty="0" err="1"/>
              <a:t>dipisahkan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koma</a:t>
            </a:r>
            <a:r>
              <a:rPr lang="en-US" sz="20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/>
              <a:t>Deklarasi</a:t>
            </a:r>
            <a:r>
              <a:rPr lang="en-US" sz="2000" dirty="0"/>
              <a:t> CSS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diakhiri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koma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dikelilingi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kurawal</a:t>
            </a:r>
            <a:r>
              <a:rPr lang="en-US" sz="20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/>
              <a:t>Contoh</a:t>
            </a:r>
            <a:r>
              <a:rPr lang="en-US" sz="2000" dirty="0"/>
              <a:t> 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157192"/>
            <a:ext cx="3759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Selectors,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"</a:t>
            </a:r>
            <a:r>
              <a:rPr lang="en-US" dirty="0" err="1"/>
              <a:t>menemukan</a:t>
            </a:r>
            <a:r>
              <a:rPr lang="en-US" dirty="0"/>
              <a:t>"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) </a:t>
            </a:r>
            <a:r>
              <a:rPr lang="en-US" dirty="0" err="1"/>
              <a:t>elemen</a:t>
            </a:r>
            <a:r>
              <a:rPr lang="en-US" dirty="0"/>
              <a:t> HTML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style.</a:t>
            </a:r>
          </a:p>
        </p:txBody>
      </p:sp>
    </p:spTree>
    <p:extLst>
      <p:ext uri="{BB962C8B-B14F-4D97-AF65-F5344CB8AC3E}">
        <p14:creationId xmlns:p14="http://schemas.microsoft.com/office/powerpoint/2010/main" val="44527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 selector ,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&lt;p&gt;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rata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6"/>
          <a:stretch/>
        </p:blipFill>
        <p:spPr>
          <a:xfrm>
            <a:off x="1835696" y="4077072"/>
            <a:ext cx="375920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5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i="1" dirty="0"/>
              <a:t>id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  <a:p>
            <a:r>
              <a:rPr lang="en-US" sz="2000" i="1" dirty="0" err="1"/>
              <a:t>elemen</a:t>
            </a:r>
            <a:r>
              <a:rPr lang="en-US" sz="2000" i="1" dirty="0"/>
              <a:t> id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,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i="1" dirty="0"/>
              <a:t>id selector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!</a:t>
            </a:r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id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, </a:t>
            </a:r>
            <a:r>
              <a:rPr lang="en-US" sz="2000" dirty="0" err="1"/>
              <a:t>tulis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i="1" dirty="0"/>
              <a:t>hash</a:t>
            </a:r>
            <a:r>
              <a:rPr lang="en-US" sz="2000" dirty="0"/>
              <a:t> (#),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i="1" dirty="0" err="1"/>
              <a:t>elemen</a:t>
            </a:r>
            <a:r>
              <a:rPr lang="en-US" sz="2000" i="1" dirty="0"/>
              <a:t> id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HTML </a:t>
            </a:r>
            <a:r>
              <a:rPr lang="en-US" sz="2000" dirty="0" err="1"/>
              <a:t>dengan</a:t>
            </a:r>
            <a:r>
              <a:rPr lang="en-US" sz="2000" dirty="0"/>
              <a:t> id = "para1":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2"/>
          <a:stretch/>
        </p:blipFill>
        <p:spPr>
          <a:xfrm>
            <a:off x="899592" y="4221088"/>
            <a:ext cx="352839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9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Memilih</a:t>
            </a:r>
            <a:r>
              <a:rPr lang="en-US" sz="3000" dirty="0"/>
              <a:t> </a:t>
            </a:r>
            <a:r>
              <a:rPr lang="en-US" sz="3000" dirty="0" err="1"/>
              <a:t>elemen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atribut</a:t>
            </a:r>
            <a:r>
              <a:rPr lang="en-US" sz="3000" dirty="0"/>
              <a:t> </a:t>
            </a:r>
            <a:r>
              <a:rPr lang="en-US" sz="3000" dirty="0" err="1"/>
              <a:t>kelas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r>
              <a:rPr lang="en-US" sz="3000" dirty="0"/>
              <a:t>.</a:t>
            </a:r>
          </a:p>
          <a:p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memilih</a:t>
            </a:r>
            <a:r>
              <a:rPr lang="en-US" sz="3000" dirty="0"/>
              <a:t> </a:t>
            </a:r>
            <a:r>
              <a:rPr lang="en-US" sz="3000" dirty="0" err="1"/>
              <a:t>elemen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kelas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r>
              <a:rPr lang="en-US" sz="3000" dirty="0"/>
              <a:t>, </a:t>
            </a:r>
            <a:r>
              <a:rPr lang="en-US" sz="3000" dirty="0" err="1"/>
              <a:t>tulis</a:t>
            </a:r>
            <a:r>
              <a:rPr lang="en-US" sz="3000" dirty="0"/>
              <a:t> </a:t>
            </a:r>
            <a:r>
              <a:rPr lang="en-US" sz="3000" dirty="0" err="1"/>
              <a:t>karakter</a:t>
            </a:r>
            <a:r>
              <a:rPr lang="en-US" sz="3000" dirty="0"/>
              <a:t> (.), </a:t>
            </a:r>
            <a:r>
              <a:rPr lang="en-US" sz="3000" dirty="0" err="1"/>
              <a:t>diikuti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nama</a:t>
            </a:r>
            <a:r>
              <a:rPr lang="en-US" sz="3000" dirty="0"/>
              <a:t> </a:t>
            </a:r>
            <a:r>
              <a:rPr lang="en-US" sz="3000" dirty="0" err="1"/>
              <a:t>kelas</a:t>
            </a:r>
            <a:r>
              <a:rPr lang="en-US" sz="3000" dirty="0"/>
              <a:t>.</a:t>
            </a:r>
          </a:p>
          <a:p>
            <a:r>
              <a:rPr lang="en-US" sz="3000" dirty="0" err="1"/>
              <a:t>Contoh</a:t>
            </a:r>
            <a:r>
              <a:rPr lang="en-US" sz="3000" dirty="0"/>
              <a:t> di </a:t>
            </a:r>
            <a:r>
              <a:rPr lang="en-US" sz="3000" dirty="0" err="1"/>
              <a:t>bawah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, </a:t>
            </a:r>
            <a:r>
              <a:rPr lang="en-US" sz="3000" dirty="0" err="1"/>
              <a:t>semua</a:t>
            </a:r>
            <a:r>
              <a:rPr lang="en-US" sz="3000" dirty="0"/>
              <a:t> </a:t>
            </a:r>
            <a:r>
              <a:rPr lang="en-US" sz="3000" dirty="0" err="1"/>
              <a:t>elemen</a:t>
            </a:r>
            <a:r>
              <a:rPr lang="en-US" sz="3000" dirty="0"/>
              <a:t> HTML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/>
              <a:t>class = "center"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berwarna</a:t>
            </a:r>
            <a:r>
              <a:rPr lang="en-US" sz="3000" dirty="0"/>
              <a:t> </a:t>
            </a:r>
            <a:r>
              <a:rPr lang="en-US" sz="3000" dirty="0" err="1"/>
              <a:t>merah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di </a:t>
            </a:r>
            <a:r>
              <a:rPr lang="en-US" sz="3000" dirty="0" err="1"/>
              <a:t>tengah-tengah</a:t>
            </a:r>
            <a:r>
              <a:rPr lang="en-US" sz="3000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904967"/>
            <a:ext cx="3668761" cy="14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8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870</Words>
  <Application>Microsoft Macintosh PowerPoint</Application>
  <PresentationFormat>On-screen Show (4:3)</PresentationFormat>
  <Paragraphs>135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</vt:lpstr>
      <vt:lpstr>Office Theme</vt:lpstr>
      <vt:lpstr>CSS</vt:lpstr>
      <vt:lpstr>CSS</vt:lpstr>
      <vt:lpstr>Why Use CSS? </vt:lpstr>
      <vt:lpstr>CSS Saves a Lot of Work!</vt:lpstr>
      <vt:lpstr>CSS Syntax</vt:lpstr>
      <vt:lpstr>CSS Selectors</vt:lpstr>
      <vt:lpstr>Element Selector</vt:lpstr>
      <vt:lpstr>id Selector</vt:lpstr>
      <vt:lpstr>class selector</vt:lpstr>
      <vt:lpstr>PowerPoint Presentation</vt:lpstr>
      <vt:lpstr>Grouping Selectors</vt:lpstr>
      <vt:lpstr>Contoh lain Grouping Selector</vt:lpstr>
      <vt:lpstr>Inline Styles</vt:lpstr>
      <vt:lpstr>Hasilnya</vt:lpstr>
      <vt:lpstr>Internal Style Sheets</vt:lpstr>
      <vt:lpstr>Contoh</vt:lpstr>
      <vt:lpstr>hasilnya</vt:lpstr>
      <vt:lpstr>External Style Sheets</vt:lpstr>
      <vt:lpstr>Contoh</vt:lpstr>
      <vt:lpstr>PowerPoint Presentation</vt:lpstr>
      <vt:lpstr>Hasilnya</vt:lpstr>
      <vt:lpstr>CSS Comments</vt:lpstr>
      <vt:lpstr>Referensi CSS</vt:lpstr>
      <vt:lpstr>Latihan</vt:lpstr>
      <vt:lpstr>Studi Kasus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rudi</dc:creator>
  <cp:lastModifiedBy>Microsoft Office User</cp:lastModifiedBy>
  <cp:revision>26</cp:revision>
  <dcterms:created xsi:type="dcterms:W3CDTF">2013-09-25T01:24:09Z</dcterms:created>
  <dcterms:modified xsi:type="dcterms:W3CDTF">2022-09-05T08:41:48Z</dcterms:modified>
</cp:coreProperties>
</file>