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5" r:id="rId2"/>
    <p:sldId id="296" r:id="rId3"/>
    <p:sldId id="257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7" r:id="rId21"/>
    <p:sldId id="278" r:id="rId22"/>
    <p:sldId id="280" r:id="rId23"/>
    <p:sldId id="282" r:id="rId24"/>
    <p:sldId id="283" r:id="rId25"/>
    <p:sldId id="286" r:id="rId26"/>
    <p:sldId id="287" r:id="rId27"/>
    <p:sldId id="288" r:id="rId28"/>
    <p:sldId id="291" r:id="rId29"/>
    <p:sldId id="289" r:id="rId30"/>
    <p:sldId id="292" r:id="rId31"/>
    <p:sldId id="293" r:id="rId32"/>
    <p:sldId id="297" r:id="rId33"/>
    <p:sldId id="294" r:id="rId34"/>
    <p:sldId id="299" r:id="rId35"/>
    <p:sldId id="300" r:id="rId36"/>
    <p:sldId id="304" r:id="rId37"/>
    <p:sldId id="301" r:id="rId38"/>
    <p:sldId id="302" r:id="rId39"/>
    <p:sldId id="303" r:id="rId40"/>
    <p:sldId id="298" r:id="rId4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CDF73-94B4-4DB7-A9BF-EC0ED1707CE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94DA-5773-4050-9C8C-DE92266A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25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539750" y="1863725"/>
            <a:ext cx="7993063" cy="2232025"/>
            <a:chOff x="340" y="1174"/>
            <a:chExt cx="5035" cy="1406"/>
          </a:xfrm>
        </p:grpSpPr>
        <p:sp>
          <p:nvSpPr>
            <p:cNvPr id="6" name="Line 10"/>
            <p:cNvSpPr>
              <a:spLocks noChangeShapeType="1"/>
            </p:cNvSpPr>
            <p:nvPr userDrawn="1"/>
          </p:nvSpPr>
          <p:spPr bwMode="auto">
            <a:xfrm>
              <a:off x="612" y="2035"/>
              <a:ext cx="462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 userDrawn="1"/>
          </p:nvSpPr>
          <p:spPr bwMode="auto">
            <a:xfrm>
              <a:off x="748" y="2081"/>
              <a:ext cx="462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 userDrawn="1"/>
          </p:nvSpPr>
          <p:spPr bwMode="auto">
            <a:xfrm>
              <a:off x="966" y="1491"/>
              <a:ext cx="0" cy="9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 userDrawn="1"/>
          </p:nvSpPr>
          <p:spPr bwMode="auto">
            <a:xfrm>
              <a:off x="1020" y="1310"/>
              <a:ext cx="0" cy="12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 userDrawn="1"/>
          </p:nvSpPr>
          <p:spPr bwMode="auto">
            <a:xfrm>
              <a:off x="1066" y="1400"/>
              <a:ext cx="0" cy="10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 userDrawn="1"/>
          </p:nvSpPr>
          <p:spPr bwMode="auto">
            <a:xfrm>
              <a:off x="1111" y="1174"/>
              <a:ext cx="0" cy="140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 userDrawn="1"/>
          </p:nvSpPr>
          <p:spPr bwMode="auto">
            <a:xfrm>
              <a:off x="340" y="1990"/>
              <a:ext cx="462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1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638"/>
            <a:ext cx="2057400" cy="6161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638"/>
            <a:ext cx="6019800" cy="6161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256347"/>
            <a:ext cx="7806240" cy="114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2480" y="1781467"/>
            <a:ext cx="7954560" cy="447599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36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5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4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6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8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25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47638"/>
            <a:ext cx="80025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1029" name="Group 25"/>
          <p:cNvGrpSpPr>
            <a:grpSpLocks/>
          </p:cNvGrpSpPr>
          <p:nvPr userDrawn="1"/>
        </p:nvGrpSpPr>
        <p:grpSpPr bwMode="auto">
          <a:xfrm>
            <a:off x="1862138" y="74613"/>
            <a:ext cx="7215187" cy="1211262"/>
            <a:chOff x="1173" y="47"/>
            <a:chExt cx="4545" cy="763"/>
          </a:xfrm>
        </p:grpSpPr>
        <p:sp>
          <p:nvSpPr>
            <p:cNvPr id="1037" name="Line 10"/>
            <p:cNvSpPr>
              <a:spLocks noChangeShapeType="1"/>
            </p:cNvSpPr>
            <p:nvPr userDrawn="1"/>
          </p:nvSpPr>
          <p:spPr bwMode="auto">
            <a:xfrm rot="10800000">
              <a:off x="1173" y="523"/>
              <a:ext cx="429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1"/>
            <p:cNvSpPr>
              <a:spLocks noChangeShapeType="1"/>
            </p:cNvSpPr>
            <p:nvPr userDrawn="1"/>
          </p:nvSpPr>
          <p:spPr bwMode="auto">
            <a:xfrm rot="10800000">
              <a:off x="1366" y="498"/>
              <a:ext cx="42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12"/>
            <p:cNvSpPr>
              <a:spLocks noChangeShapeType="1"/>
            </p:cNvSpPr>
            <p:nvPr userDrawn="1"/>
          </p:nvSpPr>
          <p:spPr bwMode="auto">
            <a:xfrm rot="10800000">
              <a:off x="5511" y="119"/>
              <a:ext cx="0" cy="53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13"/>
            <p:cNvSpPr>
              <a:spLocks noChangeShapeType="1"/>
            </p:cNvSpPr>
            <p:nvPr userDrawn="1"/>
          </p:nvSpPr>
          <p:spPr bwMode="auto">
            <a:xfrm rot="10800000">
              <a:off x="5481" y="47"/>
              <a:ext cx="0" cy="6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14"/>
            <p:cNvSpPr>
              <a:spLocks noChangeShapeType="1"/>
            </p:cNvSpPr>
            <p:nvPr userDrawn="1"/>
          </p:nvSpPr>
          <p:spPr bwMode="auto">
            <a:xfrm rot="10800000">
              <a:off x="5445" y="125"/>
              <a:ext cx="0" cy="56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15"/>
            <p:cNvSpPr>
              <a:spLocks noChangeShapeType="1"/>
            </p:cNvSpPr>
            <p:nvPr userDrawn="1"/>
          </p:nvSpPr>
          <p:spPr bwMode="auto">
            <a:xfrm rot="10800000">
              <a:off x="5540" y="51"/>
              <a:ext cx="0" cy="75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16"/>
            <p:cNvSpPr>
              <a:spLocks noChangeShapeType="1"/>
            </p:cNvSpPr>
            <p:nvPr userDrawn="1"/>
          </p:nvSpPr>
          <p:spPr bwMode="auto">
            <a:xfrm rot="10800000">
              <a:off x="1425" y="546"/>
              <a:ext cx="429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" name="Line 27"/>
          <p:cNvSpPr>
            <a:spLocks noChangeShapeType="1"/>
          </p:cNvSpPr>
          <p:nvPr userDrawn="1"/>
        </p:nvSpPr>
        <p:spPr bwMode="auto">
          <a:xfrm>
            <a:off x="400050" y="6359525"/>
            <a:ext cx="68167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8"/>
          <p:cNvSpPr>
            <a:spLocks noChangeShapeType="1"/>
          </p:cNvSpPr>
          <p:nvPr userDrawn="1"/>
        </p:nvSpPr>
        <p:spPr bwMode="auto">
          <a:xfrm>
            <a:off x="93663" y="6399213"/>
            <a:ext cx="681513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9"/>
          <p:cNvSpPr>
            <a:spLocks noChangeShapeType="1"/>
          </p:cNvSpPr>
          <p:nvPr userDrawn="1"/>
        </p:nvSpPr>
        <p:spPr bwMode="auto">
          <a:xfrm>
            <a:off x="342900" y="5838825"/>
            <a:ext cx="0" cy="8556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30"/>
          <p:cNvSpPr>
            <a:spLocks noChangeShapeType="1"/>
          </p:cNvSpPr>
          <p:nvPr userDrawn="1"/>
        </p:nvSpPr>
        <p:spPr bwMode="auto">
          <a:xfrm>
            <a:off x="390525" y="5721350"/>
            <a:ext cx="0" cy="1089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31"/>
          <p:cNvSpPr>
            <a:spLocks noChangeShapeType="1"/>
          </p:cNvSpPr>
          <p:nvPr userDrawn="1"/>
        </p:nvSpPr>
        <p:spPr bwMode="auto">
          <a:xfrm>
            <a:off x="447675" y="5791200"/>
            <a:ext cx="0" cy="8953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2"/>
          <p:cNvSpPr>
            <a:spLocks noChangeShapeType="1"/>
          </p:cNvSpPr>
          <p:nvPr userDrawn="1"/>
        </p:nvSpPr>
        <p:spPr bwMode="auto">
          <a:xfrm>
            <a:off x="296863" y="5597525"/>
            <a:ext cx="0" cy="1204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33"/>
          <p:cNvSpPr>
            <a:spLocks noChangeShapeType="1"/>
          </p:cNvSpPr>
          <p:nvPr userDrawn="1"/>
        </p:nvSpPr>
        <p:spPr bwMode="auto">
          <a:xfrm>
            <a:off x="0" y="6323013"/>
            <a:ext cx="68151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832" y="1844824"/>
            <a:ext cx="8710736" cy="1470025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Database, DBMS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DDBMS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(Distributed Databases)</a:t>
            </a:r>
            <a:endParaRPr lang="en-GB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429000"/>
            <a:ext cx="6400800" cy="1752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dirty="0" smtClean="0"/>
              <a:t> </a:t>
            </a:r>
            <a:endParaRPr lang="en-GB" altLang="en-US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60575" y="3581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en-US" altLang="en-US" kern="0" smtClean="0"/>
              <a:t> </a:t>
            </a:r>
            <a:r>
              <a:rPr lang="en-US" altLang="en-US" i="1" kern="0" smtClean="0"/>
              <a:t>Database </a:t>
            </a:r>
            <a:r>
              <a:rPr lang="en-US" altLang="en-US" kern="0" smtClean="0"/>
              <a:t> Terdistribusi</a:t>
            </a:r>
            <a:endParaRPr lang="en-GB" alt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6734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21496"/>
            <a:ext cx="8299209" cy="1146240"/>
          </a:xfrm>
        </p:spPr>
        <p:txBody>
          <a:bodyPr/>
          <a:lstStyle/>
          <a:p>
            <a:pPr defTabSz="829452" eaLnBrk="1"/>
            <a:r>
              <a:rPr lang="en-US" altLang="en-US" sz="3200" dirty="0"/>
              <a:t>DATA MANIPULATION </a:t>
            </a:r>
            <a:r>
              <a:rPr lang="en-US" altLang="en-US" sz="3200" dirty="0" smtClean="0"/>
              <a:t>LANGUAGE (DML</a:t>
            </a:r>
            <a:r>
              <a:rPr lang="en-US" altLang="en-US" sz="3200" dirty="0"/>
              <a:t>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dirty="0" smtClean="0"/>
              <a:t>Bahasa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mengakses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melakukan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manipulasi</a:t>
            </a:r>
            <a:r>
              <a:rPr lang="en-US" altLang="en-US" dirty="0" smtClean="0"/>
              <a:t> data</a:t>
            </a:r>
          </a:p>
          <a:p>
            <a:pPr marL="311045" indent="-311045" defTabSz="829452" eaLnBrk="1"/>
            <a:r>
              <a:rPr lang="en-US" altLang="en-US" dirty="0" err="1" smtClean="0"/>
              <a:t>Dikenal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sebagai</a:t>
            </a:r>
            <a:r>
              <a:rPr lang="en-US" altLang="en-US" dirty="0" smtClean="0"/>
              <a:t> Query Language</a:t>
            </a:r>
          </a:p>
          <a:p>
            <a:pPr marL="311045" indent="-311045" defTabSz="829452" eaLnBrk="1"/>
            <a:r>
              <a:rPr lang="en-US" altLang="en-US" dirty="0" err="1" smtClean="0"/>
              <a:t>Dibedakan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kelas</a:t>
            </a:r>
            <a:r>
              <a:rPr lang="en-US" altLang="en-US" dirty="0" smtClean="0"/>
              <a:t>:</a:t>
            </a:r>
          </a:p>
          <a:p>
            <a:pPr marL="673930" lvl="1" defTabSz="829452" eaLnBrk="1"/>
            <a:r>
              <a:rPr lang="en-US" altLang="en-US" dirty="0" err="1" smtClean="0"/>
              <a:t>Prosedural</a:t>
            </a:r>
            <a:r>
              <a:rPr lang="en-US" altLang="en-US" dirty="0" smtClean="0"/>
              <a:t> 		- HOW </a:t>
            </a:r>
          </a:p>
          <a:p>
            <a:pPr marL="673930" lvl="1" defTabSz="829452" eaLnBrk="1"/>
            <a:r>
              <a:rPr lang="en-US" altLang="en-US" dirty="0" smtClean="0"/>
              <a:t>Non-</a:t>
            </a:r>
            <a:r>
              <a:rPr lang="en-US" altLang="en-US" dirty="0" err="1" smtClean="0"/>
              <a:t>Prosedural</a:t>
            </a:r>
            <a:r>
              <a:rPr lang="en-US" altLang="en-US" dirty="0" smtClean="0"/>
              <a:t>		- WITHOUT HOW</a:t>
            </a:r>
          </a:p>
        </p:txBody>
      </p:sp>
    </p:spTree>
    <p:extLst>
      <p:ext uri="{BB962C8B-B14F-4D97-AF65-F5344CB8AC3E}">
        <p14:creationId xmlns:p14="http://schemas.microsoft.com/office/powerpoint/2010/main" val="506467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STANDARD QUERY LANGUAGE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z="2540" dirty="0"/>
              <a:t>SQL non </a:t>
            </a:r>
            <a:r>
              <a:rPr lang="en-US" altLang="en-US" sz="2540" dirty="0" err="1"/>
              <a:t>prosedural</a:t>
            </a:r>
            <a:r>
              <a:rPr lang="en-US" altLang="en-US" sz="2540" dirty="0"/>
              <a:t> DML</a:t>
            </a:r>
          </a:p>
          <a:p>
            <a:pPr marL="0" indent="0" defTabSz="829452" eaLnBrk="1">
              <a:buNone/>
            </a:pPr>
            <a:r>
              <a:rPr lang="en-US" altLang="en-US" sz="2540" dirty="0" smtClean="0"/>
              <a:t>   </a:t>
            </a:r>
            <a:r>
              <a:rPr lang="en-US" altLang="en-US" sz="2540" dirty="0" smtClean="0"/>
              <a:t> </a:t>
            </a:r>
            <a:r>
              <a:rPr lang="en-US" altLang="en-US" sz="2540" dirty="0" err="1" smtClean="0"/>
              <a:t>Contoh</a:t>
            </a:r>
            <a:r>
              <a:rPr lang="en-US" altLang="en-US" sz="2540" dirty="0"/>
              <a:t>:</a:t>
            </a:r>
          </a:p>
          <a:p>
            <a:pPr marL="711095" lvl="1" indent="-311045" defTabSz="829452" eaLnBrk="1">
              <a:buNone/>
            </a:pPr>
            <a:r>
              <a:rPr lang="en-US" altLang="en-US" sz="2140" dirty="0"/>
              <a:t>	SELECT </a:t>
            </a:r>
            <a:r>
              <a:rPr lang="en-US" altLang="en-US" sz="2140" dirty="0" err="1"/>
              <a:t>account.balance</a:t>
            </a:r>
            <a:endParaRPr lang="en-US" altLang="en-US" sz="2140" dirty="0"/>
          </a:p>
          <a:p>
            <a:pPr marL="711095" lvl="1" indent="-311045" defTabSz="829452" eaLnBrk="1">
              <a:buNone/>
            </a:pPr>
            <a:r>
              <a:rPr lang="en-US" altLang="en-US" sz="2140" dirty="0"/>
              <a:t>	FROM	account</a:t>
            </a:r>
          </a:p>
          <a:p>
            <a:pPr marL="711095" lvl="1" indent="-311045" defTabSz="829452" eaLnBrk="1">
              <a:buNone/>
            </a:pPr>
            <a:r>
              <a:rPr lang="en-US" altLang="en-US" sz="2140" dirty="0"/>
              <a:t>	WHERE </a:t>
            </a:r>
            <a:r>
              <a:rPr lang="en-US" altLang="en-US" sz="2140" dirty="0" err="1"/>
              <a:t>account.account_number</a:t>
            </a:r>
            <a:r>
              <a:rPr lang="en-US" altLang="en-US" sz="2140" dirty="0"/>
              <a:t> = ’11111-111</a:t>
            </a:r>
            <a:r>
              <a:rPr lang="en-US" altLang="en-US" sz="2140" dirty="0" smtClean="0"/>
              <a:t>’</a:t>
            </a:r>
          </a:p>
          <a:p>
            <a:pPr marL="311045" indent="-311045" defTabSz="829452" eaLnBrk="1">
              <a:buNone/>
            </a:pPr>
            <a:endParaRPr lang="en-US" altLang="en-US" sz="2540" dirty="0"/>
          </a:p>
          <a:p>
            <a:pPr marL="311045" indent="-311045" defTabSz="829452" eaLnBrk="1"/>
            <a:r>
              <a:rPr lang="en-US" altLang="en-US" sz="2540" dirty="0"/>
              <a:t>Embedded SQL/ ODBC/ JDBC</a:t>
            </a:r>
          </a:p>
        </p:txBody>
      </p:sp>
    </p:spTree>
    <p:extLst>
      <p:ext uri="{BB962C8B-B14F-4D97-AF65-F5344CB8AC3E}">
        <p14:creationId xmlns:p14="http://schemas.microsoft.com/office/powerpoint/2010/main" val="257956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EVOLUSI BASIS DATA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18561" y="1138686"/>
            <a:ext cx="8120160" cy="517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1960 	</a:t>
            </a:r>
            <a:r>
              <a:rPr lang="en-US" altLang="en-US" sz="2200" dirty="0" err="1">
                <a:latin typeface="Arial" panose="020B0604020202020204" pitchFamily="34" charset="0"/>
              </a:rPr>
              <a:t>Produk</a:t>
            </a:r>
            <a:r>
              <a:rPr lang="en-US" altLang="en-US" sz="2200" dirty="0">
                <a:latin typeface="Arial" panose="020B0604020202020204" pitchFamily="34" charset="0"/>
              </a:rPr>
              <a:t> DB </a:t>
            </a:r>
            <a:r>
              <a:rPr lang="en-US" altLang="en-US" sz="2200" dirty="0" err="1">
                <a:latin typeface="Arial" panose="020B0604020202020204" pitchFamily="34" charset="0"/>
              </a:rPr>
              <a:t>pertama</a:t>
            </a:r>
            <a:r>
              <a:rPr lang="en-US" altLang="en-US" sz="2200" dirty="0">
                <a:latin typeface="Arial" panose="020B0604020202020204" pitchFamily="34" charset="0"/>
              </a:rPr>
              <a:t> (DBOM, IMS, IDS, Total,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IDMS)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</a:t>
            </a:r>
            <a:r>
              <a:rPr lang="en-US" altLang="en-US" sz="2200" dirty="0" err="1">
                <a:latin typeface="Arial" panose="020B0604020202020204" pitchFamily="34" charset="0"/>
              </a:rPr>
              <a:t>Standar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Arial" panose="020B0604020202020204" pitchFamily="34" charset="0"/>
              </a:rPr>
              <a:t>Codasyl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1970 	Relational model&gt;&gt;&gt;Codd,1970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Prototype RDBMS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Relational theoretical works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Three-level architecture (ANSI and </a:t>
            </a:r>
            <a:r>
              <a:rPr lang="en-US" altLang="en-US" sz="2200" dirty="0" err="1">
                <a:latin typeface="Arial" panose="020B0604020202020204" pitchFamily="34" charset="0"/>
              </a:rPr>
              <a:t>Codasyl</a:t>
            </a:r>
            <a:r>
              <a:rPr lang="en-US" altLang="en-US" sz="22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E/R model &gt;&gt;&gt;Chen,1976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</a:t>
            </a:r>
            <a:r>
              <a:rPr lang="en-US" altLang="en-US" sz="2200" dirty="0" err="1">
                <a:latin typeface="Arial" panose="020B0604020202020204" pitchFamily="34" charset="0"/>
              </a:rPr>
              <a:t>Produk</a:t>
            </a:r>
            <a:r>
              <a:rPr lang="en-US" altLang="en-US" sz="2200" dirty="0">
                <a:latin typeface="Arial" panose="020B0604020202020204" pitchFamily="34" charset="0"/>
              </a:rPr>
              <a:t> relational market </a:t>
            </a:r>
            <a:r>
              <a:rPr lang="en-US" altLang="en-US" sz="2200" dirty="0" err="1">
                <a:latin typeface="Arial" panose="020B0604020202020204" pitchFamily="34" charset="0"/>
              </a:rPr>
              <a:t>pertama</a:t>
            </a:r>
            <a:r>
              <a:rPr lang="en-US" altLang="en-US" sz="2200" dirty="0">
                <a:latin typeface="Arial" panose="020B0604020202020204" pitchFamily="34" charset="0"/>
              </a:rPr>
              <a:t> kali </a:t>
            </a:r>
            <a:r>
              <a:rPr lang="en-US" altLang="en-US" sz="2200" dirty="0" err="1" smtClean="0">
                <a:latin typeface="Arial" panose="020B0604020202020204" pitchFamily="34" charset="0"/>
              </a:rPr>
              <a:t>diluncurkan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1980 	Distributed DBs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CASE (Computer Aided for SW Engineering</a:t>
            </a:r>
            <a:r>
              <a:rPr lang="en-US" altLang="en-US" sz="2200" dirty="0" smtClean="0">
                <a:latin typeface="Arial" panose="020B0604020202020204" pitchFamily="34" charset="0"/>
              </a:rPr>
              <a:t>) tools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SQL standard (ANSI, ISO)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Object-oriented DB manifesto</a:t>
            </a:r>
          </a:p>
        </p:txBody>
      </p:sp>
    </p:spTree>
    <p:extLst>
      <p:ext uri="{BB962C8B-B14F-4D97-AF65-F5344CB8AC3E}">
        <p14:creationId xmlns:p14="http://schemas.microsoft.com/office/powerpoint/2010/main" val="423868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3504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EVOLUSI BASIS DATA (2)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27584" y="1085528"/>
            <a:ext cx="7904160" cy="483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1990 	Third-generation DB manifesto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Client/server architecture (2-tier arc.)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</a:t>
            </a:r>
            <a:r>
              <a:rPr lang="en-US" altLang="en-US" sz="2200" dirty="0" err="1">
                <a:latin typeface="Arial" panose="020B0604020202020204" pitchFamily="34" charset="0"/>
              </a:rPr>
              <a:t>Produk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Arial" panose="020B0604020202020204" pitchFamily="34" charset="0"/>
              </a:rPr>
              <a:t>pertama</a:t>
            </a:r>
            <a:r>
              <a:rPr lang="en-US" altLang="en-US" sz="2200" dirty="0">
                <a:latin typeface="Arial" panose="020B0604020202020204" pitchFamily="34" charset="0"/>
              </a:rPr>
              <a:t> object DB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Reference models (ISO/ANSI)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SQL 92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OO standards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Data warehouses / Data mining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SQL: 1999 (previously SQL3)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2000 	Three-tier architecture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Object relational model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Databases and the World Wide Web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Mobile DBs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	SQL/MM</a:t>
            </a:r>
          </a:p>
        </p:txBody>
      </p:sp>
    </p:spTree>
    <p:extLst>
      <p:ext uri="{BB962C8B-B14F-4D97-AF65-F5344CB8AC3E}">
        <p14:creationId xmlns:p14="http://schemas.microsoft.com/office/powerpoint/2010/main" val="31064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21496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ELEMEN UTAMA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mtClean="0"/>
              <a:t>ENTITY</a:t>
            </a:r>
          </a:p>
          <a:p>
            <a:pPr marL="311045" indent="-311045" defTabSz="829452" eaLnBrk="1">
              <a:buNone/>
            </a:pPr>
            <a:r>
              <a:rPr lang="en-US" altLang="en-US" smtClean="0"/>
              <a:t>	</a:t>
            </a:r>
          </a:p>
          <a:p>
            <a:pPr marL="311045" indent="-311045" defTabSz="829452" eaLnBrk="1"/>
            <a:r>
              <a:rPr lang="en-US" altLang="en-US" smtClean="0"/>
              <a:t>RELATIONSHIP</a:t>
            </a:r>
          </a:p>
          <a:p>
            <a:pPr marL="311045" indent="-311045" defTabSz="829452" eaLnBrk="1">
              <a:buNone/>
            </a:pPr>
            <a:endParaRPr lang="en-US" altLang="en-US" smtClean="0"/>
          </a:p>
          <a:p>
            <a:pPr marL="311045" indent="-311045" defTabSz="829452" eaLnBrk="1"/>
            <a:r>
              <a:rPr lang="en-US" altLang="en-US" smtClean="0"/>
              <a:t>ATRIBUT</a:t>
            </a:r>
          </a:p>
          <a:p>
            <a:pPr marL="311045" indent="-311045" defTabSz="829452" eaLnBrk="1"/>
            <a:endParaRPr lang="en-US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65601" y="1535401"/>
            <a:ext cx="1981440" cy="76176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endParaRPr lang="id-ID" altLang="en-US" sz="2177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875041" y="3755881"/>
            <a:ext cx="0" cy="914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75041" y="4213801"/>
            <a:ext cx="305280" cy="22896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endParaRPr lang="id-ID" altLang="en-US" sz="2177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3875041" y="4517641"/>
            <a:ext cx="305280" cy="22896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endParaRPr lang="id-ID" altLang="en-US" sz="2177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722401" y="2710441"/>
            <a:ext cx="2210400" cy="914400"/>
            <a:chOff x="2928" y="3264"/>
            <a:chExt cx="1392" cy="576"/>
          </a:xfrm>
        </p:grpSpPr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3312" y="3264"/>
              <a:ext cx="672" cy="576"/>
            </a:xfrm>
            <a:prstGeom prst="diamond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eaLnBrk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eaLnBrk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eaLnBrk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eaLnBrk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/>
              <a:endParaRPr lang="id-ID" altLang="en-US" sz="2177"/>
            </a:p>
          </p:txBody>
        </p:sp>
        <p:cxnSp>
          <p:nvCxnSpPr>
            <p:cNvPr id="14346" name="AutoShape 10"/>
            <p:cNvCxnSpPr>
              <a:cxnSpLocks noChangeShapeType="1"/>
              <a:stCxn id="14339" idx="2"/>
              <a:endCxn id="14339" idx="2"/>
            </p:cNvCxnSpPr>
            <p:nvPr/>
          </p:nvCxnSpPr>
          <p:spPr bwMode="auto">
            <a:xfrm>
              <a:off x="3552" y="3840"/>
              <a:ext cx="0" cy="0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2928" y="3552"/>
              <a:ext cx="3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3984" y="3552"/>
              <a:ext cx="3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86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KASUS - PERPUSTAKAAN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mtClean="0"/>
              <a:t>Membuat sistem informasi dan manajemen perpustakaan</a:t>
            </a:r>
          </a:p>
          <a:p>
            <a:pPr marL="311045" indent="-311045" defTabSz="829452" eaLnBrk="1"/>
            <a:r>
              <a:rPr lang="en-US" altLang="en-US" smtClean="0"/>
              <a:t>Entity yang mungkin terlibat:</a:t>
            </a:r>
          </a:p>
          <a:p>
            <a:pPr marL="673930" lvl="1" defTabSz="829452" eaLnBrk="1"/>
            <a:r>
              <a:rPr lang="en-US" altLang="en-US" smtClean="0"/>
              <a:t>Buku</a:t>
            </a:r>
          </a:p>
          <a:p>
            <a:pPr marL="673930" lvl="1" defTabSz="829452" eaLnBrk="1"/>
            <a:r>
              <a:rPr lang="en-US" altLang="en-US" smtClean="0"/>
              <a:t>Peminjam</a:t>
            </a:r>
          </a:p>
          <a:p>
            <a:pPr marL="673930" lvl="1" defTabSz="829452" eaLnBrk="1"/>
            <a:r>
              <a:rPr lang="en-US" altLang="en-US" smtClean="0"/>
              <a:t>Pustakawan</a:t>
            </a:r>
          </a:p>
          <a:p>
            <a:pPr marL="673930" lvl="1" defTabSz="829452" eaLnBrk="1"/>
            <a:r>
              <a:rPr lang="en-US" altLang="en-US" smtClean="0"/>
              <a:t>Pimpinan perpustakaan</a:t>
            </a:r>
          </a:p>
        </p:txBody>
      </p:sp>
    </p:spTree>
    <p:extLst>
      <p:ext uri="{BB962C8B-B14F-4D97-AF65-F5344CB8AC3E}">
        <p14:creationId xmlns:p14="http://schemas.microsoft.com/office/powerpoint/2010/main" val="291097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MERANCANG SKEMA DB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3554"/>
            <a:ext cx="8229600" cy="5111750"/>
          </a:xfrm>
        </p:spPr>
        <p:txBody>
          <a:bodyPr/>
          <a:lstStyle/>
          <a:p>
            <a:pPr marL="311045" indent="-311045" defTabSz="829452" eaLnBrk="1"/>
            <a:r>
              <a:rPr lang="en-US" altLang="en-US" dirty="0" smtClean="0"/>
              <a:t>STEP 1</a:t>
            </a:r>
          </a:p>
          <a:p>
            <a:pPr marL="673930" lvl="1" defTabSz="829452" eaLnBrk="1"/>
            <a:r>
              <a:rPr lang="en-US" altLang="en-US" dirty="0" err="1" smtClean="0"/>
              <a:t>Menentukan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entitas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utama</a:t>
            </a:r>
            <a:endParaRPr lang="en-US" altLang="en-US" dirty="0" smtClean="0"/>
          </a:p>
          <a:p>
            <a:pPr marL="673930" lvl="1" defTabSz="829452" eaLnBrk="1"/>
            <a:r>
              <a:rPr lang="en-US" altLang="en-US" dirty="0" err="1" smtClean="0"/>
              <a:t>Menentukan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entitas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utama</a:t>
            </a:r>
            <a:endParaRPr lang="en-US" altLang="en-US" dirty="0" smtClean="0"/>
          </a:p>
          <a:p>
            <a:pPr marL="673930" lvl="1" defTabSz="829452" eaLnBrk="1"/>
            <a:r>
              <a:rPr lang="en-US" altLang="en-US" dirty="0" err="1" smtClean="0"/>
              <a:t>Menentukan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Deskripsi</a:t>
            </a:r>
            <a:r>
              <a:rPr lang="en-US" altLang="en-US" dirty="0" smtClean="0"/>
              <a:t> data</a:t>
            </a:r>
            <a:endParaRPr lang="en-US" altLang="en-US" i="1" dirty="0"/>
          </a:p>
          <a:p>
            <a:pPr marL="311045" indent="-311045" defTabSz="829452" eaLnBrk="1"/>
            <a:r>
              <a:rPr lang="en-US" altLang="en-US" dirty="0" smtClean="0"/>
              <a:t>STEP 2</a:t>
            </a:r>
          </a:p>
          <a:p>
            <a:pPr marL="673930" lvl="1" defTabSz="829452" eaLnBrk="1"/>
            <a:r>
              <a:rPr lang="en-US" altLang="en-US" dirty="0" err="1" smtClean="0"/>
              <a:t>Ulangi</a:t>
            </a:r>
            <a:r>
              <a:rPr lang="en-US" altLang="en-US" dirty="0" smtClean="0"/>
              <a:t> step 1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entity yang lain</a:t>
            </a:r>
          </a:p>
          <a:p>
            <a:pPr eaLnBrk="1"/>
            <a:r>
              <a:rPr lang="en-US" altLang="en-US" dirty="0" smtClean="0"/>
              <a:t>STEP 3</a:t>
            </a:r>
          </a:p>
          <a:p>
            <a:pPr lvl="1" eaLnBrk="1"/>
            <a:r>
              <a:rPr lang="en-US" altLang="en-US" dirty="0" err="1" smtClean="0"/>
              <a:t>Menentukan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antar</a:t>
            </a:r>
            <a:r>
              <a:rPr lang="en-US" altLang="en-US" dirty="0" smtClean="0"/>
              <a:t> entity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membentuk</a:t>
            </a:r>
            <a:r>
              <a:rPr lang="en-US" altLang="en-US" dirty="0" smtClean="0"/>
              <a:t> Diagram E-R</a:t>
            </a:r>
          </a:p>
        </p:txBody>
      </p:sp>
    </p:spTree>
    <p:extLst>
      <p:ext uri="{BB962C8B-B14F-4D97-AF65-F5344CB8AC3E}">
        <p14:creationId xmlns:p14="http://schemas.microsoft.com/office/powerpoint/2010/main" val="5568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ENTITY UTAMA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801" y="1178625"/>
            <a:ext cx="8229600" cy="5111750"/>
          </a:xfrm>
        </p:spPr>
        <p:txBody>
          <a:bodyPr/>
          <a:lstStyle/>
          <a:p>
            <a:pPr marL="311045" indent="-311045" defTabSz="829452" eaLnBrk="1"/>
            <a:r>
              <a:rPr lang="en-US" altLang="en-US" smtClean="0"/>
              <a:t>Entity: Buku </a:t>
            </a:r>
          </a:p>
          <a:p>
            <a:pPr marL="311045" indent="-311045" defTabSz="829452" eaLnBrk="1"/>
            <a:r>
              <a:rPr lang="en-US" altLang="en-US" smtClean="0"/>
              <a:t>Atribut-atribut:</a:t>
            </a:r>
          </a:p>
          <a:p>
            <a:pPr marL="673930" lvl="1" defTabSz="829452" eaLnBrk="1"/>
            <a:r>
              <a:rPr lang="en-US" altLang="en-US" smtClean="0"/>
              <a:t>Judul </a:t>
            </a:r>
          </a:p>
          <a:p>
            <a:pPr marL="673930" lvl="1" defTabSz="829452" eaLnBrk="1"/>
            <a:r>
              <a:rPr lang="en-US" altLang="en-US" smtClean="0"/>
              <a:t>Pengarang</a:t>
            </a:r>
          </a:p>
          <a:p>
            <a:pPr marL="673930" lvl="1" defTabSz="829452" eaLnBrk="1"/>
            <a:r>
              <a:rPr lang="en-US" altLang="en-US" smtClean="0"/>
              <a:t>Penerbit</a:t>
            </a:r>
          </a:p>
          <a:p>
            <a:pPr marL="673930" lvl="1" defTabSz="829452" eaLnBrk="1"/>
            <a:r>
              <a:rPr lang="en-US" altLang="en-US" smtClean="0"/>
              <a:t>Jumlah Halaman </a:t>
            </a:r>
          </a:p>
          <a:p>
            <a:pPr marL="673930" lvl="1" defTabSz="829452" eaLnBrk="1"/>
            <a:r>
              <a:rPr lang="en-US" altLang="en-US" smtClean="0"/>
              <a:t>Tahun Pencetakan</a:t>
            </a:r>
          </a:p>
          <a:p>
            <a:pPr marL="673930" lvl="1" defTabSz="829452" eaLnBrk="1"/>
            <a:r>
              <a:rPr lang="en-US" altLang="en-US" smtClean="0"/>
              <a:t>ISBN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766218" y="1417540"/>
            <a:ext cx="1981440" cy="3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BUKU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046378" y="2064100"/>
            <a:ext cx="830654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ISBN*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062218" y="2560900"/>
            <a:ext cx="806609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Judul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62218" y="3031780"/>
            <a:ext cx="1390102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 dirty="0" err="1">
                <a:latin typeface="Arial" panose="020B0604020202020204" pitchFamily="34" charset="0"/>
              </a:rPr>
              <a:t>Pengarang</a:t>
            </a:r>
            <a:endParaRPr lang="en-US" altLang="en-US" sz="1814" b="1" dirty="0">
              <a:latin typeface="Arial" panose="020B0604020202020204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062218" y="3550180"/>
            <a:ext cx="1115989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Penerbit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062218" y="4008100"/>
            <a:ext cx="115606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Halaman</a:t>
            </a:r>
          </a:p>
        </p:txBody>
      </p:sp>
      <p:cxnSp>
        <p:nvCxnSpPr>
          <p:cNvPr id="25" name="AutoShape 9"/>
          <p:cNvCxnSpPr>
            <a:cxnSpLocks noChangeShapeType="1"/>
            <a:stCxn id="19" idx="2"/>
            <a:endCxn id="20" idx="1"/>
          </p:cNvCxnSpPr>
          <p:nvPr/>
        </p:nvCxnSpPr>
        <p:spPr bwMode="auto">
          <a:xfrm rot="16200000" flipH="1">
            <a:off x="5689978" y="1892020"/>
            <a:ext cx="423360" cy="28944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0"/>
          <p:cNvCxnSpPr>
            <a:cxnSpLocks noChangeShapeType="1"/>
          </p:cNvCxnSpPr>
          <p:nvPr/>
        </p:nvCxnSpPr>
        <p:spPr bwMode="auto">
          <a:xfrm rot="16200000" flipH="1">
            <a:off x="5507817" y="2212420"/>
            <a:ext cx="789120" cy="2764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1"/>
          <p:cNvCxnSpPr>
            <a:cxnSpLocks noChangeShapeType="1"/>
            <a:stCxn id="19" idx="2"/>
            <a:endCxn id="22" idx="1"/>
          </p:cNvCxnSpPr>
          <p:nvPr/>
        </p:nvCxnSpPr>
        <p:spPr bwMode="auto">
          <a:xfrm rot="16200000" flipH="1">
            <a:off x="5214058" y="2367940"/>
            <a:ext cx="13910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2"/>
          <p:cNvCxnSpPr>
            <a:cxnSpLocks noChangeShapeType="1"/>
            <a:stCxn id="19" idx="2"/>
            <a:endCxn id="23" idx="1"/>
          </p:cNvCxnSpPr>
          <p:nvPr/>
        </p:nvCxnSpPr>
        <p:spPr bwMode="auto">
          <a:xfrm rot="16200000" flipH="1">
            <a:off x="4954858" y="2627140"/>
            <a:ext cx="19094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3"/>
          <p:cNvCxnSpPr>
            <a:cxnSpLocks noChangeShapeType="1"/>
            <a:stCxn id="19" idx="2"/>
            <a:endCxn id="24" idx="1"/>
          </p:cNvCxnSpPr>
          <p:nvPr/>
        </p:nvCxnSpPr>
        <p:spPr bwMode="auto">
          <a:xfrm rot="16200000" flipH="1">
            <a:off x="4725898" y="2856099"/>
            <a:ext cx="236736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062219" y="4464580"/>
            <a:ext cx="867908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Tahun</a:t>
            </a:r>
          </a:p>
        </p:txBody>
      </p:sp>
      <p:cxnSp>
        <p:nvCxnSpPr>
          <p:cNvPr id="31" name="AutoShape 15"/>
          <p:cNvCxnSpPr>
            <a:cxnSpLocks noChangeShapeType="1"/>
            <a:stCxn id="19" idx="2"/>
            <a:endCxn id="30" idx="1"/>
          </p:cNvCxnSpPr>
          <p:nvPr/>
        </p:nvCxnSpPr>
        <p:spPr bwMode="auto">
          <a:xfrm rot="16200000" flipH="1">
            <a:off x="4497658" y="3084340"/>
            <a:ext cx="28238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6"/>
          <p:cNvCxnSpPr>
            <a:cxnSpLocks noChangeShapeType="1"/>
          </p:cNvCxnSpPr>
          <p:nvPr/>
        </p:nvCxnSpPr>
        <p:spPr bwMode="auto">
          <a:xfrm rot="16200000" flipH="1">
            <a:off x="4497658" y="3438580"/>
            <a:ext cx="28238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062218" y="4857700"/>
            <a:ext cx="100057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Jumlah</a:t>
            </a:r>
          </a:p>
        </p:txBody>
      </p:sp>
    </p:spTree>
    <p:extLst>
      <p:ext uri="{BB962C8B-B14F-4D97-AF65-F5344CB8AC3E}">
        <p14:creationId xmlns:p14="http://schemas.microsoft.com/office/powerpoint/2010/main" val="63397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4921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DESKRIPSI DATA</a:t>
            </a:r>
          </a:p>
        </p:txBody>
      </p:sp>
      <p:graphicFrame>
        <p:nvGraphicFramePr>
          <p:cNvPr id="52410" name="Group 186"/>
          <p:cNvGraphicFramePr>
            <a:graphicFrameLocks noGrp="1"/>
          </p:cNvGraphicFramePr>
          <p:nvPr>
            <p:ph idx="1"/>
          </p:nvPr>
        </p:nvGraphicFramePr>
        <p:xfrm>
          <a:off x="652321" y="1317961"/>
          <a:ext cx="7954560" cy="4985280"/>
        </p:xfrm>
        <a:graphic>
          <a:graphicData uri="http://schemas.openxmlformats.org/drawingml/2006/table">
            <a:tbl>
              <a:tblPr/>
              <a:tblGrid>
                <a:gridCol w="239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400">
                <a:tc gridSpan="4"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BUKU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60"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NAMA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TIPE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PANJ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KEY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ISBN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PK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JUDUL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96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PENGARANG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PENERBIT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HALAMAN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INTEGER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96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TAHUN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JUMLAH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INTEGER</a:t>
                      </a: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2" marB="41472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8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SQL - BUKU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CREATE DATABASE library;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USE library;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CREATE TABLE buku (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ISBN CHAR(13) PRIMARY KEY,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judul CHAR(25),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pengarang CHAR(25),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penerbit CHAR(25),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halaman INT,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tahun YEAR(4),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	jumlah INT</a:t>
            </a:r>
          </a:p>
          <a:p>
            <a:pPr marL="0" indent="0" defTabSz="829452" eaLnBrk="1">
              <a:lnSpc>
                <a:spcPct val="80000"/>
              </a:lnSpc>
              <a:buNone/>
            </a:pPr>
            <a:r>
              <a:rPr lang="en-US" altLang="en-US" sz="254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785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OVERVIEW </a:t>
            </a:r>
            <a:br>
              <a:rPr lang="en-US" altLang="en-US" dirty="0" smtClean="0"/>
            </a:br>
            <a:r>
              <a:rPr lang="en-US" altLang="en-US" dirty="0" smtClean="0"/>
              <a:t>Database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DBMS </a:t>
            </a:r>
            <a:endParaRPr lang="en-GB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429000"/>
            <a:ext cx="6400800" cy="1752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dirty="0" smtClean="0"/>
              <a:t> </a:t>
            </a:r>
            <a:endParaRPr lang="en-GB" altLang="en-US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60575" y="3581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en-US" altLang="en-US" kern="0" smtClean="0"/>
              <a:t> </a:t>
            </a:r>
            <a:r>
              <a:rPr lang="en-US" altLang="en-US" i="1" kern="0" smtClean="0"/>
              <a:t>Database </a:t>
            </a:r>
            <a:r>
              <a:rPr lang="en-US" altLang="en-US" kern="0" smtClean="0"/>
              <a:t> Terdistribusi</a:t>
            </a:r>
            <a:endParaRPr lang="en-GB" alt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507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27384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ENTITY – PEMINJAM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mtClean="0"/>
              <a:t>Entity: PEMINJAM</a:t>
            </a:r>
          </a:p>
          <a:p>
            <a:pPr marL="311045" indent="-311045" defTabSz="829452" eaLnBrk="1"/>
            <a:r>
              <a:rPr lang="en-US" altLang="en-US" smtClean="0"/>
              <a:t>Attributes:</a:t>
            </a:r>
          </a:p>
          <a:p>
            <a:pPr marL="673930" lvl="1" defTabSz="829452" eaLnBrk="1"/>
            <a:r>
              <a:rPr lang="en-US" altLang="en-US" smtClean="0"/>
              <a:t>ID</a:t>
            </a:r>
          </a:p>
          <a:p>
            <a:pPr marL="673930" lvl="1" defTabSz="829452" eaLnBrk="1"/>
            <a:r>
              <a:rPr lang="en-US" altLang="en-US" smtClean="0"/>
              <a:t>Nama</a:t>
            </a:r>
          </a:p>
          <a:p>
            <a:pPr marL="673930" lvl="1" defTabSz="829452" eaLnBrk="1"/>
            <a:r>
              <a:rPr lang="en-US" altLang="en-US" smtClean="0"/>
              <a:t>Alamat</a:t>
            </a:r>
          </a:p>
          <a:p>
            <a:pPr marL="673930" lvl="1" defTabSz="829452" eaLnBrk="1"/>
            <a:r>
              <a:rPr lang="en-US" altLang="en-US" smtClean="0"/>
              <a:t>Telepon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48064" y="1988840"/>
            <a:ext cx="1981440" cy="3715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PEMINJAM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8224" y="2635400"/>
            <a:ext cx="506848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ID*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4064" y="3132200"/>
            <a:ext cx="81943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Nama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4064" y="3603080"/>
            <a:ext cx="960497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Alamat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064" y="4121480"/>
            <a:ext cx="646693" cy="3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14" b="1">
                <a:latin typeface="Arial" panose="020B0604020202020204" pitchFamily="34" charset="0"/>
              </a:rPr>
              <a:t>Telp</a:t>
            </a:r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 rot="16200000" flipH="1">
            <a:off x="6072544" y="2475560"/>
            <a:ext cx="421920" cy="28944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</p:cNvCxnSpPr>
          <p:nvPr/>
        </p:nvCxnSpPr>
        <p:spPr bwMode="auto">
          <a:xfrm rot="16200000" flipH="1">
            <a:off x="5889663" y="2795240"/>
            <a:ext cx="789120" cy="2764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 rot="16200000" flipH="1">
            <a:off x="5595904" y="2952200"/>
            <a:ext cx="13910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rot="16200000" flipH="1">
            <a:off x="5336704" y="3211400"/>
            <a:ext cx="1909440" cy="305280"/>
          </a:xfrm>
          <a:prstGeom prst="bentConnector2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71784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27384"/>
            <a:ext cx="7806240" cy="1144921"/>
          </a:xfrm>
        </p:spPr>
        <p:txBody>
          <a:bodyPr/>
          <a:lstStyle/>
          <a:p>
            <a:pPr defTabSz="829452" eaLnBrk="1"/>
            <a:r>
              <a:rPr lang="en-US" altLang="en-US" smtClean="0"/>
              <a:t>DESKRIPSI DATA</a:t>
            </a:r>
          </a:p>
        </p:txBody>
      </p:sp>
      <p:graphicFrame>
        <p:nvGraphicFramePr>
          <p:cNvPr id="57400" name="Group 56"/>
          <p:cNvGraphicFramePr>
            <a:graphicFrameLocks noGrp="1"/>
          </p:cNvGraphicFramePr>
          <p:nvPr>
            <p:ph idx="1"/>
          </p:nvPr>
        </p:nvGraphicFramePr>
        <p:xfrm>
          <a:off x="672481" y="1781641"/>
          <a:ext cx="7954560" cy="3022894"/>
        </p:xfrm>
        <a:graphic>
          <a:graphicData uri="http://schemas.openxmlformats.org/drawingml/2006/table">
            <a:tbl>
              <a:tblPr/>
              <a:tblGrid>
                <a:gridCol w="239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932">
                <a:tc gridSpan="4"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PEMINJAM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NAMA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TIPE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PANJ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ctr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Times New Roman" pitchFamily="18" charset="0"/>
                        </a:rPr>
                        <a:t>KEY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PK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NAMA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ALAMAT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TELP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VARCHAR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6E6E6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45720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6E6E6"/>
                        </a:buClr>
                        <a:buSzPct val="45000"/>
                        <a:buFont typeface="Wingdings" pitchFamily="2" charset="2"/>
                        <a:buNone/>
                        <a:tabLst/>
                      </a:pP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2944" marR="82944" marT="41479" marB="41479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3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SQL - PEMINJAM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29452" eaLnBrk="1">
              <a:buNone/>
            </a:pPr>
            <a:r>
              <a:rPr lang="en-US" altLang="en-US" dirty="0" smtClean="0"/>
              <a:t>USE library;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Peminjam</a:t>
            </a:r>
            <a:r>
              <a:rPr lang="en-US" altLang="en-US" dirty="0" smtClean="0"/>
              <a:t> (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	ID CHAR(10) PRIMARY KEY,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nama</a:t>
            </a:r>
            <a:r>
              <a:rPr lang="en-US" altLang="en-US" dirty="0" smtClean="0"/>
              <a:t> VARCHAR(25),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alamat</a:t>
            </a:r>
            <a:r>
              <a:rPr lang="en-US" altLang="en-US" dirty="0" smtClean="0"/>
              <a:t> VARCHAR(25),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telp</a:t>
            </a:r>
            <a:r>
              <a:rPr lang="en-US" altLang="en-US" dirty="0" smtClean="0"/>
              <a:t> VARCHAR(15) </a:t>
            </a:r>
          </a:p>
          <a:p>
            <a:pPr marL="0" indent="0" defTabSz="829452" eaLnBrk="1">
              <a:buNone/>
            </a:pPr>
            <a:r>
              <a:rPr lang="en-US" alt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078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ERD - LIBRARY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83360" y="1796041"/>
            <a:ext cx="2090880" cy="58896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03">
                <a:solidFill>
                  <a:schemeClr val="tx1"/>
                </a:solidFill>
              </a:rPr>
              <a:t>PEMINJAM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6362641" y="1777178"/>
            <a:ext cx="2090880" cy="588960"/>
          </a:xfrm>
          <a:prstGeom prst="rect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2903" dirty="0" smtClean="0">
                <a:solidFill>
                  <a:schemeClr val="tx1"/>
                </a:solidFill>
              </a:rPr>
              <a:t>BUKU</a:t>
            </a:r>
            <a:endParaRPr lang="en-US" altLang="en-US" sz="2903" dirty="0">
              <a:solidFill>
                <a:schemeClr val="tx1"/>
              </a:solidFill>
            </a:endParaRPr>
          </a:p>
        </p:txBody>
      </p:sp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3788641" y="1600201"/>
            <a:ext cx="1501920" cy="914400"/>
          </a:xfrm>
          <a:prstGeom prst="diamond">
            <a:avLst/>
          </a:prstGeom>
          <a:solidFill>
            <a:srgbClr val="00B8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/>
            <a:r>
              <a:rPr lang="en-US" altLang="en-US" sz="4898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8678" name="Line 9"/>
          <p:cNvSpPr>
            <a:spLocks noChangeShapeType="1"/>
          </p:cNvSpPr>
          <p:nvPr/>
        </p:nvSpPr>
        <p:spPr bwMode="auto">
          <a:xfrm flipH="1">
            <a:off x="2874241" y="2056680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>
            <a:off x="5290561" y="2056680"/>
            <a:ext cx="104544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RELATIONSHIP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>
              <a:lnSpc>
                <a:spcPct val="150000"/>
              </a:lnSpc>
            </a:pPr>
            <a:r>
              <a:rPr lang="en-US" altLang="en-US" smtClean="0"/>
              <a:t>RELASI BISA MENJADI TABLE JIKA HUBUNGAN ANTAR ENTITY </a:t>
            </a:r>
            <a:r>
              <a:rPr lang="id-ID" altLang="en-US" smtClean="0"/>
              <a:t> </a:t>
            </a:r>
            <a:r>
              <a:rPr lang="en-US" altLang="en-US" smtClean="0"/>
              <a:t>N – N</a:t>
            </a:r>
          </a:p>
          <a:p>
            <a:pPr eaLnBrk="1">
              <a:lnSpc>
                <a:spcPct val="150000"/>
              </a:lnSpc>
            </a:pPr>
            <a:r>
              <a:rPr lang="en-US" altLang="en-US" smtClean="0"/>
              <a:t>PADA RELASI </a:t>
            </a:r>
            <a:r>
              <a:rPr lang="id-ID" altLang="en-US" smtClean="0"/>
              <a:t> </a:t>
            </a:r>
            <a:r>
              <a:rPr lang="en-US" altLang="en-US" smtClean="0"/>
              <a:t>N – N, BISA MEMPUNYAI ATRIBUT </a:t>
            </a:r>
          </a:p>
        </p:txBody>
      </p:sp>
    </p:spTree>
    <p:extLst>
      <p:ext uri="{BB962C8B-B14F-4D97-AF65-F5344CB8AC3E}">
        <p14:creationId xmlns:p14="http://schemas.microsoft.com/office/powerpoint/2010/main" val="28163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dan</a:t>
            </a:r>
            <a:r>
              <a:rPr lang="en-US" dirty="0" smtClean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Database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koleksi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(data </a:t>
            </a:r>
            <a:r>
              <a:rPr lang="en-US" sz="2800" dirty="0" err="1" smtClean="0"/>
              <a:t>tersedia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Database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entity/table,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table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reprensentasi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r>
              <a:rPr lang="en-US" sz="2800" dirty="0" smtClean="0"/>
              <a:t> </a:t>
            </a:r>
            <a:r>
              <a:rPr lang="en-US" sz="2800" dirty="0" err="1" smtClean="0"/>
              <a:t>nyata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table </a:t>
            </a:r>
            <a:r>
              <a:rPr lang="en-US" sz="2800" dirty="0" err="1" smtClean="0"/>
              <a:t>tediri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field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entity.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4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dan</a:t>
            </a:r>
            <a:r>
              <a:rPr lang="en-US" dirty="0" smtClean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554"/>
            <a:ext cx="8435280" cy="5111750"/>
          </a:xfrm>
        </p:spPr>
        <p:txBody>
          <a:bodyPr/>
          <a:lstStyle/>
          <a:p>
            <a:r>
              <a:rPr lang="en-US" sz="2600" dirty="0" smtClean="0"/>
              <a:t>DBMS </a:t>
            </a:r>
            <a:r>
              <a:rPr lang="id-ID" sz="2600" dirty="0" smtClean="0"/>
              <a:t>adalah kumpulan program yang memungkinkan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pembuatan</a:t>
            </a:r>
            <a:r>
              <a:rPr lang="id-ID" sz="2600" dirty="0" smtClean="0"/>
              <a:t> dan pemeliharaan database. DBMS tersedia sebagai paket perangkat lunak yang memfasilitasi definisi, konstruksi, manipulasi dan berbagi data dalam database. </a:t>
            </a:r>
            <a:endParaRPr lang="en-US" sz="2600" dirty="0" smtClean="0"/>
          </a:p>
          <a:p>
            <a:r>
              <a:rPr lang="id-ID" sz="2600" dirty="0" smtClean="0"/>
              <a:t>Definisi database </a:t>
            </a:r>
            <a:r>
              <a:rPr lang="en-US" sz="2600" dirty="0" err="1" smtClean="0"/>
              <a:t>merupakan</a:t>
            </a:r>
            <a:r>
              <a:rPr lang="en-US" sz="2600" dirty="0" smtClean="0"/>
              <a:t> </a:t>
            </a:r>
            <a:r>
              <a:rPr lang="en-US" sz="2600" dirty="0" err="1" smtClean="0"/>
              <a:t>bentuk</a:t>
            </a:r>
            <a:r>
              <a:rPr lang="en-US" sz="2600" dirty="0" smtClean="0"/>
              <a:t> detail </a:t>
            </a:r>
            <a:r>
              <a:rPr lang="en-US" sz="2600" dirty="0" err="1" smtClean="0"/>
              <a:t>tentang</a:t>
            </a:r>
            <a:r>
              <a:rPr lang="en-US" sz="2600" dirty="0" smtClean="0"/>
              <a:t> </a:t>
            </a:r>
            <a:r>
              <a:rPr lang="id-ID" sz="2600" dirty="0" smtClean="0"/>
              <a:t>struktur dari database. </a:t>
            </a:r>
            <a:endParaRPr lang="en-US" sz="2600" dirty="0" smtClean="0"/>
          </a:p>
          <a:p>
            <a:r>
              <a:rPr lang="en-US" sz="2600" dirty="0" err="1" smtClean="0"/>
              <a:t>Konstruksi</a:t>
            </a:r>
            <a:r>
              <a:rPr lang="id-ID" sz="2600" dirty="0" smtClean="0"/>
              <a:t> database melibatkan penyimpanan  data dalam media penyimpanan. </a:t>
            </a:r>
            <a:endParaRPr lang="en-US" sz="2600" dirty="0" smtClean="0"/>
          </a:p>
          <a:p>
            <a:r>
              <a:rPr lang="id-ID" sz="2600" dirty="0" smtClean="0"/>
              <a:t>Manipulasi mengacu pada informasi mengambil dari database, memperbarui database dan menghasilkan laporan</a:t>
            </a:r>
            <a:r>
              <a:rPr lang="en-US" sz="2600" dirty="0" smtClean="0"/>
              <a:t>, </a:t>
            </a:r>
            <a:r>
              <a:rPr lang="en-US" sz="2600" dirty="0" err="1" smtClean="0"/>
              <a:t>pengelolaan</a:t>
            </a:r>
            <a:r>
              <a:rPr lang="en-US" sz="2600" dirty="0" smtClean="0"/>
              <a:t> </a:t>
            </a:r>
            <a:r>
              <a:rPr lang="en-US" sz="2600" dirty="0" err="1" smtClean="0"/>
              <a:t>akses</a:t>
            </a:r>
            <a:r>
              <a:rPr lang="en-US" sz="2600" dirty="0" smtClean="0"/>
              <a:t> </a:t>
            </a:r>
            <a:r>
              <a:rPr lang="en-US" sz="2600" dirty="0" err="1" smtClean="0"/>
              <a:t>pengguna</a:t>
            </a:r>
            <a:r>
              <a:rPr lang="en-US" sz="2600" dirty="0" smtClean="0"/>
              <a:t>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83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DBMS </a:t>
            </a:r>
            <a:r>
              <a:rPr lang="en-US" dirty="0" err="1" smtClean="0"/>
              <a:t>dan</a:t>
            </a:r>
            <a:r>
              <a:rPr lang="en-US" dirty="0" smtClean="0"/>
              <a:t> Package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1750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DBMS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Automatic Teller Machines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Train Reservation System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Employee Management System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Student Information System</a:t>
            </a:r>
          </a:p>
          <a:p>
            <a:pPr marL="457200" indent="-457200"/>
            <a:r>
              <a:rPr lang="en-US" dirty="0" smtClean="0"/>
              <a:t>Package DBMS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MySQL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Oracle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SQL Server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</a:t>
            </a:r>
            <a:r>
              <a:rPr lang="en-US" dirty="0" err="1" smtClean="0"/>
              <a:t>dBASE</a:t>
            </a:r>
            <a:endParaRPr lang="en-US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/>
              <a:t>  PostgreSQL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DBMS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42" t="22438" r="48893" b="48031"/>
          <a:stretch/>
        </p:blipFill>
        <p:spPr>
          <a:xfrm>
            <a:off x="519900" y="1124743"/>
            <a:ext cx="2463158" cy="2037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882" t="35235" r="48340" b="27360"/>
          <a:stretch/>
        </p:blipFill>
        <p:spPr>
          <a:xfrm>
            <a:off x="513875" y="3573016"/>
            <a:ext cx="2469183" cy="200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7901" t="58860" r="34504" b="24406"/>
          <a:stretch/>
        </p:blipFill>
        <p:spPr>
          <a:xfrm>
            <a:off x="3203848" y="1867319"/>
            <a:ext cx="5522919" cy="1224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5686" t="46063" r="43913" b="28344"/>
          <a:stretch/>
        </p:blipFill>
        <p:spPr>
          <a:xfrm>
            <a:off x="3219527" y="3702848"/>
            <a:ext cx="5507240" cy="18722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1401" y="1435454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Relational DBMS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0769" y="333351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Oriented DBMS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511175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id-ID" dirty="0" smtClean="0"/>
              <a:t>kema </a:t>
            </a:r>
            <a:r>
              <a:rPr lang="id-ID" sz="2600" dirty="0" smtClean="0"/>
              <a:t>database</a:t>
            </a:r>
            <a:r>
              <a:rPr lang="id-ID" dirty="0" smtClean="0"/>
              <a:t> adalah deskripsi dari database yang ditentukan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id-ID" dirty="0" smtClean="0"/>
              <a:t> desain database dan </a:t>
            </a:r>
            <a:r>
              <a:rPr lang="en-US" dirty="0" err="1" smtClean="0"/>
              <a:t>meminimalisasi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id-ID" dirty="0" smtClean="0"/>
              <a:t>perubahan </a:t>
            </a:r>
            <a:r>
              <a:rPr lang="en-US" dirty="0" smtClean="0"/>
              <a:t>database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Skema</a:t>
            </a:r>
            <a:r>
              <a:rPr lang="en-US" dirty="0" smtClean="0"/>
              <a:t> database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proses m</a:t>
            </a:r>
            <a:r>
              <a:rPr lang="id-ID" dirty="0" smtClean="0"/>
              <a:t>endefinisikan organisasi data, </a:t>
            </a:r>
            <a:r>
              <a:rPr lang="en-US" dirty="0" err="1" smtClean="0"/>
              <a:t>relasionship</a:t>
            </a:r>
            <a:r>
              <a:rPr lang="id-ID" dirty="0" smtClean="0"/>
              <a:t>, </a:t>
            </a:r>
            <a:r>
              <a:rPr lang="en-US" dirty="0" smtClean="0"/>
              <a:t>&amp;</a:t>
            </a:r>
            <a:r>
              <a:rPr lang="id-ID" dirty="0" smtClean="0"/>
              <a:t> </a:t>
            </a:r>
            <a:r>
              <a:rPr lang="en-US" dirty="0" err="1" smtClean="0"/>
              <a:t>batasan-batasannya</a:t>
            </a:r>
            <a:r>
              <a:rPr lang="id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255241"/>
            <a:ext cx="7806240" cy="1146240"/>
          </a:xfrm>
        </p:spPr>
        <p:txBody>
          <a:bodyPr/>
          <a:lstStyle/>
          <a:p>
            <a:pPr algn="ctr" defTabSz="829452" eaLnBrk="1"/>
            <a:r>
              <a:rPr lang="en-US" altLang="en-US" sz="3266"/>
              <a:t>DATABASE MANAGEMENT SYSTEM (DBMS)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>
              <a:lnSpc>
                <a:spcPct val="150000"/>
              </a:lnSpc>
            </a:pPr>
            <a:r>
              <a:rPr lang="en-US" altLang="en-US" sz="2400" dirty="0" err="1"/>
              <a:t>Koleksi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saling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berhubungan</a:t>
            </a:r>
            <a:endParaRPr lang="en-US" altLang="en-US" sz="2400" dirty="0"/>
          </a:p>
          <a:p>
            <a:pPr marL="311045" indent="-311045" defTabSz="829452" eaLnBrk="1">
              <a:lnSpc>
                <a:spcPct val="150000"/>
              </a:lnSpc>
            </a:pPr>
            <a:r>
              <a:rPr lang="en-US" altLang="en-US" sz="2400" dirty="0" err="1"/>
              <a:t>Himpunan</a:t>
            </a:r>
            <a:r>
              <a:rPr lang="en-US" altLang="en-US" sz="2400" dirty="0"/>
              <a:t> program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mengakses</a:t>
            </a:r>
            <a:r>
              <a:rPr lang="en-US" altLang="en-US" sz="2400" dirty="0"/>
              <a:t> data</a:t>
            </a:r>
          </a:p>
          <a:p>
            <a:pPr marL="311045" indent="-311045" defTabSz="829452" eaLnBrk="1">
              <a:lnSpc>
                <a:spcPct val="150000"/>
              </a:lnSpc>
            </a:pPr>
            <a:r>
              <a:rPr lang="en-US" altLang="en-US" sz="2400" dirty="0"/>
              <a:t>DBMS </a:t>
            </a:r>
            <a:r>
              <a:rPr lang="en-US" altLang="en-US" sz="2400" dirty="0" err="1"/>
              <a:t>memuat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mengenai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seluruh</a:t>
            </a:r>
            <a:r>
              <a:rPr lang="en-US" altLang="en-US" sz="2400" dirty="0"/>
              <a:t>/</a:t>
            </a:r>
            <a:r>
              <a:rPr lang="en-US" altLang="en-US" sz="2400" dirty="0" err="1"/>
              <a:t>sebagian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fakta-fakta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keterangan-keterangan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perusahaan</a:t>
            </a:r>
            <a:endParaRPr lang="en-US" altLang="en-US" sz="2400" dirty="0"/>
          </a:p>
          <a:p>
            <a:pPr marL="311045" indent="-311045" defTabSz="829452" eaLnBrk="1">
              <a:lnSpc>
                <a:spcPct val="150000"/>
              </a:lnSpc>
            </a:pPr>
            <a:r>
              <a:rPr lang="en-US" altLang="en-US" sz="2400" dirty="0"/>
              <a:t>DBMS </a:t>
            </a:r>
            <a:r>
              <a:rPr lang="en-US" altLang="en-US" sz="2400" dirty="0" err="1"/>
              <a:t>meyediakan</a:t>
            </a:r>
            <a:r>
              <a:rPr lang="en-US" altLang="en-US" sz="2400" dirty="0"/>
              <a:t> “environment” yang </a:t>
            </a:r>
            <a:r>
              <a:rPr lang="en-US" altLang="en-US" sz="2400" dirty="0" err="1"/>
              <a:t>cocok</a:t>
            </a:r>
            <a:r>
              <a:rPr lang="en-US" altLang="en-US" sz="2400" dirty="0"/>
              <a:t>/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efisien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id-ID" altLang="en-US" sz="2400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525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9435"/>
            <a:ext cx="8784976" cy="446390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Create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CREATE TABLE STUDENT ( ROLL INTEGER PRIMARY KEY, NAME VARCHAR(25), YEAR INTEGER, STREAM VARCHAR(10) );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INSERT INTO STUDENT ( ROLL, NAME, YEAR, STREAM) VALUES ( 1, 'ANKIT JHA', 1, 'COMPUTER SCIENCE');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Retrieve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SELECT NAME FROM STUDENT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WHERE STREAM = 'COMPUTER SCIENCE';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ALTER TABLE STUDENT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ADD ( ADDRESS VARCHAR2(50) );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062002"/>
            <a:ext cx="8212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Terdapat</a:t>
            </a:r>
            <a:r>
              <a:rPr lang="en-US" sz="2800" dirty="0" smtClean="0">
                <a:solidFill>
                  <a:schemeClr val="bg1"/>
                </a:solidFill>
              </a:rPr>
              <a:t> 4 </a:t>
            </a:r>
            <a:r>
              <a:rPr lang="en-US" sz="2800" dirty="0" err="1" smtClean="0">
                <a:solidFill>
                  <a:schemeClr val="bg1"/>
                </a:solidFill>
              </a:rPr>
              <a:t>Operasi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database </a:t>
            </a:r>
            <a:r>
              <a:rPr lang="en-US" sz="2800" dirty="0" err="1" smtClean="0">
                <a:solidFill>
                  <a:schemeClr val="bg1"/>
                </a:solidFill>
              </a:rPr>
              <a:t>yaitu</a:t>
            </a:r>
            <a:r>
              <a:rPr lang="en-US" sz="2800" dirty="0" smtClean="0">
                <a:solidFill>
                  <a:schemeClr val="bg1"/>
                </a:solidFill>
              </a:rPr>
              <a:t> Create, Retrieve, Update and Delete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Update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UPDATE STUDENT SET STREAM = 'ELECTRONICS AND COMMUNICATIONS'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WHERE STREAM = 'ELECTRONICS';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ALTER TABLE STUDENT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ADD ( ADDRESS VARCHAR2(50) );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</a:rPr>
              <a:t>Delete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 smtClean="0"/>
              <a:t>DELETE FROM STUDENT WHERE YEAR = 4;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20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sz="2000" dirty="0"/>
              <a:t>DROP TABLE STUDENT;</a:t>
            </a:r>
          </a:p>
        </p:txBody>
      </p:sp>
    </p:spTree>
    <p:extLst>
      <p:ext uri="{BB962C8B-B14F-4D97-AF65-F5344CB8AC3E}">
        <p14:creationId xmlns:p14="http://schemas.microsoft.com/office/powerpoint/2010/main" val="39700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102991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DDBMS – </a:t>
            </a:r>
            <a:r>
              <a:rPr lang="en-US" altLang="en-US" sz="3200" dirty="0" smtClean="0"/>
              <a:t> Distributed Databases</a:t>
            </a:r>
            <a:endParaRPr lang="en-GB" altLang="en-US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429000"/>
            <a:ext cx="6400800" cy="1752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dirty="0" smtClean="0"/>
              <a:t> </a:t>
            </a:r>
            <a:endParaRPr lang="en-GB" altLang="en-US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60575" y="3581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en-US" altLang="en-US" kern="0" smtClean="0"/>
              <a:t> </a:t>
            </a:r>
            <a:r>
              <a:rPr lang="en-US" altLang="en-US" i="1" kern="0" smtClean="0"/>
              <a:t>Database </a:t>
            </a:r>
            <a:r>
              <a:rPr lang="en-US" altLang="en-US" kern="0" smtClean="0"/>
              <a:t> Terdistribusi</a:t>
            </a:r>
            <a:endParaRPr lang="en-GB" alt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9368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686800" cy="5111750"/>
          </a:xfrm>
        </p:spPr>
        <p:txBody>
          <a:bodyPr/>
          <a:lstStyle/>
          <a:p>
            <a:pPr marL="0" indent="0">
              <a:buNone/>
            </a:pPr>
            <a:r>
              <a:rPr lang="id-ID" sz="2200" dirty="0"/>
              <a:t>Database terdistribusi adalah kumpulan beberapa database yang saling berhubungan, yang tersebar secara fisik di berbagai lokasi yang berkomunikasi melalui jaringan komputer.</a:t>
            </a:r>
            <a:endParaRPr lang="en-US" sz="2200" dirty="0"/>
          </a:p>
        </p:txBody>
      </p:sp>
      <p:pic>
        <p:nvPicPr>
          <p:cNvPr id="2050" name="Picture 2" descr="Image result for distributed databa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1" t="20842" r="9819" b="5264"/>
          <a:stretch/>
        </p:blipFill>
        <p:spPr bwMode="auto">
          <a:xfrm>
            <a:off x="533400" y="2471558"/>
            <a:ext cx="3836170" cy="26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istributed databases"/>
          <p:cNvSpPr>
            <a:spLocks noChangeAspect="1" noChangeArrowheads="1"/>
          </p:cNvSpPr>
          <p:nvPr/>
        </p:nvSpPr>
        <p:spPr bwMode="auto">
          <a:xfrm>
            <a:off x="155575" y="-1698625"/>
            <a:ext cx="7810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distributed databa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40" y="2409824"/>
            <a:ext cx="4161438" cy="28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111750"/>
          </a:xfrm>
        </p:spPr>
        <p:txBody>
          <a:bodyPr/>
          <a:lstStyle/>
          <a:p>
            <a:r>
              <a:rPr lang="id-ID" sz="2400" dirty="0"/>
              <a:t>Database </a:t>
            </a:r>
            <a:r>
              <a:rPr lang="en-US" sz="2400" dirty="0" err="1" smtClean="0"/>
              <a:t>merupakan</a:t>
            </a:r>
            <a:r>
              <a:rPr lang="id-ID" sz="2400" dirty="0" smtClean="0"/>
              <a:t> </a:t>
            </a:r>
            <a:r>
              <a:rPr lang="id-ID" sz="2400" dirty="0"/>
              <a:t>koleksi secara logis saling terkait satu sama </a:t>
            </a:r>
            <a:r>
              <a:rPr lang="id-ID" sz="2400" dirty="0" smtClean="0"/>
              <a:t>lain</a:t>
            </a:r>
            <a:r>
              <a:rPr lang="en-US" sz="2400" dirty="0" smtClean="0"/>
              <a:t>,</a:t>
            </a:r>
            <a:r>
              <a:rPr lang="id-ID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id-ID" sz="2400" dirty="0" smtClean="0"/>
              <a:t>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sbg</a:t>
            </a:r>
            <a:r>
              <a:rPr lang="en-US" sz="2400" dirty="0" smtClean="0"/>
              <a:t> 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/>
              <a:t>database tunggal.</a:t>
            </a:r>
            <a:r>
              <a:rPr lang="en-US" sz="2400" dirty="0" smtClean="0"/>
              <a:t> </a:t>
            </a:r>
          </a:p>
          <a:p>
            <a:r>
              <a:rPr lang="id-ID" sz="2400" dirty="0" smtClean="0"/>
              <a:t>Data </a:t>
            </a:r>
            <a:r>
              <a:rPr lang="id-ID" sz="2400" dirty="0"/>
              <a:t>disimpan secara fisik di beberapa </a:t>
            </a:r>
            <a:r>
              <a:rPr lang="en-US" sz="2400" dirty="0" smtClean="0"/>
              <a:t>site</a:t>
            </a:r>
            <a:r>
              <a:rPr lang="id-ID" sz="2400" dirty="0" smtClean="0"/>
              <a:t>. </a:t>
            </a:r>
            <a:r>
              <a:rPr lang="id-ID" sz="2400" dirty="0"/>
              <a:t>Data di setiap situs dapat </a:t>
            </a:r>
            <a:r>
              <a:rPr lang="id-ID" sz="2400" dirty="0" smtClean="0"/>
              <a:t>dikelola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id-ID" sz="2400" dirty="0" smtClean="0"/>
              <a:t>independen </a:t>
            </a:r>
            <a:r>
              <a:rPr lang="id-ID" sz="2400" dirty="0"/>
              <a:t>DBMS dari situs </a:t>
            </a:r>
            <a:r>
              <a:rPr lang="id-ID" sz="2400" dirty="0" smtClean="0"/>
              <a:t>lain.</a:t>
            </a:r>
            <a:endParaRPr lang="en-US" sz="2400" dirty="0" smtClean="0"/>
          </a:p>
          <a:p>
            <a:r>
              <a:rPr lang="id-ID" sz="2400" dirty="0" smtClean="0"/>
              <a:t>Prosesor </a:t>
            </a:r>
            <a:r>
              <a:rPr lang="id-ID" sz="2400" dirty="0"/>
              <a:t>di </a:t>
            </a:r>
            <a:r>
              <a:rPr lang="en-US" sz="2400" dirty="0" smtClean="0"/>
              <a:t>site</a:t>
            </a:r>
            <a:r>
              <a:rPr lang="id-ID" sz="2400" dirty="0" smtClean="0"/>
              <a:t> terhubung </a:t>
            </a:r>
            <a:r>
              <a:rPr lang="id-ID" sz="2400" dirty="0"/>
              <a:t>melalui </a:t>
            </a:r>
            <a:r>
              <a:rPr lang="id-ID" sz="2400" dirty="0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id-ID" sz="2400" dirty="0" smtClean="0"/>
              <a:t>tidak memiliki</a:t>
            </a:r>
            <a:r>
              <a:rPr lang="en-US" sz="2400" dirty="0" smtClean="0"/>
              <a:t> </a:t>
            </a:r>
            <a:r>
              <a:rPr lang="id-ID" sz="2400" dirty="0" smtClean="0"/>
              <a:t>konfigurasi multiprosesor.</a:t>
            </a:r>
            <a:endParaRPr lang="en-US" sz="2400" dirty="0" smtClean="0"/>
          </a:p>
          <a:p>
            <a:r>
              <a:rPr lang="en-US" sz="2400" dirty="0" smtClean="0"/>
              <a:t>Database</a:t>
            </a:r>
            <a:r>
              <a:rPr lang="id-ID" sz="2400" dirty="0" smtClean="0"/>
              <a:t> </a:t>
            </a:r>
            <a:r>
              <a:rPr lang="id-ID" sz="2400" dirty="0"/>
              <a:t>terdistribusi bukan sistem file yang terhubung secara </a:t>
            </a:r>
            <a:r>
              <a:rPr lang="en-US" sz="2400" dirty="0" err="1" smtClean="0"/>
              <a:t>terbuka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r>
              <a:rPr lang="id-ID" sz="2400" dirty="0" smtClean="0"/>
              <a:t>Database </a:t>
            </a:r>
            <a:r>
              <a:rPr lang="id-ID" sz="2400" dirty="0"/>
              <a:t>terdistribusi menggabungkan pengolahan transaksi, tetapi tidak identik dengan sistem pemrosesan transaksi.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638"/>
            <a:ext cx="8535988" cy="777875"/>
          </a:xfrm>
        </p:spPr>
        <p:txBody>
          <a:bodyPr/>
          <a:lstStyle/>
          <a:p>
            <a:r>
              <a:rPr lang="en-US" sz="2600" dirty="0" smtClean="0"/>
              <a:t>Distributed Database Management System (DDBMS)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907827"/>
            <a:ext cx="8229600" cy="511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</a:t>
            </a:r>
            <a:r>
              <a:rPr lang="id-ID" sz="2400" dirty="0" smtClean="0"/>
              <a:t>istem </a:t>
            </a:r>
            <a:r>
              <a:rPr lang="id-ID" sz="2400" dirty="0"/>
              <a:t>manajemen database terdistribusi (DDBMS) adalah perangkat lunak sistem terpusat yang mengelola database terdistribusi dengan cara seolah-olah itu semua disimpan dalam satu lokasi.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34392" y="263691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Fitur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400" y="3149379"/>
            <a:ext cx="87021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DDBMS </a:t>
            </a:r>
            <a:r>
              <a:rPr lang="en-US" sz="2000" dirty="0" err="1" smtClean="0">
                <a:solidFill>
                  <a:schemeClr val="bg1"/>
                </a:solidFill>
              </a:rPr>
              <a:t>digunakan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create</a:t>
            </a:r>
            <a:r>
              <a:rPr lang="en-US" sz="2000" dirty="0">
                <a:solidFill>
                  <a:schemeClr val="bg1"/>
                </a:solidFill>
              </a:rPr>
              <a:t>, retrieve, update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delete </a:t>
            </a:r>
            <a:r>
              <a:rPr lang="en-US" sz="2000" dirty="0" smtClean="0">
                <a:solidFill>
                  <a:schemeClr val="bg1"/>
                </a:solidFill>
              </a:rPr>
              <a:t>distributed </a:t>
            </a:r>
            <a:r>
              <a:rPr lang="en-US" sz="2000" dirty="0">
                <a:solidFill>
                  <a:schemeClr val="bg1"/>
                </a:solidFill>
              </a:rPr>
              <a:t>databases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Sinkronisasi</a:t>
            </a:r>
            <a:r>
              <a:rPr lang="en-US" sz="2000" dirty="0" smtClean="0">
                <a:solidFill>
                  <a:schemeClr val="bg1"/>
                </a:solidFill>
              </a:rPr>
              <a:t> database </a:t>
            </a:r>
            <a:r>
              <a:rPr lang="en-US" sz="2000" dirty="0" err="1" smtClean="0">
                <a:solidFill>
                  <a:schemeClr val="bg1"/>
                </a:solidFill>
              </a:rPr>
              <a:t>dilakukan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periodik</a:t>
            </a:r>
            <a:r>
              <a:rPr lang="en-US" sz="2000" dirty="0" smtClean="0">
                <a:solidFill>
                  <a:schemeClr val="bg1"/>
                </a:solidFill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</a:rPr>
              <a:t>menyediakan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mekanisme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akses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</a:rPr>
              <a:t> virtual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transparan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pengguna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Memastikan</a:t>
            </a:r>
            <a:r>
              <a:rPr lang="en-US" sz="2000" dirty="0" smtClean="0">
                <a:solidFill>
                  <a:schemeClr val="bg1"/>
                </a:solidFill>
              </a:rPr>
              <a:t> data yang </a:t>
            </a:r>
            <a:r>
              <a:rPr lang="en-US" sz="2000" dirty="0" err="1" smtClean="0">
                <a:solidFill>
                  <a:schemeClr val="bg1"/>
                </a:solidFill>
              </a:rPr>
              <a:t>dimodifikasi</a:t>
            </a:r>
            <a:r>
              <a:rPr lang="en-US" sz="2000" dirty="0" smtClean="0">
                <a:solidFill>
                  <a:schemeClr val="bg1"/>
                </a:solidFill>
              </a:rPr>
              <a:t> di </a:t>
            </a:r>
            <a:r>
              <a:rPr lang="en-US" sz="2000" dirty="0" err="1" smtClean="0">
                <a:solidFill>
                  <a:schemeClr val="bg1"/>
                </a:solidFill>
              </a:rPr>
              <a:t>satu</a:t>
            </a:r>
            <a:r>
              <a:rPr lang="en-US" sz="2000" dirty="0" smtClean="0">
                <a:solidFill>
                  <a:schemeClr val="bg1"/>
                </a:solidFill>
              </a:rPr>
              <a:t> site </a:t>
            </a:r>
            <a:r>
              <a:rPr lang="en-US" sz="2000" dirty="0" err="1" smtClean="0">
                <a:solidFill>
                  <a:schemeClr val="bg1"/>
                </a:solidFill>
              </a:rPr>
              <a:t>manapun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secara</a:t>
            </a:r>
            <a:r>
              <a:rPr lang="en-US" sz="2000" dirty="0" smtClean="0">
                <a:solidFill>
                  <a:schemeClr val="bg1"/>
                </a:solidFill>
              </a:rPr>
              <a:t> universal </a:t>
            </a:r>
            <a:r>
              <a:rPr lang="en-US" sz="2000" dirty="0" err="1" smtClean="0">
                <a:solidFill>
                  <a:schemeClr val="bg1"/>
                </a:solidFill>
              </a:rPr>
              <a:t>diperbaharui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id-ID" sz="2000" dirty="0" smtClean="0">
                <a:solidFill>
                  <a:schemeClr val="bg1"/>
                </a:solidFill>
              </a:rPr>
              <a:t>igunakan </a:t>
            </a:r>
            <a:r>
              <a:rPr lang="id-ID" sz="2000" dirty="0">
                <a:solidFill>
                  <a:schemeClr val="bg1"/>
                </a:solidFill>
              </a:rPr>
              <a:t>dalam area aplikasi </a:t>
            </a:r>
            <a:r>
              <a:rPr lang="en-US" sz="2000" dirty="0" smtClean="0">
                <a:solidFill>
                  <a:schemeClr val="bg1"/>
                </a:solidFill>
              </a:rPr>
              <a:t>yang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>
                <a:solidFill>
                  <a:schemeClr val="bg1"/>
                </a:solidFill>
              </a:rPr>
              <a:t>volume </a:t>
            </a:r>
            <a:r>
              <a:rPr lang="en-US" sz="2000" dirty="0" smtClean="0">
                <a:solidFill>
                  <a:schemeClr val="bg1"/>
                </a:solidFill>
              </a:rPr>
              <a:t>data yang </a:t>
            </a:r>
            <a:r>
              <a:rPr lang="id-ID" sz="2000" dirty="0" smtClean="0">
                <a:solidFill>
                  <a:schemeClr val="bg1"/>
                </a:solidFill>
              </a:rPr>
              <a:t>besar dan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 smtClean="0">
                <a:solidFill>
                  <a:schemeClr val="bg1"/>
                </a:solidFill>
              </a:rPr>
              <a:t>diakses </a:t>
            </a:r>
            <a:r>
              <a:rPr lang="id-ID" sz="2000" dirty="0">
                <a:solidFill>
                  <a:schemeClr val="bg1"/>
                </a:solidFill>
              </a:rPr>
              <a:t>oleh banyak pengguna secara bersamaan</a:t>
            </a:r>
            <a:r>
              <a:rPr lang="id-ID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Didesain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platform database yang </a:t>
            </a:r>
            <a:r>
              <a:rPr lang="en-US" sz="2000" dirty="0" err="1" smtClean="0">
                <a:solidFill>
                  <a:schemeClr val="bg1"/>
                </a:solidFill>
              </a:rPr>
              <a:t>heterogen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Pemeliharaan</a:t>
            </a:r>
            <a:r>
              <a:rPr lang="id-ID" sz="2000" dirty="0" smtClean="0">
                <a:solidFill>
                  <a:schemeClr val="bg1"/>
                </a:solidFill>
              </a:rPr>
              <a:t> </a:t>
            </a:r>
            <a:r>
              <a:rPr lang="id-ID" sz="2000" dirty="0">
                <a:solidFill>
                  <a:schemeClr val="bg1"/>
                </a:solidFill>
              </a:rPr>
              <a:t>kerahasiaan dan integritas data dari database.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Fungsi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Tambahan</a:t>
            </a:r>
            <a:r>
              <a:rPr lang="en-US" altLang="en-US" sz="2800" dirty="0" smtClean="0"/>
              <a:t> Distributed Databases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Keeping track of data</a:t>
            </a:r>
          </a:p>
          <a:p>
            <a:r>
              <a:rPr lang="en-US" altLang="en-US" dirty="0"/>
              <a:t>Proses query yang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yang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replikasi</a:t>
            </a:r>
            <a:r>
              <a:rPr lang="en-US" altLang="en-US" dirty="0"/>
              <a:t> data</a:t>
            </a:r>
          </a:p>
          <a:p>
            <a:r>
              <a:rPr lang="en-US" altLang="en-US" dirty="0" smtClean="0"/>
              <a:t>Recovery / </a:t>
            </a:r>
            <a:r>
              <a:rPr lang="en-US" altLang="en-US" dirty="0" err="1" smtClean="0"/>
              <a:t>Pemulihan</a:t>
            </a:r>
            <a:r>
              <a:rPr lang="en-US" altLang="en-US" dirty="0" smtClean="0"/>
              <a:t> </a:t>
            </a:r>
            <a:r>
              <a:rPr lang="en-US" altLang="en-US" dirty="0"/>
              <a:t>basis data </a:t>
            </a:r>
            <a:r>
              <a:rPr lang="en-US" altLang="en-US" dirty="0" err="1"/>
              <a:t>terdistribusi</a:t>
            </a:r>
            <a:endParaRPr lang="en-US" altLang="en-US" dirty="0"/>
          </a:p>
          <a:p>
            <a:r>
              <a:rPr lang="en-US" altLang="en-US" dirty="0" err="1"/>
              <a:t>Keamanan</a:t>
            </a:r>
            <a:endParaRPr lang="en-US" altLang="en-US" dirty="0"/>
          </a:p>
          <a:p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direktori</a:t>
            </a:r>
            <a:r>
              <a:rPr lang="en-US" altLang="en-US" dirty="0"/>
              <a:t> (</a:t>
            </a:r>
            <a:r>
              <a:rPr lang="en-US" altLang="en-US" dirty="0" err="1"/>
              <a:t>katalog</a:t>
            </a:r>
            <a:r>
              <a:rPr lang="en-US" altLang="en-US" dirty="0"/>
              <a:t>) </a:t>
            </a:r>
            <a:r>
              <a:rPr lang="en-US" altLang="en-US" dirty="0" err="1" smtClean="0"/>
              <a:t>terdistribusi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22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/>
              <a:t>Faktor</a:t>
            </a:r>
            <a:r>
              <a:rPr lang="en-US" sz="2600" dirty="0" smtClean="0"/>
              <a:t> Yang </a:t>
            </a:r>
            <a:r>
              <a:rPr lang="en-US" sz="2600" dirty="0" err="1" smtClean="0"/>
              <a:t>Mendorong</a:t>
            </a:r>
            <a:r>
              <a:rPr lang="en-US" sz="2600" dirty="0" smtClean="0"/>
              <a:t> </a:t>
            </a:r>
            <a:r>
              <a:rPr lang="en-US" sz="2600" dirty="0" err="1" smtClean="0"/>
              <a:t>Kebutuhan</a:t>
            </a:r>
            <a:r>
              <a:rPr lang="en-US" sz="2600" dirty="0" smtClean="0"/>
              <a:t> DDBMS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578"/>
            <a:ext cx="8507288" cy="51117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Distributed </a:t>
            </a:r>
            <a:r>
              <a:rPr lang="en-US" sz="2400" dirty="0">
                <a:solidFill>
                  <a:srgbClr val="FFFF00"/>
                </a:solidFill>
              </a:rPr>
              <a:t>Nature of Organizational </a:t>
            </a:r>
            <a:r>
              <a:rPr lang="en-US" sz="2400" dirty="0" smtClean="0">
                <a:solidFill>
                  <a:srgbClr val="FFFF00"/>
                </a:solidFill>
              </a:rPr>
              <a:t>Units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 smtClean="0"/>
              <a:t>Tuntutan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/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berkembang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cabang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lokasi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berjauhan</a:t>
            </a:r>
            <a:r>
              <a:rPr lang="en-US" sz="22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Need </a:t>
            </a:r>
            <a:r>
              <a:rPr lang="en-US" sz="2400" dirty="0">
                <a:solidFill>
                  <a:srgbClr val="FFFF00"/>
                </a:solidFill>
              </a:rPr>
              <a:t>for Sharing of </a:t>
            </a:r>
            <a:r>
              <a:rPr lang="en-US" sz="2400" dirty="0" smtClean="0">
                <a:solidFill>
                  <a:srgbClr val="FFFF00"/>
                </a:solidFill>
              </a:rPr>
              <a:t>Data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dirty="0" err="1" smtClean="0"/>
              <a:t>Kebutuhan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bersama-sama</a:t>
            </a:r>
            <a:r>
              <a:rPr lang="en-US" sz="2200" dirty="0" smtClean="0"/>
              <a:t> </a:t>
            </a:r>
            <a:r>
              <a:rPr lang="en-US" sz="2200" dirty="0" err="1" smtClean="0"/>
              <a:t>antar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perusahaan</a:t>
            </a: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Support </a:t>
            </a:r>
            <a:r>
              <a:rPr lang="en-US" sz="2400" dirty="0">
                <a:solidFill>
                  <a:srgbClr val="FFFF00"/>
                </a:solidFill>
              </a:rPr>
              <a:t>for Both OLTP and </a:t>
            </a:r>
            <a:r>
              <a:rPr lang="en-US" sz="2400" dirty="0" smtClean="0">
                <a:solidFill>
                  <a:srgbClr val="FFFF00"/>
                </a:solidFill>
              </a:rPr>
              <a:t>OLAP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aktifitas</a:t>
            </a:r>
            <a:r>
              <a:rPr lang="en-US" sz="2400" dirty="0" smtClean="0"/>
              <a:t> OLTP </a:t>
            </a:r>
            <a:r>
              <a:rPr lang="en-US" sz="2400" dirty="0" err="1" smtClean="0"/>
              <a:t>dan</a:t>
            </a:r>
            <a:r>
              <a:rPr lang="en-US" sz="2400" dirty="0" smtClean="0"/>
              <a:t> OLAP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Database Recovery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 err="1" smtClean="0"/>
              <a:t>Replikasi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recovery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database crash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 Support </a:t>
            </a:r>
            <a:r>
              <a:rPr lang="en-US" sz="2400" dirty="0">
                <a:solidFill>
                  <a:srgbClr val="FFFF00"/>
                </a:solidFill>
              </a:rPr>
              <a:t>for Multiple Application </a:t>
            </a:r>
            <a:r>
              <a:rPr lang="en-US" sz="2400" dirty="0" smtClean="0">
                <a:solidFill>
                  <a:srgbClr val="FFFF00"/>
                </a:solidFill>
              </a:rPr>
              <a:t>Software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 smtClean="0"/>
              <a:t>DDBMS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universal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platfor</a:t>
            </a:r>
            <a:r>
              <a:rPr lang="en-US" sz="2000" dirty="0"/>
              <a:t>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878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</a:t>
            </a:r>
            <a:r>
              <a:rPr lang="en-US" dirty="0" smtClean="0"/>
              <a:t>Development</a:t>
            </a:r>
          </a:p>
          <a:p>
            <a:r>
              <a:rPr lang="en-US" dirty="0"/>
              <a:t>More </a:t>
            </a:r>
            <a:r>
              <a:rPr lang="en-US" dirty="0" smtClean="0"/>
              <a:t>Reliable</a:t>
            </a:r>
          </a:p>
          <a:p>
            <a:r>
              <a:rPr lang="en-US" dirty="0"/>
              <a:t>Better </a:t>
            </a:r>
            <a:r>
              <a:rPr lang="en-US" dirty="0" smtClean="0"/>
              <a:t>Response</a:t>
            </a:r>
          </a:p>
          <a:p>
            <a:r>
              <a:rPr lang="en-US" dirty="0"/>
              <a:t>Lower 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21028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Kerugian</a:t>
            </a:r>
            <a:r>
              <a:rPr lang="en-US" dirty="0" smtClean="0"/>
              <a:t> Distributed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complex and expensive </a:t>
            </a:r>
            <a:r>
              <a:rPr lang="en-US" dirty="0" smtClean="0"/>
              <a:t>software</a:t>
            </a:r>
          </a:p>
          <a:p>
            <a:r>
              <a:rPr lang="en-US" dirty="0"/>
              <a:t>Processing </a:t>
            </a:r>
            <a:r>
              <a:rPr lang="en-US" dirty="0" smtClean="0"/>
              <a:t>overhead</a:t>
            </a:r>
          </a:p>
          <a:p>
            <a:r>
              <a:rPr lang="en-US" dirty="0"/>
              <a:t>Data </a:t>
            </a:r>
            <a:r>
              <a:rPr lang="en-US" dirty="0" smtClean="0"/>
              <a:t>integrity</a:t>
            </a:r>
          </a:p>
          <a:p>
            <a:r>
              <a:rPr lang="en-US" dirty="0"/>
              <a:t>Overheads for improper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904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DBMS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049280" y="3037321"/>
            <a:ext cx="829440" cy="82944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29452" eaLnBrk="1"/>
            <a:r>
              <a:rPr lang="en-US" altLang="en-US" sz="2177"/>
              <a:t>DB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658240" y="1581481"/>
            <a:ext cx="3611520" cy="374112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/>
            <a:endParaRPr lang="id-ID" altLang="en-US" sz="2177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18241" y="2197801"/>
            <a:ext cx="117648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29452" eaLnBrk="1">
              <a:spcBef>
                <a:spcPct val="50000"/>
              </a:spcBef>
            </a:pPr>
            <a:r>
              <a:rPr lang="en-US" altLang="en-US" sz="2177"/>
              <a:t>DBMS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V="1">
            <a:off x="1306081" y="4866121"/>
            <a:ext cx="1372320" cy="11750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045441" y="1731240"/>
            <a:ext cx="1568160" cy="97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6336001" y="1600201"/>
            <a:ext cx="1437120" cy="111024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5878081" y="4866121"/>
            <a:ext cx="1568160" cy="97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Centralised</a:t>
            </a:r>
            <a:r>
              <a:rPr lang="en-US" sz="3200" dirty="0" smtClean="0"/>
              <a:t> vs Distributed Databases</a:t>
            </a:r>
            <a:endParaRPr lang="en-US" sz="3200" dirty="0"/>
          </a:p>
        </p:txBody>
      </p:sp>
      <p:pic>
        <p:nvPicPr>
          <p:cNvPr id="1026" name="Picture 2" descr="Image result for distributed databa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3"/>
          <a:stretch/>
        </p:blipFill>
        <p:spPr bwMode="auto">
          <a:xfrm>
            <a:off x="533400" y="1196752"/>
            <a:ext cx="828707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APLIKASI DATA 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>
              <a:lnSpc>
                <a:spcPct val="150000"/>
              </a:lnSpc>
            </a:pPr>
            <a:r>
              <a:rPr lang="en-US" altLang="en-US" smtClean="0"/>
              <a:t>Database digunakan pada hampir semua lapisan kehidupan (seharusnya)</a:t>
            </a:r>
          </a:p>
          <a:p>
            <a:pPr marL="311045" indent="-311045" defTabSz="829452" eaLnBrk="1">
              <a:lnSpc>
                <a:spcPct val="150000"/>
              </a:lnSpc>
            </a:pPr>
            <a:r>
              <a:rPr lang="en-US" altLang="en-US" smtClean="0"/>
              <a:t>Aplikasi Database antara lain</a:t>
            </a:r>
          </a:p>
          <a:p>
            <a:pPr marL="673930" lvl="1" defTabSz="829452" eaLnBrk="1">
              <a:lnSpc>
                <a:spcPct val="150000"/>
              </a:lnSpc>
            </a:pPr>
            <a:r>
              <a:rPr lang="en-US" altLang="en-US" smtClean="0"/>
              <a:t>Banking	: Semua Transaksi</a:t>
            </a:r>
          </a:p>
          <a:p>
            <a:pPr marL="673930" lvl="1" defTabSz="829452" eaLnBrk="1">
              <a:lnSpc>
                <a:spcPct val="150000"/>
              </a:lnSpc>
            </a:pPr>
            <a:r>
              <a:rPr lang="en-US" altLang="en-US" smtClean="0"/>
              <a:t>Universitas	: Registrasi, Nilai</a:t>
            </a:r>
          </a:p>
          <a:p>
            <a:pPr marL="673930" lvl="1" defTabSz="829452" eaLnBrk="1">
              <a:lnSpc>
                <a:spcPct val="150000"/>
              </a:lnSpc>
            </a:pPr>
            <a:r>
              <a:rPr lang="en-US" altLang="en-US" smtClean="0"/>
              <a:t>Penjualan	: Konsumen, Product, Pembelian</a:t>
            </a:r>
          </a:p>
        </p:txBody>
      </p:sp>
    </p:spTree>
    <p:extLst>
      <p:ext uri="{BB962C8B-B14F-4D97-AF65-F5344CB8AC3E}">
        <p14:creationId xmlns:p14="http://schemas.microsoft.com/office/powerpoint/2010/main" val="2154839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27384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Review DBMS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z="2400" dirty="0" err="1"/>
              <a:t>Aplikasi</a:t>
            </a:r>
            <a:r>
              <a:rPr lang="en-US" altLang="en-US" sz="2400" dirty="0"/>
              <a:t> data base </a:t>
            </a:r>
            <a:r>
              <a:rPr lang="en-US" altLang="en-US" sz="2400" dirty="0" err="1"/>
              <a:t>dibangun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paling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sistem</a:t>
            </a:r>
            <a:endParaRPr lang="en-US" altLang="en-US" sz="2400" dirty="0"/>
          </a:p>
          <a:p>
            <a:pPr marL="311045" indent="-311045" defTabSz="829452" eaLnBrk="1"/>
            <a:r>
              <a:rPr lang="en-US" altLang="en-US" sz="2400" dirty="0" err="1"/>
              <a:t>Penggunaan</a:t>
            </a:r>
            <a:r>
              <a:rPr lang="en-US" altLang="en-US" sz="2400" dirty="0"/>
              <a:t> file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menyimpan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mempunyai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kelemahan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lain:</a:t>
            </a:r>
          </a:p>
          <a:p>
            <a:pPr marL="673930" lvl="1" defTabSz="829452" eaLnBrk="1"/>
            <a:r>
              <a:rPr lang="en-US" altLang="en-US" sz="2400" dirty="0"/>
              <a:t>Data </a:t>
            </a:r>
            <a:r>
              <a:rPr lang="en-US" altLang="en-US" sz="2400" dirty="0" err="1"/>
              <a:t>redundan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inkonsisten</a:t>
            </a:r>
            <a:endParaRPr lang="en-US" altLang="en-US" sz="2400" dirty="0"/>
          </a:p>
          <a:p>
            <a:pPr marL="673930" lvl="1" defTabSz="829452" eaLnBrk="1"/>
            <a:r>
              <a:rPr lang="en-US" altLang="en-US" sz="2400" dirty="0" err="1"/>
              <a:t>Kesulitan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pengaksesan</a:t>
            </a:r>
            <a:r>
              <a:rPr lang="en-US" altLang="en-US" sz="2400" dirty="0"/>
              <a:t> data</a:t>
            </a:r>
          </a:p>
          <a:p>
            <a:pPr marL="673930" lvl="1" defTabSz="829452" eaLnBrk="1"/>
            <a:r>
              <a:rPr lang="en-US" altLang="en-US" sz="2400" dirty="0" err="1"/>
              <a:t>Isolasi</a:t>
            </a:r>
            <a:r>
              <a:rPr lang="en-US" altLang="en-US" sz="2400" dirty="0"/>
              <a:t> data – multiple data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format data</a:t>
            </a:r>
          </a:p>
          <a:p>
            <a:pPr marL="673930" lvl="1" defTabSz="829452" eaLnBrk="1"/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integritas</a:t>
            </a:r>
            <a:endParaRPr lang="en-US" altLang="en-US" sz="2400" dirty="0"/>
          </a:p>
          <a:p>
            <a:pPr marL="673930" lvl="1" defTabSz="829452" eaLnBrk="1"/>
            <a:r>
              <a:rPr lang="en-US" altLang="en-US" sz="2400" dirty="0" err="1"/>
              <a:t>Pengaksesan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oleh</a:t>
            </a:r>
            <a:r>
              <a:rPr lang="en-US" altLang="en-US" sz="2400" dirty="0"/>
              <a:t> user yang </a:t>
            </a:r>
            <a:r>
              <a:rPr lang="en-US" altLang="en-US" sz="2400" dirty="0" err="1"/>
              <a:t>berbeda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bersamaan</a:t>
            </a:r>
            <a:endParaRPr lang="en-US" altLang="en-US" sz="2400" dirty="0"/>
          </a:p>
          <a:p>
            <a:pPr marL="673930" lvl="1" defTabSz="829452" eaLnBrk="1">
              <a:buNone/>
            </a:pPr>
            <a:r>
              <a:rPr lang="en-US" altLang="en-US" sz="2400" dirty="0"/>
              <a:t>	(concurrent-access problem)</a:t>
            </a:r>
          </a:p>
          <a:p>
            <a:pPr marL="673930" lvl="1" defTabSz="829452" eaLnBrk="1"/>
            <a:r>
              <a:rPr lang="en-US" altLang="en-US" sz="2400" dirty="0" err="1"/>
              <a:t>Keamanan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783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99392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dirty="0" smtClean="0"/>
              <a:t>LEVEL ABSTRAKSI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z="2400" dirty="0" smtClean="0">
                <a:solidFill>
                  <a:srgbClr val="FFFF00"/>
                </a:solidFill>
              </a:rPr>
              <a:t>PHISYCAL LEVEL (Internal Schema)</a:t>
            </a:r>
          </a:p>
          <a:p>
            <a:pPr marL="673930" lvl="1" defTabSz="829452" eaLnBrk="1"/>
            <a:r>
              <a:rPr lang="en-US" altLang="en-US" sz="2400" dirty="0" err="1" smtClean="0"/>
              <a:t>Menggambarkan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bagaimana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record/</a:t>
            </a:r>
            <a:r>
              <a:rPr lang="en-US" altLang="en-US" sz="2400" dirty="0" err="1" smtClean="0"/>
              <a:t>informasi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disimpan</a:t>
            </a:r>
            <a:endParaRPr lang="en-US" altLang="en-US" sz="2400" dirty="0" smtClean="0"/>
          </a:p>
          <a:p>
            <a:pPr marL="673930" lvl="1" defTabSz="829452" eaLnBrk="1"/>
            <a:r>
              <a:rPr lang="en-US" altLang="en-US" sz="2400" dirty="0" err="1" smtClean="0"/>
              <a:t>Deskripsi</a:t>
            </a:r>
            <a:r>
              <a:rPr lang="en-US" altLang="en-US" sz="2400" dirty="0" smtClean="0"/>
              <a:t> detail </a:t>
            </a:r>
            <a:r>
              <a:rPr lang="en-US" altLang="en-US" sz="2400" dirty="0" err="1" smtClean="0"/>
              <a:t>mengenai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struktur</a:t>
            </a:r>
            <a:r>
              <a:rPr lang="en-US" altLang="en-US" sz="2400" dirty="0" smtClean="0"/>
              <a:t> data </a:t>
            </a:r>
          </a:p>
          <a:p>
            <a:pPr marL="311045" indent="-311045" defTabSz="829452" eaLnBrk="1"/>
            <a:r>
              <a:rPr lang="en-US" altLang="en-US" sz="2400" dirty="0" smtClean="0">
                <a:solidFill>
                  <a:srgbClr val="FFFF00"/>
                </a:solidFill>
              </a:rPr>
              <a:t>LOGICAL LEVEL (Logical </a:t>
            </a:r>
            <a:r>
              <a:rPr lang="en-US" altLang="en-US" sz="2400" dirty="0" err="1" smtClean="0">
                <a:solidFill>
                  <a:srgbClr val="FFFF00"/>
                </a:solidFill>
              </a:rPr>
              <a:t>Schena</a:t>
            </a:r>
            <a:r>
              <a:rPr lang="en-US" altLang="en-US" sz="2400" dirty="0">
                <a:solidFill>
                  <a:srgbClr val="FFFF00"/>
                </a:solidFill>
              </a:rPr>
              <a:t>)</a:t>
            </a:r>
            <a:endParaRPr lang="en-US" altLang="en-US" sz="2400" dirty="0" smtClean="0">
              <a:solidFill>
                <a:srgbClr val="FFFF00"/>
              </a:solidFill>
            </a:endParaRPr>
          </a:p>
          <a:p>
            <a:pPr marL="673930" lvl="1" defTabSz="829452" eaLnBrk="1"/>
            <a:r>
              <a:rPr lang="en-US" altLang="en-US" sz="2400" dirty="0" err="1" smtClean="0"/>
              <a:t>Menggambarkan</a:t>
            </a:r>
            <a:r>
              <a:rPr lang="en-US" altLang="en-US" sz="2400" dirty="0" smtClean="0"/>
              <a:t> database </a:t>
            </a:r>
            <a:r>
              <a:rPr lang="en-US" altLang="en-US" sz="2400" dirty="0" err="1" smtClean="0"/>
              <a:t>disimpan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hubungan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antar</a:t>
            </a:r>
            <a:r>
              <a:rPr lang="id-ID" altLang="en-US" sz="2400" dirty="0" smtClean="0"/>
              <a:t>-</a:t>
            </a:r>
            <a:r>
              <a:rPr lang="en-US" altLang="en-US" sz="2400" dirty="0" smtClean="0"/>
              <a:t>data</a:t>
            </a:r>
          </a:p>
          <a:p>
            <a:pPr marL="673930" lvl="1" defTabSz="829452" eaLnBrk="1"/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DBA</a:t>
            </a:r>
          </a:p>
          <a:p>
            <a:pPr marL="311045" indent="-311045" defTabSz="829452" eaLnBrk="1"/>
            <a:r>
              <a:rPr lang="en-US" altLang="en-US" sz="2400" dirty="0" smtClean="0">
                <a:solidFill>
                  <a:srgbClr val="FFFF00"/>
                </a:solidFill>
              </a:rPr>
              <a:t>VIEW LEVEL (External Schema)</a:t>
            </a:r>
          </a:p>
          <a:p>
            <a:pPr marL="673930" lvl="1" defTabSz="829452" eaLnBrk="1"/>
            <a:r>
              <a:rPr lang="en-US" altLang="en-US" sz="2400" dirty="0" err="1" smtClean="0"/>
              <a:t>Aplikasi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menyembunyikan</a:t>
            </a:r>
            <a:r>
              <a:rPr lang="en-US" altLang="en-US" sz="2400" dirty="0" smtClean="0"/>
              <a:t> detail </a:t>
            </a:r>
            <a:r>
              <a:rPr lang="en-US" altLang="en-US" sz="2400" dirty="0" err="1" smtClean="0"/>
              <a:t>tipe</a:t>
            </a:r>
            <a:r>
              <a:rPr lang="en-US" altLang="en-US" sz="2400" dirty="0" smtClean="0"/>
              <a:t> data (information hiding)</a:t>
            </a:r>
          </a:p>
          <a:p>
            <a:pPr marL="673930" lvl="1" defTabSz="829452" eaLnBrk="1"/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oleh</a:t>
            </a:r>
            <a:r>
              <a:rPr lang="en-US" altLang="en-US" sz="2400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34555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Three-schema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44" t="28345" r="20634" b="29328"/>
          <a:stretch/>
        </p:blipFill>
        <p:spPr>
          <a:xfrm>
            <a:off x="533400" y="1124744"/>
            <a:ext cx="8202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-21496"/>
            <a:ext cx="7806240" cy="1146240"/>
          </a:xfrm>
        </p:spPr>
        <p:txBody>
          <a:bodyPr/>
          <a:lstStyle/>
          <a:p>
            <a:pPr defTabSz="829452" eaLnBrk="1"/>
            <a:r>
              <a:rPr lang="en-US" altLang="en-US" sz="3266" dirty="0"/>
              <a:t>DATA DEFINITION LANGUAGE (DDL)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045" indent="-311045" defTabSz="829452" eaLnBrk="1"/>
            <a:r>
              <a:rPr lang="en-US" altLang="en-US" sz="2540" dirty="0" err="1"/>
              <a:t>Notasi</a:t>
            </a:r>
            <a:r>
              <a:rPr lang="en-US" altLang="en-US" sz="2540" dirty="0"/>
              <a:t> </a:t>
            </a:r>
            <a:r>
              <a:rPr lang="en-US" altLang="en-US" sz="2540" dirty="0" err="1"/>
              <a:t>spesifikasi</a:t>
            </a:r>
            <a:r>
              <a:rPr lang="en-US" altLang="en-US" sz="2540" dirty="0"/>
              <a:t> </a:t>
            </a:r>
            <a:r>
              <a:rPr lang="en-US" altLang="en-US" sz="2540" dirty="0" err="1"/>
              <a:t>untuk</a:t>
            </a:r>
            <a:r>
              <a:rPr lang="en-US" altLang="en-US" sz="2540" dirty="0"/>
              <a:t> </a:t>
            </a:r>
            <a:r>
              <a:rPr lang="en-US" altLang="en-US" sz="2540" dirty="0" err="1"/>
              <a:t>mendefinisikan</a:t>
            </a:r>
            <a:r>
              <a:rPr lang="en-US" altLang="en-US" sz="2540" dirty="0"/>
              <a:t> </a:t>
            </a:r>
            <a:r>
              <a:rPr lang="en-US" altLang="en-US" sz="2540" dirty="0" err="1"/>
              <a:t>skema</a:t>
            </a:r>
            <a:r>
              <a:rPr lang="en-US" altLang="en-US" sz="2540" dirty="0"/>
              <a:t> data base</a:t>
            </a:r>
          </a:p>
          <a:p>
            <a:pPr marL="0" indent="0" defTabSz="829452" eaLnBrk="1">
              <a:buNone/>
            </a:pPr>
            <a:r>
              <a:rPr lang="en-US" altLang="en-US" sz="2540" dirty="0"/>
              <a:t> </a:t>
            </a:r>
            <a:r>
              <a:rPr lang="en-US" altLang="en-US" sz="2540" dirty="0" smtClean="0"/>
              <a:t>   </a:t>
            </a:r>
            <a:r>
              <a:rPr lang="en-US" altLang="en-US" sz="2540" dirty="0" err="1" smtClean="0"/>
              <a:t>Contoh</a:t>
            </a:r>
            <a:r>
              <a:rPr lang="en-US" altLang="en-US" sz="2540" dirty="0"/>
              <a:t>:</a:t>
            </a:r>
          </a:p>
          <a:p>
            <a:pPr marL="311045" indent="-311045" defTabSz="829452" eaLnBrk="1">
              <a:buNone/>
            </a:pPr>
            <a:r>
              <a:rPr lang="en-US" altLang="en-US" sz="2540" dirty="0"/>
              <a:t>	CREATE TABLE account(</a:t>
            </a:r>
          </a:p>
          <a:p>
            <a:pPr marL="311045" indent="-311045" defTabSz="829452" eaLnBrk="1">
              <a:buNone/>
            </a:pPr>
            <a:r>
              <a:rPr lang="en-US" altLang="en-US" sz="2540" dirty="0"/>
              <a:t>		</a:t>
            </a:r>
            <a:r>
              <a:rPr lang="en-US" altLang="en-US" sz="2540" dirty="0" err="1"/>
              <a:t>account_number</a:t>
            </a:r>
            <a:r>
              <a:rPr lang="en-US" altLang="en-US" sz="2540" dirty="0"/>
              <a:t>	char(10</a:t>
            </a:r>
            <a:r>
              <a:rPr lang="en-US" altLang="en-US" sz="2540" dirty="0" smtClean="0"/>
              <a:t>), balance</a:t>
            </a:r>
            <a:r>
              <a:rPr lang="en-US" altLang="en-US" sz="2540" dirty="0" smtClean="0"/>
              <a:t> </a:t>
            </a:r>
            <a:r>
              <a:rPr lang="en-US" altLang="en-US" sz="2540" dirty="0" smtClean="0"/>
              <a:t>integer</a:t>
            </a:r>
            <a:r>
              <a:rPr lang="en-US" altLang="en-US" sz="2540" dirty="0"/>
              <a:t>)</a:t>
            </a:r>
          </a:p>
          <a:p>
            <a:pPr marL="311045" indent="-311045" defTabSz="829452" eaLnBrk="1"/>
            <a:r>
              <a:rPr lang="en-US" altLang="en-US" sz="2540" dirty="0"/>
              <a:t>DDL Compiler </a:t>
            </a:r>
            <a:r>
              <a:rPr lang="en-US" altLang="en-US" sz="2540" dirty="0" err="1"/>
              <a:t>membangkitkan</a:t>
            </a:r>
            <a:r>
              <a:rPr lang="en-US" altLang="en-US" sz="2540" dirty="0"/>
              <a:t> </a:t>
            </a:r>
            <a:r>
              <a:rPr lang="en-US" altLang="en-US" sz="2540" dirty="0" err="1"/>
              <a:t>himpunan</a:t>
            </a:r>
            <a:r>
              <a:rPr lang="en-US" altLang="en-US" sz="2540" dirty="0"/>
              <a:t> </a:t>
            </a:r>
            <a:r>
              <a:rPr lang="en-US" altLang="en-US" sz="2540" dirty="0" err="1"/>
              <a:t>tabel</a:t>
            </a:r>
            <a:r>
              <a:rPr lang="en-US" altLang="en-US" sz="2540" dirty="0"/>
              <a:t> </a:t>
            </a:r>
            <a:r>
              <a:rPr lang="en-US" altLang="en-US" sz="2540" dirty="0" err="1"/>
              <a:t>dalam</a:t>
            </a:r>
            <a:r>
              <a:rPr lang="en-US" altLang="en-US" sz="2540" dirty="0"/>
              <a:t> </a:t>
            </a:r>
            <a:r>
              <a:rPr lang="en-US" altLang="en-US" sz="2540" dirty="0" err="1"/>
              <a:t>kamus</a:t>
            </a:r>
            <a:r>
              <a:rPr lang="en-US" altLang="en-US" sz="2540" dirty="0"/>
              <a:t> data</a:t>
            </a:r>
          </a:p>
          <a:p>
            <a:pPr marL="311045" indent="-311045" defTabSz="829452" eaLnBrk="1"/>
            <a:r>
              <a:rPr lang="en-US" altLang="en-US" sz="2540" dirty="0" err="1"/>
              <a:t>Kamus</a:t>
            </a:r>
            <a:r>
              <a:rPr lang="en-US" altLang="en-US" sz="2540" dirty="0"/>
              <a:t> data </a:t>
            </a:r>
            <a:r>
              <a:rPr lang="en-US" altLang="en-US" sz="2540" dirty="0" err="1"/>
              <a:t>memuat</a:t>
            </a:r>
            <a:r>
              <a:rPr lang="en-US" altLang="en-US" sz="2540" dirty="0"/>
              <a:t> metadata </a:t>
            </a:r>
            <a:r>
              <a:rPr lang="en-US" altLang="en-US" sz="2540" dirty="0" smtClean="0"/>
              <a:t>(</a:t>
            </a:r>
            <a:r>
              <a:rPr lang="en-US" altLang="en-US" sz="2540" dirty="0" err="1" smtClean="0"/>
              <a:t>deskripsi</a:t>
            </a:r>
            <a:r>
              <a:rPr lang="en-US" altLang="en-US" sz="2540" dirty="0" smtClean="0"/>
              <a:t> </a:t>
            </a:r>
            <a:r>
              <a:rPr lang="en-US" altLang="en-US" sz="2540" dirty="0" err="1"/>
              <a:t>tentang</a:t>
            </a:r>
            <a:r>
              <a:rPr lang="en-US" altLang="en-US" sz="254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4122359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1079</Words>
  <Application>Microsoft Office PowerPoint</Application>
  <PresentationFormat>On-screen Show (4:3)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Default Design</vt:lpstr>
      <vt:lpstr>Database, DBMS dan DDBMS (Distributed Databases)</vt:lpstr>
      <vt:lpstr>OVERVIEW  Database dan DBMS </vt:lpstr>
      <vt:lpstr>DATABASE MANAGEMENT SYSTEM (DBMS)</vt:lpstr>
      <vt:lpstr>DBMS</vt:lpstr>
      <vt:lpstr>APLIKASI DATA BASE</vt:lpstr>
      <vt:lpstr>Review DBMS</vt:lpstr>
      <vt:lpstr>LEVEL ABSTRAKSI</vt:lpstr>
      <vt:lpstr>Three-schema architecture</vt:lpstr>
      <vt:lpstr>DATA DEFINITION LANGUAGE (DDL)</vt:lpstr>
      <vt:lpstr>DATA MANIPULATION LANGUAGE (DML)</vt:lpstr>
      <vt:lpstr>STANDARD QUERY LANGUAGE</vt:lpstr>
      <vt:lpstr>EVOLUSI BASIS DATA</vt:lpstr>
      <vt:lpstr>EVOLUSI BASIS DATA (2)</vt:lpstr>
      <vt:lpstr>ELEMEN UTAMA</vt:lpstr>
      <vt:lpstr>KASUS - PERPUSTAKAAN</vt:lpstr>
      <vt:lpstr>MERANCANG SKEMA DB (1)</vt:lpstr>
      <vt:lpstr>ENTITY UTAMA (1)</vt:lpstr>
      <vt:lpstr>DESKRIPSI DATA</vt:lpstr>
      <vt:lpstr>SQL - BUKU</vt:lpstr>
      <vt:lpstr>ENTITY – PEMINJAM</vt:lpstr>
      <vt:lpstr>DESKRIPSI DATA</vt:lpstr>
      <vt:lpstr>SQL - PEMINJAM</vt:lpstr>
      <vt:lpstr>ERD - LIBRARY</vt:lpstr>
      <vt:lpstr>RELATIONSHIP</vt:lpstr>
      <vt:lpstr>Database dan DBMS</vt:lpstr>
      <vt:lpstr>Database dan DBMS</vt:lpstr>
      <vt:lpstr>Aplikasi DBMS dan Package DBMS</vt:lpstr>
      <vt:lpstr>Type of DBMS</vt:lpstr>
      <vt:lpstr>Skema Database</vt:lpstr>
      <vt:lpstr>Operations on DBMS</vt:lpstr>
      <vt:lpstr>Operations on DBMS</vt:lpstr>
      <vt:lpstr>DDBMS –  Distributed Databases</vt:lpstr>
      <vt:lpstr>Distributed Databases</vt:lpstr>
      <vt:lpstr>Fitur Distributed Databases</vt:lpstr>
      <vt:lpstr>Distributed Database Management System (DDBMS)</vt:lpstr>
      <vt:lpstr>Fungsi Tambahan Distributed Databases</vt:lpstr>
      <vt:lpstr>Faktor Yang Mendorong Kebutuhan DDBMS</vt:lpstr>
      <vt:lpstr>Keuntungan Distributed Databases</vt:lpstr>
      <vt:lpstr>Kerugian Distributed Databases</vt:lpstr>
      <vt:lpstr>Centralised vs Distributed Databases</vt:lpstr>
    </vt:vector>
  </TitlesOfParts>
  <Company>Palembang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TERDISTRIBUSI</dc:title>
  <dc:creator>A Wahyu Sudrajat</dc:creator>
  <cp:lastModifiedBy>Admin</cp:lastModifiedBy>
  <cp:revision>65</cp:revision>
  <dcterms:created xsi:type="dcterms:W3CDTF">2007-10-30T16:42:14Z</dcterms:created>
  <dcterms:modified xsi:type="dcterms:W3CDTF">2017-02-28T03:44:25Z</dcterms:modified>
</cp:coreProperties>
</file>