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8" r:id="rId4"/>
    <p:sldId id="259" r:id="rId5"/>
    <p:sldId id="261" r:id="rId6"/>
    <p:sldId id="262" r:id="rId7"/>
    <p:sldId id="263" r:id="rId8"/>
    <p:sldId id="264" r:id="rId9"/>
    <p:sldId id="265" r:id="rId10"/>
    <p:sldId id="267" r:id="rId11"/>
    <p:sldId id="268" r:id="rId12"/>
    <p:sldId id="266" r:id="rId13"/>
    <p:sldId id="26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2386" y="-79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3D598F1-F3DD-402C-A853-4FE1580BE5C4}" type="datetimeFigureOut">
              <a:rPr lang="en-IN" smtClean="0"/>
              <a:t>16-07-2020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648C44-772E-46A6-814A-2EA27275D67F}" type="slidenum">
              <a:rPr lang="en-IN" smtClean="0"/>
              <a:t>‹#›</a:t>
            </a:fld>
            <a:endParaRPr lang="en-IN"/>
          </a:p>
        </p:txBody>
      </p:sp>
    </p:spTree>
    <p:extLst>
      <p:ext uri="{BB962C8B-B14F-4D97-AF65-F5344CB8AC3E}">
        <p14:creationId xmlns:p14="http://schemas.microsoft.com/office/powerpoint/2010/main" val="318375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D598F1-F3DD-402C-A853-4FE1580BE5C4}" type="datetimeFigureOut">
              <a:rPr lang="en-IN" smtClean="0"/>
              <a:t>16-07-2020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648C44-772E-46A6-814A-2EA27275D67F}" type="slidenum">
              <a:rPr lang="en-IN" smtClean="0"/>
              <a:t>‹#›</a:t>
            </a:fld>
            <a:endParaRPr lang="en-IN"/>
          </a:p>
        </p:txBody>
      </p:sp>
    </p:spTree>
    <p:extLst>
      <p:ext uri="{BB962C8B-B14F-4D97-AF65-F5344CB8AC3E}">
        <p14:creationId xmlns:p14="http://schemas.microsoft.com/office/powerpoint/2010/main" val="1439628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D598F1-F3DD-402C-A853-4FE1580BE5C4}" type="datetimeFigureOut">
              <a:rPr lang="en-IN" smtClean="0"/>
              <a:t>16-07-2020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648C44-772E-46A6-814A-2EA27275D67F}" type="slidenum">
              <a:rPr lang="en-IN" smtClean="0"/>
              <a:t>‹#›</a:t>
            </a:fld>
            <a:endParaRPr lang="en-IN"/>
          </a:p>
        </p:txBody>
      </p:sp>
    </p:spTree>
    <p:extLst>
      <p:ext uri="{BB962C8B-B14F-4D97-AF65-F5344CB8AC3E}">
        <p14:creationId xmlns:p14="http://schemas.microsoft.com/office/powerpoint/2010/main" val="79456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D598F1-F3DD-402C-A853-4FE1580BE5C4}" type="datetimeFigureOut">
              <a:rPr lang="en-IN" smtClean="0"/>
              <a:t>16-07-2020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648C44-772E-46A6-814A-2EA27275D67F}" type="slidenum">
              <a:rPr lang="en-IN" smtClean="0"/>
              <a:t>‹#›</a:t>
            </a:fld>
            <a:endParaRPr lang="en-IN"/>
          </a:p>
        </p:txBody>
      </p:sp>
    </p:spTree>
    <p:extLst>
      <p:ext uri="{BB962C8B-B14F-4D97-AF65-F5344CB8AC3E}">
        <p14:creationId xmlns:p14="http://schemas.microsoft.com/office/powerpoint/2010/main" val="2755859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D598F1-F3DD-402C-A853-4FE1580BE5C4}" type="datetimeFigureOut">
              <a:rPr lang="en-IN" smtClean="0"/>
              <a:t>16-07-2020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648C44-772E-46A6-814A-2EA27275D67F}" type="slidenum">
              <a:rPr lang="en-IN" smtClean="0"/>
              <a:t>‹#›</a:t>
            </a:fld>
            <a:endParaRPr lang="en-IN"/>
          </a:p>
        </p:txBody>
      </p:sp>
    </p:spTree>
    <p:extLst>
      <p:ext uri="{BB962C8B-B14F-4D97-AF65-F5344CB8AC3E}">
        <p14:creationId xmlns:p14="http://schemas.microsoft.com/office/powerpoint/2010/main" val="1991263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3D598F1-F3DD-402C-A853-4FE1580BE5C4}" type="datetimeFigureOut">
              <a:rPr lang="en-IN" smtClean="0"/>
              <a:t>16-07-2020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648C44-772E-46A6-814A-2EA27275D67F}" type="slidenum">
              <a:rPr lang="en-IN" smtClean="0"/>
              <a:t>‹#›</a:t>
            </a:fld>
            <a:endParaRPr lang="en-IN"/>
          </a:p>
        </p:txBody>
      </p:sp>
    </p:spTree>
    <p:extLst>
      <p:ext uri="{BB962C8B-B14F-4D97-AF65-F5344CB8AC3E}">
        <p14:creationId xmlns:p14="http://schemas.microsoft.com/office/powerpoint/2010/main" val="95588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3D598F1-F3DD-402C-A853-4FE1580BE5C4}" type="datetimeFigureOut">
              <a:rPr lang="en-IN" smtClean="0"/>
              <a:t>16-07-2020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648C44-772E-46A6-814A-2EA27275D67F}" type="slidenum">
              <a:rPr lang="en-IN" smtClean="0"/>
              <a:t>‹#›</a:t>
            </a:fld>
            <a:endParaRPr lang="en-IN"/>
          </a:p>
        </p:txBody>
      </p:sp>
    </p:spTree>
    <p:extLst>
      <p:ext uri="{BB962C8B-B14F-4D97-AF65-F5344CB8AC3E}">
        <p14:creationId xmlns:p14="http://schemas.microsoft.com/office/powerpoint/2010/main" val="242714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3D598F1-F3DD-402C-A853-4FE1580BE5C4}" type="datetimeFigureOut">
              <a:rPr lang="en-IN" smtClean="0"/>
              <a:t>16-07-2020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648C44-772E-46A6-814A-2EA27275D67F}" type="slidenum">
              <a:rPr lang="en-IN" smtClean="0"/>
              <a:t>‹#›</a:t>
            </a:fld>
            <a:endParaRPr lang="en-IN"/>
          </a:p>
        </p:txBody>
      </p:sp>
    </p:spTree>
    <p:extLst>
      <p:ext uri="{BB962C8B-B14F-4D97-AF65-F5344CB8AC3E}">
        <p14:creationId xmlns:p14="http://schemas.microsoft.com/office/powerpoint/2010/main" val="401669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D598F1-F3DD-402C-A853-4FE1580BE5C4}" type="datetimeFigureOut">
              <a:rPr lang="en-IN" smtClean="0"/>
              <a:t>16-07-2020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648C44-772E-46A6-814A-2EA27275D67F}" type="slidenum">
              <a:rPr lang="en-IN" smtClean="0"/>
              <a:t>‹#›</a:t>
            </a:fld>
            <a:endParaRPr lang="en-IN"/>
          </a:p>
        </p:txBody>
      </p:sp>
    </p:spTree>
    <p:extLst>
      <p:ext uri="{BB962C8B-B14F-4D97-AF65-F5344CB8AC3E}">
        <p14:creationId xmlns:p14="http://schemas.microsoft.com/office/powerpoint/2010/main" val="3635141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D598F1-F3DD-402C-A853-4FE1580BE5C4}" type="datetimeFigureOut">
              <a:rPr lang="en-IN" smtClean="0"/>
              <a:t>16-07-2020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648C44-772E-46A6-814A-2EA27275D67F}" type="slidenum">
              <a:rPr lang="en-IN" smtClean="0"/>
              <a:t>‹#›</a:t>
            </a:fld>
            <a:endParaRPr lang="en-IN"/>
          </a:p>
        </p:txBody>
      </p:sp>
    </p:spTree>
    <p:extLst>
      <p:ext uri="{BB962C8B-B14F-4D97-AF65-F5344CB8AC3E}">
        <p14:creationId xmlns:p14="http://schemas.microsoft.com/office/powerpoint/2010/main" val="3590323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D598F1-F3DD-402C-A853-4FE1580BE5C4}" type="datetimeFigureOut">
              <a:rPr lang="en-IN" smtClean="0"/>
              <a:t>16-07-2020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648C44-772E-46A6-814A-2EA27275D67F}" type="slidenum">
              <a:rPr lang="en-IN" smtClean="0"/>
              <a:t>‹#›</a:t>
            </a:fld>
            <a:endParaRPr lang="en-IN"/>
          </a:p>
        </p:txBody>
      </p:sp>
    </p:spTree>
    <p:extLst>
      <p:ext uri="{BB962C8B-B14F-4D97-AF65-F5344CB8AC3E}">
        <p14:creationId xmlns:p14="http://schemas.microsoft.com/office/powerpoint/2010/main" val="3208921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598F1-F3DD-402C-A853-4FE1580BE5C4}" type="datetimeFigureOut">
              <a:rPr lang="en-IN" smtClean="0"/>
              <a:t>16-07-2020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648C44-772E-46A6-814A-2EA27275D67F}" type="slidenum">
              <a:rPr lang="en-IN" smtClean="0"/>
              <a:t>‹#›</a:t>
            </a:fld>
            <a:endParaRPr lang="en-IN"/>
          </a:p>
        </p:txBody>
      </p:sp>
    </p:spTree>
    <p:extLst>
      <p:ext uri="{BB962C8B-B14F-4D97-AF65-F5344CB8AC3E}">
        <p14:creationId xmlns:p14="http://schemas.microsoft.com/office/powerpoint/2010/main" val="3692407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en.wikipedia.org/wiki/Inter-process_communic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docs.python.org/3/library/socket.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User_Datagram_Protocol" TargetMode="External"/><Relationship Id="rId2" Type="http://schemas.openxmlformats.org/officeDocument/2006/relationships/hyperlink" Target="https://en.wikipedia.org/wiki/Transmission_Control_Protocol" TargetMode="Externa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en.wikipedia.org/wiki/Packet_loss"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343" y="15227"/>
            <a:ext cx="7550655" cy="68427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04"/>
            <a:ext cx="1593343" cy="6861904"/>
          </a:xfrm>
          <a:prstGeom prst="rect">
            <a:avLst/>
          </a:prstGeom>
        </p:spPr>
      </p:pic>
    </p:spTree>
    <p:extLst>
      <p:ext uri="{BB962C8B-B14F-4D97-AF65-F5344CB8AC3E}">
        <p14:creationId xmlns:p14="http://schemas.microsoft.com/office/powerpoint/2010/main" val="252285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6336704" cy="6408712"/>
          </a:xfrm>
        </p:spPr>
        <p:txBody>
          <a:bodyPr>
            <a:noAutofit/>
          </a:bodyPr>
          <a:lstStyle/>
          <a:p>
            <a:pPr marL="0" indent="0" fontAlgn="base">
              <a:buNone/>
            </a:pPr>
            <a:r>
              <a:rPr lang="en-US" sz="2000" dirty="0"/>
              <a:t>A network socket is an endpoint of an </a:t>
            </a:r>
            <a:r>
              <a:rPr lang="en-US" sz="2000" dirty="0" err="1"/>
              <a:t>interprocess</a:t>
            </a:r>
            <a:r>
              <a:rPr lang="en-US" sz="2000" dirty="0"/>
              <a:t> communication across a computer network. The Python Standard Library has a module called socket which provides a low-level internet networking interface. This interface is common across different programming languages since it uses OS-level system calls.</a:t>
            </a:r>
          </a:p>
          <a:p>
            <a:pPr marL="0" indent="0" fontAlgn="base">
              <a:buNone/>
            </a:pPr>
            <a:r>
              <a:rPr lang="en-US" sz="2000" dirty="0"/>
              <a:t>To create a socket, there is a function called socket. It accepts family, type, and proto arguments (see documentation for details). To create a TCP-socket, you should </a:t>
            </a:r>
            <a:r>
              <a:rPr lang="en-US" sz="2000" dirty="0" smtClean="0"/>
              <a:t>use</a:t>
            </a:r>
            <a:r>
              <a:rPr lang="en-US" sz="2000" dirty="0"/>
              <a:t> </a:t>
            </a:r>
            <a:r>
              <a:rPr lang="en-US" sz="2000" dirty="0" err="1"/>
              <a:t>socket.AF_INET</a:t>
            </a:r>
            <a:r>
              <a:rPr lang="en-US" sz="2000" dirty="0"/>
              <a:t> or socket.AF_INET6 for family and </a:t>
            </a:r>
            <a:r>
              <a:rPr lang="en-US" sz="2000" dirty="0" err="1"/>
              <a:t>socket.SOCK_STREAM</a:t>
            </a:r>
            <a:r>
              <a:rPr lang="en-US" sz="2000" dirty="0"/>
              <a:t> for </a:t>
            </a:r>
            <a:r>
              <a:rPr lang="en-US" sz="2000" dirty="0" smtClean="0"/>
              <a:t>type</a:t>
            </a:r>
            <a:endParaRPr lang="en-US" sz="2000" dirty="0"/>
          </a:p>
          <a:p>
            <a:pPr marL="0" indent="0">
              <a:buNone/>
            </a:pPr>
            <a:r>
              <a:rPr lang="en-US" sz="2000" dirty="0" smtClean="0"/>
              <a:t>bind()</a:t>
            </a:r>
            <a:r>
              <a:rPr lang="en-US" sz="2000" dirty="0"/>
              <a:t>, </a:t>
            </a:r>
            <a:r>
              <a:rPr lang="en-US" sz="2000" dirty="0" smtClean="0"/>
              <a:t>listen()</a:t>
            </a:r>
            <a:r>
              <a:rPr lang="en-US" sz="2000" dirty="0"/>
              <a:t> and </a:t>
            </a:r>
            <a:r>
              <a:rPr lang="en-US" sz="2000" dirty="0" smtClean="0"/>
              <a:t>accept()</a:t>
            </a:r>
            <a:r>
              <a:rPr lang="en-US" sz="2000" dirty="0"/>
              <a:t> are specific for server sockets. </a:t>
            </a:r>
            <a:endParaRPr lang="en-US" sz="2000" dirty="0" smtClean="0"/>
          </a:p>
          <a:p>
            <a:pPr marL="0" indent="0">
              <a:buNone/>
            </a:pPr>
            <a:r>
              <a:rPr lang="en-US" sz="2000" dirty="0" smtClean="0"/>
              <a:t>connect()</a:t>
            </a:r>
            <a:r>
              <a:rPr lang="en-US" sz="2000" dirty="0"/>
              <a:t> is specific for client sockets. </a:t>
            </a:r>
            <a:r>
              <a:rPr lang="en-US" sz="2000" dirty="0" smtClean="0"/>
              <a:t>send()</a:t>
            </a:r>
            <a:r>
              <a:rPr lang="en-US" sz="2000" dirty="0"/>
              <a:t> and </a:t>
            </a:r>
            <a:r>
              <a:rPr lang="en-US" sz="2000" dirty="0" err="1" smtClean="0"/>
              <a:t>recv</a:t>
            </a:r>
            <a:r>
              <a:rPr lang="en-US" sz="2000" dirty="0" smtClean="0"/>
              <a:t>()</a:t>
            </a:r>
            <a:r>
              <a:rPr lang="en-US" sz="2000" dirty="0"/>
              <a:t> are common for both types.</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360" y="0"/>
            <a:ext cx="1331640" cy="6843111"/>
          </a:xfrm>
          <a:prstGeom prst="rect">
            <a:avLst/>
          </a:prstGeom>
        </p:spPr>
      </p:pic>
    </p:spTree>
    <p:extLst>
      <p:ext uri="{BB962C8B-B14F-4D97-AF65-F5344CB8AC3E}">
        <p14:creationId xmlns:p14="http://schemas.microsoft.com/office/powerpoint/2010/main" val="21953130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240" y="1021080"/>
            <a:ext cx="7283152" cy="4637112"/>
          </a:xfrm>
        </p:spPr>
        <p:txBody>
          <a:bodyPr>
            <a:normAutofit fontScale="77500" lnSpcReduction="20000"/>
          </a:bodyPr>
          <a:lstStyle/>
          <a:p>
            <a:pPr marL="0" indent="0">
              <a:buNone/>
            </a:pPr>
            <a:r>
              <a:rPr lang="en-US" dirty="0" smtClean="0"/>
              <a:t>We </a:t>
            </a:r>
            <a:r>
              <a:rPr lang="en-US" dirty="0"/>
              <a:t>create a server socket, bind it to a </a:t>
            </a:r>
            <a:r>
              <a:rPr lang="en-US" dirty="0" err="1"/>
              <a:t>localhost</a:t>
            </a:r>
            <a:r>
              <a:rPr lang="en-US" dirty="0"/>
              <a:t> and </a:t>
            </a:r>
            <a:r>
              <a:rPr lang="en-US" dirty="0" smtClean="0"/>
              <a:t>9999 </a:t>
            </a:r>
            <a:r>
              <a:rPr lang="en-US" dirty="0"/>
              <a:t>port, and start listening for incoming connections. To accept an incoming connection we call </a:t>
            </a:r>
            <a:r>
              <a:rPr lang="en-US" dirty="0" smtClean="0"/>
              <a:t>accept()</a:t>
            </a:r>
            <a:r>
              <a:rPr lang="en-US" dirty="0"/>
              <a:t> method which will block until a new client connects. When this happens, it creates a new socket and returns it together with the client's address. Then, in an infinite cycle, it reads data from the socket in batches of 1024 bytes using method </a:t>
            </a:r>
            <a:r>
              <a:rPr lang="en-US" dirty="0" err="1" smtClean="0"/>
              <a:t>recv</a:t>
            </a:r>
            <a:r>
              <a:rPr lang="en-US" dirty="0" smtClean="0"/>
              <a:t>()</a:t>
            </a:r>
            <a:r>
              <a:rPr lang="en-US" dirty="0"/>
              <a:t> until it returns an empty string. After that, it sends all incoming data back using a convenient method </a:t>
            </a:r>
            <a:r>
              <a:rPr lang="en-US" dirty="0" err="1" smtClean="0"/>
              <a:t>sendall</a:t>
            </a:r>
            <a:r>
              <a:rPr lang="en-US" dirty="0" smtClean="0"/>
              <a:t>()</a:t>
            </a:r>
            <a:r>
              <a:rPr lang="en-US" dirty="0"/>
              <a:t> which inside repeatedly calls </a:t>
            </a:r>
            <a:r>
              <a:rPr lang="en-US" dirty="0" smtClean="0"/>
              <a:t>send()</a:t>
            </a:r>
            <a:r>
              <a:rPr lang="en-US" dirty="0"/>
              <a:t>. And after that it simply closes the client's connection. This example can serve only one incoming connection because it does not call </a:t>
            </a:r>
            <a:r>
              <a:rPr lang="en-US" dirty="0" smtClean="0"/>
              <a:t>accept()</a:t>
            </a:r>
            <a:r>
              <a:rPr lang="en-US" dirty="0"/>
              <a:t> in a cycle.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360" y="0"/>
            <a:ext cx="1331640" cy="6843111"/>
          </a:xfrm>
          <a:prstGeom prst="rect">
            <a:avLst/>
          </a:prstGeom>
        </p:spPr>
      </p:pic>
    </p:spTree>
    <p:extLst>
      <p:ext uri="{BB962C8B-B14F-4D97-AF65-F5344CB8AC3E}">
        <p14:creationId xmlns:p14="http://schemas.microsoft.com/office/powerpoint/2010/main" val="4100507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3688" y="404664"/>
            <a:ext cx="7067128" cy="6120680"/>
          </a:xfrm>
        </p:spPr>
        <p:txBody>
          <a:bodyPr>
            <a:normAutofit fontScale="55000" lnSpcReduction="20000"/>
          </a:bodyPr>
          <a:lstStyle/>
          <a:p>
            <a:r>
              <a:rPr lang="en-US" dirty="0"/>
              <a:t>Starting in the top left-hand column, note the API calls the server makes to setup a “listening” socket:</a:t>
            </a:r>
          </a:p>
          <a:p>
            <a:r>
              <a:rPr lang="en-US" dirty="0"/>
              <a:t>socket()</a:t>
            </a:r>
          </a:p>
          <a:p>
            <a:r>
              <a:rPr lang="en-US" dirty="0"/>
              <a:t>bind()</a:t>
            </a:r>
          </a:p>
          <a:p>
            <a:r>
              <a:rPr lang="en-US" dirty="0"/>
              <a:t>listen()</a:t>
            </a:r>
          </a:p>
          <a:p>
            <a:r>
              <a:rPr lang="en-US" dirty="0"/>
              <a:t>accept()</a:t>
            </a:r>
          </a:p>
          <a:p>
            <a:r>
              <a:rPr lang="en-US" dirty="0"/>
              <a:t>A listening socket does just what it sounds like. It listens for connections from clients. When a client connects, the server calls accept() to accept, or complete, the connection.</a:t>
            </a:r>
          </a:p>
          <a:p>
            <a:r>
              <a:rPr lang="en-US" dirty="0"/>
              <a:t>The client calls connect() to establish a connection to the server and initiate the three-way handshake. The handshake step is important since it ensures that each side of the connection is reachable in the network, in other words that the client can reach the server and vice-versa. It may be that only one host, client or server, can reach the other.</a:t>
            </a:r>
          </a:p>
          <a:p>
            <a:r>
              <a:rPr lang="en-US" dirty="0"/>
              <a:t>In the middle is the round-trip section, where data is exchanged between the client and server using calls to send() and </a:t>
            </a:r>
            <a:r>
              <a:rPr lang="en-US" dirty="0" err="1"/>
              <a:t>recv</a:t>
            </a:r>
            <a:r>
              <a:rPr lang="en-US" dirty="0" smtClean="0"/>
              <a:t>().</a:t>
            </a:r>
          </a:p>
          <a:p>
            <a:r>
              <a:rPr lang="en-US" dirty="0"/>
              <a:t>Here instead of </a:t>
            </a:r>
            <a:r>
              <a:rPr lang="en-US" dirty="0" smtClean="0"/>
              <a:t>bind()</a:t>
            </a:r>
            <a:r>
              <a:rPr lang="en-US" dirty="0"/>
              <a:t> and </a:t>
            </a:r>
            <a:r>
              <a:rPr lang="en-US" dirty="0" smtClean="0"/>
              <a:t>listen()</a:t>
            </a:r>
            <a:r>
              <a:rPr lang="en-US" dirty="0"/>
              <a:t> it calls only </a:t>
            </a:r>
            <a:r>
              <a:rPr lang="en-US" dirty="0" smtClean="0"/>
              <a:t>connect()</a:t>
            </a:r>
            <a:r>
              <a:rPr lang="en-US" dirty="0"/>
              <a:t> and immediately sends data to the server. Then it receives 1024 bytes back, closes the socket, and prints the received data</a:t>
            </a:r>
            <a:r>
              <a:rPr lang="en-US" dirty="0" smtClean="0"/>
              <a:t>.</a:t>
            </a:r>
          </a:p>
          <a:p>
            <a:r>
              <a:rPr lang="en-US" dirty="0" smtClean="0"/>
              <a:t>At </a:t>
            </a:r>
            <a:r>
              <a:rPr lang="en-US" dirty="0"/>
              <a:t>the bottom, the client and server close() their respective sockets.</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68" y="14889"/>
            <a:ext cx="1593343" cy="6843111"/>
          </a:xfrm>
          <a:prstGeom prst="rect">
            <a:avLst/>
          </a:prstGeom>
        </p:spPr>
      </p:pic>
    </p:spTree>
    <p:extLst>
      <p:ext uri="{BB962C8B-B14F-4D97-AF65-F5344CB8AC3E}">
        <p14:creationId xmlns:p14="http://schemas.microsoft.com/office/powerpoint/2010/main" val="841667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671" y="332656"/>
            <a:ext cx="5194920" cy="1156990"/>
          </a:xfrm>
        </p:spPr>
        <p:txBody>
          <a:bodyPr/>
          <a:lstStyle/>
          <a:p>
            <a:r>
              <a:rPr lang="en-US" dirty="0" smtClean="0"/>
              <a:t>CONCLUSION</a:t>
            </a:r>
            <a:endParaRPr lang="en-IN" dirty="0"/>
          </a:p>
        </p:txBody>
      </p:sp>
      <p:sp>
        <p:nvSpPr>
          <p:cNvPr id="3" name="Content Placeholder 2"/>
          <p:cNvSpPr>
            <a:spLocks noGrp="1"/>
          </p:cNvSpPr>
          <p:nvPr>
            <p:ph idx="1"/>
          </p:nvPr>
        </p:nvSpPr>
        <p:spPr>
          <a:xfrm>
            <a:off x="1763688" y="1556792"/>
            <a:ext cx="6923112" cy="4569371"/>
          </a:xfrm>
        </p:spPr>
        <p:txBody>
          <a:bodyPr>
            <a:normAutofit fontScale="92500" lnSpcReduction="20000"/>
          </a:bodyPr>
          <a:lstStyle/>
          <a:p>
            <a:pPr marL="0" indent="0">
              <a:buNone/>
            </a:pPr>
            <a:r>
              <a:rPr lang="en-US" dirty="0" smtClean="0"/>
              <a:t>In this project, we learnt </a:t>
            </a:r>
            <a:r>
              <a:rPr lang="en-US" dirty="0"/>
              <a:t>three different iterations of building a socket server and client with Python</a:t>
            </a:r>
            <a:r>
              <a:rPr lang="en-US" dirty="0" smtClean="0"/>
              <a:t>:</a:t>
            </a:r>
          </a:p>
          <a:p>
            <a:r>
              <a:rPr lang="en-US" dirty="0" smtClean="0"/>
              <a:t>A </a:t>
            </a:r>
            <a:r>
              <a:rPr lang="en-US" dirty="0"/>
              <a:t>simple socket server and client</a:t>
            </a:r>
            <a:r>
              <a:rPr lang="en-US" dirty="0" smtClean="0"/>
              <a:t>.</a:t>
            </a:r>
          </a:p>
          <a:p>
            <a:r>
              <a:rPr lang="en-US" dirty="0" smtClean="0"/>
              <a:t>How </a:t>
            </a:r>
            <a:r>
              <a:rPr lang="en-US" dirty="0"/>
              <a:t>things work in </a:t>
            </a:r>
            <a:r>
              <a:rPr lang="en-US" dirty="0" smtClean="0"/>
              <a:t>API calls , we looked </a:t>
            </a:r>
            <a:r>
              <a:rPr lang="en-US" dirty="0"/>
              <a:t>at an improved version that handles multiple connections simultaneously</a:t>
            </a:r>
            <a:r>
              <a:rPr lang="en-US" dirty="0" smtClean="0"/>
              <a:t>.</a:t>
            </a:r>
          </a:p>
          <a:p>
            <a:r>
              <a:rPr lang="en-US" dirty="0" smtClean="0"/>
              <a:t>Progress </a:t>
            </a:r>
            <a:r>
              <a:rPr lang="en-US" dirty="0"/>
              <a:t>to building an example server and client that functions like a full-fledged socket application, complete with its own custom header and content.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93343" cy="6843111"/>
          </a:xfrm>
          <a:prstGeom prst="rect">
            <a:avLst/>
          </a:prstGeom>
        </p:spPr>
      </p:pic>
    </p:spTree>
    <p:extLst>
      <p:ext uri="{BB962C8B-B14F-4D97-AF65-F5344CB8AC3E}">
        <p14:creationId xmlns:p14="http://schemas.microsoft.com/office/powerpoint/2010/main" val="3542127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536" y="-360897"/>
            <a:ext cx="9577064" cy="7308813"/>
          </a:xfrm>
          <a:prstGeom prst="rect">
            <a:avLst/>
          </a:prstGeom>
        </p:spPr>
      </p:pic>
      <p:sp>
        <p:nvSpPr>
          <p:cNvPr id="5" name="TextBox 4"/>
          <p:cNvSpPr txBox="1"/>
          <p:nvPr/>
        </p:nvSpPr>
        <p:spPr>
          <a:xfrm>
            <a:off x="755576" y="764704"/>
            <a:ext cx="3960440"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dirty="0" smtClean="0"/>
              <a:t>SUBMITTED BY</a:t>
            </a:r>
          </a:p>
          <a:p>
            <a:endParaRPr lang="en-US" sz="2800" dirty="0"/>
          </a:p>
          <a:p>
            <a:r>
              <a:rPr lang="en-US" sz="2800" dirty="0" smtClean="0"/>
              <a:t>NIKHIL S.K – 1BM18IS058</a:t>
            </a:r>
          </a:p>
          <a:p>
            <a:r>
              <a:rPr lang="en-US" sz="2800" dirty="0" smtClean="0"/>
              <a:t>PRAMILA – 1BM18IS068</a:t>
            </a:r>
            <a:endParaRPr lang="en-IN" sz="2800" dirty="0"/>
          </a:p>
        </p:txBody>
      </p:sp>
      <p:sp>
        <p:nvSpPr>
          <p:cNvPr id="6" name="TextBox 5"/>
          <p:cNvSpPr txBox="1"/>
          <p:nvPr/>
        </p:nvSpPr>
        <p:spPr>
          <a:xfrm>
            <a:off x="755576" y="4797152"/>
            <a:ext cx="3960440"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SUBMITTED TO</a:t>
            </a:r>
          </a:p>
          <a:p>
            <a:endParaRPr lang="en-US" sz="2400" dirty="0"/>
          </a:p>
          <a:p>
            <a:r>
              <a:rPr lang="en-US" sz="2400" dirty="0" smtClean="0"/>
              <a:t>SHUBHA RAO –</a:t>
            </a:r>
          </a:p>
          <a:p>
            <a:r>
              <a:rPr lang="en-US" sz="2400" dirty="0" smtClean="0"/>
              <a:t>ASSISTANT PROFESSOR</a:t>
            </a:r>
            <a:endParaRPr lang="en-IN" sz="2400" dirty="0"/>
          </a:p>
        </p:txBody>
      </p:sp>
    </p:spTree>
    <p:extLst>
      <p:ext uri="{BB962C8B-B14F-4D97-AF65-F5344CB8AC3E}">
        <p14:creationId xmlns:p14="http://schemas.microsoft.com/office/powerpoint/2010/main" val="929858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5112568" cy="1152128"/>
          </a:xfrm>
        </p:spPr>
        <p:txBody>
          <a:bodyPr>
            <a:normAutofit fontScale="90000"/>
          </a:bodyPr>
          <a:lstStyle/>
          <a:p>
            <a:r>
              <a:rPr lang="en-US" dirty="0" smtClean="0"/>
              <a:t>WHAT IS SOCKET PROGRAMMING?</a:t>
            </a:r>
            <a:endParaRPr lang="en-IN" dirty="0"/>
          </a:p>
        </p:txBody>
      </p:sp>
      <p:sp>
        <p:nvSpPr>
          <p:cNvPr id="3" name="Content Placeholder 2"/>
          <p:cNvSpPr>
            <a:spLocks noGrp="1"/>
          </p:cNvSpPr>
          <p:nvPr>
            <p:ph idx="1"/>
          </p:nvPr>
        </p:nvSpPr>
        <p:spPr>
          <a:xfrm>
            <a:off x="457200" y="1600200"/>
            <a:ext cx="5842992" cy="4565104"/>
          </a:xfrm>
        </p:spPr>
        <p:txBody>
          <a:bodyPr>
            <a:normAutofit lnSpcReduction="10000"/>
          </a:bodyPr>
          <a:lstStyle/>
          <a:p>
            <a:r>
              <a:rPr lang="en-US" dirty="0"/>
              <a:t>A </a:t>
            </a:r>
            <a:r>
              <a:rPr lang="en-US" b="1" dirty="0"/>
              <a:t>socket</a:t>
            </a:r>
            <a:r>
              <a:rPr lang="en-US" dirty="0"/>
              <a:t> is one endpoint of a two-way communication link between two programs running on the network. A </a:t>
            </a:r>
            <a:r>
              <a:rPr lang="en-US" b="1" dirty="0"/>
              <a:t>socket</a:t>
            </a:r>
            <a:r>
              <a:rPr lang="en-US" dirty="0"/>
              <a:t> is bound to a port number so that the TCP layer can identify the application that data is destined to be sent to. An endpoint is a combination of an IP address and a port number</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328" y="14889"/>
            <a:ext cx="1593343" cy="6843111"/>
          </a:xfrm>
          <a:prstGeom prst="rect">
            <a:avLst/>
          </a:prstGeom>
        </p:spPr>
      </p:pic>
    </p:spTree>
    <p:extLst>
      <p:ext uri="{BB962C8B-B14F-4D97-AF65-F5344CB8AC3E}">
        <p14:creationId xmlns:p14="http://schemas.microsoft.com/office/powerpoint/2010/main" val="2524033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a:xfrm>
            <a:off x="1691680" y="1556793"/>
            <a:ext cx="7488232" cy="4464496"/>
          </a:xfrm>
          <a:noFill/>
        </p:spPr>
        <p:txBody>
          <a:bodyPr/>
          <a:lstStyle/>
          <a:p>
            <a:r>
              <a:rPr lang="en-US" dirty="0"/>
              <a:t>Sockets and the socket API are used to send messages across a network. They provide a form of </a:t>
            </a:r>
            <a:r>
              <a:rPr lang="en-US" dirty="0">
                <a:hlinkClick r:id="rId2"/>
              </a:rPr>
              <a:t>inter-process communication (IPC)</a:t>
            </a:r>
            <a:r>
              <a:rPr lang="en-US" dirty="0"/>
              <a:t>. The network can be a logical, local network to the computer, or one that’s physically connected to an external network, with its own connections to other networks. </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4" y="0"/>
            <a:ext cx="1593343" cy="6843111"/>
          </a:xfrm>
          <a:prstGeom prst="rect">
            <a:avLst/>
          </a:prstGeom>
        </p:spPr>
      </p:pic>
    </p:spTree>
    <p:extLst>
      <p:ext uri="{BB962C8B-B14F-4D97-AF65-F5344CB8AC3E}">
        <p14:creationId xmlns:p14="http://schemas.microsoft.com/office/powerpoint/2010/main" val="648736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28" y="332656"/>
            <a:ext cx="8229600" cy="1143000"/>
          </a:xfrm>
        </p:spPr>
        <p:txBody>
          <a:bodyPr>
            <a:normAutofit fontScale="90000"/>
          </a:bodyPr>
          <a:lstStyle/>
          <a:p>
            <a:r>
              <a:rPr lang="en-IN" b="1" dirty="0"/>
              <a:t>Socket API Overview</a:t>
            </a:r>
            <a:br>
              <a:rPr lang="en-IN" b="1" dirty="0"/>
            </a:b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     Python’s</a:t>
            </a:r>
            <a:r>
              <a:rPr lang="en-US" dirty="0"/>
              <a:t> </a:t>
            </a:r>
            <a:r>
              <a:rPr lang="en-US" dirty="0">
                <a:hlinkClick r:id="rId2"/>
              </a:rPr>
              <a:t>socket module</a:t>
            </a:r>
            <a:r>
              <a:rPr lang="en-US" dirty="0"/>
              <a:t> provides </a:t>
            </a:r>
            <a:r>
              <a:rPr lang="en-US" dirty="0" smtClean="0"/>
              <a:t>an network interface.</a:t>
            </a:r>
          </a:p>
          <a:p>
            <a:pPr marL="0" indent="0">
              <a:buNone/>
            </a:pPr>
            <a:r>
              <a:rPr lang="en-US" dirty="0"/>
              <a:t> </a:t>
            </a:r>
            <a:r>
              <a:rPr lang="en-US" dirty="0" smtClean="0"/>
              <a:t>    Primary </a:t>
            </a:r>
            <a:r>
              <a:rPr lang="en-US" dirty="0"/>
              <a:t>socket API functions and methods in this </a:t>
            </a:r>
            <a:r>
              <a:rPr lang="en-US" dirty="0" smtClean="0"/>
              <a:t>module </a:t>
            </a:r>
          </a:p>
          <a:p>
            <a:pPr marL="0" indent="0">
              <a:buNone/>
            </a:pPr>
            <a:r>
              <a:rPr lang="en-US" dirty="0"/>
              <a:t> </a:t>
            </a:r>
            <a:r>
              <a:rPr lang="en-US" dirty="0" smtClean="0"/>
              <a:t>    are:</a:t>
            </a:r>
          </a:p>
          <a:p>
            <a:pPr marL="0" indent="0">
              <a:buNone/>
            </a:pPr>
            <a:endParaRPr lang="en-US" dirty="0"/>
          </a:p>
          <a:p>
            <a:r>
              <a:rPr lang="en-US" dirty="0"/>
              <a:t>socket()</a:t>
            </a:r>
          </a:p>
          <a:p>
            <a:r>
              <a:rPr lang="en-US" dirty="0"/>
              <a:t>bind()</a:t>
            </a:r>
          </a:p>
          <a:p>
            <a:r>
              <a:rPr lang="en-US" dirty="0"/>
              <a:t>listen()</a:t>
            </a:r>
          </a:p>
          <a:p>
            <a:r>
              <a:rPr lang="en-US" dirty="0"/>
              <a:t>accept()</a:t>
            </a:r>
          </a:p>
          <a:p>
            <a:r>
              <a:rPr lang="en-US" dirty="0"/>
              <a:t>connect()</a:t>
            </a:r>
          </a:p>
          <a:p>
            <a:r>
              <a:rPr lang="en-US" dirty="0" err="1"/>
              <a:t>connect_ex</a:t>
            </a:r>
            <a:r>
              <a:rPr lang="en-US" dirty="0"/>
              <a:t>()</a:t>
            </a:r>
          </a:p>
          <a:p>
            <a:r>
              <a:rPr lang="en-US" dirty="0"/>
              <a:t>send()</a:t>
            </a:r>
          </a:p>
          <a:p>
            <a:r>
              <a:rPr lang="en-US" dirty="0" err="1"/>
              <a:t>recv</a:t>
            </a:r>
            <a:r>
              <a:rPr lang="en-US" dirty="0"/>
              <a:t>()</a:t>
            </a:r>
          </a:p>
          <a:p>
            <a:r>
              <a:rPr lang="en-US" dirty="0"/>
              <a:t>close()</a:t>
            </a:r>
          </a:p>
          <a:p>
            <a:pPr marL="0" indent="0">
              <a:buNone/>
            </a:pP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328" y="14889"/>
            <a:ext cx="1593343" cy="6843111"/>
          </a:xfrm>
          <a:prstGeom prst="rect">
            <a:avLst/>
          </a:prstGeom>
        </p:spPr>
      </p:pic>
    </p:spTree>
    <p:extLst>
      <p:ext uri="{BB962C8B-B14F-4D97-AF65-F5344CB8AC3E}">
        <p14:creationId xmlns:p14="http://schemas.microsoft.com/office/powerpoint/2010/main" val="1394175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338936" cy="1210146"/>
          </a:xfrm>
        </p:spPr>
        <p:txBody>
          <a:bodyPr>
            <a:normAutofit fontScale="90000"/>
          </a:bodyPr>
          <a:lstStyle/>
          <a:p>
            <a:r>
              <a:rPr lang="en-US" b="1" dirty="0" smtClean="0"/>
              <a:t>Multithreading Concepts</a:t>
            </a:r>
            <a:br>
              <a:rPr lang="en-US" b="1" dirty="0" smtClean="0"/>
            </a:br>
            <a:endParaRPr lang="en-IN" dirty="0"/>
          </a:p>
        </p:txBody>
      </p:sp>
      <p:sp>
        <p:nvSpPr>
          <p:cNvPr id="3" name="Content Placeholder 2"/>
          <p:cNvSpPr>
            <a:spLocks noGrp="1"/>
          </p:cNvSpPr>
          <p:nvPr>
            <p:ph idx="1"/>
          </p:nvPr>
        </p:nvSpPr>
        <p:spPr>
          <a:xfrm>
            <a:off x="457200" y="1600201"/>
            <a:ext cx="6419056" cy="4493096"/>
          </a:xfrm>
        </p:spPr>
        <p:txBody>
          <a:bodyPr>
            <a:normAutofit fontScale="70000" lnSpcReduction="20000"/>
          </a:bodyPr>
          <a:lstStyle/>
          <a:p>
            <a:r>
              <a:rPr lang="en-US" dirty="0" smtClean="0"/>
              <a:t>Multithreading </a:t>
            </a:r>
            <a:r>
              <a:rPr lang="en-US" dirty="0"/>
              <a:t>is the core concept of nearly all modern programming languages especially python because of its simplistic implementation of threads.</a:t>
            </a:r>
          </a:p>
          <a:p>
            <a:r>
              <a:rPr lang="en-US" dirty="0"/>
              <a:t>A thread is a sub-program within a program that can be executed independently of other section of the code. A thread executes in the same context sharing program’s runnable resources like memory.</a:t>
            </a:r>
          </a:p>
          <a:p>
            <a:r>
              <a:rPr lang="en-US" dirty="0"/>
              <a:t>When in a single process, we are executing multiple threads simultaneously, it is called multithreading</a:t>
            </a:r>
            <a:r>
              <a:rPr lang="en-US" dirty="0" smtClean="0"/>
              <a:t>.</a:t>
            </a:r>
          </a:p>
          <a:p>
            <a:pPr marL="0" indent="0">
              <a:buNone/>
            </a:pPr>
            <a:endParaRPr lang="en-US" dirty="0"/>
          </a:p>
          <a:p>
            <a:pPr marL="0" indent="0">
              <a:buNone/>
            </a:pPr>
            <a:r>
              <a:rPr lang="en-US" b="1" dirty="0" smtClean="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328" y="14889"/>
            <a:ext cx="1593343" cy="6843111"/>
          </a:xfrm>
          <a:prstGeom prst="rect">
            <a:avLst/>
          </a:prstGeom>
        </p:spPr>
      </p:pic>
    </p:spTree>
    <p:extLst>
      <p:ext uri="{BB962C8B-B14F-4D97-AF65-F5344CB8AC3E}">
        <p14:creationId xmlns:p14="http://schemas.microsoft.com/office/powerpoint/2010/main" val="2436461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5194920" cy="1008112"/>
          </a:xfrm>
        </p:spPr>
        <p:txBody>
          <a:bodyPr>
            <a:normAutofit fontScale="90000"/>
          </a:bodyPr>
          <a:lstStyle/>
          <a:p>
            <a:r>
              <a:rPr lang="en-US" b="1" dirty="0" smtClean="0"/>
              <a:t>Python Multithreading Modules for a thread implementation</a:t>
            </a:r>
            <a:br>
              <a:rPr lang="en-US" b="1" dirty="0" smtClean="0"/>
            </a:br>
            <a:endParaRPr lang="en-IN" dirty="0"/>
          </a:p>
        </p:txBody>
      </p:sp>
      <p:sp>
        <p:nvSpPr>
          <p:cNvPr id="3" name="Content Placeholder 2"/>
          <p:cNvSpPr>
            <a:spLocks noGrp="1"/>
          </p:cNvSpPr>
          <p:nvPr>
            <p:ph idx="1"/>
          </p:nvPr>
        </p:nvSpPr>
        <p:spPr>
          <a:xfrm>
            <a:off x="467544" y="1798544"/>
            <a:ext cx="6779096" cy="5040560"/>
          </a:xfrm>
        </p:spPr>
        <p:txBody>
          <a:bodyPr>
            <a:normAutofit fontScale="85000" lnSpcReduction="20000"/>
          </a:bodyPr>
          <a:lstStyle/>
          <a:p>
            <a:r>
              <a:rPr lang="en-US" dirty="0" smtClean="0"/>
              <a:t>To implements threads in programs, python provides two modules −</a:t>
            </a:r>
          </a:p>
          <a:p>
            <a:r>
              <a:rPr lang="en-US" dirty="0" smtClean="0"/>
              <a:t>thread (for python 2.x) or _thread(for python 3.x) module</a:t>
            </a:r>
          </a:p>
          <a:p>
            <a:r>
              <a:rPr lang="en-US" dirty="0" smtClean="0"/>
              <a:t>threading module</a:t>
            </a:r>
          </a:p>
          <a:p>
            <a:r>
              <a:rPr lang="en-US" dirty="0" smtClean="0"/>
              <a:t>Where the thread module creates a thread as a function whereas the threading module provides an object-oriented approach to create a thread.</a:t>
            </a:r>
          </a:p>
          <a:p>
            <a:r>
              <a:rPr lang="en-US" b="1" dirty="0" smtClean="0"/>
              <a:t>Syntax</a:t>
            </a:r>
          </a:p>
          <a:p>
            <a:r>
              <a:rPr lang="en-US" dirty="0" smtClean="0"/>
              <a:t>_</a:t>
            </a:r>
            <a:r>
              <a:rPr lang="en-US" dirty="0" err="1" smtClean="0"/>
              <a:t>thread.start_new_thread</a:t>
            </a:r>
            <a:r>
              <a:rPr lang="en-US" dirty="0" smtClean="0"/>
              <a:t>(</a:t>
            </a:r>
            <a:r>
              <a:rPr lang="en-US" dirty="0" err="1" smtClean="0"/>
              <a:t>func</a:t>
            </a:r>
            <a:r>
              <a:rPr lang="en-US" dirty="0" smtClean="0"/>
              <a:t>, </a:t>
            </a:r>
            <a:r>
              <a:rPr lang="en-US" dirty="0" err="1" smtClean="0"/>
              <a:t>args</a:t>
            </a:r>
            <a:r>
              <a:rPr lang="en-US" dirty="0" smtClean="0"/>
              <a:t>[, </a:t>
            </a:r>
            <a:r>
              <a:rPr lang="en-US" dirty="0" err="1" smtClean="0"/>
              <a:t>kwargs</a:t>
            </a:r>
            <a:r>
              <a:rPr lang="en-US" dirty="0" smtClean="0"/>
              <a:t>])Above starts a new thread and returns its identifier. </a:t>
            </a:r>
          </a:p>
          <a:p>
            <a:endParaRPr lang="en-IN"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328" y="14889"/>
            <a:ext cx="1593343" cy="6843111"/>
          </a:xfrm>
          <a:prstGeom prst="rect">
            <a:avLst/>
          </a:prstGeom>
        </p:spPr>
      </p:pic>
    </p:spTree>
    <p:extLst>
      <p:ext uri="{BB962C8B-B14F-4D97-AF65-F5344CB8AC3E}">
        <p14:creationId xmlns:p14="http://schemas.microsoft.com/office/powerpoint/2010/main" val="3318412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890664" cy="706090"/>
          </a:xfrm>
        </p:spPr>
        <p:txBody>
          <a:bodyPr>
            <a:normAutofit fontScale="90000"/>
          </a:bodyPr>
          <a:lstStyle/>
          <a:p>
            <a:r>
              <a:rPr lang="en-US" b="1" dirty="0" smtClean="0"/>
              <a:t>TCP Sockets</a:t>
            </a:r>
            <a:endParaRPr lang="en-IN" dirty="0"/>
          </a:p>
        </p:txBody>
      </p:sp>
      <p:sp>
        <p:nvSpPr>
          <p:cNvPr id="3" name="Content Placeholder 2"/>
          <p:cNvSpPr>
            <a:spLocks noGrp="1"/>
          </p:cNvSpPr>
          <p:nvPr>
            <p:ph idx="1"/>
          </p:nvPr>
        </p:nvSpPr>
        <p:spPr>
          <a:xfrm>
            <a:off x="457200" y="1124744"/>
            <a:ext cx="6779096" cy="5472608"/>
          </a:xfrm>
        </p:spPr>
        <p:txBody>
          <a:bodyPr>
            <a:normAutofit fontScale="55000" lnSpcReduction="20000"/>
          </a:bodyPr>
          <a:lstStyle/>
          <a:p>
            <a:r>
              <a:rPr lang="en-US" dirty="0" smtClean="0"/>
              <a:t>We’ll </a:t>
            </a:r>
            <a:r>
              <a:rPr lang="en-US" dirty="0"/>
              <a:t>create a socket object using </a:t>
            </a:r>
            <a:r>
              <a:rPr lang="en-US" dirty="0" err="1"/>
              <a:t>socket.socket</a:t>
            </a:r>
            <a:r>
              <a:rPr lang="en-US" dirty="0"/>
              <a:t>() and specify the socket type as </a:t>
            </a:r>
            <a:r>
              <a:rPr lang="en-US" dirty="0" err="1"/>
              <a:t>socket.SOCK_STREAM</a:t>
            </a:r>
            <a:r>
              <a:rPr lang="en-US" dirty="0"/>
              <a:t>. When you do that, the default protocol that’s used is the </a:t>
            </a:r>
            <a:r>
              <a:rPr lang="en-US" dirty="0">
                <a:hlinkClick r:id="rId2"/>
              </a:rPr>
              <a:t>Transmission Control Protocol (TCP)</a:t>
            </a:r>
            <a:r>
              <a:rPr lang="en-US" dirty="0"/>
              <a:t>. This is a good default and probably what you want.</a:t>
            </a:r>
          </a:p>
          <a:p>
            <a:r>
              <a:rPr lang="en-US" dirty="0"/>
              <a:t>Why should you use TCP? The Transmission Control Protocol (TCP):</a:t>
            </a:r>
          </a:p>
          <a:p>
            <a:r>
              <a:rPr lang="en-US" b="1" dirty="0"/>
              <a:t>Is reliable:</a:t>
            </a:r>
            <a:r>
              <a:rPr lang="en-US" dirty="0"/>
              <a:t> packets dropped in the network are detected and retransmitted by the sender.</a:t>
            </a:r>
          </a:p>
          <a:p>
            <a:r>
              <a:rPr lang="en-US" b="1" dirty="0"/>
              <a:t>Has in-order data delivery:</a:t>
            </a:r>
            <a:r>
              <a:rPr lang="en-US" dirty="0"/>
              <a:t> data is read by your application in the order it was written by the sender.</a:t>
            </a:r>
          </a:p>
          <a:p>
            <a:r>
              <a:rPr lang="en-US" dirty="0"/>
              <a:t>In contrast, </a:t>
            </a:r>
            <a:r>
              <a:rPr lang="en-US" dirty="0">
                <a:hlinkClick r:id="rId3"/>
              </a:rPr>
              <a:t>User Datagram Protocol (UDP)</a:t>
            </a:r>
            <a:r>
              <a:rPr lang="en-US" dirty="0"/>
              <a:t> sockets created with </a:t>
            </a:r>
            <a:r>
              <a:rPr lang="en-US" dirty="0" err="1"/>
              <a:t>socket.SOCK_DGRAM</a:t>
            </a:r>
            <a:r>
              <a:rPr lang="en-US" dirty="0"/>
              <a:t> aren’t reliable, and data read by the receiver can be out-of-order from the sender’s writes.</a:t>
            </a:r>
          </a:p>
          <a:p>
            <a:r>
              <a:rPr lang="en-US" dirty="0"/>
              <a:t>Why is this important? Networks are a best-effort delivery system. There’s no guarantee that your data will reach its destination or that you’ll receive what’s been sent to you.</a:t>
            </a:r>
          </a:p>
          <a:p>
            <a:r>
              <a:rPr lang="en-US" dirty="0"/>
              <a:t>Network devices (for example, routers and switches), have finite bandwidth available and their own inherent system limitations. They have CPUs, memory, buses, and interface packet buffers, just like our clients and servers. TCP relieves you from having to worry about </a:t>
            </a:r>
            <a:r>
              <a:rPr lang="en-US" dirty="0">
                <a:hlinkClick r:id="rId4"/>
              </a:rPr>
              <a:t>packet loss</a:t>
            </a:r>
            <a:r>
              <a:rPr lang="en-US" dirty="0"/>
              <a:t>, data arriving out-of-order, and many other things that invariably happen when you’re communicating across a network.</a:t>
            </a:r>
          </a:p>
          <a:p>
            <a:endParaRPr lang="en-IN"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4328" y="14889"/>
            <a:ext cx="1593343" cy="6843111"/>
          </a:xfrm>
          <a:prstGeom prst="rect">
            <a:avLst/>
          </a:prstGeom>
        </p:spPr>
      </p:pic>
    </p:spTree>
    <p:extLst>
      <p:ext uri="{BB962C8B-B14F-4D97-AF65-F5344CB8AC3E}">
        <p14:creationId xmlns:p14="http://schemas.microsoft.com/office/powerpoint/2010/main" val="3976695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280920" cy="360040"/>
          </a:xfrm>
        </p:spPr>
        <p:txBody>
          <a:bodyPr>
            <a:noAutofit/>
          </a:bodyPr>
          <a:lstStyle/>
          <a:p>
            <a:r>
              <a:rPr lang="en-US" sz="2400" dirty="0"/>
              <a:t>In the diagram below, </a:t>
            </a:r>
            <a:r>
              <a:rPr lang="en-US" sz="2400" dirty="0" smtClean="0"/>
              <a:t>displays </a:t>
            </a:r>
            <a:r>
              <a:rPr lang="en-US" sz="2400" dirty="0"/>
              <a:t>the sequence of socket API calls and data flow for TCP:</a:t>
            </a:r>
            <a:endParaRPr lang="en-IN" sz="24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5777" y="1592636"/>
            <a:ext cx="4464496" cy="502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3723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401</Words>
  <Application>Microsoft Office PowerPoint</Application>
  <PresentationFormat>On-screen Show (4:3)</PresentationFormat>
  <Paragraphs>68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WHAT IS SOCKET PROGRAMMING?</vt:lpstr>
      <vt:lpstr> </vt:lpstr>
      <vt:lpstr>Socket API Overview </vt:lpstr>
      <vt:lpstr>Multithreading Concepts </vt:lpstr>
      <vt:lpstr>Python Multithreading Modules for a thread implementation </vt:lpstr>
      <vt:lpstr>TCP Sockets</vt:lpstr>
      <vt:lpstr>In the diagram below, displays the sequence of socket API calls and data flow for TCP:</vt:lpstr>
      <vt:lpstr>PowerPoint Presentation</vt:lpstr>
      <vt:lpstr>PowerPoint Presentation</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Pramila Dalavai</dc:creator>
  <cp:lastModifiedBy>Pramila Dalavai</cp:lastModifiedBy>
  <cp:revision>6</cp:revision>
  <dcterms:created xsi:type="dcterms:W3CDTF">2020-07-16T14:38:02Z</dcterms:created>
  <dcterms:modified xsi:type="dcterms:W3CDTF">2020-07-16T15:29:41Z</dcterms:modified>
</cp:coreProperties>
</file>