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120" d="100"/>
          <a:sy n="120" d="100"/>
        </p:scale>
        <p:origin x="200" y="4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34c31bd41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34c31bd41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34c31bd41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334c31bd41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34c31bd41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34c31bd41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34c31bd41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34c31bd41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34c31bd41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334c31bd41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334c31bd41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334c31bd41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334c31bd41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334c31bd41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334c31bd41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334c31bd41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334c31bd41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334c31bd41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checkpoint.com/cyber-hub/cyber-security/what-is-data-center/data-center-architectur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49175" y="905500"/>
            <a:ext cx="9144000" cy="800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28124"/>
              <a:buNone/>
            </a:pPr>
            <a:r>
              <a:rPr lang="en" sz="3520" dirty="0">
                <a:latin typeface="Times New Roman"/>
                <a:ea typeface="Times New Roman"/>
                <a:cs typeface="Times New Roman"/>
                <a:sym typeface="Times New Roman"/>
              </a:rPr>
              <a:t>Data Center Infrastructure Management (DCIM)</a:t>
            </a:r>
            <a:endParaRPr sz="3520" dirty="0">
              <a:latin typeface="Times New Roman"/>
              <a:ea typeface="Times New Roman"/>
              <a:cs typeface="Times New Roman"/>
              <a:sym typeface="Times New Roman"/>
            </a:endParaRPr>
          </a:p>
          <a:p>
            <a:pPr marL="0" lvl="0" indent="0" algn="l" rtl="0">
              <a:spcBef>
                <a:spcPts val="0"/>
              </a:spcBef>
              <a:spcAft>
                <a:spcPts val="0"/>
              </a:spcAft>
              <a:buSzPct val="28124"/>
              <a:buNone/>
            </a:pPr>
            <a:endParaRPr sz="3520" dirty="0">
              <a:latin typeface="Times New Roman"/>
              <a:ea typeface="Times New Roman"/>
              <a:cs typeface="Times New Roman"/>
              <a:sym typeface="Times New Roman"/>
            </a:endParaRPr>
          </a:p>
        </p:txBody>
      </p:sp>
      <p:sp>
        <p:nvSpPr>
          <p:cNvPr id="73" name="Google Shape;73;p13"/>
          <p:cNvSpPr txBox="1">
            <a:spLocks noGrp="1"/>
          </p:cNvSpPr>
          <p:nvPr>
            <p:ph type="subTitle" idx="1"/>
          </p:nvPr>
        </p:nvSpPr>
        <p:spPr>
          <a:xfrm>
            <a:off x="317900" y="3005425"/>
            <a:ext cx="6405300" cy="1687200"/>
          </a:xfrm>
          <a:prstGeom prst="rect">
            <a:avLst/>
          </a:prstGeom>
        </p:spPr>
        <p:txBody>
          <a:bodyPr spcFirstLastPara="1" wrap="square" lIns="91425" tIns="91425" rIns="91425" bIns="91425" anchor="b" anchorCtr="0">
            <a:normAutofit/>
          </a:bodyPr>
          <a:lstStyle/>
          <a:p>
            <a:pPr marL="0" lvl="0" indent="0" algn="l" rtl="0">
              <a:lnSpc>
                <a:spcPct val="115000"/>
              </a:lnSpc>
              <a:spcBef>
                <a:spcPts val="0"/>
              </a:spcBef>
              <a:spcAft>
                <a:spcPts val="0"/>
              </a:spcAft>
              <a:buNone/>
            </a:pPr>
            <a:r>
              <a:rPr lang="en" sz="2000">
                <a:latin typeface="Times New Roman"/>
                <a:ea typeface="Times New Roman"/>
                <a:cs typeface="Times New Roman"/>
                <a:sym typeface="Times New Roman"/>
              </a:rPr>
              <a:t>Submitted By</a:t>
            </a:r>
            <a:br>
              <a:rPr lang="en" sz="2000">
                <a:latin typeface="Times New Roman"/>
                <a:ea typeface="Times New Roman"/>
                <a:cs typeface="Times New Roman"/>
                <a:sym typeface="Times New Roman"/>
              </a:rPr>
            </a:br>
            <a:r>
              <a:rPr lang="en" sz="2000">
                <a:latin typeface="Times New Roman"/>
                <a:ea typeface="Times New Roman"/>
                <a:cs typeface="Times New Roman"/>
                <a:sym typeface="Times New Roman"/>
              </a:rPr>
              <a:t>Pramila Dalavai </a:t>
            </a:r>
            <a:endParaRPr sz="20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2000">
                <a:latin typeface="Times New Roman"/>
                <a:ea typeface="Times New Roman"/>
                <a:cs typeface="Times New Roman"/>
                <a:sym typeface="Times New Roman"/>
              </a:rPr>
              <a:t>1BM18IS068</a:t>
            </a:r>
            <a:endParaRPr sz="2000">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New Roman"/>
              <a:ea typeface="Times New Roman"/>
              <a:cs typeface="Times New Roman"/>
              <a:sym typeface="Times New Roman"/>
            </a:endParaRPr>
          </a:p>
        </p:txBody>
      </p:sp>
      <p:sp>
        <p:nvSpPr>
          <p:cNvPr id="74" name="Google Shape;74;p13"/>
          <p:cNvSpPr txBox="1">
            <a:spLocks noGrp="1"/>
          </p:cNvSpPr>
          <p:nvPr>
            <p:ph type="subTitle" idx="1"/>
          </p:nvPr>
        </p:nvSpPr>
        <p:spPr>
          <a:xfrm>
            <a:off x="6654825" y="3082975"/>
            <a:ext cx="5495700" cy="1532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latin typeface="Times New Roman"/>
                <a:ea typeface="Times New Roman"/>
                <a:cs typeface="Times New Roman"/>
                <a:sym typeface="Times New Roman"/>
              </a:rPr>
              <a:t>Submitted To</a:t>
            </a:r>
            <a:br>
              <a:rPr lang="en" sz="2000">
                <a:latin typeface="Times New Roman"/>
                <a:ea typeface="Times New Roman"/>
                <a:cs typeface="Times New Roman"/>
                <a:sym typeface="Times New Roman"/>
              </a:rPr>
            </a:br>
            <a:r>
              <a:rPr lang="en" sz="2000">
                <a:latin typeface="Times New Roman"/>
                <a:ea typeface="Times New Roman"/>
                <a:cs typeface="Times New Roman"/>
                <a:sym typeface="Times New Roman"/>
              </a:rPr>
              <a:t>Dr. Sheela S. V</a:t>
            </a:r>
            <a:endParaRPr sz="20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2000">
                <a:latin typeface="Times New Roman"/>
                <a:ea typeface="Times New Roman"/>
                <a:cs typeface="Times New Roman"/>
                <a:sym typeface="Times New Roman"/>
              </a:rPr>
              <a:t>(Associate Prof)</a:t>
            </a:r>
            <a:endParaRPr sz="2000">
              <a:latin typeface="Times New Roman"/>
              <a:ea typeface="Times New Roman"/>
              <a:cs typeface="Times New Roman"/>
              <a:sym typeface="Times New Roman"/>
            </a:endParaRPr>
          </a:p>
          <a:p>
            <a:pPr marL="0" lvl="0" indent="0" algn="l" rtl="0">
              <a:lnSpc>
                <a:spcPct val="80000"/>
              </a:lnSpc>
              <a:spcBef>
                <a:spcPts val="0"/>
              </a:spcBef>
              <a:spcAft>
                <a:spcPts val="0"/>
              </a:spcAft>
              <a:buNone/>
            </a:pP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1122050" y="354725"/>
            <a:ext cx="63216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p:txBody>
      </p:sp>
      <p:sp>
        <p:nvSpPr>
          <p:cNvPr id="133" name="Google Shape;133;p22"/>
          <p:cNvSpPr txBox="1">
            <a:spLocks noGrp="1"/>
          </p:cNvSpPr>
          <p:nvPr>
            <p:ph type="body" idx="1"/>
          </p:nvPr>
        </p:nvSpPr>
        <p:spPr>
          <a:xfrm>
            <a:off x="6156475" y="614525"/>
            <a:ext cx="2884200" cy="3983400"/>
          </a:xfrm>
          <a:prstGeom prst="rect">
            <a:avLst/>
          </a:prstGeom>
        </p:spPr>
        <p:txBody>
          <a:bodyPr spcFirstLastPara="1" wrap="square" lIns="91425" tIns="91425" rIns="91425" bIns="91425" anchor="t" anchorCtr="0">
            <a:noAutofit/>
          </a:bodyPr>
          <a:lstStyle/>
          <a:p>
            <a:pPr marL="0" lvl="0" indent="0" algn="just" rtl="0">
              <a:lnSpc>
                <a:spcPct val="155000"/>
              </a:lnSpc>
              <a:spcBef>
                <a:spcPts val="0"/>
              </a:spcBef>
              <a:spcAft>
                <a:spcPts val="0"/>
              </a:spcAft>
              <a:buNone/>
            </a:pPr>
            <a:r>
              <a:rPr lang="en" sz="1400" dirty="0">
                <a:solidFill>
                  <a:schemeClr val="lt1"/>
                </a:solidFill>
                <a:latin typeface="Times New Roman"/>
                <a:ea typeface="Times New Roman"/>
                <a:cs typeface="Times New Roman"/>
                <a:sym typeface="Times New Roman"/>
              </a:rPr>
              <a:t>DCIM software provides data center operations managers with the ability to identify, locate, visualize, and manage all physical data center assets, quickly provision new equipment, and confidently plan capacity for future growth. </a:t>
            </a:r>
            <a:endParaRPr sz="1400" dirty="0">
              <a:solidFill>
                <a:schemeClr val="lt1"/>
              </a:solidFill>
              <a:latin typeface="Times New Roman"/>
              <a:ea typeface="Times New Roman"/>
              <a:cs typeface="Times New Roman"/>
              <a:sym typeface="Times New Roman"/>
            </a:endParaRPr>
          </a:p>
          <a:p>
            <a:pPr marL="0" lvl="0" indent="0" algn="just" rtl="0">
              <a:lnSpc>
                <a:spcPct val="155000"/>
              </a:lnSpc>
              <a:spcBef>
                <a:spcPts val="1200"/>
              </a:spcBef>
              <a:spcAft>
                <a:spcPts val="0"/>
              </a:spcAft>
              <a:buClr>
                <a:schemeClr val="dk2"/>
              </a:buClr>
              <a:buSzPts val="1100"/>
              <a:buFont typeface="Arial"/>
              <a:buNone/>
            </a:pPr>
            <a:r>
              <a:rPr lang="en" sz="1400" dirty="0">
                <a:solidFill>
                  <a:schemeClr val="lt1"/>
                </a:solidFill>
                <a:latin typeface="Times New Roman"/>
                <a:ea typeface="Times New Roman"/>
                <a:cs typeface="Times New Roman"/>
                <a:sym typeface="Times New Roman"/>
              </a:rPr>
              <a:t>DCIM tools can also help control energy costs, improve data center design, and increase operational efficiency.</a:t>
            </a:r>
            <a:endParaRPr sz="1400" dirty="0">
              <a:solidFill>
                <a:schemeClr val="lt1"/>
              </a:solidFill>
              <a:latin typeface="Times New Roman"/>
              <a:ea typeface="Times New Roman"/>
              <a:cs typeface="Times New Roman"/>
              <a:sym typeface="Times New Roman"/>
            </a:endParaRPr>
          </a:p>
          <a:p>
            <a:pPr marL="0" lvl="0" indent="0" algn="just" rtl="0">
              <a:spcBef>
                <a:spcPts val="1200"/>
              </a:spcBef>
              <a:spcAft>
                <a:spcPts val="0"/>
              </a:spcAft>
              <a:buClr>
                <a:schemeClr val="dk2"/>
              </a:buClr>
              <a:buSzPts val="1100"/>
              <a:buFont typeface="Arial"/>
              <a:buNone/>
            </a:pPr>
            <a:endParaRPr sz="1400" dirty="0">
              <a:solidFill>
                <a:schemeClr val="lt1"/>
              </a:solidFill>
              <a:latin typeface="Times New Roman"/>
              <a:ea typeface="Times New Roman"/>
              <a:cs typeface="Times New Roman"/>
              <a:sym typeface="Times New Roman"/>
            </a:endParaRPr>
          </a:p>
          <a:p>
            <a:pPr marL="0" lvl="0" indent="0" algn="just" rtl="0">
              <a:lnSpc>
                <a:spcPct val="192000"/>
              </a:lnSpc>
              <a:spcBef>
                <a:spcPts val="0"/>
              </a:spcBef>
              <a:spcAft>
                <a:spcPts val="0"/>
              </a:spcAft>
              <a:buNone/>
            </a:pPr>
            <a:endParaRPr sz="1400" dirty="0">
              <a:solidFill>
                <a:schemeClr val="lt1"/>
              </a:solidFill>
              <a:latin typeface="Times New Roman"/>
              <a:ea typeface="Times New Roman"/>
              <a:cs typeface="Times New Roman"/>
              <a:sym typeface="Times New Roman"/>
            </a:endParaRPr>
          </a:p>
          <a:p>
            <a:pPr marL="0" lvl="0" indent="0" algn="just" rtl="0">
              <a:spcBef>
                <a:spcPts val="200"/>
              </a:spcBef>
              <a:spcAft>
                <a:spcPts val="1200"/>
              </a:spcAft>
              <a:buNone/>
            </a:pPr>
            <a:endParaRPr sz="1400" dirty="0">
              <a:solidFill>
                <a:schemeClr val="lt1"/>
              </a:solidFill>
              <a:latin typeface="Times New Roman"/>
              <a:ea typeface="Times New Roman"/>
              <a:cs typeface="Times New Roman"/>
              <a:sym typeface="Times New Roman"/>
            </a:endParaRPr>
          </a:p>
        </p:txBody>
      </p:sp>
      <p:pic>
        <p:nvPicPr>
          <p:cNvPr id="134" name="Google Shape;134;p22"/>
          <p:cNvPicPr preferRelativeResize="0"/>
          <p:nvPr/>
        </p:nvPicPr>
        <p:blipFill>
          <a:blip r:embed="rId3">
            <a:alphaModFix/>
          </a:blip>
          <a:stretch>
            <a:fillRect/>
          </a:stretch>
        </p:blipFill>
        <p:spPr>
          <a:xfrm>
            <a:off x="47525" y="898038"/>
            <a:ext cx="5994224" cy="3699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a:off x="934150" y="354725"/>
            <a:ext cx="63216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p:txBody>
      </p:sp>
      <p:sp>
        <p:nvSpPr>
          <p:cNvPr id="80" name="Google Shape;80;p14"/>
          <p:cNvSpPr txBox="1">
            <a:spLocks noGrp="1"/>
          </p:cNvSpPr>
          <p:nvPr>
            <p:ph type="body" idx="1"/>
          </p:nvPr>
        </p:nvSpPr>
        <p:spPr>
          <a:xfrm>
            <a:off x="934150" y="990125"/>
            <a:ext cx="7787700" cy="253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200" dirty="0">
                <a:solidFill>
                  <a:schemeClr val="lt1"/>
                </a:solidFill>
                <a:latin typeface="Times New Roman"/>
                <a:ea typeface="Times New Roman"/>
                <a:cs typeface="Times New Roman"/>
                <a:sym typeface="Times New Roman"/>
              </a:rPr>
              <a:t>A </a:t>
            </a:r>
            <a:r>
              <a:rPr lang="en" sz="2200" dirty="0">
                <a:solidFill>
                  <a:schemeClr val="lt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data center architecture</a:t>
            </a:r>
            <a:r>
              <a:rPr lang="en" sz="2200" dirty="0">
                <a:solidFill>
                  <a:schemeClr val="lt1"/>
                </a:solidFill>
                <a:latin typeface="Times New Roman"/>
                <a:ea typeface="Times New Roman"/>
                <a:cs typeface="Times New Roman"/>
                <a:sym typeface="Times New Roman"/>
              </a:rPr>
              <a:t> is designed to provide an organization with certain types of resources. These include processing power, also called “compute” (CPU), storage (RAM and disk space), and networking connectivity. </a:t>
            </a:r>
            <a:endParaRPr sz="2200" dirty="0">
              <a:solidFill>
                <a:schemeClr val="lt1"/>
              </a:solidFill>
              <a:latin typeface="Times New Roman"/>
              <a:ea typeface="Times New Roman"/>
              <a:cs typeface="Times New Roman"/>
              <a:sym typeface="Times New Roman"/>
            </a:endParaRPr>
          </a:p>
          <a:p>
            <a:pPr marL="0" lvl="0" indent="0" algn="just" rtl="0">
              <a:spcBef>
                <a:spcPts val="1200"/>
              </a:spcBef>
              <a:spcAft>
                <a:spcPts val="1200"/>
              </a:spcAft>
              <a:buNone/>
            </a:pPr>
            <a:r>
              <a:rPr lang="en" sz="2200" dirty="0">
                <a:solidFill>
                  <a:schemeClr val="lt1"/>
                </a:solidFill>
                <a:latin typeface="Times New Roman"/>
                <a:ea typeface="Times New Roman"/>
                <a:cs typeface="Times New Roman"/>
                <a:sym typeface="Times New Roman"/>
              </a:rPr>
              <a:t>While an organization can deploy all of these resources in an data center, these same resources are available for lease. Instead of purchasing and maintaining their own physical infrastructure, virtual data centers allow organizations to rent our virtual infrastructure from cloud providers at need.</a:t>
            </a:r>
            <a:endParaRPr sz="22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474000" y="567750"/>
            <a:ext cx="63216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p:txBody>
      </p:sp>
      <p:sp>
        <p:nvSpPr>
          <p:cNvPr id="86" name="Google Shape;86;p15"/>
          <p:cNvSpPr txBox="1">
            <a:spLocks noGrp="1"/>
          </p:cNvSpPr>
          <p:nvPr>
            <p:ph type="body" idx="1"/>
          </p:nvPr>
        </p:nvSpPr>
        <p:spPr>
          <a:xfrm>
            <a:off x="2400262" y="1407326"/>
            <a:ext cx="6321600" cy="3002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dirty="0">
                <a:solidFill>
                  <a:schemeClr val="lt1"/>
                </a:solidFill>
                <a:latin typeface="Times New Roman"/>
                <a:ea typeface="Times New Roman"/>
                <a:cs typeface="Times New Roman"/>
                <a:sym typeface="Times New Roman"/>
              </a:rPr>
              <a:t>Data Center Infrastructure Management (DCIM) software is a new class of software that gives data center operators the ability to run efficient data center operations and improve data center infrastructure planning and design. </a:t>
            </a:r>
            <a:endParaRPr dirty="0">
              <a:solidFill>
                <a:schemeClr val="lt1"/>
              </a:solidFill>
              <a:latin typeface="Times New Roman"/>
              <a:ea typeface="Times New Roman"/>
              <a:cs typeface="Times New Roman"/>
              <a:sym typeface="Times New Roman"/>
            </a:endParaRPr>
          </a:p>
          <a:p>
            <a:pPr marL="0" lvl="0" indent="0" algn="just" rtl="0">
              <a:spcBef>
                <a:spcPts val="1200"/>
              </a:spcBef>
              <a:spcAft>
                <a:spcPts val="1200"/>
              </a:spcAft>
              <a:buNone/>
            </a:pPr>
            <a:r>
              <a:rPr lang="en" dirty="0">
                <a:solidFill>
                  <a:schemeClr val="lt1"/>
                </a:solidFill>
                <a:latin typeface="Times New Roman"/>
                <a:ea typeface="Times New Roman"/>
                <a:cs typeface="Times New Roman"/>
                <a:sym typeface="Times New Roman"/>
              </a:rPr>
              <a:t>It typically replaces Excel, Visio, and home grown databases. DCIM software can bridge information across organizational domains – Data Center Ops, Facilities, and IT to maximize utilization of the data center.</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400">
                <a:latin typeface="Times New Roman"/>
                <a:ea typeface="Times New Roman"/>
                <a:cs typeface="Times New Roman"/>
                <a:sym typeface="Times New Roman"/>
              </a:rPr>
              <a:t>Background</a:t>
            </a:r>
            <a:endParaRPr sz="2400">
              <a:latin typeface="Times New Roman"/>
              <a:ea typeface="Times New Roman"/>
              <a:cs typeface="Times New Roman"/>
              <a:sym typeface="Times New Roman"/>
            </a:endParaRPr>
          </a:p>
        </p:txBody>
      </p:sp>
      <p:sp>
        <p:nvSpPr>
          <p:cNvPr id="92" name="Google Shape;92;p16"/>
          <p:cNvSpPr txBox="1">
            <a:spLocks noGrp="1"/>
          </p:cNvSpPr>
          <p:nvPr>
            <p:ph type="body" idx="1"/>
          </p:nvPr>
        </p:nvSpPr>
        <p:spPr>
          <a:xfrm>
            <a:off x="575171" y="1211350"/>
            <a:ext cx="8156400" cy="3386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1600">
              <a:solidFill>
                <a:schemeClr val="lt1"/>
              </a:solidFill>
              <a:latin typeface="Times New Roman"/>
              <a:ea typeface="Times New Roman"/>
              <a:cs typeface="Times New Roman"/>
              <a:sym typeface="Times New Roman"/>
            </a:endParaRPr>
          </a:p>
          <a:p>
            <a:pPr marL="457200" lvl="0" indent="0" algn="just" rtl="0">
              <a:spcBef>
                <a:spcPts val="1200"/>
              </a:spcBef>
              <a:spcAft>
                <a:spcPts val="1200"/>
              </a:spcAft>
              <a:buNone/>
            </a:pPr>
            <a:br>
              <a:rPr lang="en" sz="1600">
                <a:solidFill>
                  <a:schemeClr val="lt1"/>
                </a:solidFill>
                <a:latin typeface="Times New Roman"/>
                <a:ea typeface="Times New Roman"/>
                <a:cs typeface="Times New Roman"/>
                <a:sym typeface="Times New Roman"/>
              </a:rPr>
            </a:br>
            <a:endParaRPr sz="1600">
              <a:solidFill>
                <a:schemeClr val="lt1"/>
              </a:solidFill>
              <a:latin typeface="Times New Roman"/>
              <a:ea typeface="Times New Roman"/>
              <a:cs typeface="Times New Roman"/>
              <a:sym typeface="Times New Roman"/>
            </a:endParaRPr>
          </a:p>
        </p:txBody>
      </p:sp>
      <p:sp>
        <p:nvSpPr>
          <p:cNvPr id="93" name="Google Shape;93;p16"/>
          <p:cNvSpPr txBox="1"/>
          <p:nvPr/>
        </p:nvSpPr>
        <p:spPr>
          <a:xfrm>
            <a:off x="188450" y="1153525"/>
            <a:ext cx="4252500" cy="38019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None/>
            </a:pPr>
            <a:r>
              <a:rPr lang="en" sz="1800">
                <a:solidFill>
                  <a:schemeClr val="lt1"/>
                </a:solidFill>
                <a:latin typeface="Times New Roman"/>
                <a:ea typeface="Times New Roman"/>
                <a:cs typeface="Times New Roman"/>
                <a:sym typeface="Times New Roman"/>
              </a:rPr>
              <a:t>Without DCIM</a:t>
            </a:r>
            <a:endParaRPr sz="1800">
              <a:solidFill>
                <a:schemeClr val="lt1"/>
              </a:solidFill>
              <a:latin typeface="Times New Roman"/>
              <a:ea typeface="Times New Roman"/>
              <a:cs typeface="Times New Roman"/>
              <a:sym typeface="Times New Roman"/>
            </a:endParaRPr>
          </a:p>
          <a:p>
            <a:pPr marL="457200" lvl="0" indent="-342900" algn="just" rtl="0">
              <a:lnSpc>
                <a:spcPct val="115000"/>
              </a:lnSpc>
              <a:spcBef>
                <a:spcPts val="120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Wasted capacity due to inability to understand cooling requirements</a:t>
            </a:r>
            <a:endParaRPr sz="1800">
              <a:solidFill>
                <a:schemeClr val="lt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Spreadsheets or Homegrown tools</a:t>
            </a:r>
            <a:endParaRPr sz="1800">
              <a:solidFill>
                <a:schemeClr val="lt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Need to physically go on site to determine space availability and position</a:t>
            </a:r>
            <a:endParaRPr sz="1800">
              <a:solidFill>
                <a:schemeClr val="lt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Inaccurate and incomplete records</a:t>
            </a:r>
            <a:endParaRPr sz="1800">
              <a:solidFill>
                <a:schemeClr val="lt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Information contained within multiple systems with no way to integrate the data</a:t>
            </a:r>
            <a:endParaRPr sz="1800">
              <a:latin typeface="Times New Roman"/>
              <a:ea typeface="Times New Roman"/>
              <a:cs typeface="Times New Roman"/>
              <a:sym typeface="Times New Roman"/>
            </a:endParaRPr>
          </a:p>
        </p:txBody>
      </p:sp>
      <p:sp>
        <p:nvSpPr>
          <p:cNvPr id="94" name="Google Shape;94;p16"/>
          <p:cNvSpPr txBox="1"/>
          <p:nvPr/>
        </p:nvSpPr>
        <p:spPr>
          <a:xfrm>
            <a:off x="4572000" y="999625"/>
            <a:ext cx="4522800" cy="39558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None/>
            </a:pPr>
            <a:r>
              <a:rPr lang="en" sz="1800">
                <a:solidFill>
                  <a:schemeClr val="lt1"/>
                </a:solidFill>
                <a:latin typeface="Times New Roman"/>
                <a:ea typeface="Times New Roman"/>
                <a:cs typeface="Times New Roman"/>
                <a:sym typeface="Times New Roman"/>
              </a:rPr>
              <a:t>With DCIM -</a:t>
            </a:r>
            <a:endParaRPr sz="1800">
              <a:solidFill>
                <a:schemeClr val="lt1"/>
              </a:solidFill>
              <a:latin typeface="Times New Roman"/>
              <a:ea typeface="Times New Roman"/>
              <a:cs typeface="Times New Roman"/>
              <a:sym typeface="Times New Roman"/>
            </a:endParaRPr>
          </a:p>
          <a:p>
            <a:pPr marL="457200" lvl="0" indent="-342900" algn="just" rtl="0">
              <a:lnSpc>
                <a:spcPct val="115000"/>
              </a:lnSpc>
              <a:spcBef>
                <a:spcPts val="120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Instantaneous visual and textual information on the equipment in the data center reduces troubleshooting time</a:t>
            </a:r>
            <a:endParaRPr sz="1800">
              <a:solidFill>
                <a:schemeClr val="lt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Centralized database enables accurate record keeping and processes</a:t>
            </a:r>
            <a:endParaRPr sz="1800">
              <a:solidFill>
                <a:schemeClr val="lt1"/>
              </a:solidFill>
              <a:latin typeface="Times New Roman"/>
              <a:ea typeface="Times New Roman"/>
              <a:cs typeface="Times New Roman"/>
              <a:sym typeface="Times New Roman"/>
            </a:endParaRPr>
          </a:p>
          <a:p>
            <a:pPr marL="457200" lvl="0" indent="-342900" algn="just" rtl="0">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Quickly model and allocate space for new servers, manage power and network connectivity in a single view or a few clicks</a:t>
            </a:r>
            <a:endParaRPr sz="1800">
              <a:solidFill>
                <a:schemeClr val="dk2"/>
              </a:solidFill>
              <a:latin typeface="Times New Roman"/>
              <a:ea typeface="Times New Roman"/>
              <a:cs typeface="Times New Roman"/>
              <a:sym typeface="Times New Roman"/>
            </a:endParaRPr>
          </a:p>
          <a:p>
            <a:pPr marL="0" lvl="0" indent="0" algn="just" rtl="0">
              <a:spcBef>
                <a:spcPts val="1200"/>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1113875" y="592350"/>
            <a:ext cx="63216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Tools Used</a:t>
            </a:r>
            <a:endParaRPr sz="2400">
              <a:latin typeface="Times New Roman"/>
              <a:ea typeface="Times New Roman"/>
              <a:cs typeface="Times New Roman"/>
              <a:sym typeface="Times New Roman"/>
            </a:endParaRPr>
          </a:p>
        </p:txBody>
      </p:sp>
      <p:sp>
        <p:nvSpPr>
          <p:cNvPr id="100" name="Google Shape;100;p17"/>
          <p:cNvSpPr txBox="1">
            <a:spLocks noGrp="1"/>
          </p:cNvSpPr>
          <p:nvPr>
            <p:ph type="body" idx="1"/>
          </p:nvPr>
        </p:nvSpPr>
        <p:spPr>
          <a:xfrm>
            <a:off x="938537" y="1333601"/>
            <a:ext cx="6321600" cy="30024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Clr>
                <a:schemeClr val="lt1"/>
              </a:buClr>
              <a:buSzPts val="2200"/>
              <a:buFont typeface="Times New Roman"/>
              <a:buChar char="●"/>
            </a:pPr>
            <a:r>
              <a:rPr lang="en" sz="2200" dirty="0">
                <a:solidFill>
                  <a:schemeClr val="lt1"/>
                </a:solidFill>
                <a:latin typeface="Times New Roman"/>
                <a:ea typeface="Times New Roman"/>
                <a:cs typeface="Times New Roman"/>
                <a:sym typeface="Times New Roman"/>
              </a:rPr>
              <a:t>Backend - Python</a:t>
            </a:r>
            <a:endParaRPr sz="2200" dirty="0">
              <a:solidFill>
                <a:schemeClr val="lt1"/>
              </a:solidFill>
              <a:latin typeface="Times New Roman"/>
              <a:ea typeface="Times New Roman"/>
              <a:cs typeface="Times New Roman"/>
              <a:sym typeface="Times New Roman"/>
            </a:endParaRPr>
          </a:p>
          <a:p>
            <a:pPr marL="457200" lvl="0" indent="-368300" algn="just" rtl="0">
              <a:spcBef>
                <a:spcPts val="0"/>
              </a:spcBef>
              <a:spcAft>
                <a:spcPts val="0"/>
              </a:spcAft>
              <a:buClr>
                <a:schemeClr val="lt1"/>
              </a:buClr>
              <a:buSzPts val="2200"/>
              <a:buFont typeface="Times New Roman"/>
              <a:buChar char="●"/>
            </a:pPr>
            <a:r>
              <a:rPr lang="en" sz="2200" dirty="0">
                <a:solidFill>
                  <a:schemeClr val="lt1"/>
                </a:solidFill>
                <a:latin typeface="Times New Roman"/>
                <a:ea typeface="Times New Roman"/>
                <a:cs typeface="Times New Roman"/>
                <a:sym typeface="Times New Roman"/>
              </a:rPr>
              <a:t>Frontend - React</a:t>
            </a:r>
            <a:endParaRPr sz="2200" dirty="0">
              <a:solidFill>
                <a:schemeClr val="lt1"/>
              </a:solidFill>
              <a:latin typeface="Times New Roman"/>
              <a:ea typeface="Times New Roman"/>
              <a:cs typeface="Times New Roman"/>
              <a:sym typeface="Times New Roman"/>
            </a:endParaRPr>
          </a:p>
          <a:p>
            <a:pPr marL="457200" lvl="0" indent="-368300" algn="just" rtl="0">
              <a:spcBef>
                <a:spcPts val="0"/>
              </a:spcBef>
              <a:spcAft>
                <a:spcPts val="0"/>
              </a:spcAft>
              <a:buClr>
                <a:schemeClr val="lt1"/>
              </a:buClr>
              <a:buSzPts val="2200"/>
              <a:buFont typeface="Times New Roman"/>
              <a:buChar char="●"/>
            </a:pPr>
            <a:r>
              <a:rPr lang="en" sz="2200" dirty="0">
                <a:solidFill>
                  <a:schemeClr val="lt1"/>
                </a:solidFill>
                <a:latin typeface="Times New Roman"/>
                <a:ea typeface="Times New Roman"/>
                <a:cs typeface="Times New Roman"/>
                <a:sym typeface="Times New Roman"/>
              </a:rPr>
              <a:t>3D Visualization - Java and ODA library</a:t>
            </a:r>
            <a:endParaRPr sz="2200" dirty="0">
              <a:solidFill>
                <a:schemeClr val="lt1"/>
              </a:solidFill>
              <a:latin typeface="Times New Roman"/>
              <a:ea typeface="Times New Roman"/>
              <a:cs typeface="Times New Roman"/>
              <a:sym typeface="Times New Roman"/>
            </a:endParaRPr>
          </a:p>
          <a:p>
            <a:pPr marL="457200" lvl="0" indent="-368300" algn="just" rtl="0">
              <a:spcBef>
                <a:spcPts val="0"/>
              </a:spcBef>
              <a:spcAft>
                <a:spcPts val="0"/>
              </a:spcAft>
              <a:buClr>
                <a:schemeClr val="lt1"/>
              </a:buClr>
              <a:buSzPts val="2200"/>
              <a:buFont typeface="Times New Roman"/>
              <a:buChar char="●"/>
            </a:pPr>
            <a:r>
              <a:rPr lang="en" sz="2200" dirty="0">
                <a:solidFill>
                  <a:schemeClr val="lt1"/>
                </a:solidFill>
                <a:latin typeface="Times New Roman"/>
                <a:ea typeface="Times New Roman"/>
                <a:cs typeface="Times New Roman"/>
                <a:sym typeface="Times New Roman"/>
              </a:rPr>
              <a:t>Security - MFA and SSO</a:t>
            </a:r>
            <a:endParaRPr sz="2200" dirty="0">
              <a:solidFill>
                <a:schemeClr val="lt1"/>
              </a:solidFill>
              <a:latin typeface="Times New Roman"/>
              <a:ea typeface="Times New Roman"/>
              <a:cs typeface="Times New Roman"/>
              <a:sym typeface="Times New Roman"/>
            </a:endParaRPr>
          </a:p>
          <a:p>
            <a:pPr marL="457200" lvl="0" indent="-368300" algn="just" rtl="0">
              <a:spcBef>
                <a:spcPts val="0"/>
              </a:spcBef>
              <a:spcAft>
                <a:spcPts val="0"/>
              </a:spcAft>
              <a:buClr>
                <a:schemeClr val="lt1"/>
              </a:buClr>
              <a:buSzPts val="2200"/>
              <a:buFont typeface="Times New Roman"/>
              <a:buChar char="●"/>
            </a:pPr>
            <a:r>
              <a:rPr lang="en" sz="2200" dirty="0">
                <a:solidFill>
                  <a:schemeClr val="lt1"/>
                </a:solidFill>
                <a:latin typeface="Times New Roman"/>
                <a:ea typeface="Times New Roman"/>
                <a:cs typeface="Times New Roman"/>
                <a:sym typeface="Times New Roman"/>
              </a:rPr>
              <a:t>Database - Siebel</a:t>
            </a:r>
            <a:endParaRPr sz="2200" dirty="0">
              <a:solidFill>
                <a:schemeClr val="lt1"/>
              </a:solidFill>
              <a:latin typeface="Times New Roman"/>
              <a:ea typeface="Times New Roman"/>
              <a:cs typeface="Times New Roman"/>
              <a:sym typeface="Times New Roman"/>
            </a:endParaRPr>
          </a:p>
          <a:p>
            <a:pPr marL="457200" lvl="0" indent="-368300" algn="just" rtl="0">
              <a:spcBef>
                <a:spcPts val="0"/>
              </a:spcBef>
              <a:spcAft>
                <a:spcPts val="0"/>
              </a:spcAft>
              <a:buClr>
                <a:schemeClr val="lt1"/>
              </a:buClr>
              <a:buSzPts val="2200"/>
              <a:buFont typeface="Times New Roman"/>
              <a:buChar char="●"/>
            </a:pPr>
            <a:r>
              <a:rPr lang="en" sz="2200" dirty="0">
                <a:solidFill>
                  <a:schemeClr val="lt1"/>
                </a:solidFill>
                <a:latin typeface="Times New Roman"/>
                <a:ea typeface="Times New Roman"/>
                <a:cs typeface="Times New Roman"/>
                <a:sym typeface="Times New Roman"/>
              </a:rPr>
              <a:t>API - Sunbird</a:t>
            </a:r>
            <a:endParaRPr sz="22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228575" y="616925"/>
            <a:ext cx="63216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dirty="0">
                <a:latin typeface="Times New Roman"/>
                <a:ea typeface="Times New Roman"/>
                <a:cs typeface="Times New Roman"/>
                <a:sym typeface="Times New Roman"/>
              </a:rPr>
              <a:t>Methodology</a:t>
            </a:r>
            <a:endParaRPr sz="2400" dirty="0">
              <a:latin typeface="Times New Roman"/>
              <a:ea typeface="Times New Roman"/>
              <a:cs typeface="Times New Roman"/>
              <a:sym typeface="Times New Roman"/>
            </a:endParaRPr>
          </a:p>
        </p:txBody>
      </p:sp>
      <p:sp>
        <p:nvSpPr>
          <p:cNvPr id="106" name="Google Shape;106;p18"/>
          <p:cNvSpPr txBox="1">
            <a:spLocks noGrp="1"/>
          </p:cNvSpPr>
          <p:nvPr>
            <p:ph type="body" idx="1"/>
          </p:nvPr>
        </p:nvSpPr>
        <p:spPr>
          <a:xfrm>
            <a:off x="1328998" y="1158550"/>
            <a:ext cx="7389600" cy="3064500"/>
          </a:xfrm>
          <a:prstGeom prst="rect">
            <a:avLst/>
          </a:prstGeom>
        </p:spPr>
        <p:txBody>
          <a:bodyPr spcFirstLastPara="1" wrap="square" lIns="91425" tIns="91425" rIns="91425" bIns="91425" anchor="t" anchorCtr="0">
            <a:noAutofit/>
          </a:bodyPr>
          <a:lstStyle/>
          <a:p>
            <a:pPr marL="101600" lvl="0" indent="0" algn="l" rtl="0">
              <a:spcBef>
                <a:spcPts val="0"/>
              </a:spcBef>
              <a:spcAft>
                <a:spcPts val="0"/>
              </a:spcAft>
              <a:buClr>
                <a:schemeClr val="lt1"/>
              </a:buClr>
              <a:buSzPts val="2000"/>
              <a:buNone/>
            </a:pPr>
            <a:endParaRPr sz="2000" dirty="0">
              <a:solidFill>
                <a:schemeClr val="lt1"/>
              </a:solidFill>
              <a:latin typeface="Times New Roman"/>
              <a:ea typeface="Times New Roman"/>
              <a:cs typeface="Times New Roman"/>
              <a:sym typeface="Times New Roman"/>
            </a:endParaRPr>
          </a:p>
        </p:txBody>
      </p:sp>
      <p:pic>
        <p:nvPicPr>
          <p:cNvPr id="5" name="Picture 4" descr="Graphical user interface&#10;&#10;Description automatically generated">
            <a:extLst>
              <a:ext uri="{FF2B5EF4-FFF2-40B4-BE49-F238E27FC236}">
                <a16:creationId xmlns:a16="http://schemas.microsoft.com/office/drawing/2014/main" id="{1E7119BE-2C3D-7185-716F-7227FEBB0D45}"/>
              </a:ext>
            </a:extLst>
          </p:cNvPr>
          <p:cNvPicPr>
            <a:picLocks noChangeAspect="1"/>
          </p:cNvPicPr>
          <p:nvPr/>
        </p:nvPicPr>
        <p:blipFill>
          <a:blip r:embed="rId3"/>
          <a:stretch>
            <a:fillRect/>
          </a:stretch>
        </p:blipFill>
        <p:spPr>
          <a:xfrm>
            <a:off x="943521" y="1170352"/>
            <a:ext cx="7690116" cy="36894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794300" y="190850"/>
            <a:ext cx="6321600" cy="63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latin typeface="Times New Roman"/>
                <a:ea typeface="Times New Roman"/>
                <a:cs typeface="Times New Roman"/>
                <a:sym typeface="Times New Roman"/>
              </a:rPr>
              <a:t>Results</a:t>
            </a:r>
            <a:endParaRPr sz="2400">
              <a:latin typeface="Times New Roman"/>
              <a:ea typeface="Times New Roman"/>
              <a:cs typeface="Times New Roman"/>
              <a:sym typeface="Times New Roman"/>
            </a:endParaRPr>
          </a:p>
        </p:txBody>
      </p:sp>
      <p:sp>
        <p:nvSpPr>
          <p:cNvPr id="112" name="Google Shape;112;p1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457200" lvl="0" indent="0" algn="l" rtl="0">
              <a:lnSpc>
                <a:spcPct val="160000"/>
              </a:lnSpc>
              <a:spcBef>
                <a:spcPts val="2300"/>
              </a:spcBef>
              <a:spcAft>
                <a:spcPts val="0"/>
              </a:spcAft>
              <a:buNone/>
            </a:pPr>
            <a:endParaRPr sz="1350">
              <a:solidFill>
                <a:srgbClr val="333333"/>
              </a:solidFill>
              <a:latin typeface="Arial"/>
              <a:ea typeface="Arial"/>
              <a:cs typeface="Arial"/>
              <a:sym typeface="Arial"/>
            </a:endParaRPr>
          </a:p>
          <a:p>
            <a:pPr marL="0" lvl="0" indent="0" algn="l" rtl="0">
              <a:spcBef>
                <a:spcPts val="3400"/>
              </a:spcBef>
              <a:spcAft>
                <a:spcPts val="1200"/>
              </a:spcAft>
              <a:buNone/>
            </a:pPr>
            <a:endParaRPr/>
          </a:p>
        </p:txBody>
      </p:sp>
      <p:pic>
        <p:nvPicPr>
          <p:cNvPr id="113" name="Google Shape;113;p19"/>
          <p:cNvPicPr preferRelativeResize="0"/>
          <p:nvPr/>
        </p:nvPicPr>
        <p:blipFill>
          <a:blip r:embed="rId3">
            <a:alphaModFix/>
          </a:blip>
          <a:stretch>
            <a:fillRect/>
          </a:stretch>
        </p:blipFill>
        <p:spPr>
          <a:xfrm>
            <a:off x="635722" y="681087"/>
            <a:ext cx="8160881" cy="3917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9" name="Google Shape;119;p2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0"/>
          <p:cNvPicPr preferRelativeResize="0"/>
          <p:nvPr/>
        </p:nvPicPr>
        <p:blipFill>
          <a:blip r:embed="rId3">
            <a:alphaModFix/>
          </a:blip>
          <a:stretch>
            <a:fillRect/>
          </a:stretch>
        </p:blipFill>
        <p:spPr>
          <a:xfrm>
            <a:off x="840126" y="575950"/>
            <a:ext cx="7807976" cy="4385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Scope</a:t>
            </a:r>
            <a:endParaRPr/>
          </a:p>
        </p:txBody>
      </p:sp>
      <p:sp>
        <p:nvSpPr>
          <p:cNvPr id="126" name="Google Shape;126;p2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7" name="Google Shape;127;p21"/>
          <p:cNvPicPr preferRelativeResize="0"/>
          <p:nvPr/>
        </p:nvPicPr>
        <p:blipFill>
          <a:blip r:embed="rId3">
            <a:alphaModFix/>
          </a:blip>
          <a:stretch>
            <a:fillRect/>
          </a:stretch>
        </p:blipFill>
        <p:spPr>
          <a:xfrm>
            <a:off x="392375" y="104775"/>
            <a:ext cx="8477250" cy="4933950"/>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371</Words>
  <Application>Microsoft Macintosh PowerPoint</Application>
  <PresentationFormat>On-screen Show (16:9)</PresentationFormat>
  <Paragraphs>38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Raleway</vt:lpstr>
      <vt:lpstr>Arial</vt:lpstr>
      <vt:lpstr>Times New Roman</vt:lpstr>
      <vt:lpstr>Swiss</vt:lpstr>
      <vt:lpstr>Data Center Infrastructure Management (DCIM) </vt:lpstr>
      <vt:lpstr>Problem Statement</vt:lpstr>
      <vt:lpstr>Introduction</vt:lpstr>
      <vt:lpstr>Background</vt:lpstr>
      <vt:lpstr>Tools Used</vt:lpstr>
      <vt:lpstr>Methodology</vt:lpstr>
      <vt:lpstr>Results</vt:lpstr>
      <vt:lpstr>PowerPoint Presentation</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 Infrastructure Management (DCIM) </dc:title>
  <cp:lastModifiedBy>Dalavai, Pramila</cp:lastModifiedBy>
  <cp:revision>2</cp:revision>
  <dcterms:modified xsi:type="dcterms:W3CDTF">2022-06-17T09:42:32Z</dcterms:modified>
</cp:coreProperties>
</file>