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Libre Franklin"/>
      <p:regular r:id="rId21"/>
      <p:bold r:id="rId22"/>
      <p:italic r:id="rId23"/>
      <p:boldItalic r:id="rId24"/>
    </p:embeddedFont>
    <p:embeddedFont>
      <p:font typeface="Roboto"/>
      <p:regular r:id="rId25"/>
      <p:bold r:id="rId26"/>
      <p:italic r:id="rId27"/>
      <p:boldItalic r:id="rId28"/>
    </p:embeddedFont>
    <p:embeddedFont>
      <p:font typeface="Libre Baskerville"/>
      <p:regular r:id="rId29"/>
      <p:bold r:id="rId30"/>
      <p: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Baskervill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Baskerville-italic.fntdata"/><Relationship Id="rId30" Type="http://schemas.openxmlformats.org/officeDocument/2006/relationships/font" Target="fonts/LibreBaskerville-bold.fntdata"/><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ee9964108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ee9964108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2ee9964108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ee9964108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ee9964108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2ee9964108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8" name="Google Shape;2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d7e0bfa22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d7e0bfa22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2d7e0bfa22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d7e0bfa22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d7e0bfa22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2d7e0bfa22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28" name="Google Shape;1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7" name="Google Shape;13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ee9964108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ee996410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2ee9964108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4" name="Google Shape;17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3" name="Google Shape;18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1"/>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11"/>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3" name="Google Shape;93;p11"/>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4" name="Google Shape;94;p11"/>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95" name="Google Shape;95;p11"/>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9" name="Google Shape;99;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13"/>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3"/>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5" name="Google Shape;105;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34" name="Shape 34"/>
        <p:cNvGrpSpPr/>
        <p:nvPr/>
      </p:nvGrpSpPr>
      <p:grpSpPr>
        <a:xfrm>
          <a:off x="0" y="0"/>
          <a:ext cx="0" cy="0"/>
          <a:chOff x="0" y="0"/>
          <a:chExt cx="0" cy="0"/>
        </a:xfrm>
      </p:grpSpPr>
      <p:sp>
        <p:nvSpPr>
          <p:cNvPr id="35" name="Google Shape;35;p4"/>
          <p:cNvSpPr/>
          <p:nvPr>
            <p:ph idx="2" type="pic"/>
          </p:nvPr>
        </p:nvSpPr>
        <p:spPr>
          <a:xfrm>
            <a:off x="3429000" y="1295400"/>
            <a:ext cx="2362200" cy="4267200"/>
          </a:xfrm>
          <a:prstGeom prst="rect">
            <a:avLst/>
          </a:prstGeom>
          <a:noFill/>
          <a:ln>
            <a:noFill/>
          </a:ln>
        </p:spPr>
      </p:sp>
      <p:sp>
        <p:nvSpPr>
          <p:cNvPr id="36" name="Google Shape;36;p4"/>
          <p:cNvSpPr txBox="1"/>
          <p:nvPr>
            <p:ph idx="1" type="body"/>
          </p:nvPr>
        </p:nvSpPr>
        <p:spPr>
          <a:xfrm>
            <a:off x="381000" y="76200"/>
            <a:ext cx="4191000" cy="1016000"/>
          </a:xfrm>
          <a:prstGeom prst="rect">
            <a:avLst/>
          </a:prstGeom>
          <a:noFill/>
          <a:ln>
            <a:noFill/>
          </a:ln>
        </p:spPr>
        <p:txBody>
          <a:bodyPr anchorCtr="0" anchor="t" bIns="91425" lIns="91425" spcFirstLastPara="1" rIns="91425" wrap="square" tIns="91425">
            <a:noAutofit/>
          </a:bodyPr>
          <a:lstStyle>
            <a:lvl1pPr indent="-228600" lvl="0" marL="457200" algn="l">
              <a:spcBef>
                <a:spcPts val="0"/>
              </a:spcBef>
              <a:spcAft>
                <a:spcPts val="0"/>
              </a:spcAft>
              <a:buClr>
                <a:srgbClr val="000000"/>
              </a:buClr>
              <a:buSzPts val="1400"/>
              <a:buFont typeface="Arial"/>
              <a:buNone/>
              <a:defRPr/>
            </a:lvl1pPr>
            <a:lvl2pPr indent="-342900" lvl="1" marL="914400" algn="l">
              <a:spcBef>
                <a:spcPts val="0"/>
              </a:spcBef>
              <a:spcAft>
                <a:spcPts val="0"/>
              </a:spcAft>
              <a:buClr>
                <a:srgbClr val="000000"/>
              </a:buClr>
              <a:buSzPts val="1800"/>
              <a:buChar char="–"/>
              <a:defRPr/>
            </a:lvl2pPr>
            <a:lvl3pPr indent="-342900" lvl="2" marL="1371600" algn="l">
              <a:spcBef>
                <a:spcPts val="0"/>
              </a:spcBef>
              <a:spcAft>
                <a:spcPts val="0"/>
              </a:spcAft>
              <a:buClr>
                <a:srgbClr val="000000"/>
              </a:buClr>
              <a:buSzPts val="1800"/>
              <a:buChar char="•"/>
              <a:defRPr/>
            </a:lvl3pPr>
            <a:lvl4pPr indent="-342900" lvl="3" marL="1828800" algn="l">
              <a:spcBef>
                <a:spcPts val="0"/>
              </a:spcBef>
              <a:spcAft>
                <a:spcPts val="0"/>
              </a:spcAft>
              <a:buClr>
                <a:srgbClr val="000000"/>
              </a:buClr>
              <a:buSzPts val="1800"/>
              <a:buChar char="–"/>
              <a:defRPr/>
            </a:lvl4pPr>
            <a:lvl5pPr indent="-342900" lvl="4" marL="2286000" algn="l">
              <a:spcBef>
                <a:spcPts val="0"/>
              </a:spcBef>
              <a:spcAft>
                <a:spcPts val="0"/>
              </a:spcAft>
              <a:buClr>
                <a:srgbClr val="000000"/>
              </a:buClr>
              <a:buSzPts val="1800"/>
              <a:buFont typeface="Libre Baskerville"/>
              <a:buChar char="»"/>
              <a:defRPr/>
            </a:lvl5pPr>
            <a:lvl6pPr indent="-228600" lvl="5" marL="2743200" algn="l">
              <a:lnSpc>
                <a:spcPct val="100000"/>
              </a:lnSpc>
              <a:spcBef>
                <a:spcPts val="0"/>
              </a:spcBef>
              <a:spcAft>
                <a:spcPts val="0"/>
              </a:spcAft>
              <a:buClr>
                <a:srgbClr val="000000"/>
              </a:buClr>
              <a:buSzPts val="1800"/>
              <a:buFont typeface="Libre Baskerville"/>
              <a:buNone/>
              <a:defRPr/>
            </a:lvl6pPr>
            <a:lvl7pPr indent="-228600" lvl="6" marL="3200400" algn="l">
              <a:lnSpc>
                <a:spcPct val="100000"/>
              </a:lnSpc>
              <a:spcBef>
                <a:spcPts val="0"/>
              </a:spcBef>
              <a:spcAft>
                <a:spcPts val="0"/>
              </a:spcAft>
              <a:buClr>
                <a:srgbClr val="000000"/>
              </a:buClr>
              <a:buSzPts val="1800"/>
              <a:buFont typeface="Libre Baskerville"/>
              <a:buNone/>
              <a:defRPr/>
            </a:lvl7pPr>
            <a:lvl8pPr indent="-228600" lvl="7" marL="3657600" algn="l">
              <a:lnSpc>
                <a:spcPct val="100000"/>
              </a:lnSpc>
              <a:spcBef>
                <a:spcPts val="0"/>
              </a:spcBef>
              <a:spcAft>
                <a:spcPts val="0"/>
              </a:spcAft>
              <a:buClr>
                <a:srgbClr val="000000"/>
              </a:buClr>
              <a:buSzPts val="1800"/>
              <a:buFont typeface="Libre Baskerville"/>
              <a:buNone/>
              <a:defRPr/>
            </a:lvl8pPr>
            <a:lvl9pPr indent="-228600" lvl="8" marL="4114800" algn="l">
              <a:lnSpc>
                <a:spcPct val="100000"/>
              </a:lnSpc>
              <a:spcBef>
                <a:spcPts val="0"/>
              </a:spcBef>
              <a:spcAft>
                <a:spcPts val="0"/>
              </a:spcAft>
              <a:buClr>
                <a:srgbClr val="000000"/>
              </a:buClr>
              <a:buSzPts val="1800"/>
              <a:buFont typeface="Libre Baskerville"/>
              <a:buNone/>
              <a:defRPr/>
            </a:lvl9pPr>
          </a:lstStyle>
          <a:p/>
        </p:txBody>
      </p:sp>
      <p:sp>
        <p:nvSpPr>
          <p:cNvPr id="37" name="Google Shape;37;p4"/>
          <p:cNvSpPr txBox="1"/>
          <p:nvPr>
            <p:ph idx="3" type="body"/>
          </p:nvPr>
        </p:nvSpPr>
        <p:spPr>
          <a:xfrm>
            <a:off x="4800600" y="76200"/>
            <a:ext cx="3276600" cy="1016000"/>
          </a:xfrm>
          <a:prstGeom prst="rect">
            <a:avLst/>
          </a:prstGeom>
          <a:noFill/>
          <a:ln>
            <a:noFill/>
          </a:ln>
        </p:spPr>
        <p:txBody>
          <a:bodyPr anchorCtr="0" anchor="t" bIns="91425" lIns="91425" spcFirstLastPara="1" rIns="91425" wrap="square" tIns="91425">
            <a:noAutofit/>
          </a:bodyPr>
          <a:lstStyle>
            <a:lvl1pPr indent="-228600" lvl="0" marL="457200" algn="l">
              <a:spcBef>
                <a:spcPts val="0"/>
              </a:spcBef>
              <a:spcAft>
                <a:spcPts val="0"/>
              </a:spcAft>
              <a:buClr>
                <a:srgbClr val="000000"/>
              </a:buClr>
              <a:buSzPts val="1400"/>
              <a:buFont typeface="Arial"/>
              <a:buNone/>
              <a:defRPr/>
            </a:lvl1pPr>
            <a:lvl2pPr indent="-342900" lvl="1" marL="914400" algn="l">
              <a:spcBef>
                <a:spcPts val="0"/>
              </a:spcBef>
              <a:spcAft>
                <a:spcPts val="0"/>
              </a:spcAft>
              <a:buClr>
                <a:srgbClr val="000000"/>
              </a:buClr>
              <a:buSzPts val="1800"/>
              <a:buChar char="–"/>
              <a:defRPr/>
            </a:lvl2pPr>
            <a:lvl3pPr indent="-342900" lvl="2" marL="1371600" algn="l">
              <a:spcBef>
                <a:spcPts val="0"/>
              </a:spcBef>
              <a:spcAft>
                <a:spcPts val="0"/>
              </a:spcAft>
              <a:buClr>
                <a:srgbClr val="000000"/>
              </a:buClr>
              <a:buSzPts val="1800"/>
              <a:buChar char="•"/>
              <a:defRPr/>
            </a:lvl3pPr>
            <a:lvl4pPr indent="-342900" lvl="3" marL="1828800" algn="l">
              <a:spcBef>
                <a:spcPts val="0"/>
              </a:spcBef>
              <a:spcAft>
                <a:spcPts val="0"/>
              </a:spcAft>
              <a:buClr>
                <a:srgbClr val="000000"/>
              </a:buClr>
              <a:buSzPts val="1800"/>
              <a:buChar char="–"/>
              <a:defRPr/>
            </a:lvl4pPr>
            <a:lvl5pPr indent="-342900" lvl="4" marL="2286000" algn="l">
              <a:spcBef>
                <a:spcPts val="0"/>
              </a:spcBef>
              <a:spcAft>
                <a:spcPts val="0"/>
              </a:spcAft>
              <a:buClr>
                <a:srgbClr val="000000"/>
              </a:buClr>
              <a:buSzPts val="1800"/>
              <a:buFont typeface="Libre Baskerville"/>
              <a:buChar char="»"/>
              <a:defRPr/>
            </a:lvl5pPr>
            <a:lvl6pPr indent="-228600" lvl="5" marL="2743200" algn="l">
              <a:lnSpc>
                <a:spcPct val="100000"/>
              </a:lnSpc>
              <a:spcBef>
                <a:spcPts val="0"/>
              </a:spcBef>
              <a:spcAft>
                <a:spcPts val="0"/>
              </a:spcAft>
              <a:buClr>
                <a:srgbClr val="000000"/>
              </a:buClr>
              <a:buSzPts val="1800"/>
              <a:buFont typeface="Libre Baskerville"/>
              <a:buNone/>
              <a:defRPr/>
            </a:lvl6pPr>
            <a:lvl7pPr indent="-228600" lvl="6" marL="3200400" algn="l">
              <a:lnSpc>
                <a:spcPct val="100000"/>
              </a:lnSpc>
              <a:spcBef>
                <a:spcPts val="0"/>
              </a:spcBef>
              <a:spcAft>
                <a:spcPts val="0"/>
              </a:spcAft>
              <a:buClr>
                <a:srgbClr val="000000"/>
              </a:buClr>
              <a:buSzPts val="1800"/>
              <a:buFont typeface="Libre Baskerville"/>
              <a:buNone/>
              <a:defRPr/>
            </a:lvl7pPr>
            <a:lvl8pPr indent="-228600" lvl="7" marL="3657600" algn="l">
              <a:lnSpc>
                <a:spcPct val="100000"/>
              </a:lnSpc>
              <a:spcBef>
                <a:spcPts val="0"/>
              </a:spcBef>
              <a:spcAft>
                <a:spcPts val="0"/>
              </a:spcAft>
              <a:buClr>
                <a:srgbClr val="000000"/>
              </a:buClr>
              <a:buSzPts val="1800"/>
              <a:buFont typeface="Libre Baskerville"/>
              <a:buNone/>
              <a:defRPr/>
            </a:lvl8pPr>
            <a:lvl9pPr indent="-228600" lvl="8" marL="4114800" algn="l">
              <a:lnSpc>
                <a:spcPct val="100000"/>
              </a:lnSpc>
              <a:spcBef>
                <a:spcPts val="0"/>
              </a:spcBef>
              <a:spcAft>
                <a:spcPts val="0"/>
              </a:spcAft>
              <a:buClr>
                <a:srgbClr val="000000"/>
              </a:buClr>
              <a:buSzPts val="1800"/>
              <a:buFont typeface="Libre Baskerville"/>
              <a:buNone/>
              <a:defRPr/>
            </a:lvl9pPr>
          </a:lstStyle>
          <a:p/>
        </p:txBody>
      </p:sp>
      <p:sp>
        <p:nvSpPr>
          <p:cNvPr id="38" name="Google Shape;38;p4"/>
          <p:cNvSpPr txBox="1"/>
          <p:nvPr>
            <p:ph idx="10" type="dt"/>
          </p:nvPr>
        </p:nvSpPr>
        <p:spPr>
          <a:xfrm>
            <a:off x="7772401" y="6136218"/>
            <a:ext cx="766763" cy="368300"/>
          </a:xfrm>
          <a:prstGeom prst="rect">
            <a:avLst/>
          </a:prstGeom>
          <a:noFill/>
          <a:ln>
            <a:noFill/>
          </a:ln>
        </p:spPr>
        <p:txBody>
          <a:bodyPr anchorCtr="0" anchor="ctr" bIns="91425" lIns="91425" spcFirstLastPara="1" rIns="91425" wrap="square" tIns="91425">
            <a:noAutofit/>
          </a:bodyPr>
          <a:lstStyle>
            <a:lvl1pPr lvl="0" algn="r">
              <a:spcBef>
                <a:spcPts val="0"/>
              </a:spcBef>
              <a:spcAft>
                <a:spcPts val="0"/>
              </a:spcAft>
              <a:buClr>
                <a:schemeClr val="dk2"/>
              </a:buClr>
              <a:buSzPts val="1400"/>
              <a:buFont typeface="Libre Baskerville"/>
              <a:buNone/>
              <a:defRPr/>
            </a:lvl1pPr>
            <a:lvl2pPr lvl="1" algn="l">
              <a:spcBef>
                <a:spcPts val="0"/>
              </a:spcBef>
              <a:spcAft>
                <a:spcPts val="0"/>
              </a:spcAft>
              <a:buClr>
                <a:schemeClr val="dk1"/>
              </a:buClr>
              <a:buSzPts val="1400"/>
              <a:buFont typeface="Libre Baskerville"/>
              <a:buNone/>
              <a:defRPr/>
            </a:lvl2pPr>
            <a:lvl3pPr lvl="2" algn="l">
              <a:spcBef>
                <a:spcPts val="0"/>
              </a:spcBef>
              <a:spcAft>
                <a:spcPts val="0"/>
              </a:spcAft>
              <a:buClr>
                <a:schemeClr val="dk1"/>
              </a:buClr>
              <a:buSzPts val="1400"/>
              <a:buFont typeface="Libre Baskerville"/>
              <a:buNone/>
              <a:defRPr/>
            </a:lvl3pPr>
            <a:lvl4pPr lvl="3" algn="l">
              <a:spcBef>
                <a:spcPts val="0"/>
              </a:spcBef>
              <a:spcAft>
                <a:spcPts val="0"/>
              </a:spcAft>
              <a:buClr>
                <a:schemeClr val="dk1"/>
              </a:buClr>
              <a:buSzPts val="1400"/>
              <a:buFont typeface="Libre Baskerville"/>
              <a:buNone/>
              <a:defRPr/>
            </a:lvl4pPr>
            <a:lvl5pPr lvl="4" algn="l">
              <a:spcBef>
                <a:spcPts val="0"/>
              </a:spcBef>
              <a:spcAft>
                <a:spcPts val="0"/>
              </a:spcAft>
              <a:buClr>
                <a:schemeClr val="dk1"/>
              </a:buClr>
              <a:buSzPts val="1400"/>
              <a:buFont typeface="Libre Baskerville"/>
              <a:buNone/>
              <a:defRPr/>
            </a:lvl5pPr>
            <a:lvl6pPr lvl="5" algn="l">
              <a:spcBef>
                <a:spcPts val="0"/>
              </a:spcBef>
              <a:spcAft>
                <a:spcPts val="0"/>
              </a:spcAft>
              <a:buClr>
                <a:schemeClr val="dk1"/>
              </a:buClr>
              <a:buSzPts val="1400"/>
              <a:buFont typeface="Libre Baskerville"/>
              <a:buNone/>
              <a:defRPr/>
            </a:lvl6pPr>
            <a:lvl7pPr lvl="6" algn="l">
              <a:spcBef>
                <a:spcPts val="0"/>
              </a:spcBef>
              <a:spcAft>
                <a:spcPts val="0"/>
              </a:spcAft>
              <a:buClr>
                <a:schemeClr val="dk1"/>
              </a:buClr>
              <a:buSzPts val="1400"/>
              <a:buFont typeface="Libre Baskerville"/>
              <a:buNone/>
              <a:defRPr/>
            </a:lvl7pPr>
            <a:lvl8pPr lvl="7" algn="l">
              <a:spcBef>
                <a:spcPts val="0"/>
              </a:spcBef>
              <a:spcAft>
                <a:spcPts val="0"/>
              </a:spcAft>
              <a:buClr>
                <a:schemeClr val="dk1"/>
              </a:buClr>
              <a:buSzPts val="1400"/>
              <a:buFont typeface="Libre Baskerville"/>
              <a:buNone/>
              <a:defRPr/>
            </a:lvl8pPr>
            <a:lvl9pPr lvl="8" algn="l">
              <a:spcBef>
                <a:spcPts val="0"/>
              </a:spcBef>
              <a:spcAft>
                <a:spcPts val="0"/>
              </a:spcAft>
              <a:buClr>
                <a:schemeClr val="dk1"/>
              </a:buClr>
              <a:buSzPts val="1400"/>
              <a:buFont typeface="Libre Baskerville"/>
              <a:buNone/>
              <a:defRPr/>
            </a:lvl9pPr>
          </a:lstStyle>
          <a:p/>
        </p:txBody>
      </p:sp>
      <p:sp>
        <p:nvSpPr>
          <p:cNvPr id="39" name="Google Shape;39;p4"/>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lvl1pPr lvl="0" algn="l">
              <a:spcBef>
                <a:spcPts val="0"/>
              </a:spcBef>
              <a:spcAft>
                <a:spcPts val="0"/>
              </a:spcAft>
              <a:buClr>
                <a:schemeClr val="dk2"/>
              </a:buClr>
              <a:buSzPts val="1400"/>
              <a:buFont typeface="Libre Baskerville"/>
              <a:buNone/>
              <a:defRPr/>
            </a:lvl1pPr>
            <a:lvl2pPr lvl="1" algn="l">
              <a:spcBef>
                <a:spcPts val="0"/>
              </a:spcBef>
              <a:spcAft>
                <a:spcPts val="0"/>
              </a:spcAft>
              <a:buClr>
                <a:schemeClr val="dk1"/>
              </a:buClr>
              <a:buSzPts val="1400"/>
              <a:buFont typeface="Libre Baskerville"/>
              <a:buNone/>
              <a:defRPr/>
            </a:lvl2pPr>
            <a:lvl3pPr lvl="2" algn="l">
              <a:spcBef>
                <a:spcPts val="0"/>
              </a:spcBef>
              <a:spcAft>
                <a:spcPts val="0"/>
              </a:spcAft>
              <a:buClr>
                <a:schemeClr val="dk1"/>
              </a:buClr>
              <a:buSzPts val="1400"/>
              <a:buFont typeface="Libre Baskerville"/>
              <a:buNone/>
              <a:defRPr/>
            </a:lvl3pPr>
            <a:lvl4pPr lvl="3" algn="l">
              <a:spcBef>
                <a:spcPts val="0"/>
              </a:spcBef>
              <a:spcAft>
                <a:spcPts val="0"/>
              </a:spcAft>
              <a:buClr>
                <a:schemeClr val="dk1"/>
              </a:buClr>
              <a:buSzPts val="1400"/>
              <a:buFont typeface="Libre Baskerville"/>
              <a:buNone/>
              <a:defRPr/>
            </a:lvl4pPr>
            <a:lvl5pPr lvl="4" algn="l">
              <a:spcBef>
                <a:spcPts val="0"/>
              </a:spcBef>
              <a:spcAft>
                <a:spcPts val="0"/>
              </a:spcAft>
              <a:buClr>
                <a:schemeClr val="dk1"/>
              </a:buClr>
              <a:buSzPts val="1400"/>
              <a:buFont typeface="Libre Baskerville"/>
              <a:buNone/>
              <a:defRPr/>
            </a:lvl5pPr>
            <a:lvl6pPr lvl="5" algn="l">
              <a:spcBef>
                <a:spcPts val="0"/>
              </a:spcBef>
              <a:spcAft>
                <a:spcPts val="0"/>
              </a:spcAft>
              <a:buClr>
                <a:schemeClr val="dk1"/>
              </a:buClr>
              <a:buSzPts val="1400"/>
              <a:buFont typeface="Libre Baskerville"/>
              <a:buNone/>
              <a:defRPr/>
            </a:lvl6pPr>
            <a:lvl7pPr lvl="6" algn="l">
              <a:spcBef>
                <a:spcPts val="0"/>
              </a:spcBef>
              <a:spcAft>
                <a:spcPts val="0"/>
              </a:spcAft>
              <a:buClr>
                <a:schemeClr val="dk1"/>
              </a:buClr>
              <a:buSzPts val="1400"/>
              <a:buFont typeface="Libre Baskerville"/>
              <a:buNone/>
              <a:defRPr/>
            </a:lvl7pPr>
            <a:lvl8pPr lvl="7" algn="l">
              <a:spcBef>
                <a:spcPts val="0"/>
              </a:spcBef>
              <a:spcAft>
                <a:spcPts val="0"/>
              </a:spcAft>
              <a:buClr>
                <a:schemeClr val="dk1"/>
              </a:buClr>
              <a:buSzPts val="1400"/>
              <a:buFont typeface="Libre Baskerville"/>
              <a:buNone/>
              <a:defRPr/>
            </a:lvl8pPr>
            <a:lvl9pPr lvl="8" algn="l">
              <a:spcBef>
                <a:spcPts val="0"/>
              </a:spcBef>
              <a:spcAft>
                <a:spcPts val="0"/>
              </a:spcAft>
              <a:buClr>
                <a:schemeClr val="dk1"/>
              </a:buClr>
              <a:buSzPts val="1400"/>
              <a:buFont typeface="Libre Baskerville"/>
              <a:buNone/>
              <a:defRPr/>
            </a:lvl9pPr>
          </a:lstStyle>
          <a:p/>
        </p:txBody>
      </p:sp>
      <p:sp>
        <p:nvSpPr>
          <p:cNvPr id="40" name="Google Shape;40;p4"/>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1pPr>
            <a:lvl2pPr indent="0" lvl="1"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2pPr>
            <a:lvl3pPr indent="0" lvl="2"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3pPr>
            <a:lvl4pPr indent="0" lvl="3"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4pPr>
            <a:lvl5pPr indent="0" lvl="4"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5pPr>
            <a:lvl6pPr indent="0" lvl="5"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6pPr>
            <a:lvl7pPr indent="0" lvl="6"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7pPr>
            <a:lvl8pPr indent="0" lvl="7"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8pPr>
            <a:lvl9pPr indent="0" lvl="8" marL="0" marR="0" algn="r">
              <a:spcBef>
                <a:spcPts val="0"/>
              </a:spcBef>
              <a:spcAft>
                <a:spcPts val="0"/>
              </a:spcAft>
              <a:buClr>
                <a:srgbClr val="FEFFFF"/>
              </a:buClr>
              <a:buSzPts val="2000"/>
              <a:buFont typeface="Century Gothic"/>
              <a:buNone/>
              <a:defRPr b="1" i="1"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r>
              <a:rPr lang="en-US"/>
              <a:t>1</a:t>
            </a:r>
            <a:endParaRPr b="0" i="0"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45" name="Shape 45"/>
        <p:cNvGrpSpPr/>
        <p:nvPr/>
      </p:nvGrpSpPr>
      <p:grpSpPr>
        <a:xfrm>
          <a:off x="0" y="0"/>
          <a:ext cx="0" cy="0"/>
          <a:chOff x="0" y="0"/>
          <a:chExt cx="0" cy="0"/>
        </a:xfrm>
      </p:grpSpPr>
      <p:sp>
        <p:nvSpPr>
          <p:cNvPr id="46" name="Google Shape;46;p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7" name="Google Shape;47;p6"/>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8" name="Google Shape;48;p6"/>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0" name="Google Shape;50;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3" name="Google Shape;53;p6"/>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4" name="Google Shape;54;p6"/>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55" name="Google Shape;55;p6"/>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7"/>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2" name="Google Shape;62;p7"/>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8"/>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8"/>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8"/>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9" name="Google Shape;79;p10"/>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0" name="Google Shape;80;p1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0"/>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chemeClr val="lt1"/>
              </a:buClr>
              <a:buSzPts val="4000"/>
              <a:buFont typeface="Libre Franklin"/>
              <a:buNone/>
            </a:pPr>
            <a:r>
              <a:rPr lang="en-US">
                <a:solidFill>
                  <a:schemeClr val="lt1"/>
                </a:solidFill>
              </a:rPr>
              <a:t>Smart Shopping Using IOT</a:t>
            </a:r>
            <a:endParaRPr/>
          </a:p>
        </p:txBody>
      </p:sp>
      <p:sp>
        <p:nvSpPr>
          <p:cNvPr id="113" name="Google Shape;113;p14"/>
          <p:cNvSpPr txBox="1"/>
          <p:nvPr/>
        </p:nvSpPr>
        <p:spPr>
          <a:xfrm>
            <a:off x="5652120" y="3212976"/>
            <a:ext cx="3024336" cy="1944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530"/>
              <a:buFont typeface="Noto Sans Symbols"/>
              <a:buNone/>
            </a:pPr>
            <a:r>
              <a:rPr b="1" i="0" lang="en-US" sz="1800" u="none" cap="none" strike="noStrike">
                <a:solidFill>
                  <a:srgbClr val="000000"/>
                </a:solidFill>
                <a:latin typeface="Arial"/>
                <a:ea typeface="Arial"/>
                <a:cs typeface="Arial"/>
                <a:sym typeface="Arial"/>
              </a:rPr>
              <a:t>Under the Guidance of</a:t>
            </a:r>
            <a:endParaRPr/>
          </a:p>
          <a:p>
            <a:pPr indent="0" lvl="0" marL="0" rtl="0" algn="l">
              <a:spcBef>
                <a:spcPts val="580"/>
              </a:spcBef>
              <a:spcAft>
                <a:spcPts val="0"/>
              </a:spcAft>
              <a:buClr>
                <a:schemeClr val="accent1"/>
              </a:buClr>
              <a:buSzPts val="1530"/>
              <a:buFont typeface="Noto Sans Symbols"/>
              <a:buNone/>
            </a:pPr>
            <a:r>
              <a:t/>
            </a:r>
            <a:endParaRPr b="1" sz="1800"/>
          </a:p>
          <a:p>
            <a:pPr indent="0" lvl="0" marL="0" rtl="0" algn="ctr">
              <a:spcBef>
                <a:spcPts val="580"/>
              </a:spcBef>
              <a:spcAft>
                <a:spcPts val="0"/>
              </a:spcAft>
              <a:buClr>
                <a:schemeClr val="accent1"/>
              </a:buClr>
              <a:buSzPts val="1530"/>
              <a:buFont typeface="Noto Sans Symbols"/>
              <a:buNone/>
            </a:pPr>
            <a:r>
              <a:rPr b="1" lang="en-US" sz="1600">
                <a:solidFill>
                  <a:schemeClr val="dk1"/>
                </a:solidFill>
                <a:latin typeface="Times New Roman"/>
                <a:ea typeface="Times New Roman"/>
                <a:cs typeface="Times New Roman"/>
                <a:sym typeface="Times New Roman"/>
              </a:rPr>
              <a:t>Sindhu K</a:t>
            </a:r>
            <a:endParaRPr b="1" sz="1600">
              <a:solidFill>
                <a:schemeClr val="dk1"/>
              </a:solidFill>
              <a:latin typeface="Times New Roman"/>
              <a:ea typeface="Times New Roman"/>
              <a:cs typeface="Times New Roman"/>
              <a:sym typeface="Times New Roman"/>
            </a:endParaRPr>
          </a:p>
          <a:p>
            <a:pPr indent="0" lvl="0" marL="0" rtl="0" algn="ctr">
              <a:spcBef>
                <a:spcPts val="580"/>
              </a:spcBef>
              <a:spcAft>
                <a:spcPts val="0"/>
              </a:spcAft>
              <a:buClr>
                <a:schemeClr val="accent1"/>
              </a:buClr>
              <a:buSzPts val="1530"/>
              <a:buFont typeface="Noto Sans Symbols"/>
              <a:buNone/>
            </a:pPr>
            <a:r>
              <a:rPr b="1" lang="en-US" sz="1600">
                <a:solidFill>
                  <a:schemeClr val="dk1"/>
                </a:solidFill>
                <a:latin typeface="Times New Roman"/>
                <a:ea typeface="Times New Roman"/>
                <a:cs typeface="Times New Roman"/>
                <a:sym typeface="Times New Roman"/>
              </a:rPr>
              <a:t>(Asst. Prof)</a:t>
            </a:r>
            <a:endParaRPr b="1" sz="1600">
              <a:solidFill>
                <a:schemeClr val="dk1"/>
              </a:solidFill>
              <a:latin typeface="Times New Roman"/>
              <a:ea typeface="Times New Roman"/>
              <a:cs typeface="Times New Roman"/>
              <a:sym typeface="Times New Roman"/>
            </a:endParaRPr>
          </a:p>
          <a:p>
            <a:pPr indent="0" lvl="0" marL="0" rtl="0" algn="ctr">
              <a:spcBef>
                <a:spcPts val="580"/>
              </a:spcBef>
              <a:spcAft>
                <a:spcPts val="0"/>
              </a:spcAft>
              <a:buClr>
                <a:schemeClr val="accent1"/>
              </a:buClr>
              <a:buSzPts val="1530"/>
              <a:buFont typeface="Noto Sans Symbols"/>
              <a:buNone/>
            </a:pPr>
            <a:r>
              <a:rPr b="1" lang="en-US" sz="1600">
                <a:solidFill>
                  <a:schemeClr val="dk1"/>
                </a:solidFill>
                <a:latin typeface="Times New Roman"/>
                <a:ea typeface="Times New Roman"/>
                <a:cs typeface="Times New Roman"/>
                <a:sym typeface="Times New Roman"/>
              </a:rPr>
              <a:t>Department of ISE</a:t>
            </a:r>
            <a:endParaRPr b="1" sz="1600">
              <a:solidFill>
                <a:schemeClr val="dk1"/>
              </a:solidFill>
              <a:latin typeface="Times New Roman"/>
              <a:ea typeface="Times New Roman"/>
              <a:cs typeface="Times New Roman"/>
              <a:sym typeface="Times New Roman"/>
            </a:endParaRPr>
          </a:p>
          <a:p>
            <a:pPr indent="0" lvl="0" marL="0" marR="0" rtl="0" algn="ctr">
              <a:spcBef>
                <a:spcPts val="580"/>
              </a:spcBef>
              <a:spcAft>
                <a:spcPts val="0"/>
              </a:spcAft>
              <a:buClr>
                <a:schemeClr val="accent1"/>
              </a:buClr>
              <a:buSzPts val="1530"/>
              <a:buFont typeface="Noto Sans Symbols"/>
              <a:buNone/>
            </a:pPr>
            <a:r>
              <a:t/>
            </a:r>
            <a:endParaRPr b="1" sz="1800"/>
          </a:p>
        </p:txBody>
      </p:sp>
      <p:sp>
        <p:nvSpPr>
          <p:cNvPr id="114" name="Google Shape;114;p14"/>
          <p:cNvSpPr txBox="1"/>
          <p:nvPr/>
        </p:nvSpPr>
        <p:spPr>
          <a:xfrm>
            <a:off x="1403648" y="188640"/>
            <a:ext cx="7488832" cy="1224136"/>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spcBef>
                <a:spcPts val="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BMS College of Engineering</a:t>
            </a:r>
            <a:endParaRPr/>
          </a:p>
          <a:p>
            <a:pPr indent="0" lvl="0" marL="0" marR="0" rtl="0" algn="ctr">
              <a:spcBef>
                <a:spcPts val="58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Department of Information Science and Engineering</a:t>
            </a:r>
            <a:endParaRPr/>
          </a:p>
          <a:p>
            <a:pPr indent="0" lvl="0" marL="0" marR="0" rtl="0" algn="ctr">
              <a:spcBef>
                <a:spcPts val="58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CAPSTONE PROJECT PHASE -2 </a:t>
            </a:r>
            <a:endParaRPr/>
          </a:p>
          <a:p>
            <a:pPr indent="0" lvl="0" marL="0" marR="0" rtl="0" algn="ctr">
              <a:spcBef>
                <a:spcPts val="580"/>
              </a:spcBef>
              <a:spcAft>
                <a:spcPts val="0"/>
              </a:spcAft>
              <a:buClr>
                <a:schemeClr val="accent1"/>
              </a:buClr>
              <a:buSzPct val="85000"/>
              <a:buFont typeface="Noto Sans Symbols"/>
              <a:buNone/>
            </a:pPr>
            <a:r>
              <a:rPr b="1" i="0" lang="en-US" sz="2600" u="none" cap="none" strike="noStrike">
                <a:solidFill>
                  <a:schemeClr val="dk2"/>
                </a:solidFill>
                <a:latin typeface="Libre Baskerville"/>
                <a:ea typeface="Libre Baskerville"/>
                <a:cs typeface="Libre Baskerville"/>
                <a:sym typeface="Libre Baskerville"/>
              </a:rPr>
              <a:t>Review - I</a:t>
            </a:r>
            <a:endParaRPr b="1" i="0" sz="2600" u="none" cap="none" strike="noStrike">
              <a:solidFill>
                <a:schemeClr val="dk2"/>
              </a:solidFill>
              <a:latin typeface="Libre Baskerville"/>
              <a:ea typeface="Libre Baskerville"/>
              <a:cs typeface="Libre Baskerville"/>
              <a:sym typeface="Libre Baskerville"/>
            </a:endParaRPr>
          </a:p>
        </p:txBody>
      </p:sp>
      <p:pic>
        <p:nvPicPr>
          <p:cNvPr descr="Related image" id="115" name="Google Shape;115;p14"/>
          <p:cNvPicPr preferRelativeResize="0"/>
          <p:nvPr/>
        </p:nvPicPr>
        <p:blipFill rotWithShape="1">
          <a:blip r:embed="rId3">
            <a:alphaModFix/>
          </a:blip>
          <a:srcRect b="0" l="0" r="0" t="0"/>
          <a:stretch/>
        </p:blipFill>
        <p:spPr>
          <a:xfrm>
            <a:off x="456134" y="195450"/>
            <a:ext cx="1019522" cy="992334"/>
          </a:xfrm>
          <a:prstGeom prst="rect">
            <a:avLst/>
          </a:prstGeom>
          <a:noFill/>
          <a:ln>
            <a:noFill/>
          </a:ln>
        </p:spPr>
      </p:pic>
      <p:sp>
        <p:nvSpPr>
          <p:cNvPr id="116" name="Google Shape;116;p14"/>
          <p:cNvSpPr/>
          <p:nvPr/>
        </p:nvSpPr>
        <p:spPr>
          <a:xfrm>
            <a:off x="179512" y="3074516"/>
            <a:ext cx="3255169" cy="229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Batch No:-</a:t>
            </a:r>
            <a:r>
              <a:rPr b="0" i="0" lang="en-US" sz="1800" u="none" cap="none" strike="noStrike">
                <a:solidFill>
                  <a:srgbClr val="000000"/>
                </a:solidFill>
                <a:latin typeface="Arial"/>
                <a:ea typeface="Arial"/>
                <a:cs typeface="Arial"/>
                <a:sym typeface="Arial"/>
              </a:rPr>
              <a:t>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Project Team  Members: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Clr>
                <a:schemeClr val="dk1"/>
              </a:buClr>
              <a:buSzPts val="1800"/>
              <a:buFont typeface="Libre Baskerville"/>
              <a:buNone/>
            </a:pPr>
            <a:r>
              <a:t/>
            </a:r>
            <a:endParaRPr b="0" i="0" sz="18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800"/>
              <a:buFont typeface="Libre Baskerville"/>
              <a:buNone/>
            </a:pPr>
            <a:r>
              <a:rPr b="1" lang="en-US" sz="1800">
                <a:solidFill>
                  <a:srgbClr val="3F3F3F"/>
                </a:solidFill>
                <a:latin typeface="Times New Roman"/>
                <a:ea typeface="Times New Roman"/>
                <a:cs typeface="Times New Roman"/>
                <a:sym typeface="Times New Roman"/>
              </a:rPr>
              <a:t>Prajwal Kulkarni - 1BM18IS067</a:t>
            </a:r>
            <a:endParaRPr b="1"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Font typeface="Libre Baskerville"/>
              <a:buNone/>
            </a:pPr>
            <a:r>
              <a:rPr b="1" lang="en-US" sz="1800">
                <a:solidFill>
                  <a:srgbClr val="3F3F3F"/>
                </a:solidFill>
                <a:latin typeface="Times New Roman"/>
                <a:ea typeface="Times New Roman"/>
                <a:cs typeface="Times New Roman"/>
                <a:sym typeface="Times New Roman"/>
              </a:rPr>
              <a:t>Pramila Dalavai - 1BM18IS068</a:t>
            </a:r>
            <a:endParaRPr b="1"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Font typeface="Libre Baskerville"/>
              <a:buNone/>
            </a:pPr>
            <a:r>
              <a:rPr b="1" lang="en-US" sz="1800">
                <a:solidFill>
                  <a:srgbClr val="3F3F3F"/>
                </a:solidFill>
                <a:latin typeface="Times New Roman"/>
                <a:ea typeface="Times New Roman"/>
                <a:cs typeface="Times New Roman"/>
                <a:sym typeface="Times New Roman"/>
              </a:rPr>
              <a:t>Samarth M Hathwar- 1BM18IS088</a:t>
            </a:r>
            <a:endParaRPr b="1" sz="1800">
              <a:solidFill>
                <a:srgbClr val="3F3F3F"/>
              </a:solidFill>
              <a:latin typeface="Calibri"/>
              <a:ea typeface="Calibri"/>
              <a:cs typeface="Calibri"/>
              <a:sym typeface="Calibri"/>
            </a:endParaRPr>
          </a:p>
          <a:p>
            <a:pPr indent="0" lvl="0" marL="0" marR="0" rtl="0" algn="l">
              <a:spcBef>
                <a:spcPts val="0"/>
              </a:spcBef>
              <a:spcAft>
                <a:spcPts val="0"/>
              </a:spcAft>
              <a:buClr>
                <a:schemeClr val="dk1"/>
              </a:buClr>
              <a:buSzPts val="1800"/>
              <a:buFont typeface="Libre Baskerville"/>
              <a:buNone/>
            </a:pPr>
            <a:r>
              <a:t/>
            </a:r>
            <a:endParaRPr b="0" i="0" sz="1800" u="none" cap="none" strike="noStrike">
              <a:solidFill>
                <a:srgbClr val="404040"/>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idx="12" type="sldNum"/>
          </p:nvPr>
        </p:nvSpPr>
        <p:spPr>
          <a:xfrm>
            <a:off x="511175" y="6417733"/>
            <a:ext cx="585900" cy="36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
        <p:nvSpPr>
          <p:cNvPr id="196" name="Google Shape;196;p23"/>
          <p:cNvSpPr txBox="1"/>
          <p:nvPr/>
        </p:nvSpPr>
        <p:spPr>
          <a:xfrm>
            <a:off x="1698600" y="511800"/>
            <a:ext cx="5746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600">
                <a:solidFill>
                  <a:schemeClr val="dk2"/>
                </a:solidFill>
                <a:latin typeface="Libre Franklin"/>
                <a:ea typeface="Libre Franklin"/>
                <a:cs typeface="Libre Franklin"/>
                <a:sym typeface="Libre Franklin"/>
              </a:rPr>
              <a:t>Materials Used</a:t>
            </a:r>
            <a:endParaRPr sz="3600">
              <a:solidFill>
                <a:schemeClr val="dk2"/>
              </a:solidFill>
              <a:latin typeface="Libre Franklin"/>
              <a:ea typeface="Libre Franklin"/>
              <a:cs typeface="Libre Franklin"/>
              <a:sym typeface="Libre Franklin"/>
            </a:endParaRPr>
          </a:p>
        </p:txBody>
      </p:sp>
      <p:sp>
        <p:nvSpPr>
          <p:cNvPr id="197" name="Google Shape;197;p23"/>
          <p:cNvSpPr txBox="1"/>
          <p:nvPr/>
        </p:nvSpPr>
        <p:spPr>
          <a:xfrm>
            <a:off x="672650" y="1769325"/>
            <a:ext cx="7334700" cy="5389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90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Materials Required</a:t>
            </a:r>
            <a:endParaRPr b="1"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90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ESP8266 NodeMCU -1</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16*2 Alphanumeric LCD-1</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I2C module for 16*2 LCD-1</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4 pin Tactile switch-1</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EM18 RFID Reader-1</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180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EM18 RFID Reader Pin description: </a:t>
            </a:r>
            <a:endParaRPr b="1"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VCC:</a:t>
            </a:r>
            <a:r>
              <a:rPr lang="en-US" sz="1800">
                <a:solidFill>
                  <a:schemeClr val="dk1"/>
                </a:solidFill>
                <a:highlight>
                  <a:srgbClr val="FFFFFF"/>
                </a:highlight>
                <a:latin typeface="Times New Roman"/>
                <a:ea typeface="Times New Roman"/>
                <a:cs typeface="Times New Roman"/>
                <a:sym typeface="Times New Roman"/>
              </a:rPr>
              <a:t> 4.5- 5V DC voltage input</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GND:</a:t>
            </a:r>
            <a:r>
              <a:rPr lang="en-US" sz="1800">
                <a:solidFill>
                  <a:schemeClr val="dk1"/>
                </a:solidFill>
                <a:highlight>
                  <a:srgbClr val="FFFFFF"/>
                </a:highlight>
                <a:latin typeface="Times New Roman"/>
                <a:ea typeface="Times New Roman"/>
                <a:cs typeface="Times New Roman"/>
                <a:sym typeface="Times New Roman"/>
              </a:rPr>
              <a:t> Ground pin</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Buzzer:</a:t>
            </a:r>
            <a:r>
              <a:rPr lang="en-US" sz="1800">
                <a:solidFill>
                  <a:schemeClr val="dk1"/>
                </a:solidFill>
                <a:highlight>
                  <a:srgbClr val="FFFFFF"/>
                </a:highlight>
                <a:latin typeface="Times New Roman"/>
                <a:ea typeface="Times New Roman"/>
                <a:cs typeface="Times New Roman"/>
                <a:sym typeface="Times New Roman"/>
              </a:rPr>
              <a:t> Buzzer or LED pin</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TX:</a:t>
            </a:r>
            <a:r>
              <a:rPr lang="en-US" sz="1800">
                <a:solidFill>
                  <a:schemeClr val="dk1"/>
                </a:solidFill>
                <a:highlight>
                  <a:srgbClr val="FFFFFF"/>
                </a:highlight>
                <a:latin typeface="Times New Roman"/>
                <a:ea typeface="Times New Roman"/>
                <a:cs typeface="Times New Roman"/>
                <a:sym typeface="Times New Roman"/>
              </a:rPr>
              <a:t> Transmitter pin of EM18 for RS232 (Output)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80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1800"/>
              </a:spcBef>
              <a:spcAft>
                <a:spcPts val="0"/>
              </a:spcAft>
              <a:buNone/>
            </a:pPr>
            <a:r>
              <a:t/>
            </a:r>
            <a:endParaRPr sz="1800">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 type="body"/>
          </p:nvPr>
        </p:nvSpPr>
        <p:spPr>
          <a:xfrm>
            <a:off x="688623" y="476672"/>
            <a:ext cx="7538184"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Algorithm</a:t>
            </a:r>
            <a:endParaRPr sz="3600">
              <a:solidFill>
                <a:schemeClr val="dk2"/>
              </a:solidFill>
              <a:latin typeface="Libre Franklin"/>
              <a:ea typeface="Libre Franklin"/>
              <a:cs typeface="Libre Franklin"/>
              <a:sym typeface="Libre Franklin"/>
            </a:endParaRPr>
          </a:p>
        </p:txBody>
      </p:sp>
      <p:sp>
        <p:nvSpPr>
          <p:cNvPr id="203" name="Google Shape;203;p24"/>
          <p:cNvSpPr txBox="1"/>
          <p:nvPr>
            <p:ph idx="3" type="body"/>
          </p:nvPr>
        </p:nvSpPr>
        <p:spPr>
          <a:xfrm>
            <a:off x="751376" y="1359000"/>
            <a:ext cx="7989900" cy="4608600"/>
          </a:xfrm>
          <a:prstGeom prst="rect">
            <a:avLst/>
          </a:prstGeom>
          <a:noFill/>
          <a:ln>
            <a:noFill/>
          </a:ln>
        </p:spPr>
        <p:txBody>
          <a:bodyPr anchorCtr="0" anchor="t" bIns="91425" lIns="91425" spcFirstLastPara="1" rIns="91425" wrap="square" tIns="91425">
            <a:noAutofit/>
          </a:bodyPr>
          <a:lstStyle/>
          <a:p>
            <a:pPr indent="0" lvl="0" marL="228600" rtl="0" algn="l">
              <a:spcBef>
                <a:spcPts val="0"/>
              </a:spcBef>
              <a:spcAft>
                <a:spcPts val="0"/>
              </a:spcAft>
              <a:buClr>
                <a:srgbClr val="000000"/>
              </a:buClr>
              <a:buSzPts val="14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The functioning of the system is explained below: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Step 1: </a:t>
            </a:r>
            <a:r>
              <a:rPr lang="en-US" sz="1800">
                <a:latin typeface="Times New Roman"/>
                <a:ea typeface="Times New Roman"/>
                <a:cs typeface="Times New Roman"/>
                <a:sym typeface="Times New Roman"/>
              </a:rPr>
              <a:t>Start the system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Step 2: </a:t>
            </a:r>
            <a:r>
              <a:rPr lang="en-US" sz="1800">
                <a:latin typeface="Times New Roman"/>
                <a:ea typeface="Times New Roman"/>
                <a:cs typeface="Times New Roman"/>
                <a:sym typeface="Times New Roman"/>
              </a:rPr>
              <a:t>Swipe the user smart card (RFID TAG with prices) to </a:t>
            </a:r>
            <a:r>
              <a:rPr lang="en-US" sz="1800">
                <a:latin typeface="Times New Roman"/>
                <a:ea typeface="Times New Roman"/>
                <a:cs typeface="Times New Roman"/>
                <a:sym typeface="Times New Roman"/>
              </a:rPr>
              <a:t>initiate shopping. The user information and the available balance are displayed in the LCD display.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Step 3: Place products in the trolley.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Step 4: Display information on LCD.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Step 5: Update the billing Information.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Step 6: Product that are not needed can be taken out from the trolley using switch</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Step 7: Subtract the price of product and update the detail on LCD.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Step 8: Press the ‘pay now’ button to end shopping.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Step 9: The bill amount will be deduced from the available balance in the smart card.</a:t>
            </a:r>
            <a:endParaRPr sz="1800">
              <a:latin typeface="Times New Roman"/>
              <a:ea typeface="Times New Roman"/>
              <a:cs typeface="Times New Roman"/>
              <a:sym typeface="Times New Roman"/>
            </a:endParaRPr>
          </a:p>
        </p:txBody>
      </p:sp>
      <p:sp>
        <p:nvSpPr>
          <p:cNvPr id="204" name="Google Shape;204;p24"/>
          <p:cNvSpPr txBox="1"/>
          <p:nvPr>
            <p:ph idx="10" type="dt"/>
          </p:nvPr>
        </p:nvSpPr>
        <p:spPr>
          <a:xfrm>
            <a:off x="7201504" y="6136225"/>
            <a:ext cx="1337700" cy="36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rPr lang="en-US"/>
              <a:t>20-05-2022</a:t>
            </a:r>
            <a:endParaRPr/>
          </a:p>
        </p:txBody>
      </p:sp>
      <p:sp>
        <p:nvSpPr>
          <p:cNvPr id="205" name="Google Shape;205;p24"/>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400"/>
              <a:buFont typeface="Libre Baskerville"/>
              <a:buNone/>
            </a:pPr>
            <a:r>
              <a:rPr lang="en-US"/>
              <a:t>Department of ISE, BMSCE</a:t>
            </a:r>
            <a:endParaRPr/>
          </a:p>
        </p:txBody>
      </p:sp>
      <p:sp>
        <p:nvSpPr>
          <p:cNvPr id="206" name="Google Shape;206;p24"/>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2369675" y="668250"/>
            <a:ext cx="4191000" cy="101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Font typeface="Arial"/>
              <a:buNone/>
            </a:pPr>
            <a:r>
              <a:rPr lang="en-US" sz="3600">
                <a:solidFill>
                  <a:schemeClr val="dk2"/>
                </a:solidFill>
                <a:latin typeface="Libre Franklin"/>
                <a:ea typeface="Libre Franklin"/>
                <a:cs typeface="Libre Franklin"/>
                <a:sym typeface="Libre Franklin"/>
              </a:rPr>
              <a:t>Implementation</a:t>
            </a:r>
            <a:endParaRPr sz="36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a:p>
        </p:txBody>
      </p:sp>
      <p:sp>
        <p:nvSpPr>
          <p:cNvPr id="213" name="Google Shape;213;p25"/>
          <p:cNvSpPr txBox="1"/>
          <p:nvPr>
            <p:ph idx="12" type="sldNum"/>
          </p:nvPr>
        </p:nvSpPr>
        <p:spPr>
          <a:xfrm>
            <a:off x="511175" y="6417733"/>
            <a:ext cx="585900" cy="36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
        <p:nvSpPr>
          <p:cNvPr id="214" name="Google Shape;214;p25"/>
          <p:cNvSpPr txBox="1"/>
          <p:nvPr/>
        </p:nvSpPr>
        <p:spPr>
          <a:xfrm>
            <a:off x="731125" y="2281125"/>
            <a:ext cx="78231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800">
              <a:latin typeface="Times New Roman"/>
              <a:ea typeface="Times New Roman"/>
              <a:cs typeface="Times New Roman"/>
              <a:sym typeface="Times New Roman"/>
            </a:endParaRPr>
          </a:p>
        </p:txBody>
      </p:sp>
      <p:sp>
        <p:nvSpPr>
          <p:cNvPr id="215" name="Google Shape;215;p25"/>
          <p:cNvSpPr txBox="1"/>
          <p:nvPr/>
        </p:nvSpPr>
        <p:spPr>
          <a:xfrm>
            <a:off x="775000" y="1725475"/>
            <a:ext cx="73347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RFID sensors with a shopping cart are proposed, that connected with Web Application makes the consumer get desirable and the best quality products in the meantime.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RFID tags contain digital data that is encoded and decoded using radio waves by an RFID reader. RFID is comparable to barcoding in that an RFID reader device decodes data from a tag.</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Wireless communication will provide flexibility to the shopping and supermarket management system.The back-end supermarket management system facilitates the supermarket to personalize its shelves and products according to consumer preferences.</a:t>
            </a:r>
            <a:endParaRPr>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688623" y="167439"/>
            <a:ext cx="7538100" cy="88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3600"/>
              <a:buNone/>
            </a:pPr>
            <a:r>
              <a:rPr lang="en-US" sz="3600">
                <a:solidFill>
                  <a:schemeClr val="dk2"/>
                </a:solidFill>
                <a:latin typeface="Libre Franklin"/>
                <a:ea typeface="Libre Franklin"/>
                <a:cs typeface="Libre Franklin"/>
                <a:sym typeface="Libre Franklin"/>
              </a:rPr>
              <a:t>References </a:t>
            </a:r>
            <a:endParaRPr sz="3600">
              <a:solidFill>
                <a:schemeClr val="dk2"/>
              </a:solidFill>
              <a:latin typeface="Libre Franklin"/>
              <a:ea typeface="Libre Franklin"/>
              <a:cs typeface="Libre Franklin"/>
              <a:sym typeface="Libre Franklin"/>
            </a:endParaRPr>
          </a:p>
        </p:txBody>
      </p:sp>
      <p:sp>
        <p:nvSpPr>
          <p:cNvPr id="221" name="Google Shape;221;p26"/>
          <p:cNvSpPr txBox="1"/>
          <p:nvPr>
            <p:ph idx="3" type="body"/>
          </p:nvPr>
        </p:nvSpPr>
        <p:spPr>
          <a:xfrm>
            <a:off x="802956" y="850997"/>
            <a:ext cx="7538100" cy="3498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400"/>
              <a:buFont typeface="Arial"/>
              <a:buNone/>
            </a:pPr>
            <a:r>
              <a:rPr lang="en-US" sz="1400">
                <a:solidFill>
                  <a:srgbClr val="222222"/>
                </a:solidFill>
                <a:highlight>
                  <a:schemeClr val="lt1"/>
                </a:highlight>
                <a:latin typeface="Times New Roman"/>
                <a:ea typeface="Times New Roman"/>
                <a:cs typeface="Times New Roman"/>
                <a:sym typeface="Times New Roman"/>
              </a:rPr>
              <a:t>[1] Applications on Secure Smart Shopping System Suhas B.M1, Tanu.N.Prabhu2.</a:t>
            </a:r>
            <a:endParaRPr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rPr i="1" lang="en-US" sz="1400">
                <a:solidFill>
                  <a:srgbClr val="222222"/>
                </a:solidFill>
                <a:highlight>
                  <a:schemeClr val="lt1"/>
                </a:highlight>
                <a:latin typeface="Times New Roman"/>
                <a:ea typeface="Times New Roman"/>
                <a:cs typeface="Times New Roman"/>
                <a:sym typeface="Times New Roman"/>
              </a:rPr>
              <a:t>International Research Journal of Engineering and Technology (IRJET) e-ISSN: 2395-0056 Volume: 05 Issue: 02 | Feb-2018</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t/>
            </a:r>
            <a:endParaRPr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SzPts val="1400"/>
              <a:buNone/>
            </a:pPr>
            <a:r>
              <a:rPr lang="en-US" sz="1400">
                <a:solidFill>
                  <a:srgbClr val="222222"/>
                </a:solidFill>
                <a:highlight>
                  <a:schemeClr val="lt1"/>
                </a:highlight>
                <a:latin typeface="Times New Roman"/>
                <a:ea typeface="Times New Roman"/>
                <a:cs typeface="Times New Roman"/>
                <a:sym typeface="Times New Roman"/>
              </a:rPr>
              <a:t>[2] 2018, Purva S. Puranik1 , Parikshit N. Mahalle2 IoT Application on Smart and Secure Shopping System using RFID, Zig-Bee and Gossamer Protocol. </a:t>
            </a:r>
            <a:r>
              <a:rPr i="1" lang="en-US" sz="1400">
                <a:solidFill>
                  <a:srgbClr val="222222"/>
                </a:solidFill>
                <a:highlight>
                  <a:schemeClr val="lt1"/>
                </a:highlight>
                <a:latin typeface="Times New Roman"/>
                <a:ea typeface="Times New Roman"/>
                <a:cs typeface="Times New Roman"/>
                <a:sym typeface="Times New Roman"/>
              </a:rPr>
              <a:t>International Journal of Engineering and Techniques - Volume 4 Issue 3, May - June 2018</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rPr lang="en-US" sz="1400">
                <a:solidFill>
                  <a:srgbClr val="222222"/>
                </a:solidFill>
                <a:highlight>
                  <a:schemeClr val="lt1"/>
                </a:highlight>
                <a:latin typeface="Times New Roman"/>
                <a:ea typeface="Times New Roman"/>
                <a:cs typeface="Times New Roman"/>
                <a:sym typeface="Times New Roman"/>
              </a:rPr>
              <a:t>[3] SMART SHOPPING TROLLEY USING RFID P.T. Sivagurunathan# ,P. Seema*, M. Shalini*.</a:t>
            </a:r>
            <a:endParaRPr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rPr lang="en-US" sz="1400">
                <a:solidFill>
                  <a:srgbClr val="222222"/>
                </a:solidFill>
                <a:highlight>
                  <a:schemeClr val="lt1"/>
                </a:highlight>
                <a:latin typeface="Times New Roman"/>
                <a:ea typeface="Times New Roman"/>
                <a:cs typeface="Times New Roman"/>
                <a:sym typeface="Times New Roman"/>
              </a:rPr>
              <a:t>I</a:t>
            </a:r>
            <a:r>
              <a:rPr i="1" lang="en-US" sz="1400">
                <a:solidFill>
                  <a:srgbClr val="222222"/>
                </a:solidFill>
                <a:highlight>
                  <a:schemeClr val="lt1"/>
                </a:highlight>
                <a:latin typeface="Times New Roman"/>
                <a:ea typeface="Times New Roman"/>
                <a:cs typeface="Times New Roman"/>
                <a:sym typeface="Times New Roman"/>
              </a:rPr>
              <a:t>nternational Journal of Pure and Applied Mathematics Volume 118 No. 20 2018,</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rPr lang="en-US" sz="1400">
                <a:solidFill>
                  <a:srgbClr val="222222"/>
                </a:solidFill>
                <a:highlight>
                  <a:schemeClr val="lt1"/>
                </a:highlight>
                <a:latin typeface="Times New Roman"/>
                <a:ea typeface="Times New Roman"/>
                <a:cs typeface="Times New Roman"/>
                <a:sym typeface="Times New Roman"/>
              </a:rPr>
              <a:t>[4] Binary search algorithm of RFID system in the supermarket shopping information identification.</a:t>
            </a:r>
            <a:endParaRPr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rPr i="1" lang="en-US" sz="1400">
                <a:solidFill>
                  <a:srgbClr val="222222"/>
                </a:solidFill>
                <a:highlight>
                  <a:schemeClr val="lt1"/>
                </a:highlight>
                <a:latin typeface="Times New Roman"/>
                <a:ea typeface="Times New Roman"/>
                <a:cs typeface="Times New Roman"/>
                <a:sym typeface="Times New Roman"/>
              </a:rPr>
              <a:t>Wu et al. EURASIP Journal on Wireless Communications and Networking (2019) 2019:27</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t/>
            </a:r>
            <a:endParaRPr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rPr lang="en-US" sz="1400">
                <a:solidFill>
                  <a:srgbClr val="222222"/>
                </a:solidFill>
                <a:highlight>
                  <a:schemeClr val="lt1"/>
                </a:highlight>
                <a:latin typeface="Times New Roman"/>
                <a:ea typeface="Times New Roman"/>
                <a:cs typeface="Times New Roman"/>
                <a:sym typeface="Times New Roman"/>
              </a:rPr>
              <a:t>[5]  Smart Cart For Automatic Billing With Integrated Rfid System Shaikh Farhan Shahnoor1 , Ravi Kumar2 , Manish Rathore3 , Shivashish Saha4 , Raji C. </a:t>
            </a:r>
            <a:r>
              <a:rPr i="1" lang="en-US" sz="1400">
                <a:solidFill>
                  <a:srgbClr val="222222"/>
                </a:solidFill>
                <a:highlight>
                  <a:schemeClr val="lt1"/>
                </a:highlight>
                <a:latin typeface="Times New Roman"/>
                <a:ea typeface="Times New Roman"/>
                <a:cs typeface="Times New Roman"/>
                <a:sym typeface="Times New Roman"/>
              </a:rPr>
              <a:t>Turkish Journal of Computer and Mathematics Education V ol.12 No.12 (2021), 2487-2493 Research Article 2487 </a:t>
            </a:r>
            <a:endParaRPr i="1" sz="1400">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400"/>
              <a:buFont typeface="Arial"/>
              <a:buNone/>
            </a:pPr>
            <a:r>
              <a:t/>
            </a:r>
            <a:endParaRPr sz="1400">
              <a:latin typeface="Times New Roman"/>
              <a:ea typeface="Times New Roman"/>
              <a:cs typeface="Times New Roman"/>
              <a:sym typeface="Times New Roman"/>
            </a:endParaRPr>
          </a:p>
          <a:p>
            <a:pPr indent="0" lvl="0" marL="0" rtl="0" algn="just">
              <a:lnSpc>
                <a:spcPct val="150000"/>
              </a:lnSpc>
              <a:spcBef>
                <a:spcPts val="600"/>
              </a:spcBef>
              <a:spcAft>
                <a:spcPts val="600"/>
              </a:spcAft>
              <a:buSzPts val="1400"/>
              <a:buNone/>
            </a:pPr>
            <a:r>
              <a:t/>
            </a:r>
            <a:endParaRPr sz="1400">
              <a:solidFill>
                <a:srgbClr val="000000"/>
              </a:solidFill>
              <a:latin typeface="Times New Roman"/>
              <a:ea typeface="Times New Roman"/>
              <a:cs typeface="Times New Roman"/>
              <a:sym typeface="Times New Roman"/>
            </a:endParaRPr>
          </a:p>
        </p:txBody>
      </p:sp>
      <p:sp>
        <p:nvSpPr>
          <p:cNvPr id="222" name="Google Shape;222;p26"/>
          <p:cNvSpPr txBox="1"/>
          <p:nvPr>
            <p:ph idx="10" type="dt"/>
          </p:nvPr>
        </p:nvSpPr>
        <p:spPr>
          <a:xfrm>
            <a:off x="7452321" y="6136218"/>
            <a:ext cx="1086844" cy="36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rPr lang="en-US"/>
              <a:t>17-05-2022</a:t>
            </a:r>
            <a:endParaRPr/>
          </a:p>
        </p:txBody>
      </p:sp>
      <p:sp>
        <p:nvSpPr>
          <p:cNvPr id="223" name="Google Shape;223;p26"/>
          <p:cNvSpPr txBox="1"/>
          <p:nvPr>
            <p:ph idx="11" type="ftr"/>
          </p:nvPr>
        </p:nvSpPr>
        <p:spPr>
          <a:xfrm>
            <a:off x="802950" y="6325742"/>
            <a:ext cx="5716500" cy="36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400"/>
              <a:buFont typeface="Libre Baskerville"/>
              <a:buNone/>
            </a:pPr>
            <a:r>
              <a:rPr lang="en-US"/>
              <a:t>Department of ISE, BMSCE</a:t>
            </a:r>
            <a:endParaRPr/>
          </a:p>
        </p:txBody>
      </p:sp>
      <p:sp>
        <p:nvSpPr>
          <p:cNvPr id="224" name="Google Shape;224;p26"/>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idx="12" type="sldNum"/>
          </p:nvPr>
        </p:nvSpPr>
        <p:spPr>
          <a:xfrm>
            <a:off x="511175" y="6417733"/>
            <a:ext cx="585900" cy="36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
        <p:nvSpPr>
          <p:cNvPr id="231" name="Google Shape;231;p27"/>
          <p:cNvSpPr txBox="1"/>
          <p:nvPr/>
        </p:nvSpPr>
        <p:spPr>
          <a:xfrm>
            <a:off x="334200" y="625400"/>
            <a:ext cx="8475600" cy="5895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a:solidFill>
                  <a:srgbClr val="222222"/>
                </a:solidFill>
                <a:highlight>
                  <a:schemeClr val="lt1"/>
                </a:highlight>
                <a:latin typeface="Times New Roman"/>
                <a:ea typeface="Times New Roman"/>
                <a:cs typeface="Times New Roman"/>
                <a:sym typeface="Times New Roman"/>
              </a:rPr>
              <a:t>[6] Vallabhuni, R.R., Lakshmanachari, S., Avanthi, G. and Vijay, V., 2020, December. Smart Cart Shopping System with an RFID Interface for Human Assistance. In </a:t>
            </a:r>
            <a:r>
              <a:rPr i="1" lang="en-US">
                <a:solidFill>
                  <a:srgbClr val="222222"/>
                </a:solidFill>
                <a:highlight>
                  <a:schemeClr val="lt1"/>
                </a:highlight>
                <a:latin typeface="Times New Roman"/>
                <a:ea typeface="Times New Roman"/>
                <a:cs typeface="Times New Roman"/>
                <a:sym typeface="Times New Roman"/>
              </a:rPr>
              <a:t>2020 3rd International Conference on Intelligent Sustainable Systems (ICISS)</a:t>
            </a:r>
            <a:r>
              <a:rPr lang="en-US">
                <a:solidFill>
                  <a:srgbClr val="222222"/>
                </a:solidFill>
                <a:highlight>
                  <a:schemeClr val="lt1"/>
                </a:highlight>
                <a:latin typeface="Times New Roman"/>
                <a:ea typeface="Times New Roman"/>
                <a:cs typeface="Times New Roman"/>
                <a:sym typeface="Times New Roman"/>
              </a:rPr>
              <a:t> (pp. 165-169). IEEE.</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solidFill>
                  <a:srgbClr val="222222"/>
                </a:solidFill>
                <a:highlight>
                  <a:schemeClr val="lt1"/>
                </a:highlight>
                <a:latin typeface="Times New Roman"/>
                <a:ea typeface="Times New Roman"/>
                <a:cs typeface="Times New Roman"/>
                <a:sym typeface="Times New Roman"/>
              </a:rPr>
              <a:t>[7] Athauda, T., Marin, J.C.L., Lee, J. and Karmakar, N.C., 2018. Robust low-cost UHF RFID based smart shopping trolley. </a:t>
            </a:r>
            <a:r>
              <a:rPr i="1" lang="en-US">
                <a:solidFill>
                  <a:srgbClr val="222222"/>
                </a:solidFill>
                <a:highlight>
                  <a:schemeClr val="lt1"/>
                </a:highlight>
                <a:latin typeface="Times New Roman"/>
                <a:ea typeface="Times New Roman"/>
                <a:cs typeface="Times New Roman"/>
                <a:sym typeface="Times New Roman"/>
              </a:rPr>
              <a:t>IEEE journal of radio frequency identification</a:t>
            </a:r>
            <a:r>
              <a:rPr lang="en-US">
                <a:solidFill>
                  <a:srgbClr val="222222"/>
                </a:solidFill>
                <a:highlight>
                  <a:schemeClr val="lt1"/>
                </a:highlight>
                <a:latin typeface="Times New Roman"/>
                <a:ea typeface="Times New Roman"/>
                <a:cs typeface="Times New Roman"/>
                <a:sym typeface="Times New Roman"/>
              </a:rPr>
              <a:t>, </a:t>
            </a:r>
            <a:r>
              <a:rPr i="1" lang="en-US">
                <a:solidFill>
                  <a:srgbClr val="222222"/>
                </a:solidFill>
                <a:highlight>
                  <a:schemeClr val="lt1"/>
                </a:highlight>
                <a:latin typeface="Times New Roman"/>
                <a:ea typeface="Times New Roman"/>
                <a:cs typeface="Times New Roman"/>
                <a:sym typeface="Times New Roman"/>
              </a:rPr>
              <a:t>2</a:t>
            </a:r>
            <a:r>
              <a:rPr lang="en-US">
                <a:solidFill>
                  <a:srgbClr val="222222"/>
                </a:solidFill>
                <a:highlight>
                  <a:schemeClr val="lt1"/>
                </a:highlight>
                <a:latin typeface="Times New Roman"/>
                <a:ea typeface="Times New Roman"/>
                <a:cs typeface="Times New Roman"/>
                <a:sym typeface="Times New Roman"/>
              </a:rPr>
              <a:t>(3), pp.134-143.</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solidFill>
                  <a:srgbClr val="222222"/>
                </a:solidFill>
                <a:highlight>
                  <a:schemeClr val="lt1"/>
                </a:highlight>
                <a:latin typeface="Times New Roman"/>
                <a:ea typeface="Times New Roman"/>
                <a:cs typeface="Times New Roman"/>
                <a:sym typeface="Times New Roman"/>
              </a:rPr>
              <a:t>[8] Li, R., Song, T., Capurso, N., Yu, J., Couture, J. and Cheng, X., 2017. IoT applications on secure smart shopping system. </a:t>
            </a:r>
            <a:r>
              <a:rPr i="1" lang="en-US">
                <a:solidFill>
                  <a:srgbClr val="222222"/>
                </a:solidFill>
                <a:highlight>
                  <a:schemeClr val="lt1"/>
                </a:highlight>
                <a:latin typeface="Times New Roman"/>
                <a:ea typeface="Times New Roman"/>
                <a:cs typeface="Times New Roman"/>
                <a:sym typeface="Times New Roman"/>
              </a:rPr>
              <a:t>IEEE Internet of Things Journal</a:t>
            </a:r>
            <a:r>
              <a:rPr lang="en-US">
                <a:solidFill>
                  <a:srgbClr val="222222"/>
                </a:solidFill>
                <a:highlight>
                  <a:schemeClr val="lt1"/>
                </a:highlight>
                <a:latin typeface="Times New Roman"/>
                <a:ea typeface="Times New Roman"/>
                <a:cs typeface="Times New Roman"/>
                <a:sym typeface="Times New Roman"/>
              </a:rPr>
              <a:t>, </a:t>
            </a:r>
            <a:r>
              <a:rPr i="1" lang="en-US">
                <a:solidFill>
                  <a:srgbClr val="222222"/>
                </a:solidFill>
                <a:highlight>
                  <a:schemeClr val="lt1"/>
                </a:highlight>
                <a:latin typeface="Times New Roman"/>
                <a:ea typeface="Times New Roman"/>
                <a:cs typeface="Times New Roman"/>
                <a:sym typeface="Times New Roman"/>
              </a:rPr>
              <a:t>4</a:t>
            </a:r>
            <a:r>
              <a:rPr lang="en-US">
                <a:solidFill>
                  <a:srgbClr val="222222"/>
                </a:solidFill>
                <a:highlight>
                  <a:schemeClr val="lt1"/>
                </a:highlight>
                <a:latin typeface="Times New Roman"/>
                <a:ea typeface="Times New Roman"/>
                <a:cs typeface="Times New Roman"/>
                <a:sym typeface="Times New Roman"/>
              </a:rPr>
              <a:t>(6), pp.1945-1954.</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solidFill>
                  <a:srgbClr val="222222"/>
                </a:solidFill>
                <a:highlight>
                  <a:schemeClr val="lt1"/>
                </a:highlight>
                <a:latin typeface="Times New Roman"/>
                <a:ea typeface="Times New Roman"/>
                <a:cs typeface="Times New Roman"/>
                <a:sym typeface="Times New Roman"/>
              </a:rPr>
              <a:t>[9] Nithiavathy, R., Shree, R.A., Kumar, S.P. and Raghul, S., 2021, May. Arduino enabled IoT based Smart Shopping Trolley. In </a:t>
            </a:r>
            <a:r>
              <a:rPr i="1" lang="en-US">
                <a:solidFill>
                  <a:srgbClr val="222222"/>
                </a:solidFill>
                <a:highlight>
                  <a:schemeClr val="lt1"/>
                </a:highlight>
                <a:latin typeface="Times New Roman"/>
                <a:ea typeface="Times New Roman"/>
                <a:cs typeface="Times New Roman"/>
                <a:sym typeface="Times New Roman"/>
              </a:rPr>
              <a:t>Journal of Physics: Conference Series</a:t>
            </a:r>
            <a:r>
              <a:rPr lang="en-US">
                <a:solidFill>
                  <a:srgbClr val="222222"/>
                </a:solidFill>
                <a:highlight>
                  <a:schemeClr val="lt1"/>
                </a:highlight>
                <a:latin typeface="Times New Roman"/>
                <a:ea typeface="Times New Roman"/>
                <a:cs typeface="Times New Roman"/>
                <a:sym typeface="Times New Roman"/>
              </a:rPr>
              <a:t> (Vol. 1916, No. 1, p. 012203). IOP Publishing.</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US">
                <a:solidFill>
                  <a:srgbClr val="222222"/>
                </a:solidFill>
                <a:highlight>
                  <a:schemeClr val="lt1"/>
                </a:highlight>
                <a:latin typeface="Times New Roman"/>
                <a:ea typeface="Times New Roman"/>
                <a:cs typeface="Times New Roman"/>
                <a:sym typeface="Times New Roman"/>
              </a:rPr>
              <a:t>[10] Ballestín, F., Pérez, Á., Lino, P., Quintanilla, S. and Valls, V., 2019. Static and dynamic policies with RFID for the scheduling of retrieval and storage warehouse operations. </a:t>
            </a:r>
            <a:r>
              <a:rPr i="1" lang="en-US">
                <a:solidFill>
                  <a:srgbClr val="222222"/>
                </a:solidFill>
                <a:highlight>
                  <a:schemeClr val="lt1"/>
                </a:highlight>
                <a:latin typeface="Times New Roman"/>
                <a:ea typeface="Times New Roman"/>
                <a:cs typeface="Times New Roman"/>
                <a:sym typeface="Times New Roman"/>
              </a:rPr>
              <a:t>Computers &amp; Industrial Engineering</a:t>
            </a:r>
            <a:r>
              <a:rPr lang="en-US">
                <a:solidFill>
                  <a:srgbClr val="222222"/>
                </a:solidFill>
                <a:highlight>
                  <a:schemeClr val="lt1"/>
                </a:highlight>
                <a:latin typeface="Times New Roman"/>
                <a:ea typeface="Times New Roman"/>
                <a:cs typeface="Times New Roman"/>
                <a:sym typeface="Times New Roman"/>
              </a:rPr>
              <a:t>, </a:t>
            </a:r>
            <a:r>
              <a:rPr i="1" lang="en-US">
                <a:solidFill>
                  <a:srgbClr val="222222"/>
                </a:solidFill>
                <a:highlight>
                  <a:schemeClr val="lt1"/>
                </a:highlight>
                <a:latin typeface="Times New Roman"/>
                <a:ea typeface="Times New Roman"/>
                <a:cs typeface="Times New Roman"/>
                <a:sym typeface="Times New Roman"/>
              </a:rPr>
              <a:t>66</a:t>
            </a:r>
            <a:r>
              <a:rPr lang="en-US">
                <a:solidFill>
                  <a:srgbClr val="222222"/>
                </a:solidFill>
                <a:highlight>
                  <a:schemeClr val="lt1"/>
                </a:highlight>
                <a:latin typeface="Times New Roman"/>
                <a:ea typeface="Times New Roman"/>
                <a:cs typeface="Times New Roman"/>
                <a:sym typeface="Times New Roman"/>
              </a:rPr>
              <a:t>(4), pp.696-709.</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rgbClr val="222222"/>
              </a:solidFill>
              <a:highlight>
                <a:schemeClr val="lt1"/>
              </a:highlight>
              <a:latin typeface="Times New Roman"/>
              <a:ea typeface="Times New Roman"/>
              <a:cs typeface="Times New Roman"/>
              <a:sym typeface="Times New Roman"/>
            </a:endParaRPr>
          </a:p>
          <a:p>
            <a:pPr indent="0" lvl="0" marL="0" rtl="0" algn="just">
              <a:lnSpc>
                <a:spcPct val="150000"/>
              </a:lnSpc>
              <a:spcBef>
                <a:spcPts val="0"/>
              </a:spcBef>
              <a:spcAft>
                <a:spcPts val="6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idx="12" type="sldNum"/>
          </p:nvPr>
        </p:nvSpPr>
        <p:spPr>
          <a:xfrm>
            <a:off x="511175" y="6417733"/>
            <a:ext cx="585900" cy="36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
        <p:nvSpPr>
          <p:cNvPr id="238" name="Google Shape;238;p28"/>
          <p:cNvSpPr txBox="1"/>
          <p:nvPr/>
        </p:nvSpPr>
        <p:spPr>
          <a:xfrm>
            <a:off x="345000" y="104250"/>
            <a:ext cx="8454000" cy="664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2"/>
                </a:solidFill>
                <a:latin typeface="Times New Roman"/>
                <a:ea typeface="Times New Roman"/>
                <a:cs typeface="Times New Roman"/>
                <a:sym typeface="Times New Roman"/>
              </a:rPr>
              <a:t>[11]   </a:t>
            </a:r>
            <a:r>
              <a:rPr lang="en-US">
                <a:solidFill>
                  <a:schemeClr val="dk1"/>
                </a:solidFill>
                <a:latin typeface="Times New Roman"/>
                <a:ea typeface="Times New Roman"/>
                <a:cs typeface="Times New Roman"/>
                <a:sym typeface="Times New Roman"/>
              </a:rPr>
              <a:t>M. Shahroz, M. F. Mushtaq, M. Ahmad, S. Ullah, A. Mehmood and G. S. Choi, "IoT-Based Smart Shopping Cart Using Radio Frequency Identification," in IEEE Access, vol. 8, pp. 68426-68438, 2020, doi: 10.1109/ACCESS.2020.2986681.</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[12]   P. Chandrasekar and T. Sangeetha, "Smart shopping cart with automatic billing system through RFID and ZigBee," International Conference on Information Communication and Embedded Systems (ICICES2014), 2014, pp. 1-4, doi: 10.1109/ICICES.2014.7033996.</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[13]   R. Li, T. Song, N. Capurso, J. Yu, J. Couture and X. Cheng, "IoT Applications on Secure Smart Shopping System," in IEEE Internet of Things Journal, vol. 4, no. 6, pp. 1945-1954, Dec. 2017, doi: 10.1109/JIOT.2017.2706698.</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[14] T. Athauda, J. C. L. Marin, J. Lee and N. C. Karmakar, "Robust Low-Cost Passive UHF RFID Based Smart Shopping Trolley," in  IEEE Journal of Radio Frequency Identification, vol. 2, no. 3, pp. 134-143, Sept. 2018, doi: 10.1109/JRFID.2018.2866087.</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a:solidFill>
                  <a:schemeClr val="dk1"/>
                </a:solidFill>
                <a:latin typeface="Times New Roman"/>
                <a:ea typeface="Times New Roman"/>
                <a:cs typeface="Times New Roman"/>
                <a:sym typeface="Times New Roman"/>
              </a:rPr>
              <a:t>[15]   S. Mekruksavanich, "Supermarket Shopping System using RFID as the IoT Application," 2020 Joint International Conference on Digital Arts, Media and Technology with ECTI Northern Section Conference on Electrical, Electronics, Computer and Telecommunications Engineering (ECTI DAMT &amp; NCON), 2020, pp. 83-86, doi: 10.1109/ECTIDAMTNCON48261.2020.9090714.</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611560" y="116632"/>
            <a:ext cx="7772400" cy="720080"/>
          </a:xfrm>
          <a:prstGeom prst="rect">
            <a:avLst/>
          </a:prstGeom>
          <a:noFill/>
          <a:ln>
            <a:noFill/>
          </a:ln>
        </p:spPr>
        <p:txBody>
          <a:bodyPr anchorCtr="0" anchor="b" bIns="91425" lIns="91425" spcFirstLastPara="1" rIns="91425" wrap="square" tIns="45700">
            <a:normAutofit fontScale="90000"/>
          </a:bodyPr>
          <a:lstStyle/>
          <a:p>
            <a:pPr indent="0" lvl="0" marL="0" rtl="0" algn="ctr">
              <a:spcBef>
                <a:spcPts val="0"/>
              </a:spcBef>
              <a:spcAft>
                <a:spcPts val="0"/>
              </a:spcAft>
              <a:buClr>
                <a:schemeClr val="dk2"/>
              </a:buClr>
              <a:buSzPct val="100000"/>
              <a:buFont typeface="Libre Franklin"/>
              <a:buNone/>
            </a:pPr>
            <a:r>
              <a:rPr lang="en-US"/>
              <a:t>Agenda</a:t>
            </a:r>
            <a:endParaRPr/>
          </a:p>
        </p:txBody>
      </p:sp>
      <p:sp>
        <p:nvSpPr>
          <p:cNvPr id="122" name="Google Shape;122;p15"/>
          <p:cNvSpPr txBox="1"/>
          <p:nvPr>
            <p:ph idx="1" type="body"/>
          </p:nvPr>
        </p:nvSpPr>
        <p:spPr>
          <a:xfrm>
            <a:off x="251520" y="980728"/>
            <a:ext cx="8784976" cy="5039072"/>
          </a:xfrm>
          <a:prstGeom prst="rect">
            <a:avLst/>
          </a:prstGeom>
          <a:noFill/>
          <a:ln>
            <a:noFill/>
          </a:ln>
        </p:spPr>
        <p:txBody>
          <a:bodyPr anchorCtr="0" anchor="t" bIns="45700" lIns="91425" spcFirstLastPara="1" rIns="91425" wrap="square" tIns="45700">
            <a:normAutofit fontScale="85000" lnSpcReduction="20000"/>
          </a:bodyPr>
          <a:lstStyle/>
          <a:p>
            <a:pPr indent="-155035" lvl="0" marL="274320" rtl="0" algn="l">
              <a:spcBef>
                <a:spcPts val="0"/>
              </a:spcBef>
              <a:spcAft>
                <a:spcPts val="0"/>
              </a:spcAft>
              <a:buSzPct val="85000"/>
              <a:buNone/>
            </a:pPr>
            <a:r>
              <a:t/>
            </a:r>
            <a:endParaRPr/>
          </a:p>
          <a:p>
            <a:pPr indent="-457189" lvl="0" marL="457189" rtl="0" algn="l">
              <a:lnSpc>
                <a:spcPct val="150000"/>
              </a:lnSpc>
              <a:spcBef>
                <a:spcPts val="580"/>
              </a:spcBef>
              <a:spcAft>
                <a:spcPts val="0"/>
              </a:spcAft>
              <a:buSzPct val="85000"/>
              <a:buFont typeface="Noto Sans Symbols"/>
              <a:buChar char="⮚"/>
            </a:pPr>
            <a:r>
              <a:rPr lang="en-US" sz="2800">
                <a:latin typeface="Times New Roman"/>
                <a:ea typeface="Times New Roman"/>
                <a:cs typeface="Times New Roman"/>
                <a:sym typeface="Times New Roman"/>
              </a:rPr>
              <a:t>Introduction</a:t>
            </a:r>
            <a:endParaRPr sz="2800">
              <a:latin typeface="Times New Roman"/>
              <a:ea typeface="Times New Roman"/>
              <a:cs typeface="Times New Roman"/>
              <a:sym typeface="Times New Roman"/>
            </a:endParaRPr>
          </a:p>
          <a:p>
            <a:pPr indent="-457189" lvl="0" marL="457189" rtl="0" algn="l">
              <a:lnSpc>
                <a:spcPct val="150000"/>
              </a:lnSpc>
              <a:spcBef>
                <a:spcPts val="580"/>
              </a:spcBef>
              <a:spcAft>
                <a:spcPts val="0"/>
              </a:spcAft>
              <a:buSzPct val="85000"/>
              <a:buFont typeface="Noto Sans Symbols"/>
              <a:buChar char="⮚"/>
            </a:pPr>
            <a:r>
              <a:rPr lang="en-US" sz="2800">
                <a:latin typeface="Times New Roman"/>
                <a:ea typeface="Times New Roman"/>
                <a:cs typeface="Times New Roman"/>
                <a:sym typeface="Times New Roman"/>
              </a:rPr>
              <a:t>Problem Statement</a:t>
            </a:r>
            <a:endParaRPr/>
          </a:p>
          <a:p>
            <a:pPr indent="-457189" lvl="0" marL="457189" rtl="0" algn="l">
              <a:lnSpc>
                <a:spcPct val="150000"/>
              </a:lnSpc>
              <a:spcBef>
                <a:spcPts val="580"/>
              </a:spcBef>
              <a:spcAft>
                <a:spcPts val="0"/>
              </a:spcAft>
              <a:buSzPct val="85000"/>
              <a:buFont typeface="Noto Sans Symbols"/>
              <a:buChar char="⮚"/>
            </a:pPr>
            <a:r>
              <a:rPr lang="en-US" sz="2800">
                <a:latin typeface="Times New Roman"/>
                <a:ea typeface="Times New Roman"/>
                <a:cs typeface="Times New Roman"/>
                <a:sym typeface="Times New Roman"/>
              </a:rPr>
              <a:t>Proposed System</a:t>
            </a:r>
            <a:endParaRPr/>
          </a:p>
          <a:p>
            <a:pPr indent="-457189" lvl="0" marL="457189" rtl="0" algn="l">
              <a:lnSpc>
                <a:spcPct val="150000"/>
              </a:lnSpc>
              <a:spcBef>
                <a:spcPts val="580"/>
              </a:spcBef>
              <a:spcAft>
                <a:spcPts val="0"/>
              </a:spcAft>
              <a:buSzPct val="85000"/>
              <a:buFont typeface="Noto Sans Symbols"/>
              <a:buChar char="⮚"/>
            </a:pPr>
            <a:r>
              <a:rPr lang="en-US" sz="2800">
                <a:latin typeface="Times New Roman"/>
                <a:ea typeface="Times New Roman"/>
                <a:cs typeface="Times New Roman"/>
                <a:sym typeface="Times New Roman"/>
              </a:rPr>
              <a:t>System Design</a:t>
            </a:r>
            <a:endParaRPr/>
          </a:p>
          <a:p>
            <a:pPr indent="-457189" lvl="0" marL="457189" rtl="0" algn="l">
              <a:lnSpc>
                <a:spcPct val="150000"/>
              </a:lnSpc>
              <a:spcBef>
                <a:spcPts val="580"/>
              </a:spcBef>
              <a:spcAft>
                <a:spcPts val="0"/>
              </a:spcAft>
              <a:buSzPct val="85000"/>
              <a:buFont typeface="Noto Sans Symbols"/>
              <a:buChar char="⮚"/>
            </a:pPr>
            <a:r>
              <a:rPr lang="en-US" sz="2800">
                <a:latin typeface="Times New Roman"/>
                <a:ea typeface="Times New Roman"/>
                <a:cs typeface="Times New Roman"/>
                <a:sym typeface="Times New Roman"/>
              </a:rPr>
              <a:t>Methodology</a:t>
            </a:r>
            <a:endParaRPr/>
          </a:p>
          <a:p>
            <a:pPr indent="-457189" lvl="0" marL="457189" rtl="0" algn="l">
              <a:lnSpc>
                <a:spcPct val="150000"/>
              </a:lnSpc>
              <a:spcBef>
                <a:spcPts val="580"/>
              </a:spcBef>
              <a:spcAft>
                <a:spcPts val="0"/>
              </a:spcAft>
              <a:buSzPct val="85000"/>
              <a:buFont typeface="Noto Sans Symbols"/>
              <a:buChar char="⮚"/>
            </a:pPr>
            <a:r>
              <a:rPr lang="en-US" sz="2800">
                <a:latin typeface="Times New Roman"/>
                <a:ea typeface="Times New Roman"/>
                <a:cs typeface="Times New Roman"/>
                <a:sym typeface="Times New Roman"/>
              </a:rPr>
              <a:t>Technology Stack</a:t>
            </a:r>
            <a:endParaRPr/>
          </a:p>
          <a:p>
            <a:pPr indent="-457189" lvl="0" marL="457189" rtl="0" algn="l">
              <a:lnSpc>
                <a:spcPct val="150000"/>
              </a:lnSpc>
              <a:spcBef>
                <a:spcPts val="580"/>
              </a:spcBef>
              <a:spcAft>
                <a:spcPts val="0"/>
              </a:spcAft>
              <a:buSzPct val="85000"/>
              <a:buFont typeface="Noto Sans Symbols"/>
              <a:buChar char="⮚"/>
            </a:pPr>
            <a:r>
              <a:rPr lang="en-US" sz="2800">
                <a:latin typeface="Times New Roman"/>
                <a:ea typeface="Times New Roman"/>
                <a:cs typeface="Times New Roman"/>
                <a:sym typeface="Times New Roman"/>
              </a:rPr>
              <a:t>Implementation</a:t>
            </a:r>
            <a:endParaRPr sz="2800">
              <a:latin typeface="Times New Roman"/>
              <a:ea typeface="Times New Roman"/>
              <a:cs typeface="Times New Roman"/>
              <a:sym typeface="Times New Roman"/>
            </a:endParaRPr>
          </a:p>
          <a:p>
            <a:pPr indent="-457189" lvl="0" marL="457189" rtl="0" algn="l">
              <a:lnSpc>
                <a:spcPct val="150000"/>
              </a:lnSpc>
              <a:spcBef>
                <a:spcPts val="580"/>
              </a:spcBef>
              <a:spcAft>
                <a:spcPts val="0"/>
              </a:spcAft>
              <a:buSzPct val="85000"/>
              <a:buFont typeface="Noto Sans Symbols"/>
              <a:buChar char="⮚"/>
            </a:pPr>
            <a:r>
              <a:rPr lang="en-US" sz="2800">
                <a:latin typeface="Times New Roman"/>
                <a:ea typeface="Times New Roman"/>
                <a:cs typeface="Times New Roman"/>
                <a:sym typeface="Times New Roman"/>
              </a:rPr>
              <a:t>References</a:t>
            </a:r>
            <a:endParaRPr sz="2800">
              <a:latin typeface="Times New Roman"/>
              <a:ea typeface="Times New Roman"/>
              <a:cs typeface="Times New Roman"/>
              <a:sym typeface="Times New Roman"/>
            </a:endParaRPr>
          </a:p>
        </p:txBody>
      </p:sp>
      <p:sp>
        <p:nvSpPr>
          <p:cNvPr id="123" name="Google Shape;123;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124" name="Google Shape;124;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Department of ISE, BMSCE</a:t>
            </a:r>
            <a:endParaRPr/>
          </a:p>
        </p:txBody>
      </p:sp>
      <p:sp>
        <p:nvSpPr>
          <p:cNvPr id="125" name="Google Shape;125;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idx="1" type="body"/>
          </p:nvPr>
        </p:nvSpPr>
        <p:spPr>
          <a:xfrm>
            <a:off x="1096964" y="404664"/>
            <a:ext cx="6908947" cy="60915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3600"/>
              <a:buNone/>
            </a:pPr>
            <a:r>
              <a:rPr lang="en-US" sz="3600">
                <a:solidFill>
                  <a:schemeClr val="dk2"/>
                </a:solidFill>
                <a:latin typeface="Libre Franklin"/>
                <a:ea typeface="Libre Franklin"/>
                <a:cs typeface="Libre Franklin"/>
                <a:sym typeface="Libre Franklin"/>
              </a:rPr>
              <a:t>Introduction</a:t>
            </a:r>
            <a:endParaRPr sz="3600">
              <a:solidFill>
                <a:schemeClr val="dk2"/>
              </a:solidFill>
              <a:latin typeface="Libre Franklin"/>
              <a:ea typeface="Libre Franklin"/>
              <a:cs typeface="Libre Franklin"/>
              <a:sym typeface="Libre Franklin"/>
            </a:endParaRPr>
          </a:p>
        </p:txBody>
      </p:sp>
      <p:sp>
        <p:nvSpPr>
          <p:cNvPr id="131" name="Google Shape;131;p16"/>
          <p:cNvSpPr txBox="1"/>
          <p:nvPr/>
        </p:nvSpPr>
        <p:spPr>
          <a:xfrm>
            <a:off x="812801" y="1824814"/>
            <a:ext cx="7263000" cy="3555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In a typical shopping mall, the crowds are frequently large, especially during festival season, and billing time will grow proportionately.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As a result, the smart shopping system's primary goal is to lessen shopping time.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Customers can create their own invoices, making it simple for them to estimate their bill.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Smart shopping can also help in eliminating manual labor.</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600"/>
              <a:buFont typeface="Arial"/>
              <a:buNone/>
            </a:pPr>
            <a:r>
              <a:rPr lang="en-US" sz="1800">
                <a:solidFill>
                  <a:schemeClr val="dk1"/>
                </a:solidFill>
                <a:latin typeface="Times New Roman"/>
                <a:ea typeface="Times New Roman"/>
                <a:cs typeface="Times New Roman"/>
                <a:sym typeface="Times New Roman"/>
              </a:rPr>
              <a:t>This strategy can help you save money, and the money you save can be used to improve the quality and experience of your customers.In addition, instead of counters, more products can be placed.</a:t>
            </a:r>
            <a:endParaRPr>
              <a:latin typeface="Times New Roman"/>
              <a:ea typeface="Times New Roman"/>
              <a:cs typeface="Times New Roman"/>
              <a:sym typeface="Times New Roman"/>
            </a:endParaRPr>
          </a:p>
        </p:txBody>
      </p:sp>
      <p:sp>
        <p:nvSpPr>
          <p:cNvPr id="132" name="Google Shape;132;p16"/>
          <p:cNvSpPr txBox="1"/>
          <p:nvPr>
            <p:ph idx="10" type="dt"/>
          </p:nvPr>
        </p:nvSpPr>
        <p:spPr>
          <a:xfrm>
            <a:off x="7380313" y="6136218"/>
            <a:ext cx="1158852" cy="36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t/>
            </a:r>
            <a:endParaRPr/>
          </a:p>
        </p:txBody>
      </p:sp>
      <p:sp>
        <p:nvSpPr>
          <p:cNvPr id="133" name="Google Shape;133;p16"/>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400"/>
              <a:buFont typeface="Libre Baskerville"/>
              <a:buNone/>
            </a:pPr>
            <a:r>
              <a:rPr lang="en-US"/>
              <a:t>Department of ISE, BMSCE</a:t>
            </a:r>
            <a:endParaRPr/>
          </a:p>
        </p:txBody>
      </p:sp>
      <p:sp>
        <p:nvSpPr>
          <p:cNvPr id="134" name="Google Shape;134;p16"/>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idx="1" type="body"/>
          </p:nvPr>
        </p:nvSpPr>
        <p:spPr>
          <a:xfrm>
            <a:off x="1098696" y="332656"/>
            <a:ext cx="7045224"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Objectives </a:t>
            </a:r>
            <a:endParaRPr sz="3600">
              <a:solidFill>
                <a:schemeClr val="dk2"/>
              </a:solidFill>
              <a:latin typeface="Libre Franklin"/>
              <a:ea typeface="Libre Franklin"/>
              <a:cs typeface="Libre Franklin"/>
              <a:sym typeface="Libre Franklin"/>
            </a:endParaRPr>
          </a:p>
        </p:txBody>
      </p:sp>
      <p:sp>
        <p:nvSpPr>
          <p:cNvPr id="140" name="Google Shape;140;p17"/>
          <p:cNvSpPr txBox="1"/>
          <p:nvPr>
            <p:ph idx="10" type="dt"/>
          </p:nvPr>
        </p:nvSpPr>
        <p:spPr>
          <a:xfrm>
            <a:off x="7092281" y="6136218"/>
            <a:ext cx="1446884" cy="36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t/>
            </a:r>
            <a:endParaRPr/>
          </a:p>
        </p:txBody>
      </p:sp>
      <p:sp>
        <p:nvSpPr>
          <p:cNvPr id="141" name="Google Shape;141;p17"/>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400"/>
              <a:buFont typeface="Libre Baskerville"/>
              <a:buNone/>
            </a:pPr>
            <a:r>
              <a:rPr lang="en-US"/>
              <a:t>Department of ISE, BMSCE</a:t>
            </a:r>
            <a:endParaRPr/>
          </a:p>
        </p:txBody>
      </p:sp>
      <p:sp>
        <p:nvSpPr>
          <p:cNvPr id="142" name="Google Shape;142;p17"/>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
        <p:nvSpPr>
          <p:cNvPr id="143" name="Google Shape;143;p17"/>
          <p:cNvSpPr txBox="1"/>
          <p:nvPr/>
        </p:nvSpPr>
        <p:spPr>
          <a:xfrm>
            <a:off x="650250" y="1489421"/>
            <a:ext cx="7843500" cy="2253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The system provides solutions to improve the speed of purchasing of products and faster payment options.  This offers a technology oriented, low-cost, easily scalable, and rugged system for assisting shopping in person.  No ‘line of sight’ is required in case of RFID that reduces the labor required to scan the product.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idx="1" type="body"/>
          </p:nvPr>
        </p:nvSpPr>
        <p:spPr>
          <a:xfrm>
            <a:off x="688623" y="476672"/>
            <a:ext cx="7538184"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Proposed System</a:t>
            </a:r>
            <a:endParaRPr sz="3600">
              <a:solidFill>
                <a:schemeClr val="dk2"/>
              </a:solidFill>
              <a:latin typeface="Libre Franklin"/>
              <a:ea typeface="Libre Franklin"/>
              <a:cs typeface="Libre Franklin"/>
              <a:sym typeface="Libre Franklin"/>
            </a:endParaRPr>
          </a:p>
        </p:txBody>
      </p:sp>
      <p:sp>
        <p:nvSpPr>
          <p:cNvPr id="149" name="Google Shape;149;p18"/>
          <p:cNvSpPr txBox="1"/>
          <p:nvPr>
            <p:ph idx="10" type="dt"/>
          </p:nvPr>
        </p:nvSpPr>
        <p:spPr>
          <a:xfrm>
            <a:off x="7596337" y="6136218"/>
            <a:ext cx="942900" cy="36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t/>
            </a:r>
            <a:endParaRPr/>
          </a:p>
        </p:txBody>
      </p:sp>
      <p:sp>
        <p:nvSpPr>
          <p:cNvPr id="150" name="Google Shape;150;p18"/>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400"/>
              <a:buFont typeface="Libre Baskerville"/>
              <a:buNone/>
            </a:pPr>
            <a:r>
              <a:rPr lang="en-US"/>
              <a:t>Department of ISE, BMSCE</a:t>
            </a:r>
            <a:endParaRPr/>
          </a:p>
        </p:txBody>
      </p:sp>
      <p:sp>
        <p:nvSpPr>
          <p:cNvPr id="151" name="Google Shape;151;p18"/>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
        <p:nvSpPr>
          <p:cNvPr id="152" name="Google Shape;152;p18"/>
          <p:cNvSpPr txBox="1"/>
          <p:nvPr/>
        </p:nvSpPr>
        <p:spPr>
          <a:xfrm>
            <a:off x="688725" y="1359000"/>
            <a:ext cx="7538100" cy="4456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The aim of this project is to provide an automated billing system using RFID technology. Eliminates “line of sight” scanning, by replacing barcode scanner with RFID reader that can detect products within a certain range, and without having to scan items individually.</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US" sz="1800">
                <a:solidFill>
                  <a:schemeClr val="dk1"/>
                </a:solidFill>
                <a:latin typeface="Times New Roman"/>
                <a:ea typeface="Times New Roman"/>
                <a:cs typeface="Times New Roman"/>
                <a:sym typeface="Times New Roman"/>
              </a:rPr>
              <a:t>The RFID information is processed through the microcontroller and the data is sent to the server. The server reads the request and makes necessary updates/additions to the database. The bill details are then broadcasted to the mobile application from the database and the checkout is processed.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idx="1" type="body"/>
          </p:nvPr>
        </p:nvSpPr>
        <p:spPr>
          <a:xfrm>
            <a:off x="688623" y="476672"/>
            <a:ext cx="7538184"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CIRCUIT DIAGRAM</a:t>
            </a:r>
            <a:endParaRPr sz="3600">
              <a:solidFill>
                <a:schemeClr val="dk2"/>
              </a:solidFill>
              <a:latin typeface="Libre Franklin"/>
              <a:ea typeface="Libre Franklin"/>
              <a:cs typeface="Libre Franklin"/>
              <a:sym typeface="Libre Franklin"/>
            </a:endParaRPr>
          </a:p>
        </p:txBody>
      </p:sp>
      <p:sp>
        <p:nvSpPr>
          <p:cNvPr id="158" name="Google Shape;158;p19"/>
          <p:cNvSpPr txBox="1"/>
          <p:nvPr>
            <p:ph idx="3" type="body"/>
          </p:nvPr>
        </p:nvSpPr>
        <p:spPr>
          <a:xfrm>
            <a:off x="917193" y="1484784"/>
            <a:ext cx="7309614" cy="349895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Tell about</a:t>
            </a:r>
            <a:endParaRPr/>
          </a:p>
          <a:p>
            <a:pPr indent="-228600" lvl="0" marL="457200" rtl="0" algn="l">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 </a:t>
            </a:r>
            <a:endParaRPr/>
          </a:p>
          <a:p>
            <a:pPr indent="-228600" lvl="0" marL="457200" rtl="0" algn="l">
              <a:spcBef>
                <a:spcPts val="0"/>
              </a:spcBef>
              <a:spcAft>
                <a:spcPts val="0"/>
              </a:spcAft>
              <a:buClr>
                <a:srgbClr val="000000"/>
              </a:buClr>
              <a:buSzPts val="1400"/>
              <a:buFont typeface="Arial"/>
              <a:buNone/>
            </a:pPr>
            <a:r>
              <a:rPr lang="en-US" sz="2400"/>
              <a:t>System Architecture</a:t>
            </a:r>
            <a:endParaRPr sz="2400"/>
          </a:p>
        </p:txBody>
      </p:sp>
      <p:sp>
        <p:nvSpPr>
          <p:cNvPr id="159" name="Google Shape;159;p19"/>
          <p:cNvSpPr txBox="1"/>
          <p:nvPr>
            <p:ph idx="10" type="dt"/>
          </p:nvPr>
        </p:nvSpPr>
        <p:spPr>
          <a:xfrm>
            <a:off x="7596337" y="6136218"/>
            <a:ext cx="942828" cy="36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t/>
            </a:r>
            <a:endParaRPr/>
          </a:p>
        </p:txBody>
      </p:sp>
      <p:sp>
        <p:nvSpPr>
          <p:cNvPr id="160" name="Google Shape;160;p19"/>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400"/>
              <a:buFont typeface="Libre Baskerville"/>
              <a:buNone/>
            </a:pPr>
            <a:r>
              <a:rPr lang="en-US"/>
              <a:t>Department of ISE, BMSCE</a:t>
            </a:r>
            <a:endParaRPr/>
          </a:p>
        </p:txBody>
      </p:sp>
      <p:sp>
        <p:nvSpPr>
          <p:cNvPr id="161" name="Google Shape;161;p19"/>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pic>
        <p:nvPicPr>
          <p:cNvPr id="162" name="Google Shape;162;p19"/>
          <p:cNvPicPr preferRelativeResize="0"/>
          <p:nvPr/>
        </p:nvPicPr>
        <p:blipFill>
          <a:blip r:embed="rId3">
            <a:alphaModFix/>
          </a:blip>
          <a:stretch>
            <a:fillRect/>
          </a:stretch>
        </p:blipFill>
        <p:spPr>
          <a:xfrm>
            <a:off x="994325" y="1289225"/>
            <a:ext cx="7691500" cy="527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idx="12" type="sldNum"/>
          </p:nvPr>
        </p:nvSpPr>
        <p:spPr>
          <a:xfrm>
            <a:off x="511175" y="6417733"/>
            <a:ext cx="585900" cy="36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
        <p:nvSpPr>
          <p:cNvPr id="169" name="Google Shape;169;p20"/>
          <p:cNvSpPr txBox="1"/>
          <p:nvPr/>
        </p:nvSpPr>
        <p:spPr>
          <a:xfrm>
            <a:off x="1579225" y="214800"/>
            <a:ext cx="5819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600">
                <a:solidFill>
                  <a:schemeClr val="dk2"/>
                </a:solidFill>
                <a:latin typeface="Libre Franklin"/>
                <a:ea typeface="Libre Franklin"/>
                <a:cs typeface="Libre Franklin"/>
                <a:sym typeface="Libre Franklin"/>
              </a:rPr>
              <a:t>SYSTEM DESIGN</a:t>
            </a:r>
            <a:endParaRPr sz="3600">
              <a:solidFill>
                <a:schemeClr val="dk2"/>
              </a:solidFill>
              <a:latin typeface="Libre Franklin"/>
              <a:ea typeface="Libre Franklin"/>
              <a:cs typeface="Libre Franklin"/>
              <a:sym typeface="Libre Franklin"/>
            </a:endParaRPr>
          </a:p>
        </p:txBody>
      </p:sp>
      <p:sp>
        <p:nvSpPr>
          <p:cNvPr id="170" name="Google Shape;170;p20"/>
          <p:cNvSpPr txBox="1"/>
          <p:nvPr/>
        </p:nvSpPr>
        <p:spPr>
          <a:xfrm>
            <a:off x="1023975" y="1769325"/>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pic>
        <p:nvPicPr>
          <p:cNvPr id="171" name="Google Shape;171;p20"/>
          <p:cNvPicPr preferRelativeResize="0"/>
          <p:nvPr/>
        </p:nvPicPr>
        <p:blipFill>
          <a:blip r:embed="rId3">
            <a:alphaModFix/>
          </a:blip>
          <a:stretch>
            <a:fillRect/>
          </a:stretch>
        </p:blipFill>
        <p:spPr>
          <a:xfrm>
            <a:off x="272850" y="1092300"/>
            <a:ext cx="8500701" cy="5546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688623" y="476672"/>
            <a:ext cx="7538184"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Methodology</a:t>
            </a:r>
            <a:endParaRPr sz="3600">
              <a:solidFill>
                <a:schemeClr val="dk2"/>
              </a:solidFill>
              <a:latin typeface="Libre Franklin"/>
              <a:ea typeface="Libre Franklin"/>
              <a:cs typeface="Libre Franklin"/>
              <a:sym typeface="Libre Franklin"/>
            </a:endParaRPr>
          </a:p>
        </p:txBody>
      </p:sp>
      <p:sp>
        <p:nvSpPr>
          <p:cNvPr id="177" name="Google Shape;177;p21"/>
          <p:cNvSpPr txBox="1"/>
          <p:nvPr>
            <p:ph idx="10" type="dt"/>
          </p:nvPr>
        </p:nvSpPr>
        <p:spPr>
          <a:xfrm>
            <a:off x="7596337" y="6136218"/>
            <a:ext cx="942828" cy="36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t/>
            </a:r>
            <a:endParaRPr/>
          </a:p>
        </p:txBody>
      </p:sp>
      <p:sp>
        <p:nvSpPr>
          <p:cNvPr id="178" name="Google Shape;178;p21"/>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400"/>
              <a:buFont typeface="Libre Baskerville"/>
              <a:buNone/>
            </a:pPr>
            <a:r>
              <a:rPr lang="en-US"/>
              <a:t>Department of ISE, BMSCE</a:t>
            </a:r>
            <a:endParaRPr/>
          </a:p>
        </p:txBody>
      </p:sp>
      <p:sp>
        <p:nvSpPr>
          <p:cNvPr id="179" name="Google Shape;179;p21"/>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
        <p:nvSpPr>
          <p:cNvPr id="180" name="Google Shape;180;p21"/>
          <p:cNvSpPr txBox="1"/>
          <p:nvPr/>
        </p:nvSpPr>
        <p:spPr>
          <a:xfrm>
            <a:off x="573450" y="1611212"/>
            <a:ext cx="79971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Smart Shopping Cart project is built with RFID cards and RFID scanners with NodeMCU.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total value and cart information will be displayed on both the internet and the LCD. Each RFID card is associated with a specific product, and an RFID reader is mounted in the cart, which reads and communicates product information to the NodeMCU ESP8266.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available products and total amount in the cart are then processed by NodeMCU and sent to the ESP8266 Webserver, which can be seen using a web browser.</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688623" y="476672"/>
            <a:ext cx="7538184" cy="8823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1581AA"/>
              </a:buClr>
              <a:buSzPts val="2800"/>
              <a:buNone/>
            </a:pPr>
            <a:r>
              <a:rPr lang="en-US" sz="3600">
                <a:solidFill>
                  <a:schemeClr val="dk2"/>
                </a:solidFill>
                <a:latin typeface="Libre Franklin"/>
                <a:ea typeface="Libre Franklin"/>
                <a:cs typeface="Libre Franklin"/>
                <a:sym typeface="Libre Franklin"/>
              </a:rPr>
              <a:t>Technology Stack</a:t>
            </a:r>
            <a:endParaRPr sz="3600">
              <a:solidFill>
                <a:schemeClr val="dk2"/>
              </a:solidFill>
              <a:latin typeface="Libre Franklin"/>
              <a:ea typeface="Libre Franklin"/>
              <a:cs typeface="Libre Franklin"/>
              <a:sym typeface="Libre Franklin"/>
            </a:endParaRPr>
          </a:p>
        </p:txBody>
      </p:sp>
      <p:sp>
        <p:nvSpPr>
          <p:cNvPr id="186" name="Google Shape;186;p22"/>
          <p:cNvSpPr txBox="1"/>
          <p:nvPr>
            <p:ph idx="3" type="body"/>
          </p:nvPr>
        </p:nvSpPr>
        <p:spPr>
          <a:xfrm>
            <a:off x="917193" y="1484784"/>
            <a:ext cx="7309614" cy="34989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t/>
            </a:r>
            <a:endParaRPr sz="1800">
              <a:solidFill>
                <a:srgbClr val="333333"/>
              </a:solidFill>
              <a:highlight>
                <a:srgbClr val="FFFFFF"/>
              </a:highlight>
              <a:latin typeface="Roboto"/>
              <a:ea typeface="Roboto"/>
              <a:cs typeface="Roboto"/>
              <a:sym typeface="Roboto"/>
            </a:endParaRPr>
          </a:p>
          <a:p>
            <a:pPr indent="-342900" lvl="0" marL="457200" rtl="0" algn="l">
              <a:spcBef>
                <a:spcPts val="0"/>
              </a:spcBef>
              <a:spcAft>
                <a:spcPts val="0"/>
              </a:spcAft>
              <a:buSzPts val="1800"/>
              <a:buFont typeface="Times New Roman"/>
              <a:buAutoNum type="arabicPeriod"/>
            </a:pPr>
            <a:r>
              <a:rPr b="1" lang="en-US" sz="1800">
                <a:solidFill>
                  <a:srgbClr val="333333"/>
                </a:solidFill>
                <a:highlight>
                  <a:srgbClr val="FFFFFF"/>
                </a:highlight>
                <a:latin typeface="Times New Roman"/>
                <a:ea typeface="Times New Roman"/>
                <a:cs typeface="Times New Roman"/>
                <a:sym typeface="Times New Roman"/>
              </a:rPr>
              <a:t>Database</a:t>
            </a:r>
            <a:r>
              <a:rPr lang="en-US" sz="1800">
                <a:solidFill>
                  <a:srgbClr val="333333"/>
                </a:solidFill>
                <a:highlight>
                  <a:srgbClr val="FFFFFF"/>
                </a:highlight>
                <a:latin typeface="Times New Roman"/>
                <a:ea typeface="Times New Roman"/>
                <a:cs typeface="Times New Roman"/>
                <a:sym typeface="Times New Roman"/>
              </a:rPr>
              <a:t> - Mysql</a:t>
            </a:r>
            <a:endParaRPr sz="1800">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b="1" lang="en-US" sz="1800">
                <a:solidFill>
                  <a:srgbClr val="333333"/>
                </a:solidFill>
                <a:highlight>
                  <a:srgbClr val="FFFFFF"/>
                </a:highlight>
                <a:latin typeface="Times New Roman"/>
                <a:ea typeface="Times New Roman"/>
                <a:cs typeface="Times New Roman"/>
                <a:sym typeface="Times New Roman"/>
              </a:rPr>
              <a:t>Programming language</a:t>
            </a:r>
            <a:r>
              <a:rPr lang="en-US" sz="1800">
                <a:solidFill>
                  <a:srgbClr val="333333"/>
                </a:solidFill>
                <a:highlight>
                  <a:srgbClr val="FFFFFF"/>
                </a:highlight>
                <a:latin typeface="Times New Roman"/>
                <a:ea typeface="Times New Roman"/>
                <a:cs typeface="Times New Roman"/>
                <a:sym typeface="Times New Roman"/>
              </a:rPr>
              <a:t> - Embedded C</a:t>
            </a:r>
            <a:endParaRPr sz="1800">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b="1" lang="en-US" sz="1800">
                <a:solidFill>
                  <a:srgbClr val="333333"/>
                </a:solidFill>
                <a:highlight>
                  <a:srgbClr val="FFFFFF"/>
                </a:highlight>
                <a:latin typeface="Times New Roman"/>
                <a:ea typeface="Times New Roman"/>
                <a:cs typeface="Times New Roman"/>
                <a:sym typeface="Times New Roman"/>
              </a:rPr>
              <a:t>Platform</a:t>
            </a:r>
            <a:r>
              <a:rPr lang="en-US" sz="1800">
                <a:solidFill>
                  <a:srgbClr val="333333"/>
                </a:solidFill>
                <a:highlight>
                  <a:srgbClr val="FFFFFF"/>
                </a:highlight>
                <a:latin typeface="Times New Roman"/>
                <a:ea typeface="Times New Roman"/>
                <a:cs typeface="Times New Roman"/>
                <a:sym typeface="Times New Roman"/>
              </a:rPr>
              <a:t> - Arduino Ide</a:t>
            </a:r>
            <a:endParaRPr sz="1800">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333333"/>
              </a:buClr>
              <a:buSzPts val="1800"/>
              <a:buFont typeface="Times New Roman"/>
              <a:buAutoNum type="arabicPeriod"/>
            </a:pPr>
            <a:r>
              <a:rPr b="1" lang="en-US" sz="1800">
                <a:solidFill>
                  <a:srgbClr val="333333"/>
                </a:solidFill>
                <a:highlight>
                  <a:srgbClr val="FFFFFF"/>
                </a:highlight>
                <a:latin typeface="Times New Roman"/>
                <a:ea typeface="Times New Roman"/>
                <a:cs typeface="Times New Roman"/>
                <a:sym typeface="Times New Roman"/>
              </a:rPr>
              <a:t>Interfaces </a:t>
            </a:r>
            <a:r>
              <a:rPr lang="en-US" sz="1800">
                <a:solidFill>
                  <a:srgbClr val="333333"/>
                </a:solidFill>
                <a:highlight>
                  <a:srgbClr val="FFFFFF"/>
                </a:highlight>
                <a:latin typeface="Times New Roman"/>
                <a:ea typeface="Times New Roman"/>
                <a:cs typeface="Times New Roman"/>
                <a:sym typeface="Times New Roman"/>
              </a:rPr>
              <a:t>- Webserver, Html , Css, Javascript</a:t>
            </a:r>
            <a:endParaRPr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33333"/>
              </a:solidFill>
              <a:highlight>
                <a:srgbClr val="FFFFFF"/>
              </a:highlight>
              <a:latin typeface="Times New Roman"/>
              <a:ea typeface="Times New Roman"/>
              <a:cs typeface="Times New Roman"/>
              <a:sym typeface="Times New Roman"/>
            </a:endParaRPr>
          </a:p>
        </p:txBody>
      </p:sp>
      <p:sp>
        <p:nvSpPr>
          <p:cNvPr id="187" name="Google Shape;187;p22"/>
          <p:cNvSpPr txBox="1"/>
          <p:nvPr>
            <p:ph idx="10" type="dt"/>
          </p:nvPr>
        </p:nvSpPr>
        <p:spPr>
          <a:xfrm>
            <a:off x="7596337" y="6136218"/>
            <a:ext cx="942828" cy="36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2"/>
              </a:buClr>
              <a:buSzPts val="1400"/>
              <a:buFont typeface="Libre Baskerville"/>
              <a:buNone/>
            </a:pPr>
            <a:r>
              <a:t/>
            </a:r>
            <a:endParaRPr/>
          </a:p>
        </p:txBody>
      </p:sp>
      <p:sp>
        <p:nvSpPr>
          <p:cNvPr id="188" name="Google Shape;188;p22"/>
          <p:cNvSpPr txBox="1"/>
          <p:nvPr>
            <p:ph idx="11" type="ftr"/>
          </p:nvPr>
        </p:nvSpPr>
        <p:spPr>
          <a:xfrm>
            <a:off x="1943100" y="6136217"/>
            <a:ext cx="5716588" cy="3640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400"/>
              <a:buFont typeface="Libre Baskerville"/>
              <a:buNone/>
            </a:pPr>
            <a:r>
              <a:rPr lang="en-US"/>
              <a:t>Department of ISE, BMSCE</a:t>
            </a:r>
            <a:endParaRPr/>
          </a:p>
        </p:txBody>
      </p:sp>
      <p:sp>
        <p:nvSpPr>
          <p:cNvPr id="189" name="Google Shape;189;p22"/>
          <p:cNvSpPr txBox="1"/>
          <p:nvPr>
            <p:ph idx="12" type="sldNum"/>
          </p:nvPr>
        </p:nvSpPr>
        <p:spPr>
          <a:xfrm>
            <a:off x="511175" y="6417733"/>
            <a:ext cx="585788" cy="3640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EFFFF"/>
              </a:buClr>
              <a:buSzPts val="2000"/>
              <a:buFont typeface="Century Gothic"/>
              <a:buNone/>
            </a:pPr>
            <a:r>
              <a:rPr lang="en-US"/>
              <a:t>1</a:t>
            </a:r>
            <a:endParaRPr b="0" i="0"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