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embeddedFontLst>
    <p:embeddedFont>
      <p:font typeface="Libre Franklin"/>
      <p:regular r:id="rId41"/>
      <p:bold r:id="rId42"/>
      <p:italic r:id="rId43"/>
      <p:boldItalic r:id="rId44"/>
    </p:embeddedFont>
    <p:embeddedFont>
      <p:font typeface="Libre Baskerville"/>
      <p:regular r:id="rId45"/>
      <p:bold r:id="rId46"/>
      <p:italic r:id="rId47"/>
    </p:embeddedFont>
    <p:embeddedFont>
      <p:font typeface="Century Gothic"/>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BD7E76-A123-4200-A64D-25C3C4AA6A4D}">
  <a:tblStyle styleId="{82BD7E76-A123-4200-A64D-25C3C4AA6A4D}"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LibreFranklin-bold.fntdata"/><Relationship Id="rId41" Type="http://schemas.openxmlformats.org/officeDocument/2006/relationships/font" Target="fonts/LibreFranklin-regular.fntdata"/><Relationship Id="rId44" Type="http://schemas.openxmlformats.org/officeDocument/2006/relationships/font" Target="fonts/LibreFranklin-boldItalic.fntdata"/><Relationship Id="rId43" Type="http://schemas.openxmlformats.org/officeDocument/2006/relationships/font" Target="fonts/LibreFranklin-italic.fntdata"/><Relationship Id="rId46" Type="http://schemas.openxmlformats.org/officeDocument/2006/relationships/font" Target="fonts/LibreBaskerville-bold.fntdata"/><Relationship Id="rId45" Type="http://schemas.openxmlformats.org/officeDocument/2006/relationships/font" Target="fonts/LibreBaskervill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enturyGothic-regular.fntdata"/><Relationship Id="rId47" Type="http://schemas.openxmlformats.org/officeDocument/2006/relationships/font" Target="fonts/LibreBaskerville-italic.fntdata"/><Relationship Id="rId49"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enturyGothic-boldItalic.fntdata"/><Relationship Id="rId5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5f70b37b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4" name="Google Shape;174;g105f70b37be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b64fc7f0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1" name="Google Shape;181;gcfb64fc7f0_2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5f70b37be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8" name="Google Shape;188;g105f70b37be_1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5f70b37be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5" name="Google Shape;195;g105f70b37be_1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5f70b37be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2" name="Google Shape;202;g105f70b37be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bcfe5fb8d_3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bcfe5fb8d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0bcfe5fb8d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96532de8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96532de8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096532de8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96532de89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96532de89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096532de89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96532de89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96532de89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1096532de89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96532de89_0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96532de89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096532de89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96532de89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96532de89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096532de89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sjkdfhsdgjf</a:t>
            </a:r>
            <a:endParaRPr/>
          </a:p>
        </p:txBody>
      </p:sp>
      <p:sp>
        <p:nvSpPr>
          <p:cNvPr id="253" name="Google Shape;2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60" name="Google Shape;2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bcfe5fb8d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bcfe5fb8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0bcfe5fb8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bcfe5fb8d_1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bcfe5fb8d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0bcfe5fb8d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bcfe5fb8d_1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bcfe5fb8d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0bcfe5fb8d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bcfe5fb8d_1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bcfe5fb8d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10bcfe5fb8d_1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bead4b1f6_2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bead4b1f6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10bead4b1f6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bead4b1f6_2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bead4b1f6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0bead4b1f6_2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bcfe5fb8d_1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bcfe5fb8d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0bcfe5fb8d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bcfe5fb8d_1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bcfe5fb8d_1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0bcfe5fb8d_1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bdcb4cf4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bdcb4cf4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0bdcb4cf4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63fd5607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33" name="Google Shape;333;g1063fd56074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40" name="Google Shape;3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bcfe5fb8d_1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bcfe5fb8d_1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0bcfe5fb8d_1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6" name="Google Shape;1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b64fc7f0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0" name="Google Shape;160;gcfb64fc7f0_2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5f70b37b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7" name="Google Shape;167;g105f70b37be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fmla="val 4929" name="adj"/>
            </a:avLst>
          </a:prstGeom>
          <a:blipFill rotWithShape="1">
            <a:blip r:embed="rId3">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1"/>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11"/>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3" name="Google Shape;93;p11"/>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4" name="Google Shape;94;p11"/>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5" name="Google Shape;95;p11"/>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9" name="Google Shape;99;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13"/>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3"/>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5" name="Google Shape;105;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34" name="Shape 34"/>
        <p:cNvGrpSpPr/>
        <p:nvPr/>
      </p:nvGrpSpPr>
      <p:grpSpPr>
        <a:xfrm>
          <a:off x="0" y="0"/>
          <a:ext cx="0" cy="0"/>
          <a:chOff x="0" y="0"/>
          <a:chExt cx="0" cy="0"/>
        </a:xfrm>
      </p:grpSpPr>
      <p:sp>
        <p:nvSpPr>
          <p:cNvPr id="35" name="Google Shape;35;p4"/>
          <p:cNvSpPr/>
          <p:nvPr>
            <p:ph idx="2" type="pic"/>
          </p:nvPr>
        </p:nvSpPr>
        <p:spPr>
          <a:xfrm>
            <a:off x="3429000" y="1295400"/>
            <a:ext cx="2362200" cy="4267200"/>
          </a:xfrm>
          <a:prstGeom prst="rect">
            <a:avLst/>
          </a:prstGeom>
          <a:noFill/>
          <a:ln>
            <a:noFill/>
          </a:ln>
        </p:spPr>
      </p:sp>
      <p:sp>
        <p:nvSpPr>
          <p:cNvPr id="36" name="Google Shape;36;p4"/>
          <p:cNvSpPr txBox="1"/>
          <p:nvPr>
            <p:ph idx="1" type="body"/>
          </p:nvPr>
        </p:nvSpPr>
        <p:spPr>
          <a:xfrm>
            <a:off x="381000" y="76200"/>
            <a:ext cx="4191000" cy="1016000"/>
          </a:xfrm>
          <a:prstGeom prst="rect">
            <a:avLst/>
          </a:prstGeom>
          <a:noFill/>
          <a:ln>
            <a:noFill/>
          </a:ln>
        </p:spPr>
        <p:txBody>
          <a:bodyPr anchorCtr="0" anchor="t" bIns="91425" lIns="91425" spcFirstLastPara="1" rIns="91425" wrap="square" tIns="91425">
            <a:noAutofit/>
          </a:bodyPr>
          <a:lstStyle>
            <a:lvl1pPr indent="-228600" lvl="0" marL="457200" algn="l">
              <a:spcBef>
                <a:spcPts val="0"/>
              </a:spcBef>
              <a:spcAft>
                <a:spcPts val="0"/>
              </a:spcAft>
              <a:buClr>
                <a:srgbClr val="000000"/>
              </a:buClr>
              <a:buSzPts val="1400"/>
              <a:buFont typeface="Arial"/>
              <a:buNone/>
              <a:defRPr/>
            </a:lvl1pPr>
            <a:lvl2pPr indent="-342900" lvl="1" marL="914400" algn="l">
              <a:spcBef>
                <a:spcPts val="0"/>
              </a:spcBef>
              <a:spcAft>
                <a:spcPts val="0"/>
              </a:spcAft>
              <a:buClr>
                <a:srgbClr val="000000"/>
              </a:buClr>
              <a:buSzPts val="1800"/>
              <a:buChar char="–"/>
              <a:defRPr/>
            </a:lvl2pPr>
            <a:lvl3pPr indent="-342900" lvl="2" marL="1371600" algn="l">
              <a:spcBef>
                <a:spcPts val="0"/>
              </a:spcBef>
              <a:spcAft>
                <a:spcPts val="0"/>
              </a:spcAft>
              <a:buClr>
                <a:srgbClr val="000000"/>
              </a:buClr>
              <a:buSzPts val="1800"/>
              <a:buChar char="•"/>
              <a:defRPr/>
            </a:lvl3pPr>
            <a:lvl4pPr indent="-342900" lvl="3" marL="1828800" algn="l">
              <a:spcBef>
                <a:spcPts val="0"/>
              </a:spcBef>
              <a:spcAft>
                <a:spcPts val="0"/>
              </a:spcAft>
              <a:buClr>
                <a:srgbClr val="000000"/>
              </a:buClr>
              <a:buSzPts val="1800"/>
              <a:buChar char="–"/>
              <a:defRPr/>
            </a:lvl4pPr>
            <a:lvl5pPr indent="-342900" lvl="4" marL="2286000" algn="l">
              <a:spcBef>
                <a:spcPts val="0"/>
              </a:spcBef>
              <a:spcAft>
                <a:spcPts val="0"/>
              </a:spcAft>
              <a:buClr>
                <a:srgbClr val="000000"/>
              </a:buClr>
              <a:buSzPts val="1800"/>
              <a:buFont typeface="Libre Baskerville"/>
              <a:buChar char="»"/>
              <a:defRPr/>
            </a:lvl5pPr>
            <a:lvl6pPr indent="-228600" lvl="5" marL="2743200" algn="l">
              <a:lnSpc>
                <a:spcPct val="100000"/>
              </a:lnSpc>
              <a:spcBef>
                <a:spcPts val="0"/>
              </a:spcBef>
              <a:spcAft>
                <a:spcPts val="0"/>
              </a:spcAft>
              <a:buClr>
                <a:srgbClr val="000000"/>
              </a:buClr>
              <a:buSzPts val="1800"/>
              <a:buFont typeface="Libre Baskerville"/>
              <a:buNone/>
              <a:defRPr/>
            </a:lvl6pPr>
            <a:lvl7pPr indent="-228600" lvl="6" marL="3200400" algn="l">
              <a:lnSpc>
                <a:spcPct val="100000"/>
              </a:lnSpc>
              <a:spcBef>
                <a:spcPts val="0"/>
              </a:spcBef>
              <a:spcAft>
                <a:spcPts val="0"/>
              </a:spcAft>
              <a:buClr>
                <a:srgbClr val="000000"/>
              </a:buClr>
              <a:buSzPts val="1800"/>
              <a:buFont typeface="Libre Baskerville"/>
              <a:buNone/>
              <a:defRPr/>
            </a:lvl7pPr>
            <a:lvl8pPr indent="-228600" lvl="7" marL="3657600" algn="l">
              <a:lnSpc>
                <a:spcPct val="100000"/>
              </a:lnSpc>
              <a:spcBef>
                <a:spcPts val="0"/>
              </a:spcBef>
              <a:spcAft>
                <a:spcPts val="0"/>
              </a:spcAft>
              <a:buClr>
                <a:srgbClr val="000000"/>
              </a:buClr>
              <a:buSzPts val="1800"/>
              <a:buFont typeface="Libre Baskerville"/>
              <a:buNone/>
              <a:defRPr/>
            </a:lvl8pPr>
            <a:lvl9pPr indent="-228600" lvl="8" marL="4114800" algn="l">
              <a:lnSpc>
                <a:spcPct val="100000"/>
              </a:lnSpc>
              <a:spcBef>
                <a:spcPts val="0"/>
              </a:spcBef>
              <a:spcAft>
                <a:spcPts val="0"/>
              </a:spcAft>
              <a:buClr>
                <a:srgbClr val="000000"/>
              </a:buClr>
              <a:buSzPts val="1800"/>
              <a:buFont typeface="Libre Baskerville"/>
              <a:buNone/>
              <a:defRPr/>
            </a:lvl9pPr>
          </a:lstStyle>
          <a:p/>
        </p:txBody>
      </p:sp>
      <p:sp>
        <p:nvSpPr>
          <p:cNvPr id="37" name="Google Shape;37;p4"/>
          <p:cNvSpPr txBox="1"/>
          <p:nvPr>
            <p:ph idx="3" type="body"/>
          </p:nvPr>
        </p:nvSpPr>
        <p:spPr>
          <a:xfrm>
            <a:off x="4800600" y="76200"/>
            <a:ext cx="3276600" cy="1016000"/>
          </a:xfrm>
          <a:prstGeom prst="rect">
            <a:avLst/>
          </a:prstGeom>
          <a:noFill/>
          <a:ln>
            <a:noFill/>
          </a:ln>
        </p:spPr>
        <p:txBody>
          <a:bodyPr anchorCtr="0" anchor="t" bIns="91425" lIns="91425" spcFirstLastPara="1" rIns="91425" wrap="square" tIns="91425">
            <a:noAutofit/>
          </a:bodyPr>
          <a:lstStyle>
            <a:lvl1pPr indent="-228600" lvl="0" marL="457200" algn="l">
              <a:spcBef>
                <a:spcPts val="0"/>
              </a:spcBef>
              <a:spcAft>
                <a:spcPts val="0"/>
              </a:spcAft>
              <a:buClr>
                <a:srgbClr val="000000"/>
              </a:buClr>
              <a:buSzPts val="1400"/>
              <a:buFont typeface="Arial"/>
              <a:buNone/>
              <a:defRPr/>
            </a:lvl1pPr>
            <a:lvl2pPr indent="-342900" lvl="1" marL="914400" algn="l">
              <a:spcBef>
                <a:spcPts val="0"/>
              </a:spcBef>
              <a:spcAft>
                <a:spcPts val="0"/>
              </a:spcAft>
              <a:buClr>
                <a:srgbClr val="000000"/>
              </a:buClr>
              <a:buSzPts val="1800"/>
              <a:buChar char="–"/>
              <a:defRPr/>
            </a:lvl2pPr>
            <a:lvl3pPr indent="-342900" lvl="2" marL="1371600" algn="l">
              <a:spcBef>
                <a:spcPts val="0"/>
              </a:spcBef>
              <a:spcAft>
                <a:spcPts val="0"/>
              </a:spcAft>
              <a:buClr>
                <a:srgbClr val="000000"/>
              </a:buClr>
              <a:buSzPts val="1800"/>
              <a:buChar char="•"/>
              <a:defRPr/>
            </a:lvl3pPr>
            <a:lvl4pPr indent="-342900" lvl="3" marL="1828800" algn="l">
              <a:spcBef>
                <a:spcPts val="0"/>
              </a:spcBef>
              <a:spcAft>
                <a:spcPts val="0"/>
              </a:spcAft>
              <a:buClr>
                <a:srgbClr val="000000"/>
              </a:buClr>
              <a:buSzPts val="1800"/>
              <a:buChar char="–"/>
              <a:defRPr/>
            </a:lvl4pPr>
            <a:lvl5pPr indent="-342900" lvl="4" marL="2286000" algn="l">
              <a:spcBef>
                <a:spcPts val="0"/>
              </a:spcBef>
              <a:spcAft>
                <a:spcPts val="0"/>
              </a:spcAft>
              <a:buClr>
                <a:srgbClr val="000000"/>
              </a:buClr>
              <a:buSzPts val="1800"/>
              <a:buFont typeface="Libre Baskerville"/>
              <a:buChar char="»"/>
              <a:defRPr/>
            </a:lvl5pPr>
            <a:lvl6pPr indent="-228600" lvl="5" marL="2743200" algn="l">
              <a:lnSpc>
                <a:spcPct val="100000"/>
              </a:lnSpc>
              <a:spcBef>
                <a:spcPts val="0"/>
              </a:spcBef>
              <a:spcAft>
                <a:spcPts val="0"/>
              </a:spcAft>
              <a:buClr>
                <a:srgbClr val="000000"/>
              </a:buClr>
              <a:buSzPts val="1800"/>
              <a:buFont typeface="Libre Baskerville"/>
              <a:buNone/>
              <a:defRPr/>
            </a:lvl6pPr>
            <a:lvl7pPr indent="-228600" lvl="6" marL="3200400" algn="l">
              <a:lnSpc>
                <a:spcPct val="100000"/>
              </a:lnSpc>
              <a:spcBef>
                <a:spcPts val="0"/>
              </a:spcBef>
              <a:spcAft>
                <a:spcPts val="0"/>
              </a:spcAft>
              <a:buClr>
                <a:srgbClr val="000000"/>
              </a:buClr>
              <a:buSzPts val="1800"/>
              <a:buFont typeface="Libre Baskerville"/>
              <a:buNone/>
              <a:defRPr/>
            </a:lvl7pPr>
            <a:lvl8pPr indent="-228600" lvl="7" marL="3657600" algn="l">
              <a:lnSpc>
                <a:spcPct val="100000"/>
              </a:lnSpc>
              <a:spcBef>
                <a:spcPts val="0"/>
              </a:spcBef>
              <a:spcAft>
                <a:spcPts val="0"/>
              </a:spcAft>
              <a:buClr>
                <a:srgbClr val="000000"/>
              </a:buClr>
              <a:buSzPts val="1800"/>
              <a:buFont typeface="Libre Baskerville"/>
              <a:buNone/>
              <a:defRPr/>
            </a:lvl8pPr>
            <a:lvl9pPr indent="-228600" lvl="8" marL="4114800" algn="l">
              <a:lnSpc>
                <a:spcPct val="100000"/>
              </a:lnSpc>
              <a:spcBef>
                <a:spcPts val="0"/>
              </a:spcBef>
              <a:spcAft>
                <a:spcPts val="0"/>
              </a:spcAft>
              <a:buClr>
                <a:srgbClr val="000000"/>
              </a:buClr>
              <a:buSzPts val="1800"/>
              <a:buFont typeface="Libre Baskerville"/>
              <a:buNone/>
              <a:defRPr/>
            </a:lvl9pPr>
          </a:lstStyle>
          <a:p/>
        </p:txBody>
      </p:sp>
      <p:sp>
        <p:nvSpPr>
          <p:cNvPr id="38" name="Google Shape;38;p4"/>
          <p:cNvSpPr txBox="1"/>
          <p:nvPr>
            <p:ph idx="10" type="dt"/>
          </p:nvPr>
        </p:nvSpPr>
        <p:spPr>
          <a:xfrm>
            <a:off x="7772401" y="6136218"/>
            <a:ext cx="766763" cy="368300"/>
          </a:xfrm>
          <a:prstGeom prst="rect">
            <a:avLst/>
          </a:prstGeom>
          <a:noFill/>
          <a:ln>
            <a:noFill/>
          </a:ln>
        </p:spPr>
        <p:txBody>
          <a:bodyPr anchorCtr="0" anchor="ctr" bIns="91425" lIns="91425" spcFirstLastPara="1" rIns="91425" wrap="square" tIns="91425">
            <a:noAutofit/>
          </a:bodyPr>
          <a:lstStyle>
            <a:lvl1pPr lvl="0" algn="r">
              <a:spcBef>
                <a:spcPts val="0"/>
              </a:spcBef>
              <a:spcAft>
                <a:spcPts val="0"/>
              </a:spcAft>
              <a:buClr>
                <a:schemeClr val="dk2"/>
              </a:buClr>
              <a:buSzPts val="1400"/>
              <a:buFont typeface="Libre Baskerville"/>
              <a:buNone/>
              <a:defRPr/>
            </a:lvl1pPr>
            <a:lvl2pPr lvl="1" algn="l">
              <a:spcBef>
                <a:spcPts val="0"/>
              </a:spcBef>
              <a:spcAft>
                <a:spcPts val="0"/>
              </a:spcAft>
              <a:buClr>
                <a:schemeClr val="dk1"/>
              </a:buClr>
              <a:buSzPts val="1400"/>
              <a:buFont typeface="Libre Baskerville"/>
              <a:buNone/>
              <a:defRPr/>
            </a:lvl2pPr>
            <a:lvl3pPr lvl="2" algn="l">
              <a:spcBef>
                <a:spcPts val="0"/>
              </a:spcBef>
              <a:spcAft>
                <a:spcPts val="0"/>
              </a:spcAft>
              <a:buClr>
                <a:schemeClr val="dk1"/>
              </a:buClr>
              <a:buSzPts val="1400"/>
              <a:buFont typeface="Libre Baskerville"/>
              <a:buNone/>
              <a:defRPr/>
            </a:lvl3pPr>
            <a:lvl4pPr lvl="3" algn="l">
              <a:spcBef>
                <a:spcPts val="0"/>
              </a:spcBef>
              <a:spcAft>
                <a:spcPts val="0"/>
              </a:spcAft>
              <a:buClr>
                <a:schemeClr val="dk1"/>
              </a:buClr>
              <a:buSzPts val="1400"/>
              <a:buFont typeface="Libre Baskerville"/>
              <a:buNone/>
              <a:defRPr/>
            </a:lvl4pPr>
            <a:lvl5pPr lvl="4" algn="l">
              <a:spcBef>
                <a:spcPts val="0"/>
              </a:spcBef>
              <a:spcAft>
                <a:spcPts val="0"/>
              </a:spcAft>
              <a:buClr>
                <a:schemeClr val="dk1"/>
              </a:buClr>
              <a:buSzPts val="1400"/>
              <a:buFont typeface="Libre Baskerville"/>
              <a:buNone/>
              <a:defRPr/>
            </a:lvl5pPr>
            <a:lvl6pPr lvl="5" algn="l">
              <a:spcBef>
                <a:spcPts val="0"/>
              </a:spcBef>
              <a:spcAft>
                <a:spcPts val="0"/>
              </a:spcAft>
              <a:buClr>
                <a:schemeClr val="dk1"/>
              </a:buClr>
              <a:buSzPts val="1400"/>
              <a:buFont typeface="Libre Baskerville"/>
              <a:buNone/>
              <a:defRPr/>
            </a:lvl6pPr>
            <a:lvl7pPr lvl="6" algn="l">
              <a:spcBef>
                <a:spcPts val="0"/>
              </a:spcBef>
              <a:spcAft>
                <a:spcPts val="0"/>
              </a:spcAft>
              <a:buClr>
                <a:schemeClr val="dk1"/>
              </a:buClr>
              <a:buSzPts val="1400"/>
              <a:buFont typeface="Libre Baskerville"/>
              <a:buNone/>
              <a:defRPr/>
            </a:lvl7pPr>
            <a:lvl8pPr lvl="7" algn="l">
              <a:spcBef>
                <a:spcPts val="0"/>
              </a:spcBef>
              <a:spcAft>
                <a:spcPts val="0"/>
              </a:spcAft>
              <a:buClr>
                <a:schemeClr val="dk1"/>
              </a:buClr>
              <a:buSzPts val="1400"/>
              <a:buFont typeface="Libre Baskerville"/>
              <a:buNone/>
              <a:defRPr/>
            </a:lvl8pPr>
            <a:lvl9pPr lvl="8" algn="l">
              <a:spcBef>
                <a:spcPts val="0"/>
              </a:spcBef>
              <a:spcAft>
                <a:spcPts val="0"/>
              </a:spcAft>
              <a:buClr>
                <a:schemeClr val="dk1"/>
              </a:buClr>
              <a:buSzPts val="1400"/>
              <a:buFont typeface="Libre Baskerville"/>
              <a:buNone/>
              <a:defRPr/>
            </a:lvl9pPr>
          </a:lstStyle>
          <a:p/>
        </p:txBody>
      </p:sp>
      <p:sp>
        <p:nvSpPr>
          <p:cNvPr id="39" name="Google Shape;39;p4"/>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lvl1pPr lvl="0" algn="l">
              <a:spcBef>
                <a:spcPts val="0"/>
              </a:spcBef>
              <a:spcAft>
                <a:spcPts val="0"/>
              </a:spcAft>
              <a:buClr>
                <a:schemeClr val="dk2"/>
              </a:buClr>
              <a:buSzPts val="1400"/>
              <a:buFont typeface="Libre Baskerville"/>
              <a:buNone/>
              <a:defRPr/>
            </a:lvl1pPr>
            <a:lvl2pPr lvl="1" algn="l">
              <a:spcBef>
                <a:spcPts val="0"/>
              </a:spcBef>
              <a:spcAft>
                <a:spcPts val="0"/>
              </a:spcAft>
              <a:buClr>
                <a:schemeClr val="dk1"/>
              </a:buClr>
              <a:buSzPts val="1400"/>
              <a:buFont typeface="Libre Baskerville"/>
              <a:buNone/>
              <a:defRPr/>
            </a:lvl2pPr>
            <a:lvl3pPr lvl="2" algn="l">
              <a:spcBef>
                <a:spcPts val="0"/>
              </a:spcBef>
              <a:spcAft>
                <a:spcPts val="0"/>
              </a:spcAft>
              <a:buClr>
                <a:schemeClr val="dk1"/>
              </a:buClr>
              <a:buSzPts val="1400"/>
              <a:buFont typeface="Libre Baskerville"/>
              <a:buNone/>
              <a:defRPr/>
            </a:lvl3pPr>
            <a:lvl4pPr lvl="3" algn="l">
              <a:spcBef>
                <a:spcPts val="0"/>
              </a:spcBef>
              <a:spcAft>
                <a:spcPts val="0"/>
              </a:spcAft>
              <a:buClr>
                <a:schemeClr val="dk1"/>
              </a:buClr>
              <a:buSzPts val="1400"/>
              <a:buFont typeface="Libre Baskerville"/>
              <a:buNone/>
              <a:defRPr/>
            </a:lvl4pPr>
            <a:lvl5pPr lvl="4" algn="l">
              <a:spcBef>
                <a:spcPts val="0"/>
              </a:spcBef>
              <a:spcAft>
                <a:spcPts val="0"/>
              </a:spcAft>
              <a:buClr>
                <a:schemeClr val="dk1"/>
              </a:buClr>
              <a:buSzPts val="1400"/>
              <a:buFont typeface="Libre Baskerville"/>
              <a:buNone/>
              <a:defRPr/>
            </a:lvl5pPr>
            <a:lvl6pPr lvl="5" algn="l">
              <a:spcBef>
                <a:spcPts val="0"/>
              </a:spcBef>
              <a:spcAft>
                <a:spcPts val="0"/>
              </a:spcAft>
              <a:buClr>
                <a:schemeClr val="dk1"/>
              </a:buClr>
              <a:buSzPts val="1400"/>
              <a:buFont typeface="Libre Baskerville"/>
              <a:buNone/>
              <a:defRPr/>
            </a:lvl6pPr>
            <a:lvl7pPr lvl="6" algn="l">
              <a:spcBef>
                <a:spcPts val="0"/>
              </a:spcBef>
              <a:spcAft>
                <a:spcPts val="0"/>
              </a:spcAft>
              <a:buClr>
                <a:schemeClr val="dk1"/>
              </a:buClr>
              <a:buSzPts val="1400"/>
              <a:buFont typeface="Libre Baskerville"/>
              <a:buNone/>
              <a:defRPr/>
            </a:lvl7pPr>
            <a:lvl8pPr lvl="7" algn="l">
              <a:spcBef>
                <a:spcPts val="0"/>
              </a:spcBef>
              <a:spcAft>
                <a:spcPts val="0"/>
              </a:spcAft>
              <a:buClr>
                <a:schemeClr val="dk1"/>
              </a:buClr>
              <a:buSzPts val="1400"/>
              <a:buFont typeface="Libre Baskerville"/>
              <a:buNone/>
              <a:defRPr/>
            </a:lvl8pPr>
            <a:lvl9pPr lvl="8" algn="l">
              <a:spcBef>
                <a:spcPts val="0"/>
              </a:spcBef>
              <a:spcAft>
                <a:spcPts val="0"/>
              </a:spcAft>
              <a:buClr>
                <a:schemeClr val="dk1"/>
              </a:buClr>
              <a:buSzPts val="1400"/>
              <a:buFont typeface="Libre Baskerville"/>
              <a:buNone/>
              <a:defRPr/>
            </a:lvl9pPr>
          </a:lstStyle>
          <a:p/>
        </p:txBody>
      </p:sp>
      <p:sp>
        <p:nvSpPr>
          <p:cNvPr id="40" name="Google Shape;40;p4"/>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1pPr>
            <a:lvl2pPr indent="0" lvl="1"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2pPr>
            <a:lvl3pPr indent="0" lvl="2"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3pPr>
            <a:lvl4pPr indent="0" lvl="3"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4pPr>
            <a:lvl5pPr indent="0" lvl="4"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5pPr>
            <a:lvl6pPr indent="0" lvl="5"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6pPr>
            <a:lvl7pPr indent="0" lvl="6"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7pPr>
            <a:lvl8pPr indent="0" lvl="7"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8pPr>
            <a:lvl9pPr indent="0" lvl="8"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r>
              <a:rPr lang="en-US"/>
              <a:t>1</a:t>
            </a:r>
            <a:endParaRPr b="0" i="0"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45" name="Shape 45"/>
        <p:cNvGrpSpPr/>
        <p:nvPr/>
      </p:nvGrpSpPr>
      <p:grpSpPr>
        <a:xfrm>
          <a:off x="0" y="0"/>
          <a:ext cx="0" cy="0"/>
          <a:chOff x="0" y="0"/>
          <a:chExt cx="0" cy="0"/>
        </a:xfrm>
      </p:grpSpPr>
      <p:sp>
        <p:nvSpPr>
          <p:cNvPr id="46" name="Google Shape;46;p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7" name="Google Shape;47;p6"/>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8" name="Google Shape;48;p6"/>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0" name="Google Shape;50;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3" name="Google Shape;53;p6"/>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4" name="Google Shape;54;p6"/>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5" name="Google Shape;55;p6"/>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7"/>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2" name="Google Shape;62;p7"/>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8"/>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8"/>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8"/>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9" name="Google Shape;79;p10"/>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0" name="Google Shape;80;p1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0"/>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lang="en-US"/>
              <a:t>Smart Shopping Using IOT</a:t>
            </a:r>
            <a:endParaRPr/>
          </a:p>
        </p:txBody>
      </p:sp>
      <p:sp>
        <p:nvSpPr>
          <p:cNvPr id="113" name="Google Shape;113;p14"/>
          <p:cNvSpPr txBox="1"/>
          <p:nvPr/>
        </p:nvSpPr>
        <p:spPr>
          <a:xfrm>
            <a:off x="5652120" y="3212976"/>
            <a:ext cx="3024336" cy="1944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530"/>
              <a:buFont typeface="Noto Sans Symbols"/>
              <a:buNone/>
            </a:pPr>
            <a:r>
              <a:rPr b="1" i="0" lang="en-US" sz="1600" u="none" cap="none" strike="noStrike">
                <a:solidFill>
                  <a:srgbClr val="000000"/>
                </a:solidFill>
                <a:latin typeface="Times New Roman"/>
                <a:ea typeface="Times New Roman"/>
                <a:cs typeface="Times New Roman"/>
                <a:sym typeface="Times New Roman"/>
              </a:rPr>
              <a:t>Under the Guidance of</a:t>
            </a:r>
            <a:endParaRPr sz="1600">
              <a:latin typeface="Times New Roman"/>
              <a:ea typeface="Times New Roman"/>
              <a:cs typeface="Times New Roman"/>
              <a:sym typeface="Times New Roman"/>
            </a:endParaRPr>
          </a:p>
          <a:p>
            <a:pPr indent="0" lvl="0" marL="0" marR="0" rtl="0" algn="l">
              <a:spcBef>
                <a:spcPts val="580"/>
              </a:spcBef>
              <a:spcAft>
                <a:spcPts val="0"/>
              </a:spcAft>
              <a:buClr>
                <a:schemeClr val="accent1"/>
              </a:buClr>
              <a:buSzPts val="1530"/>
              <a:buFont typeface="Noto Sans Symbols"/>
              <a:buNone/>
            </a:pPr>
            <a:r>
              <a:t/>
            </a:r>
            <a:endParaRPr b="1" i="0" sz="1600" u="none" cap="none" strike="noStrike">
              <a:solidFill>
                <a:srgbClr val="000000"/>
              </a:solidFill>
              <a:latin typeface="Times New Roman"/>
              <a:ea typeface="Times New Roman"/>
              <a:cs typeface="Times New Roman"/>
              <a:sym typeface="Times New Roman"/>
            </a:endParaRPr>
          </a:p>
          <a:p>
            <a:pPr indent="0" lvl="0" marL="0" marR="0" rtl="0" algn="ctr">
              <a:spcBef>
                <a:spcPts val="580"/>
              </a:spcBef>
              <a:spcAft>
                <a:spcPts val="0"/>
              </a:spcAft>
              <a:buClr>
                <a:schemeClr val="accent1"/>
              </a:buClr>
              <a:buSzPts val="1530"/>
              <a:buFont typeface="Noto Sans Symbols"/>
              <a:buNone/>
            </a:pPr>
            <a:r>
              <a:rPr i="0" lang="en-US" sz="1600" u="none" cap="none" strike="noStrike">
                <a:solidFill>
                  <a:srgbClr val="000000"/>
                </a:solidFill>
                <a:latin typeface="Times New Roman"/>
                <a:ea typeface="Times New Roman"/>
                <a:cs typeface="Times New Roman"/>
                <a:sym typeface="Times New Roman"/>
              </a:rPr>
              <a:t>Dr./Prof. Guide Name</a:t>
            </a:r>
            <a:endParaRPr sz="1600">
              <a:latin typeface="Times New Roman"/>
              <a:ea typeface="Times New Roman"/>
              <a:cs typeface="Times New Roman"/>
              <a:sym typeface="Times New Roman"/>
            </a:endParaRPr>
          </a:p>
          <a:p>
            <a:pPr indent="0" lvl="0" marL="0" marR="0" rtl="0" algn="ctr">
              <a:spcBef>
                <a:spcPts val="580"/>
              </a:spcBef>
              <a:spcAft>
                <a:spcPts val="0"/>
              </a:spcAft>
              <a:buClr>
                <a:schemeClr val="accent1"/>
              </a:buClr>
              <a:buSzPts val="1530"/>
              <a:buFont typeface="Noto Sans Symbols"/>
              <a:buNone/>
            </a:pPr>
            <a:r>
              <a:rPr lang="en-US" sz="1600">
                <a:latin typeface="Times New Roman"/>
                <a:ea typeface="Times New Roman"/>
                <a:cs typeface="Times New Roman"/>
                <a:sym typeface="Times New Roman"/>
              </a:rPr>
              <a:t>Sindhu K</a:t>
            </a:r>
            <a:endParaRPr i="0" sz="1600" u="none" cap="none" strike="noStrike">
              <a:solidFill>
                <a:srgbClr val="000000"/>
              </a:solidFill>
              <a:latin typeface="Times New Roman"/>
              <a:ea typeface="Times New Roman"/>
              <a:cs typeface="Times New Roman"/>
              <a:sym typeface="Times New Roman"/>
            </a:endParaRPr>
          </a:p>
          <a:p>
            <a:pPr indent="0" lvl="0" marL="0" marR="0" rtl="0" algn="ctr">
              <a:spcBef>
                <a:spcPts val="580"/>
              </a:spcBef>
              <a:spcAft>
                <a:spcPts val="0"/>
              </a:spcAft>
              <a:buClr>
                <a:schemeClr val="accent1"/>
              </a:buClr>
              <a:buSzPts val="1530"/>
              <a:buFont typeface="Noto Sans Symbols"/>
              <a:buNone/>
            </a:pPr>
            <a:r>
              <a:rPr i="0" lang="en-US" sz="1600" u="none" cap="none" strike="noStrike">
                <a:solidFill>
                  <a:srgbClr val="000000"/>
                </a:solidFill>
                <a:latin typeface="Times New Roman"/>
                <a:ea typeface="Times New Roman"/>
                <a:cs typeface="Times New Roman"/>
                <a:sym typeface="Times New Roman"/>
              </a:rPr>
              <a:t>Department of ISE</a:t>
            </a:r>
            <a:endParaRPr i="0" sz="1600" u="none" cap="none" strike="noStrike">
              <a:solidFill>
                <a:srgbClr val="000000"/>
              </a:solidFill>
              <a:latin typeface="Times New Roman"/>
              <a:ea typeface="Times New Roman"/>
              <a:cs typeface="Times New Roman"/>
              <a:sym typeface="Times New Roman"/>
            </a:endParaRPr>
          </a:p>
        </p:txBody>
      </p:sp>
      <p:sp>
        <p:nvSpPr>
          <p:cNvPr id="114" name="Google Shape;114;p14"/>
          <p:cNvSpPr txBox="1"/>
          <p:nvPr/>
        </p:nvSpPr>
        <p:spPr>
          <a:xfrm>
            <a:off x="1403648" y="188640"/>
            <a:ext cx="7488832" cy="1224136"/>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spcBef>
                <a:spcPts val="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BMS College of Engineering</a:t>
            </a:r>
            <a:endParaRPr/>
          </a:p>
          <a:p>
            <a:pPr indent="0" lvl="0" marL="0" marR="0" rtl="0" algn="ctr">
              <a:spcBef>
                <a:spcPts val="58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Department of Information Science and Engineering</a:t>
            </a:r>
            <a:endParaRPr/>
          </a:p>
          <a:p>
            <a:pPr indent="0" lvl="0" marL="0" marR="0" rtl="0" algn="ctr">
              <a:spcBef>
                <a:spcPts val="58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CAPSTONE PROJECT PHASE -1 </a:t>
            </a:r>
            <a:endParaRPr/>
          </a:p>
          <a:p>
            <a:pPr indent="0" lvl="0" marL="0" marR="0" rtl="0" algn="ctr">
              <a:spcBef>
                <a:spcPts val="58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Review - II</a:t>
            </a:r>
            <a:endParaRPr b="1" i="0" sz="2600" u="none" cap="none" strike="noStrike">
              <a:solidFill>
                <a:schemeClr val="dk2"/>
              </a:solidFill>
              <a:latin typeface="Libre Baskerville"/>
              <a:ea typeface="Libre Baskerville"/>
              <a:cs typeface="Libre Baskerville"/>
              <a:sym typeface="Libre Baskerville"/>
            </a:endParaRPr>
          </a:p>
        </p:txBody>
      </p:sp>
      <p:pic>
        <p:nvPicPr>
          <p:cNvPr descr="Related image" id="115" name="Google Shape;115;p14"/>
          <p:cNvPicPr preferRelativeResize="0"/>
          <p:nvPr/>
        </p:nvPicPr>
        <p:blipFill rotWithShape="1">
          <a:blip r:embed="rId3">
            <a:alphaModFix/>
          </a:blip>
          <a:srcRect b="0" l="0" r="0" t="0"/>
          <a:stretch/>
        </p:blipFill>
        <p:spPr>
          <a:xfrm>
            <a:off x="456134" y="195450"/>
            <a:ext cx="1019522" cy="992334"/>
          </a:xfrm>
          <a:prstGeom prst="rect">
            <a:avLst/>
          </a:prstGeom>
          <a:noFill/>
          <a:ln>
            <a:noFill/>
          </a:ln>
        </p:spPr>
      </p:pic>
      <p:sp>
        <p:nvSpPr>
          <p:cNvPr id="116" name="Google Shape;116;p14"/>
          <p:cNvSpPr/>
          <p:nvPr/>
        </p:nvSpPr>
        <p:spPr>
          <a:xfrm>
            <a:off x="179500" y="3074525"/>
            <a:ext cx="3611100" cy="229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b="1" i="0" lang="en-US" sz="1800" u="sng" cap="none" strike="noStrike">
                <a:solidFill>
                  <a:srgbClr val="000000"/>
                </a:solidFill>
                <a:latin typeface="Times New Roman"/>
                <a:ea typeface="Times New Roman"/>
                <a:cs typeface="Times New Roman"/>
                <a:sym typeface="Times New Roman"/>
              </a:rPr>
              <a:t>Batch No:-</a:t>
            </a:r>
            <a:r>
              <a:rPr i="0" lang="en-US" sz="1800" u="none" cap="none" strike="noStrike">
                <a:solidFill>
                  <a:srgbClr val="000000"/>
                </a:solidFill>
                <a:latin typeface="Times New Roman"/>
                <a:ea typeface="Times New Roman"/>
                <a:cs typeface="Times New Roman"/>
                <a:sym typeface="Times New Roman"/>
              </a:rPr>
              <a:t> </a:t>
            </a:r>
            <a:endParaRPr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SzPts val="1800"/>
              <a:buFont typeface="Arial"/>
              <a:buNone/>
            </a:pPr>
            <a:r>
              <a:rPr b="1" i="0" lang="en-US" sz="1800" u="sng" cap="none" strike="noStrike">
                <a:solidFill>
                  <a:srgbClr val="000000"/>
                </a:solidFill>
                <a:latin typeface="Times New Roman"/>
                <a:ea typeface="Times New Roman"/>
                <a:cs typeface="Times New Roman"/>
                <a:sym typeface="Times New Roman"/>
              </a:rPr>
              <a:t>Project Team  Members: </a:t>
            </a:r>
            <a:endParaRPr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Libre Baskerville"/>
              <a:buNone/>
            </a:pPr>
            <a:r>
              <a:t/>
            </a:r>
            <a:endParaRPr i="0" sz="18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Libre Baskerville"/>
              <a:buNone/>
            </a:pPr>
            <a:r>
              <a:rPr b="1" lang="en-US" sz="1800">
                <a:solidFill>
                  <a:srgbClr val="3F3F3F"/>
                </a:solidFill>
                <a:latin typeface="Times New Roman"/>
                <a:ea typeface="Times New Roman"/>
                <a:cs typeface="Times New Roman"/>
                <a:sym typeface="Times New Roman"/>
              </a:rPr>
              <a:t>Prajwal Kulkarni - 1BM18IS067</a:t>
            </a:r>
            <a:endParaRPr b="1" sz="1800">
              <a:solidFill>
                <a:srgbClr val="3F3F3F"/>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Libre Baskerville"/>
              <a:buNone/>
            </a:pPr>
            <a:r>
              <a:rPr b="1" lang="en-US" sz="1800">
                <a:solidFill>
                  <a:srgbClr val="3F3F3F"/>
                </a:solidFill>
                <a:latin typeface="Times New Roman"/>
                <a:ea typeface="Times New Roman"/>
                <a:cs typeface="Times New Roman"/>
                <a:sym typeface="Times New Roman"/>
              </a:rPr>
              <a:t>Pramila Dalavai - 1BM18IS068</a:t>
            </a:r>
            <a:endParaRPr b="1" sz="1800">
              <a:solidFill>
                <a:srgbClr val="3F3F3F"/>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Libre Baskerville"/>
              <a:buNone/>
            </a:pPr>
            <a:r>
              <a:rPr b="1" lang="en-US" sz="1800">
                <a:solidFill>
                  <a:srgbClr val="3F3F3F"/>
                </a:solidFill>
                <a:latin typeface="Times New Roman"/>
                <a:ea typeface="Times New Roman"/>
                <a:cs typeface="Times New Roman"/>
                <a:sym typeface="Times New Roman"/>
              </a:rPr>
              <a:t>Samarth M Hathwar- 1BM18IS088</a:t>
            </a:r>
            <a:endParaRPr b="1" sz="1800">
              <a:solidFill>
                <a:srgbClr val="3F3F3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Literature Survey</a:t>
            </a:r>
            <a:endParaRPr b="1" sz="4000">
              <a:solidFill>
                <a:schemeClr val="dk2"/>
              </a:solidFill>
              <a:latin typeface="Times New Roman"/>
              <a:ea typeface="Times New Roman"/>
              <a:cs typeface="Times New Roman"/>
              <a:sym typeface="Times New Roman"/>
            </a:endParaRPr>
          </a:p>
        </p:txBody>
      </p:sp>
      <p:sp>
        <p:nvSpPr>
          <p:cNvPr id="177" name="Google Shape;177;p23"/>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78" name="Google Shape;178;p23"/>
          <p:cNvGraphicFramePr/>
          <p:nvPr/>
        </p:nvGraphicFramePr>
        <p:xfrm>
          <a:off x="333813" y="1188976"/>
          <a:ext cx="3000000" cy="3000000"/>
        </p:xfrm>
        <a:graphic>
          <a:graphicData uri="http://schemas.openxmlformats.org/drawingml/2006/table">
            <a:tbl>
              <a:tblPr bandRow="1" firstCol="1" firstRow="1">
                <a:noFill/>
                <a:tableStyleId>{82BD7E76-A123-4200-A64D-25C3C4AA6A4D}</a:tableStyleId>
              </a:tblPr>
              <a:tblGrid>
                <a:gridCol w="758300"/>
                <a:gridCol w="1753850"/>
                <a:gridCol w="1777325"/>
                <a:gridCol w="2106000"/>
                <a:gridCol w="2018200"/>
              </a:tblGrid>
              <a:tr h="70872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283800">
                <a:tc>
                  <a:txBody>
                    <a:bodyPr/>
                    <a:lstStyle/>
                    <a:p>
                      <a:pPr indent="0" lvl="0" marL="0" marR="0" rtl="0" algn="ctr">
                        <a:lnSpc>
                          <a:spcPct val="115000"/>
                        </a:lnSpc>
                        <a:spcBef>
                          <a:spcPts val="0"/>
                        </a:spcBef>
                        <a:spcAft>
                          <a:spcPts val="0"/>
                        </a:spcAft>
                        <a:buNone/>
                      </a:pPr>
                      <a:r>
                        <a:rPr lang="en-US" sz="1100">
                          <a:latin typeface="Libre Baskerville"/>
                          <a:ea typeface="Libre Baskerville"/>
                          <a:cs typeface="Libre Baskerville"/>
                          <a:sym typeface="Libre Baskerville"/>
                        </a:rPr>
                        <a:t>5</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Smart Cart For Automatic Billing With Integrated Rfid System</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-Ravi Kumar 2., Manish Rathore3 , Shivashish Saha4 , Raji C.5</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The existing smart shopping system does reduce the time spent at the billing counters.</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But, initially it’d take time for the customers to get adjusted to the system on the user experience front.</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600">
                          <a:latin typeface="Times New Roman"/>
                          <a:ea typeface="Times New Roman"/>
                          <a:cs typeface="Times New Roman"/>
                          <a:sym typeface="Times New Roman"/>
                        </a:rPr>
                        <a:t>1)The researchers have introduced the display unit where it not only displays the cost it also displays the offers and comparison of the other products.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2)Billing unit is introduced where the costumer ends the shopping and navigates to the billing unit and the automated billing is generated and the payment is done.</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600">
                          <a:latin typeface="Times New Roman"/>
                          <a:ea typeface="Times New Roman"/>
                          <a:cs typeface="Times New Roman"/>
                          <a:sym typeface="Times New Roman"/>
                        </a:rPr>
                        <a:t>The main intention of the paper is the model should be user friendly so that even a common person can use the model.</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The costumer is worrying about the final cost of the things he bought, using this model he can easily estimate his/her total bill amount.</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Customer can compare the products.</a:t>
                      </a:r>
                      <a:endParaRPr sz="1600">
                        <a:latin typeface="Times New Roman"/>
                        <a:ea typeface="Times New Roman"/>
                        <a:cs typeface="Times New Roman"/>
                        <a:sym typeface="Times New Roman"/>
                      </a:endParaRPr>
                    </a:p>
                    <a:p>
                      <a:pPr indent="-254000" lvl="0" marL="342900" rtl="0" algn="l">
                        <a:spcBef>
                          <a:spcPts val="0"/>
                        </a:spcBef>
                        <a:spcAft>
                          <a:spcPts val="0"/>
                        </a:spcAft>
                        <a:buClr>
                          <a:schemeClr val="lt1"/>
                        </a:buClr>
                        <a:buSzPts val="1400"/>
                        <a:buFont typeface="Century Gothic"/>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Literature Survey</a:t>
            </a:r>
            <a:endParaRPr b="1" sz="4000">
              <a:solidFill>
                <a:schemeClr val="dk2"/>
              </a:solidFill>
              <a:latin typeface="Times New Roman"/>
              <a:ea typeface="Times New Roman"/>
              <a:cs typeface="Times New Roman"/>
              <a:sym typeface="Times New Roman"/>
            </a:endParaRPr>
          </a:p>
        </p:txBody>
      </p:sp>
      <p:sp>
        <p:nvSpPr>
          <p:cNvPr id="184" name="Google Shape;184;p24"/>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85" name="Google Shape;185;p24"/>
          <p:cNvGraphicFramePr/>
          <p:nvPr/>
        </p:nvGraphicFramePr>
        <p:xfrm>
          <a:off x="511175" y="1115326"/>
          <a:ext cx="3000000" cy="3000000"/>
        </p:xfrm>
        <a:graphic>
          <a:graphicData uri="http://schemas.openxmlformats.org/drawingml/2006/table">
            <a:tbl>
              <a:tblPr bandRow="1" firstCol="1" firstRow="1">
                <a:noFill/>
                <a:tableStyleId>{82BD7E76-A123-4200-A64D-25C3C4AA6A4D}</a:tableStyleId>
              </a:tblPr>
              <a:tblGrid>
                <a:gridCol w="746125"/>
                <a:gridCol w="1566225"/>
                <a:gridCol w="1826975"/>
                <a:gridCol w="2272625"/>
                <a:gridCol w="1866675"/>
              </a:tblGrid>
              <a:tr h="53885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524650">
                <a:tc>
                  <a:txBody>
                    <a:bodyPr/>
                    <a:lstStyle/>
                    <a:p>
                      <a:pPr indent="0" lvl="0" marL="0" marR="0" rtl="0" algn="ctr">
                        <a:lnSpc>
                          <a:spcPct val="115000"/>
                        </a:lnSpc>
                        <a:spcBef>
                          <a:spcPts val="0"/>
                        </a:spcBef>
                        <a:spcAft>
                          <a:spcPts val="0"/>
                        </a:spcAft>
                        <a:buNone/>
                      </a:pPr>
                      <a:r>
                        <a:rPr lang="en-US" sz="1300">
                          <a:latin typeface="Calibri"/>
                          <a:ea typeface="Calibri"/>
                          <a:cs typeface="Calibri"/>
                          <a:sym typeface="Calibri"/>
                        </a:rPr>
                        <a:t>6</a:t>
                      </a:r>
                      <a:endParaRPr sz="13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Smart Cart Shopping System with an RFID Interface for Human Assistance</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Rajeev Ratna Vallabhuni, MIEEE</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S. Lakshmanachari, G. Avanthi, Vallabhuni Vijay</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The clients must set each item, which they need to buy to the truck, and they must sit tight in the long queue for those charging framework.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The main idea is to save customers time by providing digital billing system with which the customers can get the bill through their registered Email.</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Clr>
                          <a:schemeClr val="dk1"/>
                        </a:buClr>
                        <a:buFont typeface="Arial"/>
                        <a:buNone/>
                      </a:pPr>
                      <a:r>
                        <a:rPr lang="en-US" sz="1600">
                          <a:latin typeface="Times New Roman"/>
                          <a:ea typeface="Times New Roman"/>
                          <a:cs typeface="Times New Roman"/>
                          <a:sym typeface="Times New Roman"/>
                        </a:rPr>
                        <a:t>1)</a:t>
                      </a:r>
                      <a:r>
                        <a:rPr lang="en-US" sz="1600">
                          <a:latin typeface="Times New Roman"/>
                          <a:ea typeface="Times New Roman"/>
                          <a:cs typeface="Times New Roman"/>
                          <a:sym typeface="Times New Roman"/>
                        </a:rPr>
                        <a:t>This research work utilizes RFID reader, LCD and Wi-Fi transmitter in the advanced mobile trolley.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600">
                          <a:latin typeface="Times New Roman"/>
                          <a:ea typeface="Times New Roman"/>
                          <a:cs typeface="Times New Roman"/>
                          <a:sym typeface="Times New Roman"/>
                        </a:rPr>
                        <a:t>2)During the charging section, those Wi-Fi recipients will be utilized to get associated with the machine.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600">
                          <a:latin typeface="Times New Roman"/>
                          <a:ea typeface="Times New Roman"/>
                          <a:cs typeface="Times New Roman"/>
                          <a:sym typeface="Times New Roman"/>
                        </a:rPr>
                        <a:t>3)RFID occupies the most part tags that are utilized to obtain an exciting ID number of results that utilize radio waves.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RFID TAGS will remain capable of reading/write information, which might be encrypted.</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By actualizing this RFID organization to the exciting representation of every item that is clinched alongside a showcase, shopping may be carried out in a more effective way. </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 type="body"/>
          </p:nvPr>
        </p:nvSpPr>
        <p:spPr>
          <a:xfrm>
            <a:off x="1374892" y="21141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Literature Survey</a:t>
            </a:r>
            <a:endParaRPr b="1" sz="4000">
              <a:solidFill>
                <a:schemeClr val="dk2"/>
              </a:solidFill>
              <a:latin typeface="Times New Roman"/>
              <a:ea typeface="Times New Roman"/>
              <a:cs typeface="Times New Roman"/>
              <a:sym typeface="Times New Roman"/>
            </a:endParaRPr>
          </a:p>
        </p:txBody>
      </p:sp>
      <p:sp>
        <p:nvSpPr>
          <p:cNvPr id="191" name="Google Shape;191;p25"/>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92" name="Google Shape;192;p25"/>
          <p:cNvGraphicFramePr/>
          <p:nvPr/>
        </p:nvGraphicFramePr>
        <p:xfrm>
          <a:off x="217425" y="820251"/>
          <a:ext cx="3000000" cy="3000000"/>
        </p:xfrm>
        <a:graphic>
          <a:graphicData uri="http://schemas.openxmlformats.org/drawingml/2006/table">
            <a:tbl>
              <a:tblPr bandRow="1" firstCol="1" firstRow="1">
                <a:noFill/>
                <a:tableStyleId>{82BD7E76-A123-4200-A64D-25C3C4AA6A4D}</a:tableStyleId>
              </a:tblPr>
              <a:tblGrid>
                <a:gridCol w="784925"/>
                <a:gridCol w="1605575"/>
                <a:gridCol w="2082775"/>
                <a:gridCol w="2272125"/>
                <a:gridCol w="1963725"/>
              </a:tblGrid>
              <a:tr h="31007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5454200">
                <a:tc>
                  <a:txBody>
                    <a:bodyPr/>
                    <a:lstStyle/>
                    <a:p>
                      <a:pPr indent="0" lvl="0" marL="0" marR="0" rtl="0" algn="ctr">
                        <a:lnSpc>
                          <a:spcPct val="115000"/>
                        </a:lnSpc>
                        <a:spcBef>
                          <a:spcPts val="0"/>
                        </a:spcBef>
                        <a:spcAft>
                          <a:spcPts val="0"/>
                        </a:spcAft>
                        <a:buNone/>
                      </a:pPr>
                      <a:r>
                        <a:rPr lang="en-US">
                          <a:latin typeface="Calibri"/>
                          <a:ea typeface="Calibri"/>
                          <a:cs typeface="Calibri"/>
                          <a:sym typeface="Calibri"/>
                        </a:rPr>
                        <a:t>7</a:t>
                      </a:r>
                      <a:endParaRPr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Robust  UHF RFID Based Smart Shopping Trolley</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Tharindu Athauda , Juan Carlos Lugo Marin, Jonathan Lee, and Nemai Chandra Karmakar, Senior Member, IEEE</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PEOPLE used to have a list of items written in a piece of paper when they went shopping for groceries;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However, the advancement of technology has changed how people do shopping over the last decade.</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There have been various attempts which were carried out in the past to eliminate lengthy shopping lines in retail stores.</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1)UHF RFID initiate the Transmission signal</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2)signal reach antenna and start </a:t>
                      </a:r>
                      <a:r>
                        <a:rPr lang="en-US" sz="1600">
                          <a:latin typeface="Times New Roman"/>
                          <a:ea typeface="Times New Roman"/>
                          <a:cs typeface="Times New Roman"/>
                          <a:sym typeface="Times New Roman"/>
                        </a:rPr>
                        <a:t>transmission</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3)Trolly is scanned</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4)UHF RFID tag received power from transmission signal and included current to ic on the tag.</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5)Tag generates signal with EPC code and transmit through tag antena back to CP antena</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600">
                          <a:latin typeface="Times New Roman"/>
                          <a:ea typeface="Times New Roman"/>
                          <a:cs typeface="Times New Roman"/>
                          <a:sym typeface="Times New Roman"/>
                        </a:rPr>
                        <a:t>Reader received the signal through CP antenna and extract information. Display process information through Graphical User interface to consumer.</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600">
                          <a:latin typeface="Times New Roman"/>
                          <a:ea typeface="Times New Roman"/>
                          <a:cs typeface="Times New Roman"/>
                          <a:sym typeface="Times New Roman"/>
                        </a:rPr>
                        <a:t>Update the stock in store inventory.</a:t>
                      </a:r>
                      <a:endParaRPr sz="16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idx="1" type="body"/>
          </p:nvPr>
        </p:nvSpPr>
        <p:spPr>
          <a:xfrm>
            <a:off x="1374892" y="-11"/>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Literature Survey</a:t>
            </a:r>
            <a:endParaRPr b="1" sz="4000">
              <a:solidFill>
                <a:schemeClr val="dk2"/>
              </a:solidFill>
              <a:latin typeface="Times New Roman"/>
              <a:ea typeface="Times New Roman"/>
              <a:cs typeface="Times New Roman"/>
              <a:sym typeface="Times New Roman"/>
            </a:endParaRPr>
          </a:p>
        </p:txBody>
      </p:sp>
      <p:sp>
        <p:nvSpPr>
          <p:cNvPr id="198" name="Google Shape;198;p26"/>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99" name="Google Shape;199;p26"/>
          <p:cNvGraphicFramePr/>
          <p:nvPr/>
        </p:nvGraphicFramePr>
        <p:xfrm>
          <a:off x="343638" y="882301"/>
          <a:ext cx="3000000" cy="3000000"/>
        </p:xfrm>
        <a:graphic>
          <a:graphicData uri="http://schemas.openxmlformats.org/drawingml/2006/table">
            <a:tbl>
              <a:tblPr bandRow="1" firstCol="1" firstRow="1">
                <a:noFill/>
                <a:tableStyleId>{82BD7E76-A123-4200-A64D-25C3C4AA6A4D}</a:tableStyleId>
              </a:tblPr>
              <a:tblGrid>
                <a:gridCol w="758400"/>
                <a:gridCol w="1571625"/>
                <a:gridCol w="2317225"/>
                <a:gridCol w="1870075"/>
                <a:gridCol w="1897325"/>
              </a:tblGrid>
              <a:tr h="42130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5217075">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8</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Arduino enabled IoT based Smart Shopping Trolley</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R Nithiavathy1 , R Asmitha Shree1 , S Praveen Kumar2 , S Raghul2</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As technology evolves and sees new developments in various fields, including artificial intelligence, machine learning, so on, there are growing customer expectations in world wide web .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With the rapidly changing lives, customers have absolutely no time to wait in long lines to do their jobs.</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Presented shopping method with RFID and arduino controller in this paper.</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1)The trolleys in the shopping centers are a protocol so that they can verify the items placed in them automatically and the last bill is forwarded to a web application, available on any phone or handheld computer.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2)The system is also subject to antitheft management, where the system allows no customer to take unchecked products.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This plan streamlines the payment process and enhances security with RFID technology.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This takes the shopping experience to another level.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Automated trolley billing is completed, saving the customer's time and reducing the rush in the checkout counters. It also reduces the consumers time.</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idx="1" type="body"/>
          </p:nvPr>
        </p:nvSpPr>
        <p:spPr>
          <a:xfrm>
            <a:off x="1286442" y="-77536"/>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Literature Survey</a:t>
            </a:r>
            <a:endParaRPr b="1" sz="4000">
              <a:solidFill>
                <a:schemeClr val="dk2"/>
              </a:solidFill>
              <a:latin typeface="Times New Roman"/>
              <a:ea typeface="Times New Roman"/>
              <a:cs typeface="Times New Roman"/>
              <a:sym typeface="Times New Roman"/>
            </a:endParaRPr>
          </a:p>
        </p:txBody>
      </p:sp>
      <p:sp>
        <p:nvSpPr>
          <p:cNvPr id="205" name="Google Shape;205;p27"/>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206" name="Google Shape;206;p27"/>
          <p:cNvGraphicFramePr/>
          <p:nvPr/>
        </p:nvGraphicFramePr>
        <p:xfrm>
          <a:off x="458988" y="650661"/>
          <a:ext cx="3000000" cy="3000000"/>
        </p:xfrm>
        <a:graphic>
          <a:graphicData uri="http://schemas.openxmlformats.org/drawingml/2006/table">
            <a:tbl>
              <a:tblPr bandRow="1" firstCol="1" firstRow="1">
                <a:noFill/>
                <a:tableStyleId>{82BD7E76-A123-4200-A64D-25C3C4AA6A4D}</a:tableStyleId>
              </a:tblPr>
              <a:tblGrid>
                <a:gridCol w="741400"/>
                <a:gridCol w="1408650"/>
                <a:gridCol w="1824350"/>
                <a:gridCol w="2396825"/>
                <a:gridCol w="1854800"/>
              </a:tblGrid>
              <a:tr h="50392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5588325">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9</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Static and dynamic policies with RFID for the scheduling of retrieval and storage warehouse operations</a:t>
                      </a:r>
                      <a:endParaRPr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Francisco Ballestín , Ángeles Pérez , Pilar Lino, Sacramento Quintanilla,, Vicente Valls</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 the supply chain, a warehouse is an essential component for linking the upstream (production) and downstream (distribution) entities, and most of the warehouse operations are either labouror capital-intensive.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The performance of these operations not only affects the productivity and operational costs of a warehouse, but also the whole supply chain.</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a:t>
                      </a:r>
                      <a:r>
                        <a:rPr lang="en-US" sz="1600">
                          <a:latin typeface="Times New Roman"/>
                          <a:ea typeface="Times New Roman"/>
                          <a:cs typeface="Times New Roman"/>
                          <a:sym typeface="Times New Roman"/>
                        </a:rPr>
                        <a:t>Its wireless tracking nature allows a reader to activate a transponder on a radio frequency tag attached to, or embedded in an item, allowing the reader to remotely read and/or write data on the RFID tag.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2)With both identification and tracking characteristics, RFID may dramatically change an organisation’s capability to obtain real-time information about the location and properties of tagged object(s)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 this paper, successful use of UHF RFID system for the smart shopping trolley has been demonstrated.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The items can be detected irrespective of its tag orientation, size and shape.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These were the drawbacks addressed in previous shopping trolley applications which were overcome in this application.</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idx="1" type="body"/>
          </p:nvPr>
        </p:nvSpPr>
        <p:spPr>
          <a:xfrm>
            <a:off x="354600" y="0"/>
            <a:ext cx="8434800" cy="10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000">
                <a:solidFill>
                  <a:schemeClr val="dk2"/>
                </a:solidFill>
                <a:latin typeface="Times New Roman"/>
                <a:ea typeface="Times New Roman"/>
                <a:cs typeface="Times New Roman"/>
                <a:sym typeface="Times New Roman"/>
              </a:rPr>
              <a:t>                 Literature Survey</a:t>
            </a:r>
            <a:endParaRPr b="1" sz="4000">
              <a:latin typeface="Times New Roman"/>
              <a:ea typeface="Times New Roman"/>
              <a:cs typeface="Times New Roman"/>
              <a:sym typeface="Times New Roman"/>
            </a:endParaRPr>
          </a:p>
        </p:txBody>
      </p:sp>
      <p:graphicFrame>
        <p:nvGraphicFramePr>
          <p:cNvPr id="213" name="Google Shape;213;p28"/>
          <p:cNvGraphicFramePr/>
          <p:nvPr/>
        </p:nvGraphicFramePr>
        <p:xfrm>
          <a:off x="354588" y="655263"/>
          <a:ext cx="3000000" cy="3000000"/>
        </p:xfrm>
        <a:graphic>
          <a:graphicData uri="http://schemas.openxmlformats.org/drawingml/2006/table">
            <a:tbl>
              <a:tblPr bandRow="1" firstCol="1" firstRow="1">
                <a:noFill/>
                <a:tableStyleId>{82BD7E76-A123-4200-A64D-25C3C4AA6A4D}</a:tableStyleId>
              </a:tblPr>
              <a:tblGrid>
                <a:gridCol w="769725"/>
                <a:gridCol w="1545100"/>
                <a:gridCol w="2029750"/>
                <a:gridCol w="2312175"/>
                <a:gridCol w="1883650"/>
              </a:tblGrid>
              <a:tr h="36292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5570050">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10</a:t>
                      </a:r>
                      <a:endParaRPr sz="1100" u="none" cap="none" strike="noStrike">
                        <a:latin typeface="Calibri"/>
                        <a:ea typeface="Calibri"/>
                        <a:cs typeface="Calibri"/>
                        <a:sym typeface="Calibri"/>
                      </a:endParaRPr>
                    </a:p>
                  </a:txBody>
                  <a:tcPr marT="0" marB="0" marR="68575" marL="68575"/>
                </a:tc>
                <a:tc>
                  <a:txBody>
                    <a:bodyPr/>
                    <a:lstStyle/>
                    <a:p>
                      <a:pPr indent="0" lvl="0" marL="0" rtl="0" algn="l">
                        <a:lnSpc>
                          <a:spcPct val="103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Data Transmission Using RFID System on Smart Shopping Carts for Checkout Process Efficiency in Supermarket at Indonesia</a:t>
                      </a:r>
                      <a:endParaRPr sz="1600">
                        <a:latin typeface="Times New Roman"/>
                        <a:ea typeface="Times New Roman"/>
                        <a:cs typeface="Times New Roman"/>
                        <a:sym typeface="Times New Roman"/>
                      </a:endParaRPr>
                    </a:p>
                    <a:p>
                      <a:pPr indent="-330200" lvl="0" marL="457200" marR="0" rtl="0" algn="l">
                        <a:spcBef>
                          <a:spcPts val="1200"/>
                        </a:spcBef>
                        <a:spcAft>
                          <a:spcPts val="0"/>
                        </a:spcAft>
                        <a:buSzPts val="1600"/>
                        <a:buFont typeface="Times New Roman"/>
                        <a:buChar char="-"/>
                      </a:pPr>
                      <a:r>
                        <a:rPr lang="en-US" sz="1600">
                          <a:latin typeface="Times New Roman"/>
                          <a:ea typeface="Times New Roman"/>
                          <a:cs typeface="Times New Roman"/>
                          <a:sym typeface="Times New Roman"/>
                        </a:rPr>
                        <a:t>Martinus</a:t>
                      </a:r>
                      <a:endParaRPr baseline="30000" sz="1600">
                        <a:latin typeface="Times New Roman"/>
                        <a:ea typeface="Times New Roman"/>
                        <a:cs typeface="Times New Roman"/>
                        <a:sym typeface="Times New Roman"/>
                      </a:endParaRPr>
                    </a:p>
                    <a:p>
                      <a:pPr indent="-330200" lvl="0" marL="457200" marR="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Metta Saridewi Wahab</a:t>
                      </a:r>
                      <a:endParaRPr baseline="30000" sz="1600">
                        <a:latin typeface="Times New Roman"/>
                        <a:ea typeface="Times New Roman"/>
                        <a:cs typeface="Times New Roman"/>
                        <a:sym typeface="Times New Roman"/>
                      </a:endParaRPr>
                    </a:p>
                  </a:txBody>
                  <a:tcPr marT="0" marB="0" marR="68575" marL="68575"/>
                </a:tc>
                <a:tc>
                  <a:txBody>
                    <a:bodyPr/>
                    <a:lstStyle/>
                    <a:p>
                      <a:pPr indent="152400" lvl="0" marL="88900" marR="114300" rtl="0" algn="just">
                        <a:lnSpc>
                          <a:spcPct val="105000"/>
                        </a:lnSpc>
                        <a:spcBef>
                          <a:spcPts val="0"/>
                        </a:spcBef>
                        <a:spcAft>
                          <a:spcPts val="0"/>
                        </a:spcAft>
                        <a:buSzPts val="1100"/>
                        <a:buNone/>
                      </a:pPr>
                      <a:r>
                        <a:rPr lang="en-US" sz="1600">
                          <a:latin typeface="Times New Roman"/>
                          <a:ea typeface="Times New Roman"/>
                          <a:cs typeface="Times New Roman"/>
                          <a:sym typeface="Times New Roman"/>
                        </a:rPr>
                        <a:t>As the survey conducted by Technologies </a:t>
                      </a:r>
                      <a:r>
                        <a:rPr baseline="30000" lang="en-US" sz="1600">
                          <a:solidFill>
                            <a:srgbClr val="0039FF"/>
                          </a:solidFill>
                          <a:latin typeface="Times New Roman"/>
                          <a:ea typeface="Times New Roman"/>
                          <a:cs typeface="Times New Roman"/>
                          <a:sym typeface="Times New Roman"/>
                        </a:rPr>
                        <a:t>1</a:t>
                      </a:r>
                      <a:r>
                        <a:rPr lang="en-US" sz="1600">
                          <a:solidFill>
                            <a:srgbClr val="0039FF"/>
                          </a:solidFill>
                          <a:latin typeface="Times New Roman"/>
                          <a:ea typeface="Times New Roman"/>
                          <a:cs typeface="Times New Roman"/>
                          <a:sym typeface="Times New Roman"/>
                        </a:rPr>
                        <a:t> </a:t>
                      </a:r>
                      <a:r>
                        <a:rPr lang="en-US" sz="1600">
                          <a:latin typeface="Times New Roman"/>
                          <a:ea typeface="Times New Roman"/>
                          <a:cs typeface="Times New Roman"/>
                          <a:sym typeface="Times New Roman"/>
                        </a:rPr>
                        <a:t>, 86% of the respondents tend to avoid stores with a lengthy queue, where 70% of them admits not going back to the store.</a:t>
                      </a:r>
                      <a:endParaRPr sz="1600">
                        <a:latin typeface="Times New Roman"/>
                        <a:ea typeface="Times New Roman"/>
                        <a:cs typeface="Times New Roman"/>
                        <a:sym typeface="Times New Roman"/>
                      </a:endParaRPr>
                    </a:p>
                    <a:p>
                      <a:pPr indent="152400" lvl="0" marL="88900" marR="114300" rtl="0" algn="just">
                        <a:lnSpc>
                          <a:spcPct val="105000"/>
                        </a:lnSpc>
                        <a:spcBef>
                          <a:spcPts val="0"/>
                        </a:spcBef>
                        <a:spcAft>
                          <a:spcPts val="0"/>
                        </a:spcAft>
                        <a:buSzPts val="1100"/>
                        <a:buNone/>
                      </a:pPr>
                      <a:r>
                        <a:t/>
                      </a:r>
                      <a:endParaRPr sz="1600">
                        <a:latin typeface="Times New Roman"/>
                        <a:ea typeface="Times New Roman"/>
                        <a:cs typeface="Times New Roman"/>
                        <a:sym typeface="Times New Roman"/>
                      </a:endParaRPr>
                    </a:p>
                    <a:p>
                      <a:pPr indent="152400" lvl="0" marL="88900" marR="114300" rtl="0" algn="just">
                        <a:lnSpc>
                          <a:spcPct val="105000"/>
                        </a:lnSpc>
                        <a:spcBef>
                          <a:spcPts val="0"/>
                        </a:spcBef>
                        <a:spcAft>
                          <a:spcPts val="0"/>
                        </a:spcAft>
                        <a:buSzPts val="1100"/>
                        <a:buNone/>
                      </a:pPr>
                      <a:r>
                        <a:rPr lang="en-US" sz="1600">
                          <a:latin typeface="Times New Roman"/>
                          <a:ea typeface="Times New Roman"/>
                          <a:cs typeface="Times New Roman"/>
                          <a:sym typeface="Times New Roman"/>
                        </a:rPr>
                        <a:t>It is believed that it happened because customers find frustration in not being able to achieve what they wanted to do with ease and do other activities in their lives.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c>
                  <a:txBody>
                    <a:bodyPr/>
                    <a:lstStyle/>
                    <a:p>
                      <a:pPr indent="0" lvl="0" marL="88900" marR="114300" rtl="0" algn="just">
                        <a:lnSpc>
                          <a:spcPct val="10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1)This work aim at reducing the queuing time starting from when the customer enter the supermarket until finish the checkout process. </a:t>
                      </a:r>
                      <a:endParaRPr sz="1600">
                        <a:latin typeface="Times New Roman"/>
                        <a:ea typeface="Times New Roman"/>
                        <a:cs typeface="Times New Roman"/>
                        <a:sym typeface="Times New Roman"/>
                      </a:endParaRPr>
                    </a:p>
                    <a:p>
                      <a:pPr indent="152400" lvl="0" marL="88900" marR="114300" rtl="0" algn="just">
                        <a:lnSpc>
                          <a:spcPct val="10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88900" marR="114300" rtl="0" algn="just">
                        <a:lnSpc>
                          <a:spcPct val="10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2)Therefore we implement an RFID system on the cart that connected to mobile application and Point of Sales in the cashier.</a:t>
                      </a:r>
                      <a:endParaRPr sz="1600">
                        <a:latin typeface="Times New Roman"/>
                        <a:ea typeface="Times New Roman"/>
                        <a:cs typeface="Times New Roman"/>
                        <a:sym typeface="Times New Roman"/>
                      </a:endParaRPr>
                    </a:p>
                    <a:p>
                      <a:pPr indent="152400" lvl="0" marL="88900" marR="114300" rtl="0" algn="just">
                        <a:lnSpc>
                          <a:spcPct val="10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152400" lvl="0" marL="88900" marR="114300" rtl="0" algn="just">
                        <a:lnSpc>
                          <a:spcPct val="10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c>
                  <a:txBody>
                    <a:bodyPr/>
                    <a:lstStyle/>
                    <a:p>
                      <a:pPr indent="152400" lvl="0" marL="88900" marR="114300" rtl="0" algn="just">
                        <a:lnSpc>
                          <a:spcPct val="105000"/>
                        </a:lnSpc>
                        <a:spcBef>
                          <a:spcPts val="0"/>
                        </a:spcBef>
                        <a:spcAft>
                          <a:spcPts val="0"/>
                        </a:spcAft>
                        <a:buSzPts val="1100"/>
                        <a:buNone/>
                      </a:pPr>
                      <a:r>
                        <a:rPr lang="en-US" sz="1600">
                          <a:latin typeface="Times New Roman"/>
                          <a:ea typeface="Times New Roman"/>
                          <a:cs typeface="Times New Roman"/>
                          <a:sym typeface="Times New Roman"/>
                        </a:rPr>
                        <a:t>Furthermore, the implementation of Smartmarket application has several benefits one benefit to the owner side such as the automated price tag reconfiguration could be achieved within this research</a:t>
                      </a:r>
                      <a:endParaRPr sz="1600">
                        <a:latin typeface="Times New Roman"/>
                        <a:ea typeface="Times New Roman"/>
                        <a:cs typeface="Times New Roman"/>
                        <a:sym typeface="Times New Roman"/>
                      </a:endParaRPr>
                    </a:p>
                    <a:p>
                      <a:pPr indent="152400" lvl="0" marL="88900" marR="114300" rtl="0" algn="just">
                        <a:lnSpc>
                          <a:spcPct val="105000"/>
                        </a:lnSpc>
                        <a:spcBef>
                          <a:spcPts val="0"/>
                        </a:spcBef>
                        <a:spcAft>
                          <a:spcPts val="0"/>
                        </a:spcAft>
                        <a:buSzPts val="1100"/>
                        <a:buNone/>
                      </a:pPr>
                      <a:r>
                        <a:t/>
                      </a:r>
                      <a:endParaRPr sz="1600">
                        <a:latin typeface="Times New Roman"/>
                        <a:ea typeface="Times New Roman"/>
                        <a:cs typeface="Times New Roman"/>
                        <a:sym typeface="Times New Roman"/>
                      </a:endParaRPr>
                    </a:p>
                    <a:p>
                      <a:pPr indent="152400" lvl="0" marL="88900" marR="114300" rtl="0" algn="just">
                        <a:lnSpc>
                          <a:spcPct val="10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 Their specific customer is the elderly people aged 65 or older, this could be a tool aim at Independence shopping.</a:t>
                      </a:r>
                      <a:endParaRPr sz="16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p:nvPr>
            <p:ph idx="2" type="pic"/>
          </p:nvPr>
        </p:nvSpPr>
        <p:spPr>
          <a:xfrm>
            <a:off x="3429000" y="1295400"/>
            <a:ext cx="2362200" cy="4267200"/>
          </a:xfrm>
          <a:prstGeom prst="rect">
            <a:avLst/>
          </a:prstGeom>
        </p:spPr>
      </p:sp>
      <p:graphicFrame>
        <p:nvGraphicFramePr>
          <p:cNvPr id="220" name="Google Shape;220;p29"/>
          <p:cNvGraphicFramePr/>
          <p:nvPr/>
        </p:nvGraphicFramePr>
        <p:xfrm>
          <a:off x="227488" y="735751"/>
          <a:ext cx="3000000" cy="3000000"/>
        </p:xfrm>
        <a:graphic>
          <a:graphicData uri="http://schemas.openxmlformats.org/drawingml/2006/table">
            <a:tbl>
              <a:tblPr bandRow="1" firstCol="1" firstRow="1">
                <a:noFill/>
                <a:tableStyleId>{82BD7E76-A123-4200-A64D-25C3C4AA6A4D}</a:tableStyleId>
              </a:tblPr>
              <a:tblGrid>
                <a:gridCol w="775750"/>
                <a:gridCol w="2148200"/>
                <a:gridCol w="1871350"/>
                <a:gridCol w="1871350"/>
                <a:gridCol w="1940800"/>
              </a:tblGrid>
              <a:tr h="97395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683325">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11</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IoT based Smart Shopping Cart Using Radio Frequency Identification</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M. Shahroz, M. F. Mushtaq, M. Ahmad, S. Ullah, A. Mehmood and G. S. Choi</a:t>
                      </a:r>
                      <a:endParaRPr sz="2100">
                        <a:latin typeface="Times New Roman"/>
                        <a:ea typeface="Times New Roman"/>
                        <a:cs typeface="Times New Roman"/>
                        <a:sym typeface="Times New Roman"/>
                      </a:endParaRPr>
                    </a:p>
                    <a:p>
                      <a:pPr indent="0" lvl="0" marL="0" marR="0" rtl="0" algn="l">
                        <a:spcBef>
                          <a:spcPts val="0"/>
                        </a:spcBef>
                        <a:spcAft>
                          <a:spcPts val="0"/>
                        </a:spcAft>
                        <a:buNone/>
                      </a:pPr>
                      <a:r>
                        <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 the existing system , customers have to wait in long queues because of barcode based billing system.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1)The author proposes RFID scanning system where customers can use different services of this system.</a:t>
                      </a:r>
                      <a:endParaRPr sz="1600">
                        <a:latin typeface="Times New Roman"/>
                        <a:ea typeface="Times New Roman"/>
                        <a:cs typeface="Times New Roman"/>
                        <a:sym typeface="Times New Roman"/>
                      </a:endParaRPr>
                    </a:p>
                    <a:p>
                      <a:pPr indent="0" lvl="0" marL="0" marR="0" rtl="0" algn="l">
                        <a:spcBef>
                          <a:spcPts val="0"/>
                        </a:spcBef>
                        <a:spcAft>
                          <a:spcPts val="0"/>
                        </a:spcAft>
                        <a:buSzPts val="1100"/>
                        <a:buNone/>
                      </a:pPr>
                      <a:r>
                        <a:t/>
                      </a:r>
                      <a:endParaRPr sz="16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2)Here customers can select the efficient product ,put the product into the cart and the cost </a:t>
                      </a:r>
                      <a:endParaRPr sz="1600">
                        <a:latin typeface="Times New Roman"/>
                        <a:ea typeface="Times New Roman"/>
                        <a:cs typeface="Times New Roman"/>
                        <a:sym typeface="Times New Roman"/>
                      </a:endParaRPr>
                    </a:p>
                    <a:p>
                      <a:pPr indent="0" lvl="0" marL="0" marR="0" rtl="0" algn="l">
                        <a:spcBef>
                          <a:spcPts val="0"/>
                        </a:spcBef>
                        <a:spcAft>
                          <a:spcPts val="0"/>
                        </a:spcAft>
                        <a:buSzPts val="1100"/>
                        <a:buNone/>
                      </a:pPr>
                      <a:r>
                        <a:rPr lang="en-US" sz="1600">
                          <a:latin typeface="Times New Roman"/>
                          <a:ea typeface="Times New Roman"/>
                          <a:cs typeface="Times New Roman"/>
                          <a:sym typeface="Times New Roman"/>
                        </a:rPr>
                        <a:t>will get added to the total bill. </a:t>
                      </a:r>
                      <a:endParaRPr sz="1600">
                        <a:latin typeface="Times New Roman"/>
                        <a:ea typeface="Times New Roman"/>
                        <a:cs typeface="Times New Roman"/>
                        <a:sym typeface="Times New Roman"/>
                      </a:endParaRPr>
                    </a:p>
                    <a:p>
                      <a:pPr indent="0" lvl="0" marL="0" marR="0" rtl="0" algn="l">
                        <a:spcBef>
                          <a:spcPts val="0"/>
                        </a:spcBef>
                        <a:spcAft>
                          <a:spcPts val="0"/>
                        </a:spcAft>
                        <a:buSzPts val="1100"/>
                        <a:buNone/>
                      </a:pPr>
                      <a:r>
                        <a:t/>
                      </a:r>
                      <a:endParaRPr sz="1600">
                        <a:latin typeface="Times New Roman"/>
                        <a:ea typeface="Times New Roman"/>
                        <a:cs typeface="Times New Roman"/>
                        <a:sym typeface="Times New Roman"/>
                      </a:endParaRPr>
                    </a:p>
                    <a:p>
                      <a:pPr indent="0" lvl="0" marL="0" marR="0" rtl="0" algn="l">
                        <a:spcBef>
                          <a:spcPts val="0"/>
                        </a:spcBef>
                        <a:spcAft>
                          <a:spcPts val="0"/>
                        </a:spcAft>
                        <a:buSzPts val="1100"/>
                        <a:buNone/>
                      </a:pPr>
                      <a:r>
                        <a:rPr lang="en-US" sz="1600">
                          <a:latin typeface="Times New Roman"/>
                          <a:ea typeface="Times New Roman"/>
                          <a:cs typeface="Times New Roman"/>
                          <a:sym typeface="Times New Roman"/>
                        </a:rPr>
                        <a:t>3)The map given in the proposed system will help customers locate the product.</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 this paper , it shows the advantages of the use of smart shopping using RFID.</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Another major use of RFID technology is to trace the products.</a:t>
                      </a:r>
                      <a:endParaRPr sz="1600">
                        <a:latin typeface="Times New Roman"/>
                        <a:ea typeface="Times New Roman"/>
                        <a:cs typeface="Times New Roman"/>
                        <a:sym typeface="Times New Roman"/>
                      </a:endParaRPr>
                    </a:p>
                  </a:txBody>
                  <a:tcPr marT="0" marB="0" marR="68575" marL="68575"/>
                </a:tc>
              </a:tr>
            </a:tbl>
          </a:graphicData>
        </a:graphic>
      </p:graphicFrame>
      <p:sp>
        <p:nvSpPr>
          <p:cNvPr id="221" name="Google Shape;221;p29"/>
          <p:cNvSpPr txBox="1"/>
          <p:nvPr/>
        </p:nvSpPr>
        <p:spPr>
          <a:xfrm>
            <a:off x="1820500" y="99750"/>
            <a:ext cx="58356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a:solidFill>
                  <a:schemeClr val="dk2"/>
                </a:solidFill>
                <a:latin typeface="Times New Roman"/>
                <a:ea typeface="Times New Roman"/>
                <a:cs typeface="Times New Roman"/>
                <a:sym typeface="Times New Roman"/>
              </a:rPr>
              <a:t>       Literature Survey</a:t>
            </a:r>
            <a:endParaRPr b="1" sz="4000">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idx="1" type="body"/>
          </p:nvPr>
        </p:nvSpPr>
        <p:spPr>
          <a:xfrm>
            <a:off x="381000" y="76200"/>
            <a:ext cx="8422200" cy="11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000">
                <a:solidFill>
                  <a:schemeClr val="dk2"/>
                </a:solidFill>
                <a:latin typeface="Times New Roman"/>
                <a:ea typeface="Times New Roman"/>
                <a:cs typeface="Times New Roman"/>
                <a:sym typeface="Times New Roman"/>
              </a:rPr>
              <a:t>                 </a:t>
            </a:r>
            <a:r>
              <a:rPr b="1" lang="en-US" sz="4000">
                <a:solidFill>
                  <a:schemeClr val="dk2"/>
                </a:solidFill>
                <a:latin typeface="Times New Roman"/>
                <a:ea typeface="Times New Roman"/>
                <a:cs typeface="Times New Roman"/>
                <a:sym typeface="Times New Roman"/>
              </a:rPr>
              <a:t>Literature Survey</a:t>
            </a:r>
            <a:endParaRPr b="1" sz="4000">
              <a:latin typeface="Times New Roman"/>
              <a:ea typeface="Times New Roman"/>
              <a:cs typeface="Times New Roman"/>
              <a:sym typeface="Times New Roman"/>
            </a:endParaRPr>
          </a:p>
        </p:txBody>
      </p:sp>
      <p:graphicFrame>
        <p:nvGraphicFramePr>
          <p:cNvPr id="228" name="Google Shape;228;p30"/>
          <p:cNvGraphicFramePr/>
          <p:nvPr/>
        </p:nvGraphicFramePr>
        <p:xfrm>
          <a:off x="217438" y="1164051"/>
          <a:ext cx="3000000" cy="3000000"/>
        </p:xfrm>
        <a:graphic>
          <a:graphicData uri="http://schemas.openxmlformats.org/drawingml/2006/table">
            <a:tbl>
              <a:tblPr bandRow="1" firstCol="1" firstRow="1">
                <a:noFill/>
                <a:tableStyleId>{82BD7E76-A123-4200-A64D-25C3C4AA6A4D}</a:tableStyleId>
              </a:tblPr>
              <a:tblGrid>
                <a:gridCol w="784925"/>
                <a:gridCol w="2011475"/>
                <a:gridCol w="1893425"/>
                <a:gridCol w="2055575"/>
                <a:gridCol w="1963725"/>
              </a:tblGrid>
              <a:tr h="117625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055225">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12</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Smart Shopping Cart with Automatic Billing System through RFID and ZigBee</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Mr.P. Chandrasekar , Ms.T. Sangeetha </a:t>
                      </a:r>
                      <a:r>
                        <a:rPr lang="en-US" sz="1100">
                          <a:latin typeface="Calibri"/>
                          <a:ea typeface="Calibri"/>
                          <a:cs typeface="Calibri"/>
                          <a:sym typeface="Calibri"/>
                        </a:rPr>
                        <a:t> </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This paper suggests </a:t>
                      </a:r>
                      <a:r>
                        <a:rPr lang="en-US" sz="1600">
                          <a:latin typeface="Times New Roman"/>
                          <a:ea typeface="Times New Roman"/>
                          <a:cs typeface="Times New Roman"/>
                          <a:sym typeface="Times New Roman"/>
                        </a:rPr>
                        <a:t>the</a:t>
                      </a:r>
                      <a:r>
                        <a:rPr lang="en-US" sz="1600">
                          <a:latin typeface="Times New Roman"/>
                          <a:ea typeface="Times New Roman"/>
                          <a:cs typeface="Times New Roman"/>
                          <a:sym typeface="Times New Roman"/>
                        </a:rPr>
                        <a:t> use of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PID so that customers do not need to wait for their bill payment near cash counters.</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1)Each shopping cart is designed with a Product Identification Device (PID) that contains   microcontroller, LCD, an RFID reader, EEPROM, and ZigBee module.</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This application creates an automated central bill system for supermarkets and mall.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Using PID, customers no need to wait near cash counters for their bill payment. Since their purchased product information is transferred to central billing system. Customers can pay their bill through credit/debit cards.</a:t>
                      </a:r>
                      <a:endParaRPr sz="16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idx="1" type="body"/>
          </p:nvPr>
        </p:nvSpPr>
        <p:spPr>
          <a:xfrm>
            <a:off x="368525" y="-99750"/>
            <a:ext cx="7324800" cy="10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000">
                <a:solidFill>
                  <a:schemeClr val="dk2"/>
                </a:solidFill>
                <a:latin typeface="Times New Roman"/>
                <a:ea typeface="Times New Roman"/>
                <a:cs typeface="Times New Roman"/>
                <a:sym typeface="Times New Roman"/>
              </a:rPr>
              <a:t>                 </a:t>
            </a:r>
            <a:r>
              <a:rPr b="1" lang="en-US" sz="4000">
                <a:solidFill>
                  <a:schemeClr val="dk2"/>
                </a:solidFill>
                <a:latin typeface="Times New Roman"/>
                <a:ea typeface="Times New Roman"/>
                <a:cs typeface="Times New Roman"/>
                <a:sym typeface="Times New Roman"/>
              </a:rPr>
              <a:t>Literature Survey</a:t>
            </a:r>
            <a:endParaRPr b="1" sz="4000">
              <a:latin typeface="Times New Roman"/>
              <a:ea typeface="Times New Roman"/>
              <a:cs typeface="Times New Roman"/>
              <a:sym typeface="Times New Roman"/>
            </a:endParaRPr>
          </a:p>
        </p:txBody>
      </p:sp>
      <p:graphicFrame>
        <p:nvGraphicFramePr>
          <p:cNvPr id="235" name="Google Shape;235;p31"/>
          <p:cNvGraphicFramePr/>
          <p:nvPr/>
        </p:nvGraphicFramePr>
        <p:xfrm>
          <a:off x="217425" y="615426"/>
          <a:ext cx="3000000" cy="3000000"/>
        </p:xfrm>
        <a:graphic>
          <a:graphicData uri="http://schemas.openxmlformats.org/drawingml/2006/table">
            <a:tbl>
              <a:tblPr bandRow="1" firstCol="1" firstRow="1">
                <a:noFill/>
                <a:tableStyleId>{82BD7E76-A123-4200-A64D-25C3C4AA6A4D}</a:tableStyleId>
              </a:tblPr>
              <a:tblGrid>
                <a:gridCol w="784925"/>
                <a:gridCol w="2061350"/>
                <a:gridCol w="2005675"/>
                <a:gridCol w="1893450"/>
                <a:gridCol w="1963725"/>
              </a:tblGrid>
              <a:tr h="47797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5412950">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13</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IoT applications on Secure Smart Shopping System</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 -R. Li, T. Song, N. Capurso, J. Yu, J. Couture and X. Cheng</a:t>
                      </a:r>
                      <a:endParaRPr sz="21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Previous research on the design of smart shopping systems mainly focused on using low/high frequency RFID, which have inadequate ranges, and leave customers to manually scan items with a RFID scanner</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1)This </a:t>
                      </a:r>
                      <a:r>
                        <a:rPr lang="en-US" sz="1600">
                          <a:latin typeface="Times New Roman"/>
                          <a:ea typeface="Times New Roman"/>
                          <a:cs typeface="Times New Roman"/>
                          <a:sym typeface="Times New Roman"/>
                        </a:rPr>
                        <a:t>paper</a:t>
                      </a:r>
                      <a:r>
                        <a:rPr lang="en-US" sz="1600">
                          <a:latin typeface="Times New Roman"/>
                          <a:ea typeface="Times New Roman"/>
                          <a:cs typeface="Times New Roman"/>
                          <a:sym typeface="Times New Roman"/>
                        </a:rPr>
                        <a:t> proposes the use of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ultra</a:t>
                      </a:r>
                      <a:r>
                        <a:rPr lang="en-US" sz="1600">
                          <a:latin typeface="Times New Roman"/>
                          <a:ea typeface="Times New Roman"/>
                          <a:cs typeface="Times New Roman"/>
                          <a:sym typeface="Times New Roman"/>
                        </a:rPr>
                        <a:t> high frequency(UHF) RFID technology in smart shopping system as UHF passive tags have a longer range , from 1 to 12 meters .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2)They  also set a RFID reader before the exit door to check that all the items in the cart have been paid for.</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 this paper , they propose a secure smart shopping system utilizing RFID technology .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This system can track multiple products at one time , such as large boxes full of product or cabinet full of inventory.</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p:nvPr>
            <p:ph idx="2" type="pic"/>
          </p:nvPr>
        </p:nvSpPr>
        <p:spPr>
          <a:xfrm>
            <a:off x="3429000" y="1295400"/>
            <a:ext cx="2362200" cy="4267200"/>
          </a:xfrm>
          <a:prstGeom prst="rect">
            <a:avLst/>
          </a:prstGeom>
        </p:spPr>
      </p:sp>
      <p:sp>
        <p:nvSpPr>
          <p:cNvPr id="242" name="Google Shape;242;p32"/>
          <p:cNvSpPr txBox="1"/>
          <p:nvPr>
            <p:ph idx="1" type="body"/>
          </p:nvPr>
        </p:nvSpPr>
        <p:spPr>
          <a:xfrm>
            <a:off x="381000" y="76200"/>
            <a:ext cx="8222700" cy="10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000">
                <a:solidFill>
                  <a:schemeClr val="dk2"/>
                </a:solidFill>
                <a:latin typeface="Times New Roman"/>
                <a:ea typeface="Times New Roman"/>
                <a:cs typeface="Times New Roman"/>
                <a:sym typeface="Times New Roman"/>
              </a:rPr>
              <a:t>                 </a:t>
            </a:r>
            <a:r>
              <a:rPr b="1" lang="en-US" sz="4000">
                <a:solidFill>
                  <a:schemeClr val="dk2"/>
                </a:solidFill>
                <a:latin typeface="Times New Roman"/>
                <a:ea typeface="Times New Roman"/>
                <a:cs typeface="Times New Roman"/>
                <a:sym typeface="Times New Roman"/>
              </a:rPr>
              <a:t>Literature Survey</a:t>
            </a:r>
            <a:endParaRPr b="1" sz="4000">
              <a:latin typeface="Times New Roman"/>
              <a:ea typeface="Times New Roman"/>
              <a:cs typeface="Times New Roman"/>
              <a:sym typeface="Times New Roman"/>
            </a:endParaRPr>
          </a:p>
        </p:txBody>
      </p:sp>
      <p:graphicFrame>
        <p:nvGraphicFramePr>
          <p:cNvPr id="243" name="Google Shape;243;p32"/>
          <p:cNvGraphicFramePr/>
          <p:nvPr/>
        </p:nvGraphicFramePr>
        <p:xfrm>
          <a:off x="217438" y="864801"/>
          <a:ext cx="3000000" cy="3000000"/>
        </p:xfrm>
        <a:graphic>
          <a:graphicData uri="http://schemas.openxmlformats.org/drawingml/2006/table">
            <a:tbl>
              <a:tblPr bandRow="1" firstCol="1" firstRow="1">
                <a:noFill/>
                <a:tableStyleId>{82BD7E76-A123-4200-A64D-25C3C4AA6A4D}</a:tableStyleId>
              </a:tblPr>
              <a:tblGrid>
                <a:gridCol w="784925"/>
                <a:gridCol w="1874300"/>
                <a:gridCol w="1918425"/>
                <a:gridCol w="2167750"/>
                <a:gridCol w="1963725"/>
              </a:tblGrid>
              <a:tr h="117625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055225">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14</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Robust low-cost passive UHF RFID based smart shopping trolley</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T. Athauda, J. C. L. Marin, J. Lee and N. C. Karmakar</a:t>
                      </a:r>
                      <a:endParaRPr sz="21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The problem addressed here is that every item that goes in and out of the shopping trolley should be detected and the capability of the UHF RFID reader.</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1)This paper develops a UHF RFID system that works </a:t>
                      </a:r>
                      <a:r>
                        <a:rPr lang="en-US" sz="1600">
                          <a:latin typeface="Times New Roman"/>
                          <a:ea typeface="Times New Roman"/>
                          <a:cs typeface="Times New Roman"/>
                          <a:sym typeface="Times New Roman"/>
                        </a:rPr>
                        <a:t>simultaneously with multiple antennas inside a shopping trolley.</a:t>
                      </a: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2)For detecting every item that goes in and out of the shopping trolley , the antennas should be placed in strategic positions where the radiations patterns able to cover the entire area inside the trolley irrespective of tag orientation.</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 this paper, successful use of UHF RFID system for the smart shopping trolley has been demonstrated. The items can be detected irrespective of its tag orientation, size and shape.</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611560" y="116632"/>
            <a:ext cx="7772400" cy="72008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dk2"/>
              </a:buClr>
              <a:buSzPts val="4000"/>
              <a:buFont typeface="Libre Franklin"/>
              <a:buNone/>
            </a:pPr>
            <a:r>
              <a:rPr b="1" lang="en-US">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p:txBody>
      </p:sp>
      <p:sp>
        <p:nvSpPr>
          <p:cNvPr id="122" name="Google Shape;122;p15"/>
          <p:cNvSpPr txBox="1"/>
          <p:nvPr>
            <p:ph idx="1" type="body"/>
          </p:nvPr>
        </p:nvSpPr>
        <p:spPr>
          <a:xfrm>
            <a:off x="251520" y="980728"/>
            <a:ext cx="8784900" cy="5039100"/>
          </a:xfrm>
          <a:prstGeom prst="rect">
            <a:avLst/>
          </a:prstGeom>
          <a:noFill/>
          <a:ln>
            <a:noFill/>
          </a:ln>
        </p:spPr>
        <p:txBody>
          <a:bodyPr anchorCtr="0" anchor="t" bIns="45700" lIns="91425" spcFirstLastPara="1" rIns="91425" wrap="square" tIns="45700">
            <a:normAutofit/>
          </a:bodyPr>
          <a:lstStyle/>
          <a:p>
            <a:pPr indent="0" lvl="0" marL="457200" rtl="0" algn="l">
              <a:spcBef>
                <a:spcPts val="580"/>
              </a:spcBef>
              <a:spcAft>
                <a:spcPts val="0"/>
              </a:spcAft>
              <a:buNone/>
            </a:pPr>
            <a:r>
              <a:t/>
            </a:r>
            <a:endParaRPr>
              <a:latin typeface="Arial"/>
              <a:ea typeface="Arial"/>
              <a:cs typeface="Arial"/>
              <a:sym typeface="Arial"/>
            </a:endParaRPr>
          </a:p>
          <a:p>
            <a:pPr indent="-342900" lvl="0" marL="457200" rtl="0" algn="l">
              <a:spcBef>
                <a:spcPts val="580"/>
              </a:spcBef>
              <a:spcAft>
                <a:spcPts val="0"/>
              </a:spcAft>
              <a:buSzPts val="1800"/>
              <a:buFont typeface="Times New Roman"/>
              <a:buChar char="❖"/>
            </a:pPr>
            <a:r>
              <a:rPr lang="en-US" sz="1800">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Motivation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Literature Survey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Objective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Proposed System</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System Requirement Specification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System Design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Detailed Design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Conclusion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References</a:t>
            </a:r>
            <a:endParaRPr sz="1800">
              <a:latin typeface="Times New Roman"/>
              <a:ea typeface="Times New Roman"/>
              <a:cs typeface="Times New Roman"/>
              <a:sym typeface="Times New Roman"/>
            </a:endParaRPr>
          </a:p>
          <a:p>
            <a:pPr indent="0" lvl="0" marL="274320" rtl="0" algn="l">
              <a:spcBef>
                <a:spcPts val="580"/>
              </a:spcBef>
              <a:spcAft>
                <a:spcPts val="0"/>
              </a:spcAft>
              <a:buNone/>
            </a:pPr>
            <a:r>
              <a:t/>
            </a:r>
            <a:endParaRPr>
              <a:latin typeface="Arial"/>
              <a:ea typeface="Arial"/>
              <a:cs typeface="Arial"/>
              <a:sym typeface="Arial"/>
            </a:endParaRPr>
          </a:p>
          <a:p>
            <a:pPr indent="0" lvl="0" marL="274320" rtl="0" algn="l">
              <a:spcBef>
                <a:spcPts val="580"/>
              </a:spcBef>
              <a:spcAft>
                <a:spcPts val="0"/>
              </a:spcAft>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idx="1" type="body"/>
          </p:nvPr>
        </p:nvSpPr>
        <p:spPr>
          <a:xfrm>
            <a:off x="381000" y="76200"/>
            <a:ext cx="8434800" cy="10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000">
                <a:solidFill>
                  <a:schemeClr val="dk2"/>
                </a:solidFill>
                <a:latin typeface="Times New Roman"/>
                <a:ea typeface="Times New Roman"/>
                <a:cs typeface="Times New Roman"/>
                <a:sym typeface="Times New Roman"/>
              </a:rPr>
              <a:t>                   </a:t>
            </a:r>
            <a:r>
              <a:rPr b="1" lang="en-US" sz="4000">
                <a:solidFill>
                  <a:schemeClr val="dk2"/>
                </a:solidFill>
                <a:latin typeface="Times New Roman"/>
                <a:ea typeface="Times New Roman"/>
                <a:cs typeface="Times New Roman"/>
                <a:sym typeface="Times New Roman"/>
              </a:rPr>
              <a:t>Literature Survey</a:t>
            </a:r>
            <a:endParaRPr b="1" sz="4000">
              <a:latin typeface="Times New Roman"/>
              <a:ea typeface="Times New Roman"/>
              <a:cs typeface="Times New Roman"/>
              <a:sym typeface="Times New Roman"/>
            </a:endParaRPr>
          </a:p>
        </p:txBody>
      </p:sp>
      <p:graphicFrame>
        <p:nvGraphicFramePr>
          <p:cNvPr id="250" name="Google Shape;250;p33"/>
          <p:cNvGraphicFramePr/>
          <p:nvPr/>
        </p:nvGraphicFramePr>
        <p:xfrm>
          <a:off x="299225" y="810581"/>
          <a:ext cx="3000000" cy="3000000"/>
        </p:xfrm>
        <a:graphic>
          <a:graphicData uri="http://schemas.openxmlformats.org/drawingml/2006/table">
            <a:tbl>
              <a:tblPr bandRow="1" firstCol="1" firstRow="1">
                <a:noFill/>
                <a:tableStyleId>{82BD7E76-A123-4200-A64D-25C3C4AA6A4D}</a:tableStyleId>
              </a:tblPr>
              <a:tblGrid>
                <a:gridCol w="770175"/>
                <a:gridCol w="1725975"/>
                <a:gridCol w="1561275"/>
                <a:gridCol w="2520000"/>
                <a:gridCol w="1968125"/>
              </a:tblGrid>
              <a:tr h="53767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5069425">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15</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Supermarket Shopping System using RFID as the IoT Application</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S. Mekruksavanich</a:t>
                      </a:r>
                      <a:endParaRPr sz="21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The problem addressed here is to avoid the long lines at the check-out points for the customers and make the supermarket more efficient .</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SzPts val="1100"/>
                        <a:buNone/>
                      </a:pPr>
                      <a:r>
                        <a:rPr lang="en-US" sz="1600">
                          <a:latin typeface="Times New Roman"/>
                          <a:ea typeface="Times New Roman"/>
                          <a:cs typeface="Times New Roman"/>
                          <a:sym typeface="Times New Roman"/>
                        </a:rPr>
                        <a:t>1)In this system , smart shopping carts that the </a:t>
                      </a:r>
                      <a:r>
                        <a:rPr lang="en-US" sz="1600">
                          <a:latin typeface="Times New Roman"/>
                          <a:ea typeface="Times New Roman"/>
                          <a:cs typeface="Times New Roman"/>
                          <a:sym typeface="Times New Roman"/>
                        </a:rPr>
                        <a:t>consumers</a:t>
                      </a:r>
                      <a:r>
                        <a:rPr lang="en-US" sz="1600">
                          <a:latin typeface="Times New Roman"/>
                          <a:ea typeface="Times New Roman"/>
                          <a:cs typeface="Times New Roman"/>
                          <a:sym typeface="Times New Roman"/>
                        </a:rPr>
                        <a:t> can navigate in their search for their desired items are used , while promotional items are also recommended,and the billing information will be calculated during the customer’s shopping activity.</a:t>
                      </a:r>
                      <a:endParaRPr sz="1600">
                        <a:latin typeface="Times New Roman"/>
                        <a:ea typeface="Times New Roman"/>
                        <a:cs typeface="Times New Roman"/>
                        <a:sym typeface="Times New Roman"/>
                      </a:endParaRPr>
                    </a:p>
                    <a:p>
                      <a:pPr indent="0" lvl="0" marL="0" marR="0" rtl="0" algn="l">
                        <a:spcBef>
                          <a:spcPts val="0"/>
                        </a:spcBef>
                        <a:spcAft>
                          <a:spcPts val="0"/>
                        </a:spcAft>
                        <a:buSzPts val="1100"/>
                        <a:buNone/>
                      </a:pPr>
                      <a:r>
                        <a:t/>
                      </a:r>
                      <a:endParaRPr sz="16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2)The number of products will also be updated and sent to the main server by the sensor on the shopping cart , so that the server will always be aware  of the status of every item in the store.</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1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 this paper, a smart shopping system featuring a mobile management application is proposed. A system that can notify the shoppers of the location of various products on the shelves and those that they have added to their cart, as well as provide the automatic billing using the RFID tags attached to each product along with payment via the application’s portal, was created.</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idx="1" type="body"/>
          </p:nvPr>
        </p:nvSpPr>
        <p:spPr>
          <a:xfrm>
            <a:off x="1049383" y="332656"/>
            <a:ext cx="70452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Objectives </a:t>
            </a:r>
            <a:endParaRPr b="1" sz="4000">
              <a:solidFill>
                <a:schemeClr val="dk2"/>
              </a:solidFill>
              <a:latin typeface="Times New Roman"/>
              <a:ea typeface="Times New Roman"/>
              <a:cs typeface="Times New Roman"/>
              <a:sym typeface="Times New Roman"/>
            </a:endParaRPr>
          </a:p>
        </p:txBody>
      </p:sp>
      <p:sp>
        <p:nvSpPr>
          <p:cNvPr id="256" name="Google Shape;256;p34"/>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5</a:t>
            </a:r>
            <a:endParaRPr/>
          </a:p>
        </p:txBody>
      </p:sp>
      <p:sp>
        <p:nvSpPr>
          <p:cNvPr id="257" name="Google Shape;257;p34"/>
          <p:cNvSpPr txBox="1"/>
          <p:nvPr/>
        </p:nvSpPr>
        <p:spPr>
          <a:xfrm>
            <a:off x="1206954" y="1887311"/>
            <a:ext cx="7045200" cy="3945000"/>
          </a:xfrm>
          <a:prstGeom prst="rect">
            <a:avLst/>
          </a:prstGeom>
          <a:noFill/>
          <a:ln>
            <a:noFill/>
          </a:ln>
        </p:spPr>
        <p:txBody>
          <a:bodyPr anchorCtr="0" anchor="t" bIns="45700" lIns="91425" spcFirstLastPara="1" rIns="91425" wrap="square" tIns="45700">
            <a:spAutoFit/>
          </a:bodyPr>
          <a:lstStyle/>
          <a:p>
            <a:pPr indent="-342900" lvl="0" marL="342900" rtl="0" algn="l">
              <a:lnSpc>
                <a:spcPct val="115000"/>
              </a:lnSpc>
              <a:spcBef>
                <a:spcPts val="1000"/>
              </a:spcBef>
              <a:spcAft>
                <a:spcPts val="0"/>
              </a:spcAft>
              <a:buClr>
                <a:schemeClr val="dk1"/>
              </a:buClr>
              <a:buSzPts val="1600"/>
              <a:buFont typeface="Times New Roman"/>
              <a:buChar char="●"/>
            </a:pPr>
            <a:r>
              <a:rPr lang="en-US" sz="1800">
                <a:solidFill>
                  <a:schemeClr val="dk1"/>
                </a:solidFill>
                <a:latin typeface="Times New Roman"/>
                <a:ea typeface="Times New Roman"/>
                <a:cs typeface="Times New Roman"/>
                <a:sym typeface="Times New Roman"/>
              </a:rPr>
              <a:t>The main objective is to provide a technology oriented , low cost , easily scalable RFID system for shopping .</a:t>
            </a:r>
            <a:endParaRPr sz="1800">
              <a:solidFill>
                <a:schemeClr val="dk1"/>
              </a:solidFill>
              <a:latin typeface="Times New Roman"/>
              <a:ea typeface="Times New Roman"/>
              <a:cs typeface="Times New Roman"/>
              <a:sym typeface="Times New Roman"/>
            </a:endParaRPr>
          </a:p>
          <a:p>
            <a:pPr indent="0" lvl="0" marL="342900" rtl="0" algn="l">
              <a:lnSpc>
                <a:spcPct val="115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To improve the speed of the purchase by using RFID.</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To save time , energy and manpower of Customer , Owner and supplier.</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60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idx="1" type="body"/>
          </p:nvPr>
        </p:nvSpPr>
        <p:spPr>
          <a:xfrm>
            <a:off x="688623" y="476672"/>
            <a:ext cx="7538184"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Proposed System</a:t>
            </a:r>
            <a:endParaRPr b="1" sz="4000">
              <a:solidFill>
                <a:schemeClr val="dk2"/>
              </a:solidFill>
              <a:latin typeface="Times New Roman"/>
              <a:ea typeface="Times New Roman"/>
              <a:cs typeface="Times New Roman"/>
              <a:sym typeface="Times New Roman"/>
            </a:endParaRPr>
          </a:p>
        </p:txBody>
      </p:sp>
      <p:sp>
        <p:nvSpPr>
          <p:cNvPr id="263" name="Google Shape;263;p35"/>
          <p:cNvSpPr txBox="1"/>
          <p:nvPr>
            <p:ph idx="3" type="body"/>
          </p:nvPr>
        </p:nvSpPr>
        <p:spPr>
          <a:xfrm>
            <a:off x="917200" y="1907726"/>
            <a:ext cx="7309500" cy="41733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Clr>
                <a:schemeClr val="dk1"/>
              </a:buClr>
              <a:buSzPts val="1600"/>
              <a:buFont typeface="Times New Roman"/>
              <a:buChar char="●"/>
            </a:pPr>
            <a:r>
              <a:rPr lang="en-US" sz="1800">
                <a:latin typeface="Times New Roman"/>
                <a:ea typeface="Times New Roman"/>
                <a:cs typeface="Times New Roman"/>
                <a:sym typeface="Times New Roman"/>
              </a:rPr>
              <a:t>Agenda of the project is to provide automated billing system using RFID technology.</a:t>
            </a:r>
            <a:endParaRPr sz="1800">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Eliminates “line of sight” scanning, by replacing barcode scanner with RFID reader that can detect product within certain range, and without having to scan items individually.</a:t>
            </a:r>
            <a:endParaRPr sz="1800">
              <a:latin typeface="Times New Roman"/>
              <a:ea typeface="Times New Roman"/>
              <a:cs typeface="Times New Roman"/>
              <a:sym typeface="Times New Roman"/>
            </a:endParaRPr>
          </a:p>
          <a:p>
            <a:pPr indent="-353060" lvl="0" marL="342900" rtl="0" algn="l">
              <a:lnSpc>
                <a:spcPct val="115000"/>
              </a:lnSpc>
              <a:spcBef>
                <a:spcPts val="1000"/>
              </a:spcBef>
              <a:spcAft>
                <a:spcPts val="0"/>
              </a:spcAft>
              <a:buClr>
                <a:schemeClr val="dk1"/>
              </a:buClr>
              <a:buSzPts val="1600"/>
              <a:buFont typeface="Times New Roman"/>
              <a:buChar char="●"/>
            </a:pPr>
            <a:r>
              <a:rPr lang="en-US" sz="1800">
                <a:latin typeface="Times New Roman"/>
                <a:ea typeface="Times New Roman"/>
                <a:cs typeface="Times New Roman"/>
                <a:sym typeface="Times New Roman"/>
              </a:rPr>
              <a:t>The RFID information is processed through the microcontroller and the data is sent to the server.</a:t>
            </a:r>
            <a:endParaRPr sz="1800">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server reads the request and makes necessary updates/addition, to the database.</a:t>
            </a:r>
            <a:endParaRPr sz="1800">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bill details are broadcasted to the mobile application from the database and the checkout is </a:t>
            </a:r>
            <a:r>
              <a:rPr lang="en-US" sz="1800">
                <a:latin typeface="Times New Roman"/>
                <a:ea typeface="Times New Roman"/>
                <a:cs typeface="Times New Roman"/>
                <a:sym typeface="Times New Roman"/>
              </a:rPr>
              <a:t>processed.</a:t>
            </a:r>
            <a:endParaRPr sz="1800">
              <a:latin typeface="Times New Roman"/>
              <a:ea typeface="Times New Roman"/>
              <a:cs typeface="Times New Roman"/>
              <a:sym typeface="Times New Roman"/>
            </a:endParaRPr>
          </a:p>
          <a:p>
            <a:pPr indent="0" lvl="0" marL="342900" rtl="0" algn="l">
              <a:lnSpc>
                <a:spcPct val="115000"/>
              </a:lnSpc>
              <a:spcBef>
                <a:spcPts val="1000"/>
              </a:spcBef>
              <a:spcAft>
                <a:spcPts val="0"/>
              </a:spcAft>
              <a:buNone/>
            </a:pPr>
            <a:r>
              <a:t/>
            </a:r>
            <a:endParaRPr sz="1800">
              <a:latin typeface="Times New Roman"/>
              <a:ea typeface="Times New Roman"/>
              <a:cs typeface="Times New Roman"/>
              <a:sym typeface="Times New Roman"/>
            </a:endParaRPr>
          </a:p>
        </p:txBody>
      </p:sp>
      <p:sp>
        <p:nvSpPr>
          <p:cNvPr id="264" name="Google Shape;264;p35"/>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idx="1" type="body"/>
          </p:nvPr>
        </p:nvSpPr>
        <p:spPr>
          <a:xfrm>
            <a:off x="381000" y="76200"/>
            <a:ext cx="8185200" cy="1016100"/>
          </a:xfrm>
          <a:prstGeom prst="rect">
            <a:avLst/>
          </a:prstGeom>
        </p:spPr>
        <p:txBody>
          <a:bodyPr anchorCtr="0" anchor="t" bIns="91425" lIns="91425" spcFirstLastPara="1" rIns="91425" wrap="square" tIns="91425">
            <a:noAutofit/>
          </a:bodyPr>
          <a:lstStyle/>
          <a:p>
            <a:pPr indent="0" lvl="0" marL="228600" rtl="0" algn="ctr">
              <a:spcBef>
                <a:spcPts val="0"/>
              </a:spcBef>
              <a:spcAft>
                <a:spcPts val="0"/>
              </a:spcAft>
              <a:buClr>
                <a:schemeClr val="dk1"/>
              </a:buClr>
              <a:buSzPts val="1400"/>
              <a:buFont typeface="Arial"/>
              <a:buNone/>
            </a:pPr>
            <a:r>
              <a:rPr b="1" lang="en-US" sz="4000">
                <a:solidFill>
                  <a:schemeClr val="dk2"/>
                </a:solidFill>
                <a:latin typeface="Times New Roman"/>
                <a:ea typeface="Times New Roman"/>
                <a:cs typeface="Times New Roman"/>
                <a:sym typeface="Times New Roman"/>
              </a:rPr>
              <a:t>System Requirements Specification</a:t>
            </a:r>
            <a:endParaRPr b="1" sz="40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p:txBody>
      </p:sp>
      <p:sp>
        <p:nvSpPr>
          <p:cNvPr id="271" name="Google Shape;271;p36"/>
          <p:cNvSpPr txBox="1"/>
          <p:nvPr/>
        </p:nvSpPr>
        <p:spPr>
          <a:xfrm>
            <a:off x="423900" y="1120300"/>
            <a:ext cx="8402100" cy="50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HARDWARE REQUIREMENT</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RFID TAG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RFID READER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LCD DISPLAY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BUZZER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ZIGBEE</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SOFTWARE REQUIREMENT</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MYSQL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PROGRAMMING LANGUAGE: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EMBEDDED C</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JAVA</a:t>
            </a:r>
            <a:endParaRPr sz="1800">
              <a:latin typeface="Times New Roman"/>
              <a:ea typeface="Times New Roman"/>
              <a:cs typeface="Times New Roman"/>
              <a:sym typeface="Times New Roman"/>
            </a:endParaRPr>
          </a:p>
          <a:p>
            <a:pPr indent="0" lvl="0" marL="9144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idx="1" type="body"/>
          </p:nvPr>
        </p:nvSpPr>
        <p:spPr>
          <a:xfrm>
            <a:off x="381000" y="411075"/>
            <a:ext cx="8520900" cy="1016100"/>
          </a:xfrm>
          <a:prstGeom prst="rect">
            <a:avLst/>
          </a:prstGeom>
        </p:spPr>
        <p:txBody>
          <a:bodyPr anchorCtr="0" anchor="t" bIns="91425" lIns="91425" spcFirstLastPara="1" rIns="91425" wrap="square" tIns="91425">
            <a:noAutofit/>
          </a:bodyPr>
          <a:lstStyle/>
          <a:p>
            <a:pPr indent="0" lvl="0" marL="228600" rtl="0" algn="ctr">
              <a:spcBef>
                <a:spcPts val="0"/>
              </a:spcBef>
              <a:spcAft>
                <a:spcPts val="0"/>
              </a:spcAft>
              <a:buClr>
                <a:schemeClr val="dk1"/>
              </a:buClr>
              <a:buSzPts val="1400"/>
              <a:buFont typeface="Arial"/>
              <a:buNone/>
            </a:pPr>
            <a:r>
              <a:rPr b="1" lang="en-US" sz="4000">
                <a:solidFill>
                  <a:schemeClr val="dk2"/>
                </a:solidFill>
                <a:latin typeface="Times New Roman"/>
                <a:ea typeface="Times New Roman"/>
                <a:cs typeface="Times New Roman"/>
                <a:sym typeface="Times New Roman"/>
              </a:rPr>
              <a:t>System Requirements Specification</a:t>
            </a:r>
            <a:endParaRPr b="1" sz="40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b="1" sz="4000">
              <a:solidFill>
                <a:schemeClr val="dk2"/>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p:txBody>
      </p:sp>
      <p:sp>
        <p:nvSpPr>
          <p:cNvPr id="278" name="Google Shape;278;p37"/>
          <p:cNvSpPr txBox="1"/>
          <p:nvPr/>
        </p:nvSpPr>
        <p:spPr>
          <a:xfrm>
            <a:off x="182975" y="1613300"/>
            <a:ext cx="8538600" cy="5313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a:t>
            </a:r>
            <a:r>
              <a:rPr b="1" lang="en-US" sz="1800" u="sng">
                <a:solidFill>
                  <a:schemeClr val="dk1"/>
                </a:solidFill>
                <a:latin typeface="Times New Roman"/>
                <a:ea typeface="Times New Roman"/>
                <a:cs typeface="Times New Roman"/>
                <a:sym typeface="Times New Roman"/>
              </a:rPr>
              <a:t>Functional Requirements</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Have access to active internet connection to send/receive/update data in real time.</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Thorough integration between different components of the system.</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Strong security to cover all the corner cases.</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Unique RFID tag attached to each of the product, so that no two products have the same tag.</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idx="1" type="body"/>
          </p:nvPr>
        </p:nvSpPr>
        <p:spPr>
          <a:xfrm>
            <a:off x="381000" y="76200"/>
            <a:ext cx="8369400" cy="1016100"/>
          </a:xfrm>
          <a:prstGeom prst="rect">
            <a:avLst/>
          </a:prstGeom>
        </p:spPr>
        <p:txBody>
          <a:bodyPr anchorCtr="0" anchor="t" bIns="91425" lIns="91425" spcFirstLastPara="1" rIns="91425" wrap="square" tIns="91425">
            <a:noAutofit/>
          </a:bodyPr>
          <a:lstStyle/>
          <a:p>
            <a:pPr indent="0" lvl="0" marL="228600" rtl="0" algn="ctr">
              <a:spcBef>
                <a:spcPts val="0"/>
              </a:spcBef>
              <a:spcAft>
                <a:spcPts val="0"/>
              </a:spcAft>
              <a:buClr>
                <a:schemeClr val="dk1"/>
              </a:buClr>
              <a:buSzPts val="1400"/>
              <a:buFont typeface="Arial"/>
              <a:buNone/>
            </a:pPr>
            <a:r>
              <a:rPr b="1" lang="en-US" sz="4000">
                <a:solidFill>
                  <a:schemeClr val="dk2"/>
                </a:solidFill>
                <a:latin typeface="Times New Roman"/>
                <a:ea typeface="Times New Roman"/>
                <a:cs typeface="Times New Roman"/>
                <a:sym typeface="Times New Roman"/>
              </a:rPr>
              <a:t>System Requirements Specification</a:t>
            </a:r>
            <a:endParaRPr b="1" sz="40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b="1" sz="4000">
              <a:solidFill>
                <a:schemeClr val="dk2"/>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a:p>
        </p:txBody>
      </p:sp>
      <p:sp>
        <p:nvSpPr>
          <p:cNvPr id="285" name="Google Shape;285;p38"/>
          <p:cNvSpPr txBox="1"/>
          <p:nvPr/>
        </p:nvSpPr>
        <p:spPr>
          <a:xfrm>
            <a:off x="363350" y="1423075"/>
            <a:ext cx="8417400" cy="4950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t>
            </a:r>
            <a:r>
              <a:rPr b="1" lang="en-US" sz="1800" u="sng">
                <a:solidFill>
                  <a:schemeClr val="dk1"/>
                </a:solidFill>
                <a:latin typeface="Times New Roman"/>
                <a:ea typeface="Times New Roman"/>
                <a:cs typeface="Times New Roman"/>
                <a:sym typeface="Times New Roman"/>
              </a:rPr>
              <a:t>Non-Functional Requirements</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The user interface should be smooth and there should not be any crashes in the system.</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The system should be compatible with any PCs. It should work under any environment and also under any conditions.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Maintenance is also an important thing. The maintenance cost should be less. Services should be available all the time without any interruptions.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The output should be more accurate and should have a low false positive rate.</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idx="1" type="body"/>
          </p:nvPr>
        </p:nvSpPr>
        <p:spPr>
          <a:xfrm>
            <a:off x="381000" y="76200"/>
            <a:ext cx="8505600" cy="1016100"/>
          </a:xfrm>
          <a:prstGeom prst="rect">
            <a:avLst/>
          </a:prstGeom>
        </p:spPr>
        <p:txBody>
          <a:bodyPr anchorCtr="0" anchor="t" bIns="91425" lIns="91425" spcFirstLastPara="1" rIns="91425" wrap="square" tIns="91425">
            <a:noAutofit/>
          </a:bodyPr>
          <a:lstStyle/>
          <a:p>
            <a:pPr indent="0" lvl="0" marL="228600" rtl="0" algn="ctr">
              <a:spcBef>
                <a:spcPts val="0"/>
              </a:spcBef>
              <a:spcAft>
                <a:spcPts val="0"/>
              </a:spcAft>
              <a:buClr>
                <a:schemeClr val="dk1"/>
              </a:buClr>
              <a:buSzPts val="1400"/>
              <a:buFont typeface="Arial"/>
              <a:buNone/>
            </a:pPr>
            <a:r>
              <a:rPr b="1" lang="en-US" sz="4000">
                <a:solidFill>
                  <a:schemeClr val="dk2"/>
                </a:solidFill>
                <a:latin typeface="Times New Roman"/>
                <a:ea typeface="Times New Roman"/>
                <a:cs typeface="Times New Roman"/>
                <a:sym typeface="Times New Roman"/>
              </a:rPr>
              <a:t>System Design</a:t>
            </a:r>
            <a:endParaRPr b="1" sz="40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b="1" sz="4000">
              <a:solidFill>
                <a:schemeClr val="dk2"/>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92" name="Google Shape;292;p39"/>
          <p:cNvSpPr txBox="1"/>
          <p:nvPr/>
        </p:nvSpPr>
        <p:spPr>
          <a:xfrm>
            <a:off x="378475" y="1271675"/>
            <a:ext cx="85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pic>
        <p:nvPicPr>
          <p:cNvPr id="293" name="Google Shape;293;p39"/>
          <p:cNvPicPr preferRelativeResize="0"/>
          <p:nvPr/>
        </p:nvPicPr>
        <p:blipFill>
          <a:blip r:embed="rId3">
            <a:alphaModFix/>
          </a:blip>
          <a:stretch>
            <a:fillRect/>
          </a:stretch>
        </p:blipFill>
        <p:spPr>
          <a:xfrm>
            <a:off x="498235" y="1271675"/>
            <a:ext cx="8147525" cy="45829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idx="1" type="body"/>
          </p:nvPr>
        </p:nvSpPr>
        <p:spPr>
          <a:xfrm>
            <a:off x="381000" y="76200"/>
            <a:ext cx="8505600" cy="1016100"/>
          </a:xfrm>
          <a:prstGeom prst="rect">
            <a:avLst/>
          </a:prstGeom>
        </p:spPr>
        <p:txBody>
          <a:bodyPr anchorCtr="0" anchor="t" bIns="91425" lIns="91425" spcFirstLastPara="1" rIns="91425" wrap="square" tIns="91425">
            <a:noAutofit/>
          </a:bodyPr>
          <a:lstStyle/>
          <a:p>
            <a:pPr indent="0" lvl="0" marL="228600" rtl="0" algn="ctr">
              <a:spcBef>
                <a:spcPts val="0"/>
              </a:spcBef>
              <a:spcAft>
                <a:spcPts val="0"/>
              </a:spcAft>
              <a:buNone/>
            </a:pPr>
            <a:r>
              <a:rPr b="1" lang="en-US" sz="4000">
                <a:solidFill>
                  <a:schemeClr val="dk2"/>
                </a:solidFill>
                <a:latin typeface="Times New Roman"/>
                <a:ea typeface="Times New Roman"/>
                <a:cs typeface="Times New Roman"/>
                <a:sym typeface="Times New Roman"/>
              </a:rPr>
              <a:t>System Design - RFID READER</a:t>
            </a:r>
            <a:endParaRPr b="1" sz="4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40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00" name="Google Shape;300;p40"/>
          <p:cNvSpPr txBox="1"/>
          <p:nvPr/>
        </p:nvSpPr>
        <p:spPr>
          <a:xfrm>
            <a:off x="378475" y="1271675"/>
            <a:ext cx="85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pic>
        <p:nvPicPr>
          <p:cNvPr id="301" name="Google Shape;301;p40"/>
          <p:cNvPicPr preferRelativeResize="0"/>
          <p:nvPr/>
        </p:nvPicPr>
        <p:blipFill>
          <a:blip r:embed="rId3">
            <a:alphaModFix/>
          </a:blip>
          <a:stretch>
            <a:fillRect/>
          </a:stretch>
        </p:blipFill>
        <p:spPr>
          <a:xfrm>
            <a:off x="381000" y="1797500"/>
            <a:ext cx="8023650" cy="3707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idx="1" type="body"/>
          </p:nvPr>
        </p:nvSpPr>
        <p:spPr>
          <a:xfrm>
            <a:off x="381000" y="76200"/>
            <a:ext cx="8505600" cy="1016100"/>
          </a:xfrm>
          <a:prstGeom prst="rect">
            <a:avLst/>
          </a:prstGeom>
        </p:spPr>
        <p:txBody>
          <a:bodyPr anchorCtr="0" anchor="t" bIns="91425" lIns="91425" spcFirstLastPara="1" rIns="91425" wrap="square" tIns="91425">
            <a:noAutofit/>
          </a:bodyPr>
          <a:lstStyle/>
          <a:p>
            <a:pPr indent="0" lvl="0" marL="228600" rtl="0" algn="ctr">
              <a:spcBef>
                <a:spcPts val="0"/>
              </a:spcBef>
              <a:spcAft>
                <a:spcPts val="0"/>
              </a:spcAft>
              <a:buNone/>
            </a:pPr>
            <a:r>
              <a:rPr b="1" lang="en-US" sz="4000">
                <a:solidFill>
                  <a:schemeClr val="dk2"/>
                </a:solidFill>
                <a:latin typeface="Times New Roman"/>
                <a:ea typeface="Times New Roman"/>
                <a:cs typeface="Times New Roman"/>
                <a:sym typeface="Times New Roman"/>
              </a:rPr>
              <a:t>System Design - RFID TAG</a:t>
            </a:r>
            <a:endParaRPr b="1" sz="4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40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08" name="Google Shape;308;p41"/>
          <p:cNvSpPr txBox="1"/>
          <p:nvPr/>
        </p:nvSpPr>
        <p:spPr>
          <a:xfrm>
            <a:off x="378475" y="1271675"/>
            <a:ext cx="85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pic>
        <p:nvPicPr>
          <p:cNvPr id="309" name="Google Shape;309;p41"/>
          <p:cNvPicPr preferRelativeResize="0"/>
          <p:nvPr/>
        </p:nvPicPr>
        <p:blipFill>
          <a:blip r:embed="rId3">
            <a:alphaModFix/>
          </a:blip>
          <a:stretch>
            <a:fillRect/>
          </a:stretch>
        </p:blipFill>
        <p:spPr>
          <a:xfrm>
            <a:off x="1692775" y="1433225"/>
            <a:ext cx="6424424" cy="3510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idx="1" type="body"/>
          </p:nvPr>
        </p:nvSpPr>
        <p:spPr>
          <a:xfrm>
            <a:off x="408750" y="76200"/>
            <a:ext cx="8311200" cy="4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chemeClr val="dk2"/>
                </a:solidFill>
                <a:latin typeface="Times New Roman"/>
                <a:ea typeface="Times New Roman"/>
                <a:cs typeface="Times New Roman"/>
                <a:sym typeface="Times New Roman"/>
              </a:rPr>
              <a:t>DATA FLOW DIAGRAM</a:t>
            </a:r>
            <a:endParaRPr b="1" sz="4000">
              <a:solidFill>
                <a:schemeClr val="dk2"/>
              </a:solidFill>
              <a:latin typeface="Times New Roman"/>
              <a:ea typeface="Times New Roman"/>
              <a:cs typeface="Times New Roman"/>
              <a:sym typeface="Times New Roman"/>
            </a:endParaRPr>
          </a:p>
        </p:txBody>
      </p:sp>
      <p:pic>
        <p:nvPicPr>
          <p:cNvPr id="316" name="Google Shape;316;p42"/>
          <p:cNvPicPr preferRelativeResize="0"/>
          <p:nvPr/>
        </p:nvPicPr>
        <p:blipFill>
          <a:blip r:embed="rId3">
            <a:alphaModFix/>
          </a:blip>
          <a:stretch>
            <a:fillRect/>
          </a:stretch>
        </p:blipFill>
        <p:spPr>
          <a:xfrm>
            <a:off x="1575725" y="782525"/>
            <a:ext cx="6165800" cy="582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4</a:t>
            </a:r>
            <a:endParaRPr/>
          </a:p>
        </p:txBody>
      </p:sp>
      <p:sp>
        <p:nvSpPr>
          <p:cNvPr id="128" name="Google Shape;128;p16"/>
          <p:cNvSpPr txBox="1"/>
          <p:nvPr>
            <p:ph idx="1" type="body"/>
          </p:nvPr>
        </p:nvSpPr>
        <p:spPr>
          <a:xfrm>
            <a:off x="1096964" y="404664"/>
            <a:ext cx="6908947" cy="60915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3600"/>
              <a:buNone/>
            </a:pPr>
            <a:r>
              <a:rPr b="1" lang="en-US" sz="4000">
                <a:solidFill>
                  <a:schemeClr val="dk2"/>
                </a:solidFill>
                <a:latin typeface="Times New Roman"/>
                <a:ea typeface="Times New Roman"/>
                <a:cs typeface="Times New Roman"/>
                <a:sym typeface="Times New Roman"/>
              </a:rPr>
              <a:t>Introduction</a:t>
            </a:r>
            <a:endParaRPr b="1" sz="4000">
              <a:solidFill>
                <a:schemeClr val="dk2"/>
              </a:solidFill>
              <a:latin typeface="Times New Roman"/>
              <a:ea typeface="Times New Roman"/>
              <a:cs typeface="Times New Roman"/>
              <a:sym typeface="Times New Roman"/>
            </a:endParaRPr>
          </a:p>
        </p:txBody>
      </p:sp>
      <p:sp>
        <p:nvSpPr>
          <p:cNvPr id="129" name="Google Shape;129;p16"/>
          <p:cNvSpPr txBox="1"/>
          <p:nvPr/>
        </p:nvSpPr>
        <p:spPr>
          <a:xfrm>
            <a:off x="742901" y="1305539"/>
            <a:ext cx="7263000" cy="4470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In a typical shopping mall, the crowds are frequently large, especially during festival season, and billing time will grow proportionately.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As a result, the smart shopping system's primary goal is to lessen shopping time.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Customers can create their own invoices, making it simple for them to estimate their bill.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Smart shopping can also help in eliminating manual labor.</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This strategy can help you save money, and the money you save can be used to improve the quality and experience of your customers.In addition, instead of counters, more products can be placed.</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idx="1" type="body"/>
          </p:nvPr>
        </p:nvSpPr>
        <p:spPr>
          <a:xfrm>
            <a:off x="381000" y="76200"/>
            <a:ext cx="8430000" cy="101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chemeClr val="dk2"/>
                </a:solidFill>
                <a:latin typeface="Times New Roman"/>
                <a:ea typeface="Times New Roman"/>
                <a:cs typeface="Times New Roman"/>
                <a:sym typeface="Times New Roman"/>
              </a:rPr>
              <a:t>USE CASE DIAGRAM</a:t>
            </a:r>
            <a:endParaRPr b="1" sz="4000">
              <a:solidFill>
                <a:schemeClr val="dk2"/>
              </a:solidFill>
              <a:latin typeface="Times New Roman"/>
              <a:ea typeface="Times New Roman"/>
              <a:cs typeface="Times New Roman"/>
              <a:sym typeface="Times New Roman"/>
            </a:endParaRPr>
          </a:p>
        </p:txBody>
      </p:sp>
      <p:pic>
        <p:nvPicPr>
          <p:cNvPr id="323" name="Google Shape;323;p43"/>
          <p:cNvPicPr preferRelativeResize="0"/>
          <p:nvPr/>
        </p:nvPicPr>
        <p:blipFill>
          <a:blip r:embed="rId3">
            <a:alphaModFix/>
          </a:blip>
          <a:stretch>
            <a:fillRect/>
          </a:stretch>
        </p:blipFill>
        <p:spPr>
          <a:xfrm>
            <a:off x="874071" y="1092300"/>
            <a:ext cx="7395867" cy="53256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idx="1" type="body"/>
          </p:nvPr>
        </p:nvSpPr>
        <p:spPr>
          <a:xfrm>
            <a:off x="513075" y="1030850"/>
            <a:ext cx="8430000" cy="101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chemeClr val="dk2"/>
                </a:solidFill>
                <a:latin typeface="Times New Roman"/>
                <a:ea typeface="Times New Roman"/>
                <a:cs typeface="Times New Roman"/>
                <a:sym typeface="Times New Roman"/>
              </a:rPr>
              <a:t>Conclusion</a:t>
            </a:r>
            <a:endParaRPr b="1" sz="4000">
              <a:latin typeface="Times New Roman"/>
              <a:ea typeface="Times New Roman"/>
              <a:cs typeface="Times New Roman"/>
              <a:sym typeface="Times New Roman"/>
            </a:endParaRPr>
          </a:p>
        </p:txBody>
      </p:sp>
      <p:sp>
        <p:nvSpPr>
          <p:cNvPr id="330" name="Google Shape;330;p44"/>
          <p:cNvSpPr txBox="1"/>
          <p:nvPr/>
        </p:nvSpPr>
        <p:spPr>
          <a:xfrm>
            <a:off x="1553775" y="2247875"/>
            <a:ext cx="6576600" cy="2630100"/>
          </a:xfrm>
          <a:prstGeom prst="rect">
            <a:avLst/>
          </a:prstGeom>
          <a:noFill/>
          <a:ln>
            <a:noFill/>
          </a:ln>
        </p:spPr>
        <p:txBody>
          <a:bodyPr anchorCtr="0" anchor="t" bIns="91425" lIns="91425" spcFirstLastPara="1" rIns="91425" wrap="square" tIns="91425">
            <a:spAutoFit/>
          </a:bodyPr>
          <a:lstStyle/>
          <a:p>
            <a:pPr indent="-355600" lvl="0" marL="3429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system provides solution to improve the speed of purchasing of products and faster payment option. </a:t>
            </a:r>
            <a:endParaRPr sz="1800">
              <a:solidFill>
                <a:schemeClr val="dk1"/>
              </a:solidFill>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offers a technology oriented, low-cost, easily scalable, and rugged system for assisting shopping in person.</a:t>
            </a:r>
            <a:endParaRPr sz="1800">
              <a:solidFill>
                <a:schemeClr val="dk1"/>
              </a:solidFill>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No ‘line of sight’ is required in case of RFID that reduces the labor required to scan the product and allowing more proactive, real time tracking.</a:t>
            </a:r>
            <a:endParaRPr sz="18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idx="1" type="body"/>
          </p:nvPr>
        </p:nvSpPr>
        <p:spPr>
          <a:xfrm>
            <a:off x="688623" y="161639"/>
            <a:ext cx="75381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3600"/>
              <a:buNone/>
            </a:pPr>
            <a:r>
              <a:rPr b="1" lang="en-US" sz="4000">
                <a:solidFill>
                  <a:schemeClr val="dk2"/>
                </a:solidFill>
                <a:latin typeface="Times New Roman"/>
                <a:ea typeface="Times New Roman"/>
                <a:cs typeface="Times New Roman"/>
                <a:sym typeface="Times New Roman"/>
              </a:rPr>
              <a:t>References </a:t>
            </a:r>
            <a:endParaRPr b="1" sz="4000">
              <a:solidFill>
                <a:schemeClr val="dk2"/>
              </a:solidFill>
              <a:latin typeface="Times New Roman"/>
              <a:ea typeface="Times New Roman"/>
              <a:cs typeface="Times New Roman"/>
              <a:sym typeface="Times New Roman"/>
            </a:endParaRPr>
          </a:p>
        </p:txBody>
      </p:sp>
      <p:sp>
        <p:nvSpPr>
          <p:cNvPr id="336" name="Google Shape;336;p45"/>
          <p:cNvSpPr txBox="1"/>
          <p:nvPr>
            <p:ph idx="3" type="body"/>
          </p:nvPr>
        </p:nvSpPr>
        <p:spPr>
          <a:xfrm>
            <a:off x="688625" y="812550"/>
            <a:ext cx="8011800" cy="5499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400"/>
              <a:buFont typeface="Arial"/>
              <a:buNone/>
            </a:pPr>
            <a:r>
              <a:rPr lang="en-US" sz="1400">
                <a:solidFill>
                  <a:srgbClr val="222222"/>
                </a:solidFill>
                <a:highlight>
                  <a:schemeClr val="lt1"/>
                </a:highlight>
                <a:latin typeface="Times New Roman"/>
                <a:ea typeface="Times New Roman"/>
                <a:cs typeface="Times New Roman"/>
                <a:sym typeface="Times New Roman"/>
              </a:rPr>
              <a:t>[1] </a:t>
            </a:r>
            <a:r>
              <a:rPr lang="en-US" sz="1400">
                <a:solidFill>
                  <a:srgbClr val="222222"/>
                </a:solidFill>
                <a:highlight>
                  <a:schemeClr val="lt1"/>
                </a:highlight>
                <a:latin typeface="Times New Roman"/>
                <a:ea typeface="Times New Roman"/>
                <a:cs typeface="Times New Roman"/>
                <a:sym typeface="Times New Roman"/>
              </a:rPr>
              <a:t>Applications on Secure Smart Shopping System Suhas B.M1, Tanu.N.Prabhu2.</a:t>
            </a:r>
            <a:endParaRPr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rPr i="1" lang="en-US" sz="1400">
                <a:solidFill>
                  <a:srgbClr val="222222"/>
                </a:solidFill>
                <a:highlight>
                  <a:schemeClr val="lt1"/>
                </a:highlight>
                <a:latin typeface="Times New Roman"/>
                <a:ea typeface="Times New Roman"/>
                <a:cs typeface="Times New Roman"/>
                <a:sym typeface="Times New Roman"/>
              </a:rPr>
              <a:t>International Research Journal of Engineering and Technology (IRJET) e-ISSN: 2395-0056 Volume: 05 Issue: 02 | Feb-2018</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rPr lang="en-US" sz="1400">
                <a:solidFill>
                  <a:srgbClr val="222222"/>
                </a:solidFill>
                <a:highlight>
                  <a:srgbClr val="FFFFFF"/>
                </a:highlight>
                <a:latin typeface="Times New Roman"/>
                <a:ea typeface="Times New Roman"/>
                <a:cs typeface="Times New Roman"/>
                <a:sym typeface="Times New Roman"/>
              </a:rPr>
              <a:t>[2] 2018, </a:t>
            </a:r>
            <a:r>
              <a:rPr lang="en-US" sz="1400">
                <a:solidFill>
                  <a:srgbClr val="222222"/>
                </a:solidFill>
                <a:highlight>
                  <a:srgbClr val="FFFFFF"/>
                </a:highlight>
                <a:latin typeface="Times New Roman"/>
                <a:ea typeface="Times New Roman"/>
                <a:cs typeface="Times New Roman"/>
                <a:sym typeface="Times New Roman"/>
              </a:rPr>
              <a:t>Purva S. Puranik1 , Parikshit N. Mahalle2 IoT Application on Smart and Secure Shopping System using RFID, Zig-Bee and Gossamer Protocol. </a:t>
            </a:r>
            <a:r>
              <a:rPr i="1" lang="en-US" sz="1400">
                <a:solidFill>
                  <a:srgbClr val="222222"/>
                </a:solidFill>
                <a:highlight>
                  <a:srgbClr val="FFFFFF"/>
                </a:highlight>
                <a:latin typeface="Times New Roman"/>
                <a:ea typeface="Times New Roman"/>
                <a:cs typeface="Times New Roman"/>
                <a:sym typeface="Times New Roman"/>
              </a:rPr>
              <a:t>International Journal of Engineering and Techniques - Volume 4 Issue 3, May - June 2018</a:t>
            </a:r>
            <a:endParaRPr i="1"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rPr lang="en-US" sz="1400">
                <a:solidFill>
                  <a:srgbClr val="222222"/>
                </a:solidFill>
                <a:highlight>
                  <a:schemeClr val="lt1"/>
                </a:highlight>
                <a:latin typeface="Times New Roman"/>
                <a:ea typeface="Times New Roman"/>
                <a:cs typeface="Times New Roman"/>
                <a:sym typeface="Times New Roman"/>
              </a:rPr>
              <a:t>[3] SMART SHOPPING TROLLEY USING RFID P.T. Sivagurunathan# ,P. Seema*, M. Shalini*.</a:t>
            </a:r>
            <a:endParaRPr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rPr lang="en-US" sz="1400">
                <a:solidFill>
                  <a:srgbClr val="222222"/>
                </a:solidFill>
                <a:highlight>
                  <a:schemeClr val="lt1"/>
                </a:highlight>
                <a:latin typeface="Times New Roman"/>
                <a:ea typeface="Times New Roman"/>
                <a:cs typeface="Times New Roman"/>
                <a:sym typeface="Times New Roman"/>
              </a:rPr>
              <a:t>I</a:t>
            </a:r>
            <a:r>
              <a:rPr i="1" lang="en-US" sz="1400">
                <a:solidFill>
                  <a:srgbClr val="222222"/>
                </a:solidFill>
                <a:highlight>
                  <a:schemeClr val="lt1"/>
                </a:highlight>
                <a:latin typeface="Times New Roman"/>
                <a:ea typeface="Times New Roman"/>
                <a:cs typeface="Times New Roman"/>
                <a:sym typeface="Times New Roman"/>
              </a:rPr>
              <a:t>nternational Journal of Pure and Applied Mathematics Volume 118 No. 20 2018,</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rPr lang="en-US" sz="1400">
                <a:solidFill>
                  <a:srgbClr val="222222"/>
                </a:solidFill>
                <a:highlight>
                  <a:srgbClr val="FFFFFF"/>
                </a:highlight>
                <a:latin typeface="Times New Roman"/>
                <a:ea typeface="Times New Roman"/>
                <a:cs typeface="Times New Roman"/>
                <a:sym typeface="Times New Roman"/>
              </a:rPr>
              <a:t>[4] B</a:t>
            </a:r>
            <a:r>
              <a:rPr lang="en-US" sz="1400">
                <a:solidFill>
                  <a:srgbClr val="222222"/>
                </a:solidFill>
                <a:highlight>
                  <a:srgbClr val="FFFFFF"/>
                </a:highlight>
                <a:latin typeface="Times New Roman"/>
                <a:ea typeface="Times New Roman"/>
                <a:cs typeface="Times New Roman"/>
                <a:sym typeface="Times New Roman"/>
              </a:rPr>
              <a:t>inary search algorithm of RFID system in the supermarket shopping information identification.</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rPr i="1" lang="en-US" sz="1400">
                <a:solidFill>
                  <a:srgbClr val="222222"/>
                </a:solidFill>
                <a:highlight>
                  <a:srgbClr val="FFFFFF"/>
                </a:highlight>
                <a:latin typeface="Times New Roman"/>
                <a:ea typeface="Times New Roman"/>
                <a:cs typeface="Times New Roman"/>
                <a:sym typeface="Times New Roman"/>
              </a:rPr>
              <a:t>Wu et al. EURASIP Journal on Wireless Communications and Networking (2019) 2019:27</a:t>
            </a:r>
            <a:endParaRPr i="1"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rPr lang="en-US" sz="1400">
                <a:solidFill>
                  <a:srgbClr val="222222"/>
                </a:solidFill>
                <a:highlight>
                  <a:schemeClr val="lt1"/>
                </a:highlight>
                <a:latin typeface="Times New Roman"/>
                <a:ea typeface="Times New Roman"/>
                <a:cs typeface="Times New Roman"/>
                <a:sym typeface="Times New Roman"/>
              </a:rPr>
              <a:t>[5]  Smart Cart For Automatic Billing With Integrated Rfid System Shaikh Farhan Shahnoor1 , Ravi Kumar2 , Manish Rathore3 , Shivashish Saha4 , Raji C. </a:t>
            </a:r>
            <a:r>
              <a:rPr i="1" lang="en-US" sz="1400">
                <a:solidFill>
                  <a:srgbClr val="222222"/>
                </a:solidFill>
                <a:highlight>
                  <a:schemeClr val="lt1"/>
                </a:highlight>
                <a:latin typeface="Times New Roman"/>
                <a:ea typeface="Times New Roman"/>
                <a:cs typeface="Times New Roman"/>
                <a:sym typeface="Times New Roman"/>
              </a:rPr>
              <a:t>Turkish Journal of Computer and Mathematics Education V ol.12 No.12 (2021), 2487-2493 Research Article 2487 </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1400">
              <a:latin typeface="Times New Roman"/>
              <a:ea typeface="Times New Roman"/>
              <a:cs typeface="Times New Roman"/>
              <a:sym typeface="Times New Roman"/>
            </a:endParaRPr>
          </a:p>
        </p:txBody>
      </p:sp>
      <p:sp>
        <p:nvSpPr>
          <p:cNvPr id="337" name="Google Shape;337;p45"/>
          <p:cNvSpPr txBox="1"/>
          <p:nvPr>
            <p:ph idx="12" type="sldNum"/>
          </p:nvPr>
        </p:nvSpPr>
        <p:spPr>
          <a:xfrm>
            <a:off x="9851500" y="3429000"/>
            <a:ext cx="4727100" cy="211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FEFFFF"/>
              </a:buClr>
              <a:buSzPts val="2000"/>
              <a:buFont typeface="Century Gothic"/>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idx="1" type="body"/>
          </p:nvPr>
        </p:nvSpPr>
        <p:spPr>
          <a:xfrm>
            <a:off x="688623" y="404664"/>
            <a:ext cx="7538184"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3600"/>
              <a:buNone/>
            </a:pPr>
            <a:r>
              <a:rPr b="1" lang="en-US" sz="4000">
                <a:solidFill>
                  <a:schemeClr val="dk2"/>
                </a:solidFill>
                <a:latin typeface="Times New Roman"/>
                <a:ea typeface="Times New Roman"/>
                <a:cs typeface="Times New Roman"/>
                <a:sym typeface="Times New Roman"/>
              </a:rPr>
              <a:t>References </a:t>
            </a:r>
            <a:endParaRPr b="1" sz="4000">
              <a:solidFill>
                <a:schemeClr val="dk2"/>
              </a:solidFill>
              <a:latin typeface="Times New Roman"/>
              <a:ea typeface="Times New Roman"/>
              <a:cs typeface="Times New Roman"/>
              <a:sym typeface="Times New Roman"/>
            </a:endParaRPr>
          </a:p>
        </p:txBody>
      </p:sp>
      <p:sp>
        <p:nvSpPr>
          <p:cNvPr id="343" name="Google Shape;343;p46"/>
          <p:cNvSpPr txBox="1"/>
          <p:nvPr>
            <p:ph idx="3" type="body"/>
          </p:nvPr>
        </p:nvSpPr>
        <p:spPr>
          <a:xfrm>
            <a:off x="863618" y="1211197"/>
            <a:ext cx="7538100" cy="3498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lang="en-US" sz="1400">
                <a:solidFill>
                  <a:srgbClr val="222222"/>
                </a:solidFill>
                <a:highlight>
                  <a:srgbClr val="FFFFFF"/>
                </a:highlight>
                <a:latin typeface="Times New Roman"/>
                <a:ea typeface="Times New Roman"/>
                <a:cs typeface="Times New Roman"/>
                <a:sym typeface="Times New Roman"/>
              </a:rPr>
              <a:t>[6] Vallabhuni, R.R., Lakshmanachari, S., Avanthi, G. and Vijay, V., 2020, December. Smart Cart Shopping System with an RFID Interface for Human Assistance. In </a:t>
            </a:r>
            <a:r>
              <a:rPr i="1" lang="en-US" sz="1400">
                <a:solidFill>
                  <a:srgbClr val="222222"/>
                </a:solidFill>
                <a:highlight>
                  <a:srgbClr val="FFFFFF"/>
                </a:highlight>
                <a:latin typeface="Times New Roman"/>
                <a:ea typeface="Times New Roman"/>
                <a:cs typeface="Times New Roman"/>
                <a:sym typeface="Times New Roman"/>
              </a:rPr>
              <a:t>2020 3rd International Conference on Intelligent Sustainable Systems (ICISS)</a:t>
            </a:r>
            <a:r>
              <a:rPr lang="en-US" sz="1400">
                <a:solidFill>
                  <a:srgbClr val="222222"/>
                </a:solidFill>
                <a:highlight>
                  <a:srgbClr val="FFFFFF"/>
                </a:highlight>
                <a:latin typeface="Times New Roman"/>
                <a:ea typeface="Times New Roman"/>
                <a:cs typeface="Times New Roman"/>
                <a:sym typeface="Times New Roman"/>
              </a:rPr>
              <a:t> (pp. 165-169). IEEE.</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rPr lang="en-US" sz="1400">
                <a:solidFill>
                  <a:srgbClr val="222222"/>
                </a:solidFill>
                <a:highlight>
                  <a:srgbClr val="FFFFFF"/>
                </a:highlight>
                <a:latin typeface="Times New Roman"/>
                <a:ea typeface="Times New Roman"/>
                <a:cs typeface="Times New Roman"/>
                <a:sym typeface="Times New Roman"/>
              </a:rPr>
              <a:t>[7] Athauda, T., Marin, J.C.L., Lee, J. and Karmakar, N.C., 2018. Robust low-cost UHF RFID based smart shopping trolley. </a:t>
            </a:r>
            <a:r>
              <a:rPr i="1" lang="en-US" sz="1400">
                <a:solidFill>
                  <a:srgbClr val="222222"/>
                </a:solidFill>
                <a:highlight>
                  <a:srgbClr val="FFFFFF"/>
                </a:highlight>
                <a:latin typeface="Times New Roman"/>
                <a:ea typeface="Times New Roman"/>
                <a:cs typeface="Times New Roman"/>
                <a:sym typeface="Times New Roman"/>
              </a:rPr>
              <a:t>IEEE journal of radio frequency identification</a:t>
            </a:r>
            <a:r>
              <a:rPr lang="en-US" sz="1400">
                <a:solidFill>
                  <a:srgbClr val="222222"/>
                </a:solidFill>
                <a:highlight>
                  <a:srgbClr val="FFFFFF"/>
                </a:highlight>
                <a:latin typeface="Times New Roman"/>
                <a:ea typeface="Times New Roman"/>
                <a:cs typeface="Times New Roman"/>
                <a:sym typeface="Times New Roman"/>
              </a:rPr>
              <a:t>, </a:t>
            </a:r>
            <a:r>
              <a:rPr i="1" lang="en-US" sz="1400">
                <a:solidFill>
                  <a:srgbClr val="222222"/>
                </a:solidFill>
                <a:highlight>
                  <a:srgbClr val="FFFFFF"/>
                </a:highlight>
                <a:latin typeface="Times New Roman"/>
                <a:ea typeface="Times New Roman"/>
                <a:cs typeface="Times New Roman"/>
                <a:sym typeface="Times New Roman"/>
              </a:rPr>
              <a:t>2</a:t>
            </a:r>
            <a:r>
              <a:rPr lang="en-US" sz="1400">
                <a:solidFill>
                  <a:srgbClr val="222222"/>
                </a:solidFill>
                <a:highlight>
                  <a:srgbClr val="FFFFFF"/>
                </a:highlight>
                <a:latin typeface="Times New Roman"/>
                <a:ea typeface="Times New Roman"/>
                <a:cs typeface="Times New Roman"/>
                <a:sym typeface="Times New Roman"/>
              </a:rPr>
              <a:t>(3), pp.134-143.</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rPr lang="en-US" sz="1400">
                <a:solidFill>
                  <a:srgbClr val="222222"/>
                </a:solidFill>
                <a:highlight>
                  <a:srgbClr val="FFFFFF"/>
                </a:highlight>
                <a:latin typeface="Times New Roman"/>
                <a:ea typeface="Times New Roman"/>
                <a:cs typeface="Times New Roman"/>
                <a:sym typeface="Times New Roman"/>
              </a:rPr>
              <a:t>[8] Li, R., Song, T., Capurso, N., Yu, J., Couture, J. and Cheng, X., 2017. IoT applications on secure smart shopping system. </a:t>
            </a:r>
            <a:r>
              <a:rPr i="1" lang="en-US" sz="1400">
                <a:solidFill>
                  <a:srgbClr val="222222"/>
                </a:solidFill>
                <a:highlight>
                  <a:srgbClr val="FFFFFF"/>
                </a:highlight>
                <a:latin typeface="Times New Roman"/>
                <a:ea typeface="Times New Roman"/>
                <a:cs typeface="Times New Roman"/>
                <a:sym typeface="Times New Roman"/>
              </a:rPr>
              <a:t>IEEE Internet of Things Journal</a:t>
            </a:r>
            <a:r>
              <a:rPr lang="en-US" sz="1400">
                <a:solidFill>
                  <a:srgbClr val="222222"/>
                </a:solidFill>
                <a:highlight>
                  <a:srgbClr val="FFFFFF"/>
                </a:highlight>
                <a:latin typeface="Times New Roman"/>
                <a:ea typeface="Times New Roman"/>
                <a:cs typeface="Times New Roman"/>
                <a:sym typeface="Times New Roman"/>
              </a:rPr>
              <a:t>, </a:t>
            </a:r>
            <a:r>
              <a:rPr i="1" lang="en-US" sz="1400">
                <a:solidFill>
                  <a:srgbClr val="222222"/>
                </a:solidFill>
                <a:highlight>
                  <a:srgbClr val="FFFFFF"/>
                </a:highlight>
                <a:latin typeface="Times New Roman"/>
                <a:ea typeface="Times New Roman"/>
                <a:cs typeface="Times New Roman"/>
                <a:sym typeface="Times New Roman"/>
              </a:rPr>
              <a:t>4</a:t>
            </a:r>
            <a:r>
              <a:rPr lang="en-US" sz="1400">
                <a:solidFill>
                  <a:srgbClr val="222222"/>
                </a:solidFill>
                <a:highlight>
                  <a:srgbClr val="FFFFFF"/>
                </a:highlight>
                <a:latin typeface="Times New Roman"/>
                <a:ea typeface="Times New Roman"/>
                <a:cs typeface="Times New Roman"/>
                <a:sym typeface="Times New Roman"/>
              </a:rPr>
              <a:t>(6), pp.1945-1954.</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rPr lang="en-US" sz="1400">
                <a:solidFill>
                  <a:srgbClr val="222222"/>
                </a:solidFill>
                <a:highlight>
                  <a:srgbClr val="FFFFFF"/>
                </a:highlight>
                <a:latin typeface="Times New Roman"/>
                <a:ea typeface="Times New Roman"/>
                <a:cs typeface="Times New Roman"/>
                <a:sym typeface="Times New Roman"/>
              </a:rPr>
              <a:t>[9] Nithiavathy, R., Shree, R.A., Kumar, S.P. and Raghul, S., 2021, May. Arduino enabled IoT based Smart Shopping Trolley. In </a:t>
            </a:r>
            <a:r>
              <a:rPr i="1" lang="en-US" sz="1400">
                <a:solidFill>
                  <a:srgbClr val="222222"/>
                </a:solidFill>
                <a:highlight>
                  <a:srgbClr val="FFFFFF"/>
                </a:highlight>
                <a:latin typeface="Times New Roman"/>
                <a:ea typeface="Times New Roman"/>
                <a:cs typeface="Times New Roman"/>
                <a:sym typeface="Times New Roman"/>
              </a:rPr>
              <a:t>Journal of Physics: Conference Series</a:t>
            </a:r>
            <a:r>
              <a:rPr lang="en-US" sz="1400">
                <a:solidFill>
                  <a:srgbClr val="222222"/>
                </a:solidFill>
                <a:highlight>
                  <a:srgbClr val="FFFFFF"/>
                </a:highlight>
                <a:latin typeface="Times New Roman"/>
                <a:ea typeface="Times New Roman"/>
                <a:cs typeface="Times New Roman"/>
                <a:sym typeface="Times New Roman"/>
              </a:rPr>
              <a:t> (Vol. 1916, No. 1, p. 012203). IOP Publishing.</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rPr lang="en-US" sz="1400">
                <a:solidFill>
                  <a:srgbClr val="222222"/>
                </a:solidFill>
                <a:highlight>
                  <a:srgbClr val="FFFFFF"/>
                </a:highlight>
                <a:latin typeface="Times New Roman"/>
                <a:ea typeface="Times New Roman"/>
                <a:cs typeface="Times New Roman"/>
                <a:sym typeface="Times New Roman"/>
              </a:rPr>
              <a:t>[10] Ballestín, F., Pérez, Á., Lino, P., Quintanilla, S. and Valls, V., 2019. Static and dynamic policies with RFID for the scheduling of retrieval and storage warehouse operations. </a:t>
            </a:r>
            <a:r>
              <a:rPr i="1" lang="en-US" sz="1400">
                <a:solidFill>
                  <a:srgbClr val="222222"/>
                </a:solidFill>
                <a:highlight>
                  <a:srgbClr val="FFFFFF"/>
                </a:highlight>
                <a:latin typeface="Times New Roman"/>
                <a:ea typeface="Times New Roman"/>
                <a:cs typeface="Times New Roman"/>
                <a:sym typeface="Times New Roman"/>
              </a:rPr>
              <a:t>Computers &amp; Industrial Engineering</a:t>
            </a:r>
            <a:r>
              <a:rPr lang="en-US" sz="1400">
                <a:solidFill>
                  <a:srgbClr val="222222"/>
                </a:solidFill>
                <a:highlight>
                  <a:srgbClr val="FFFFFF"/>
                </a:highlight>
                <a:latin typeface="Times New Roman"/>
                <a:ea typeface="Times New Roman"/>
                <a:cs typeface="Times New Roman"/>
                <a:sym typeface="Times New Roman"/>
              </a:rPr>
              <a:t>, </a:t>
            </a:r>
            <a:r>
              <a:rPr i="1" lang="en-US" sz="1400">
                <a:solidFill>
                  <a:srgbClr val="222222"/>
                </a:solidFill>
                <a:highlight>
                  <a:srgbClr val="FFFFFF"/>
                </a:highlight>
                <a:latin typeface="Times New Roman"/>
                <a:ea typeface="Times New Roman"/>
                <a:cs typeface="Times New Roman"/>
                <a:sym typeface="Times New Roman"/>
              </a:rPr>
              <a:t>66</a:t>
            </a:r>
            <a:r>
              <a:rPr lang="en-US" sz="1400">
                <a:solidFill>
                  <a:srgbClr val="222222"/>
                </a:solidFill>
                <a:highlight>
                  <a:srgbClr val="FFFFFF"/>
                </a:highlight>
                <a:latin typeface="Times New Roman"/>
                <a:ea typeface="Times New Roman"/>
                <a:cs typeface="Times New Roman"/>
                <a:sym typeface="Times New Roman"/>
              </a:rPr>
              <a:t>(4), pp.696-709.</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600"/>
              </a:spcAft>
              <a:buSzPts val="1400"/>
              <a:buNone/>
            </a:pPr>
            <a:r>
              <a:t/>
            </a:r>
            <a:endParaRPr sz="1400">
              <a:latin typeface="Times New Roman"/>
              <a:ea typeface="Times New Roman"/>
              <a:cs typeface="Times New Roman"/>
              <a:sym typeface="Times New Roman"/>
            </a:endParaRPr>
          </a:p>
        </p:txBody>
      </p:sp>
      <p:sp>
        <p:nvSpPr>
          <p:cNvPr id="344" name="Google Shape;344;p46"/>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idx="1" type="body"/>
          </p:nvPr>
        </p:nvSpPr>
        <p:spPr>
          <a:xfrm>
            <a:off x="357000" y="0"/>
            <a:ext cx="8430000" cy="10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4000"/>
              <a:t>                   </a:t>
            </a:r>
            <a:r>
              <a:rPr b="1" lang="en-US" sz="4000">
                <a:solidFill>
                  <a:schemeClr val="dk2"/>
                </a:solidFill>
                <a:latin typeface="Times New Roman"/>
                <a:ea typeface="Times New Roman"/>
                <a:cs typeface="Times New Roman"/>
                <a:sym typeface="Times New Roman"/>
              </a:rPr>
              <a:t>References</a:t>
            </a:r>
            <a:endParaRPr b="1" sz="4000">
              <a:solidFill>
                <a:schemeClr val="dk2"/>
              </a:solidFill>
              <a:latin typeface="Times New Roman"/>
              <a:ea typeface="Times New Roman"/>
              <a:cs typeface="Times New Roman"/>
              <a:sym typeface="Times New Roman"/>
            </a:endParaRPr>
          </a:p>
        </p:txBody>
      </p:sp>
      <p:sp>
        <p:nvSpPr>
          <p:cNvPr id="351" name="Google Shape;351;p47"/>
          <p:cNvSpPr txBox="1"/>
          <p:nvPr/>
        </p:nvSpPr>
        <p:spPr>
          <a:xfrm>
            <a:off x="408750" y="702125"/>
            <a:ext cx="7828800" cy="4387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2"/>
                </a:solidFill>
                <a:latin typeface="Times New Roman"/>
                <a:ea typeface="Times New Roman"/>
                <a:cs typeface="Times New Roman"/>
                <a:sym typeface="Times New Roman"/>
              </a:rPr>
              <a:t>[11]   </a:t>
            </a:r>
            <a:r>
              <a:rPr lang="en-US">
                <a:solidFill>
                  <a:schemeClr val="dk1"/>
                </a:solidFill>
                <a:latin typeface="Times New Roman"/>
                <a:ea typeface="Times New Roman"/>
                <a:cs typeface="Times New Roman"/>
                <a:sym typeface="Times New Roman"/>
              </a:rPr>
              <a:t>M. Shahroz, M. F. Mushtaq, M. Ahmad, S. Ullah, A. Mehmood and G. S. Choi, "IoT-Based Smart Shopping Cart Using Radio Frequency Identification," in IEEE Access, vol. 8, pp. 68426-68438, 2020, doi: 10.1109/ACCESS.2020.2986681.</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[12]   P. Chandrasekar and T. Sangeetha, "Smart shopping cart with automatic billing system through RFID and ZigBee," International Conference on Information Communication and Embedded Systems (ICICES2014), 2014, pp. 1-4, doi: 10.1109/ICICES.2014.7033996.</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[13]   R. Li, T. Song, N. Capurso, J. Yu, J. Couture and X. Cheng, "IoT Applications on Secure Smart Shopping System," in IEEE Internet of Things Journal, vol. 4, no. 6, pp. 1945-1954, Dec. 2017, doi: 10.1109/JIOT.2017.2706698.</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[14] T. Athauda, J. C. L. Marin, J. Lee and N. C. Karmakar, "Robust Low-Cost Passive UHF RFID Based Smart Shopping Trolley," in  IEEE Journal of Radio Frequency Identification, vol. 2, no. 3, pp. 134-143, Sept. 2018, doi: 10.1109/JRFID.2018.2866087.</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[15]   S. Mekruksavanich, "Supermarket Shopping System using RFID as the IoT Application," 2020 Joint International Conference on Digital Arts, Media and Technology with ECTI Northern Section Conference on Electrical, Electronics, Computer and Telecommunications Engineering (ECTI DAMT &amp; NCON), 2020, pp. 83-86, doi: 10.1109/ECTIDAMTNCON48261.2020.9090714.</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4</a:t>
            </a:r>
            <a:endParaRPr/>
          </a:p>
        </p:txBody>
      </p:sp>
      <p:sp>
        <p:nvSpPr>
          <p:cNvPr id="135" name="Google Shape;135;p17"/>
          <p:cNvSpPr txBox="1"/>
          <p:nvPr>
            <p:ph idx="1" type="body"/>
          </p:nvPr>
        </p:nvSpPr>
        <p:spPr>
          <a:xfrm>
            <a:off x="1096964" y="404664"/>
            <a:ext cx="6908947" cy="609157"/>
          </a:xfrm>
          <a:prstGeom prst="rect">
            <a:avLst/>
          </a:prstGeom>
          <a:noFill/>
          <a:ln>
            <a:noFill/>
          </a:ln>
        </p:spPr>
        <p:txBody>
          <a:bodyPr anchorCtr="0" anchor="t" bIns="91425" lIns="91425" spcFirstLastPara="1" rIns="91425" wrap="square" tIns="91425">
            <a:noAutofit/>
          </a:bodyPr>
          <a:lstStyle/>
          <a:p>
            <a:pPr indent="0" lvl="0" marL="228600" rtl="0" algn="ctr">
              <a:spcBef>
                <a:spcPts val="0"/>
              </a:spcBef>
              <a:spcAft>
                <a:spcPts val="0"/>
              </a:spcAft>
              <a:buSzPts val="1400"/>
              <a:buNone/>
            </a:pPr>
            <a:r>
              <a:rPr b="1" lang="en-US" sz="4000">
                <a:solidFill>
                  <a:schemeClr val="dk2"/>
                </a:solidFill>
                <a:latin typeface="Times New Roman"/>
                <a:ea typeface="Times New Roman"/>
                <a:cs typeface="Times New Roman"/>
                <a:sym typeface="Times New Roman"/>
              </a:rPr>
              <a:t>Motivation</a:t>
            </a:r>
            <a:endParaRPr b="1" sz="4000">
              <a:latin typeface="Times New Roman"/>
              <a:ea typeface="Times New Roman"/>
              <a:cs typeface="Times New Roman"/>
              <a:sym typeface="Times New Roman"/>
            </a:endParaRPr>
          </a:p>
        </p:txBody>
      </p:sp>
      <p:sp>
        <p:nvSpPr>
          <p:cNvPr id="136" name="Google Shape;136;p17"/>
          <p:cNvSpPr txBox="1"/>
          <p:nvPr/>
        </p:nvSpPr>
        <p:spPr>
          <a:xfrm>
            <a:off x="812800" y="1556799"/>
            <a:ext cx="7835700" cy="2984400"/>
          </a:xfrm>
          <a:prstGeom prst="rect">
            <a:avLst/>
          </a:prstGeom>
          <a:noFill/>
          <a:ln>
            <a:noFill/>
          </a:ln>
        </p:spPr>
        <p:txBody>
          <a:bodyPr anchorCtr="0" anchor="t" bIns="45700" lIns="91425" spcFirstLastPara="1" rIns="91425" wrap="square" tIns="45700">
            <a:spAutoFit/>
          </a:bodyPr>
          <a:lstStyle/>
          <a:p>
            <a:pPr indent="-355600" lvl="0" marL="3429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We've seen long lines in supermarkets that take up the majority of our time.</a:t>
            </a:r>
            <a:endParaRPr sz="1800">
              <a:solidFill>
                <a:schemeClr val="dk1"/>
              </a:solidFill>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Consumers encounter numerous issues while shopping, such as the fear that the amount of money brought is insufficient. As a result, we may present the cost using this smart purchasing system.</a:t>
            </a:r>
            <a:endParaRPr sz="1800">
              <a:solidFill>
                <a:schemeClr val="dk1"/>
              </a:solidFill>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investment, manpower, and supermarket occupancy will all decrease for the supermarket owner.</a:t>
            </a:r>
            <a:endParaRPr sz="1800">
              <a:solidFill>
                <a:schemeClr val="dk1"/>
              </a:solidFill>
              <a:latin typeface="Times New Roman"/>
              <a:ea typeface="Times New Roman"/>
              <a:cs typeface="Times New Roman"/>
              <a:sym typeface="Times New Roman"/>
            </a:endParaRPr>
          </a:p>
          <a:p>
            <a:pPr indent="-355600" lvl="0" marL="3429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encourages people to shop in supermarkets.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idx="1" type="body"/>
          </p:nvPr>
        </p:nvSpPr>
        <p:spPr>
          <a:xfrm>
            <a:off x="1299842" y="404664"/>
            <a:ext cx="6394280"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Existing</a:t>
            </a:r>
            <a:r>
              <a:rPr b="1" lang="en-US" sz="4000">
                <a:solidFill>
                  <a:srgbClr val="1581AA"/>
                </a:solidFill>
                <a:latin typeface="Times New Roman"/>
                <a:ea typeface="Times New Roman"/>
                <a:cs typeface="Times New Roman"/>
                <a:sym typeface="Times New Roman"/>
              </a:rPr>
              <a:t> </a:t>
            </a:r>
            <a:r>
              <a:rPr b="1" lang="en-US" sz="4000">
                <a:solidFill>
                  <a:schemeClr val="dk2"/>
                </a:solidFill>
                <a:latin typeface="Times New Roman"/>
                <a:ea typeface="Times New Roman"/>
                <a:cs typeface="Times New Roman"/>
                <a:sym typeface="Times New Roman"/>
              </a:rPr>
              <a:t>System</a:t>
            </a:r>
            <a:endParaRPr b="1" sz="4000">
              <a:solidFill>
                <a:schemeClr val="dk2"/>
              </a:solidFill>
              <a:latin typeface="Times New Roman"/>
              <a:ea typeface="Times New Roman"/>
              <a:cs typeface="Times New Roman"/>
              <a:sym typeface="Times New Roman"/>
            </a:endParaRPr>
          </a:p>
        </p:txBody>
      </p:sp>
      <p:sp>
        <p:nvSpPr>
          <p:cNvPr id="142" name="Google Shape;142;p18"/>
          <p:cNvSpPr txBox="1"/>
          <p:nvPr>
            <p:ph idx="3" type="body"/>
          </p:nvPr>
        </p:nvSpPr>
        <p:spPr>
          <a:xfrm>
            <a:off x="932725" y="1286976"/>
            <a:ext cx="7278600" cy="502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935"/>
              <a:buFont typeface="Arial"/>
              <a:buNone/>
            </a:pPr>
            <a:r>
              <a:rPr lang="en-US" sz="1800">
                <a:latin typeface="Times New Roman"/>
                <a:ea typeface="Times New Roman"/>
                <a:cs typeface="Times New Roman"/>
                <a:sym typeface="Times New Roman"/>
              </a:rPr>
              <a:t>1) The traditional barcode system is currently in use at supermarkets and shopping centres.</a:t>
            </a:r>
            <a:endParaRPr sz="18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935"/>
              <a:buFont typeface="Arial"/>
              <a:buNone/>
            </a:pPr>
            <a:r>
              <a:rPr lang="en-US" sz="1800">
                <a:latin typeface="Times New Roman"/>
                <a:ea typeface="Times New Roman"/>
                <a:cs typeface="Times New Roman"/>
                <a:sym typeface="Times New Roman"/>
              </a:rPr>
              <a:t> 2) The drawback of such a system is that it can only scan a single product at a time. During the billing procedure, this takes a long time.</a:t>
            </a:r>
            <a:endParaRPr sz="18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935"/>
              <a:buFont typeface="Arial"/>
              <a:buNone/>
            </a:pPr>
            <a:r>
              <a:rPr lang="en-US" sz="1800">
                <a:latin typeface="Times New Roman"/>
                <a:ea typeface="Times New Roman"/>
                <a:cs typeface="Times New Roman"/>
                <a:sym typeface="Times New Roman"/>
              </a:rPr>
              <a:t>3) As a result of our effort, we have discovered a superior solution that aids in effective time management and bill generation at checkout.</a:t>
            </a:r>
            <a:endParaRPr sz="1800">
              <a:latin typeface="Times New Roman"/>
              <a:ea typeface="Times New Roman"/>
              <a:cs typeface="Times New Roman"/>
              <a:sym typeface="Times New Roman"/>
            </a:endParaRPr>
          </a:p>
        </p:txBody>
      </p:sp>
      <p:sp>
        <p:nvSpPr>
          <p:cNvPr id="143" name="Google Shape;143;p18"/>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body"/>
          </p:nvPr>
        </p:nvSpPr>
        <p:spPr>
          <a:xfrm>
            <a:off x="1344479" y="217139"/>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Literature Survey</a:t>
            </a:r>
            <a:endParaRPr b="1" sz="4000">
              <a:solidFill>
                <a:schemeClr val="dk2"/>
              </a:solidFill>
              <a:latin typeface="Times New Roman"/>
              <a:ea typeface="Times New Roman"/>
              <a:cs typeface="Times New Roman"/>
              <a:sym typeface="Times New Roman"/>
            </a:endParaRPr>
          </a:p>
        </p:txBody>
      </p:sp>
      <p:sp>
        <p:nvSpPr>
          <p:cNvPr id="149" name="Google Shape;149;p19"/>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50" name="Google Shape;150;p19"/>
          <p:cNvGraphicFramePr/>
          <p:nvPr/>
        </p:nvGraphicFramePr>
        <p:xfrm>
          <a:off x="334800" y="1099451"/>
          <a:ext cx="3000000" cy="3000000"/>
        </p:xfrm>
        <a:graphic>
          <a:graphicData uri="http://schemas.openxmlformats.org/drawingml/2006/table">
            <a:tbl>
              <a:tblPr bandRow="1" firstCol="1" firstRow="1">
                <a:noFill/>
                <a:tableStyleId>{82BD7E76-A123-4200-A64D-25C3C4AA6A4D}</a:tableStyleId>
              </a:tblPr>
              <a:tblGrid>
                <a:gridCol w="758300"/>
                <a:gridCol w="1705900"/>
                <a:gridCol w="1972450"/>
                <a:gridCol w="2079900"/>
                <a:gridCol w="1897100"/>
              </a:tblGrid>
              <a:tr h="79727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436900">
                <a:tc>
                  <a:txBody>
                    <a:bodyPr/>
                    <a:lstStyle/>
                    <a:p>
                      <a:pPr indent="0" lvl="0" marL="0" marR="0" rtl="0" algn="ctr">
                        <a:lnSpc>
                          <a:spcPct val="115000"/>
                        </a:lnSpc>
                        <a:spcBef>
                          <a:spcPts val="0"/>
                        </a:spcBef>
                        <a:spcAft>
                          <a:spcPts val="0"/>
                        </a:spcAft>
                        <a:buNone/>
                      </a:pPr>
                      <a:r>
                        <a:rPr lang="en-US" sz="11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Applications on Secure Smart Shopping System</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-Suhas B.M1, Tanu.N.Prabhu2</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The existing system of shopping is a long process and consumes lot of time like choosing the products, waiting in the queues, scanning the products and checking out.</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1)The cart is equipped with sophisticated microcontroller and sensors which reduce the time in billing as it would be scanning the items instantly  when the item is added to the cart</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2)This would totally eliminate the queues in the shopping centres.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Sensors and microcontrollers is easily available at a very cheap rate and could be equipped to each and every cart. It also focuses on security aspect, by ensuring that the payment has been</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processed before exit.</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idx="1" type="body"/>
          </p:nvPr>
        </p:nvSpPr>
        <p:spPr>
          <a:xfrm>
            <a:off x="1299842" y="19921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Literature Survey</a:t>
            </a:r>
            <a:endParaRPr b="1" sz="4000">
              <a:solidFill>
                <a:schemeClr val="dk2"/>
              </a:solidFill>
              <a:latin typeface="Times New Roman"/>
              <a:ea typeface="Times New Roman"/>
              <a:cs typeface="Times New Roman"/>
              <a:sym typeface="Times New Roman"/>
            </a:endParaRPr>
          </a:p>
        </p:txBody>
      </p:sp>
      <p:sp>
        <p:nvSpPr>
          <p:cNvPr id="156" name="Google Shape;156;p20"/>
          <p:cNvSpPr txBox="1"/>
          <p:nvPr>
            <p:ph idx="12" type="sldNum"/>
          </p:nvPr>
        </p:nvSpPr>
        <p:spPr>
          <a:xfrm>
            <a:off x="511175" y="5670550"/>
            <a:ext cx="585788" cy="2730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57" name="Google Shape;157;p20"/>
          <p:cNvGraphicFramePr/>
          <p:nvPr/>
        </p:nvGraphicFramePr>
        <p:xfrm>
          <a:off x="217425" y="1081526"/>
          <a:ext cx="3000000" cy="3000000"/>
        </p:xfrm>
        <a:graphic>
          <a:graphicData uri="http://schemas.openxmlformats.org/drawingml/2006/table">
            <a:tbl>
              <a:tblPr bandRow="1" firstCol="1" firstRow="1">
                <a:noFill/>
                <a:tableStyleId>{82BD7E76-A123-4200-A64D-25C3C4AA6A4D}</a:tableStyleId>
              </a:tblPr>
              <a:tblGrid>
                <a:gridCol w="784925"/>
                <a:gridCol w="1815450"/>
                <a:gridCol w="1947175"/>
                <a:gridCol w="2197850"/>
                <a:gridCol w="1963725"/>
              </a:tblGrid>
              <a:tr h="78940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3958675">
                <a:tc>
                  <a:txBody>
                    <a:bodyPr/>
                    <a:lstStyle/>
                    <a:p>
                      <a:pPr indent="0" lvl="0" marL="0" marR="0" rtl="0" algn="ctr">
                        <a:lnSpc>
                          <a:spcPct val="115000"/>
                        </a:lnSpc>
                        <a:spcBef>
                          <a:spcPts val="0"/>
                        </a:spcBef>
                        <a:spcAft>
                          <a:spcPts val="0"/>
                        </a:spcAft>
                        <a:buNone/>
                      </a:pPr>
                      <a:r>
                        <a:rPr lang="en-US" sz="1100">
                          <a:latin typeface="Libre Baskerville"/>
                          <a:ea typeface="Libre Baskerville"/>
                          <a:cs typeface="Libre Baskerville"/>
                          <a:sym typeface="Libre Baskerville"/>
                        </a:rPr>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IoT Application on Smart and Secure Shopping System using RFID, ZigBee and Gossamer Protocol.</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-Purva S. Puranik1 , Parikshit N. Mahalle2 </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Security: The communications between server and other entities of smart shopping system should be resistant to any eavesdropper who actively monitors the traffic.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1)The security is implemented using cryptography.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2)Symmetric keys are generated for every request response cycle. And before processing any data, validation is performed via message authentication code(MAC).</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3)The messages are encrypted using Gosammer algorithm.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The proposed secure smart shopping system utilizes RFID technology, Zig-Bee technology as well as the Gossamer protocol.</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By doing so, the departmental stores will also benefit by fast and secure inventory, improved customer service, etc. </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Literature Survey</a:t>
            </a:r>
            <a:endParaRPr b="1" sz="4000">
              <a:solidFill>
                <a:schemeClr val="dk2"/>
              </a:solidFill>
              <a:latin typeface="Times New Roman"/>
              <a:ea typeface="Times New Roman"/>
              <a:cs typeface="Times New Roman"/>
              <a:sym typeface="Times New Roman"/>
            </a:endParaRPr>
          </a:p>
        </p:txBody>
      </p:sp>
      <p:sp>
        <p:nvSpPr>
          <p:cNvPr id="163" name="Google Shape;163;p21"/>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64" name="Google Shape;164;p21"/>
          <p:cNvGraphicFramePr/>
          <p:nvPr/>
        </p:nvGraphicFramePr>
        <p:xfrm>
          <a:off x="217438" y="1188976"/>
          <a:ext cx="3000000" cy="3000000"/>
        </p:xfrm>
        <a:graphic>
          <a:graphicData uri="http://schemas.openxmlformats.org/drawingml/2006/table">
            <a:tbl>
              <a:tblPr bandRow="1" firstCol="1" firstRow="1">
                <a:noFill/>
                <a:tableStyleId>{82BD7E76-A123-4200-A64D-25C3C4AA6A4D}</a:tableStyleId>
              </a:tblPr>
              <a:tblGrid>
                <a:gridCol w="784925"/>
                <a:gridCol w="1779625"/>
                <a:gridCol w="2036700"/>
                <a:gridCol w="2144150"/>
                <a:gridCol w="1963725"/>
              </a:tblGrid>
              <a:tr h="820025">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3818500">
                <a:tc>
                  <a:txBody>
                    <a:bodyPr/>
                    <a:lstStyle/>
                    <a:p>
                      <a:pPr indent="0" lvl="0" marL="0" marR="0" rtl="0" algn="ctr">
                        <a:lnSpc>
                          <a:spcPct val="115000"/>
                        </a:lnSpc>
                        <a:spcBef>
                          <a:spcPts val="0"/>
                        </a:spcBef>
                        <a:spcAft>
                          <a:spcPts val="0"/>
                        </a:spcAft>
                        <a:buNone/>
                      </a:pPr>
                      <a:r>
                        <a:rPr lang="en-US" sz="1100">
                          <a:latin typeface="Libre Baskerville"/>
                          <a:ea typeface="Libre Baskerville"/>
                          <a:cs typeface="Libre Baskerville"/>
                          <a:sym typeface="Libre Baskerville"/>
                        </a:rPr>
                        <a:t>3</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SMART SHOPPING TROLLEY USING RFID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P.T. Sivagurunathan#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 Seema*, M. Shalini*,</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The traditional barcode scanner would be able to scan only one item at a time, and it also requires the product to be placed in line of sight with the scanner.</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600">
                          <a:latin typeface="Times New Roman"/>
                          <a:ea typeface="Times New Roman"/>
                          <a:cs typeface="Times New Roman"/>
                          <a:sym typeface="Times New Roman"/>
                        </a:rPr>
                        <a:t>1)This paper shows the advantages of using RFID tags over barcodes.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2)Using RFID reader it just has to be in the vicinity and it would be detected.</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Researchers have added a feature to delete the products if it is mistakenly scanned.</a:t>
                      </a:r>
                      <a:endParaRPr sz="16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Instantly the cart will enable the customers to scan their products and give the bill immediately. Eventually the checkout time is reduced for the customer.</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idx="1" type="body"/>
          </p:nvPr>
        </p:nvSpPr>
        <p:spPr>
          <a:xfrm>
            <a:off x="1299842" y="404664"/>
            <a:ext cx="63942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b="1" lang="en-US" sz="4000">
                <a:solidFill>
                  <a:schemeClr val="dk2"/>
                </a:solidFill>
                <a:latin typeface="Times New Roman"/>
                <a:ea typeface="Times New Roman"/>
                <a:cs typeface="Times New Roman"/>
                <a:sym typeface="Times New Roman"/>
              </a:rPr>
              <a:t>Literature Survey</a:t>
            </a:r>
            <a:endParaRPr b="1" sz="4000">
              <a:solidFill>
                <a:schemeClr val="dk2"/>
              </a:solidFill>
              <a:latin typeface="Times New Roman"/>
              <a:ea typeface="Times New Roman"/>
              <a:cs typeface="Times New Roman"/>
              <a:sym typeface="Times New Roman"/>
            </a:endParaRPr>
          </a:p>
        </p:txBody>
      </p:sp>
      <p:sp>
        <p:nvSpPr>
          <p:cNvPr id="170" name="Google Shape;170;p22"/>
          <p:cNvSpPr txBox="1"/>
          <p:nvPr>
            <p:ph idx="12" type="sldNum"/>
          </p:nvPr>
        </p:nvSpPr>
        <p:spPr>
          <a:xfrm>
            <a:off x="511175" y="5670550"/>
            <a:ext cx="585900" cy="27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6</a:t>
            </a:r>
            <a:endParaRPr/>
          </a:p>
        </p:txBody>
      </p:sp>
      <p:graphicFrame>
        <p:nvGraphicFramePr>
          <p:cNvPr id="171" name="Google Shape;171;p22"/>
          <p:cNvGraphicFramePr/>
          <p:nvPr/>
        </p:nvGraphicFramePr>
        <p:xfrm>
          <a:off x="217438" y="1188976"/>
          <a:ext cx="3000000" cy="3000000"/>
        </p:xfrm>
        <a:graphic>
          <a:graphicData uri="http://schemas.openxmlformats.org/drawingml/2006/table">
            <a:tbl>
              <a:tblPr bandRow="1" firstCol="1" firstRow="1">
                <a:noFill/>
                <a:tableStyleId>{82BD7E76-A123-4200-A64D-25C3C4AA6A4D}</a:tableStyleId>
              </a:tblPr>
              <a:tblGrid>
                <a:gridCol w="784925"/>
                <a:gridCol w="1940800"/>
                <a:gridCol w="1839725"/>
                <a:gridCol w="2179950"/>
                <a:gridCol w="1963725"/>
              </a:tblGrid>
              <a:tr h="753200">
                <a:tc>
                  <a:txBody>
                    <a:bodyPr/>
                    <a:lstStyle/>
                    <a:p>
                      <a:pPr indent="0" lvl="0" marL="0" marR="0" rtl="0" algn="ctr">
                        <a:lnSpc>
                          <a:spcPct val="115000"/>
                        </a:lnSpc>
                        <a:spcBef>
                          <a:spcPts val="0"/>
                        </a:spcBef>
                        <a:spcAft>
                          <a:spcPts val="0"/>
                        </a:spcAft>
                        <a:buNone/>
                      </a:pPr>
                      <a:r>
                        <a:rPr lang="en-US" sz="1100" u="none" cap="none" strike="noStrike"/>
                        <a:t>SL.NO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Title of the Paper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Problem Addressed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Authors Approach / Method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100" u="none" cap="none" strike="noStrike"/>
                        <a:t>Results </a:t>
                      </a:r>
                      <a:endParaRPr sz="1100" u="none" cap="none" strike="noStrike">
                        <a:latin typeface="Calibri"/>
                        <a:ea typeface="Calibri"/>
                        <a:cs typeface="Calibri"/>
                        <a:sym typeface="Calibri"/>
                      </a:endParaRPr>
                    </a:p>
                  </a:txBody>
                  <a:tcPr marT="0" marB="0" marR="68575" marL="68575"/>
                </a:tc>
              </a:tr>
              <a:tr h="4552675">
                <a:tc>
                  <a:txBody>
                    <a:bodyPr/>
                    <a:lstStyle/>
                    <a:p>
                      <a:pPr indent="0" lvl="0" marL="0" marR="0" rtl="0" algn="ctr">
                        <a:lnSpc>
                          <a:spcPct val="115000"/>
                        </a:lnSpc>
                        <a:spcBef>
                          <a:spcPts val="0"/>
                        </a:spcBef>
                        <a:spcAft>
                          <a:spcPts val="0"/>
                        </a:spcAft>
                        <a:buNone/>
                      </a:pPr>
                      <a:r>
                        <a:rPr lang="en-US" sz="1100">
                          <a:latin typeface="Libre Baskerville"/>
                          <a:ea typeface="Libre Baskerville"/>
                          <a:cs typeface="Libre Baskerville"/>
                          <a:sym typeface="Libre Baskerville"/>
                        </a:rPr>
                        <a:t>4</a:t>
                      </a:r>
                      <a:endParaRPr sz="11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The research of the application of the binary search algorithm of RFID system in the supermarket shopping information identification</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Ling Wu1,2* , Sheng Liu1 , Baoling Zhao1 , Weinan Wu1,3 and Baozhong Zhu</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Currently, the method to solve the problem is time division multiple access (TDMA) [8].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 However, due to the special nature of supermarket shopping system, the efficiency of the algorithm is too low.</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1)Binary search algorithm is used to eliminate the problem of collisions.</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2)Binary search algorithm refers to a unique sequence code (UID) based on the identification tag. </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3)The reader sends a request command to choose a set of labels; If the reader test out the collision, it is necessary to do the next search in a smaller range</a:t>
                      </a:r>
                      <a:endParaRPr sz="16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Incorporation of this algorithm helps in improved performance and a rapid checkout rate.</a:t>
                      </a:r>
                      <a:endParaRPr sz="1600">
                        <a:latin typeface="Times New Roman"/>
                        <a:ea typeface="Times New Roman"/>
                        <a:cs typeface="Times New Roman"/>
                        <a:sym typeface="Times New Roman"/>
                      </a:endParaRPr>
                    </a:p>
                    <a:p>
                      <a:pPr indent="0" lvl="0" marL="0" marR="0" rtl="0" algn="l">
                        <a:spcBef>
                          <a:spcPts val="0"/>
                        </a:spcBef>
                        <a:spcAft>
                          <a:spcPts val="0"/>
                        </a:spcAft>
                        <a:buNone/>
                      </a:pPr>
                      <a:r>
                        <a:rPr lang="en-US" sz="1600">
                          <a:latin typeface="Times New Roman"/>
                          <a:ea typeface="Times New Roman"/>
                          <a:cs typeface="Times New Roman"/>
                          <a:sym typeface="Times New Roman"/>
                        </a:rPr>
                        <a:t>Helps in faster checkout even if there are large number of items.</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