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Libre Franklin"/>
      <p:regular r:id="rId25"/>
      <p:bold r:id="rId26"/>
      <p:italic r:id="rId27"/>
      <p:boldItalic r:id="rId28"/>
    </p:embeddedFont>
    <p:embeddedFont>
      <p:font typeface="Libre Baskerville"/>
      <p:regular r:id="rId29"/>
      <p:bold r:id="rId30"/>
      <p:italic r:id="rId31"/>
    </p:embeddedFont>
    <p:embeddedFont>
      <p:font typeface="Old Standard TT"/>
      <p:regular r:id="rId32"/>
      <p:bold r:id="rId33"/>
      <p: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7D031B-F52B-4788-A1A1-768E667663CE}">
  <a:tblStyle styleId="{887D031B-F52B-4788-A1A1-768E667663CE}"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Baskervill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italic.fntdata"/><Relationship Id="rId30" Type="http://schemas.openxmlformats.org/officeDocument/2006/relationships/font" Target="fonts/LibreBaskerville-bold.fntdata"/><Relationship Id="rId11" Type="http://schemas.openxmlformats.org/officeDocument/2006/relationships/slide" Target="slides/slide5.xml"/><Relationship Id="rId33" Type="http://schemas.openxmlformats.org/officeDocument/2006/relationships/font" Target="fonts/OldStandardTT-bold.fntdata"/><Relationship Id="rId10" Type="http://schemas.openxmlformats.org/officeDocument/2006/relationships/slide" Target="slides/slide4.xml"/><Relationship Id="rId32" Type="http://schemas.openxmlformats.org/officeDocument/2006/relationships/font" Target="fonts/OldStandardTT-regular.fntdata"/><Relationship Id="rId13" Type="http://schemas.openxmlformats.org/officeDocument/2006/relationships/slide" Target="slides/slide7.xml"/><Relationship Id="rId35" Type="http://schemas.openxmlformats.org/officeDocument/2006/relationships/font" Target="fonts/CenturyGothic-regular.fntdata"/><Relationship Id="rId12" Type="http://schemas.openxmlformats.org/officeDocument/2006/relationships/slide" Target="slides/slide6.xml"/><Relationship Id="rId34" Type="http://schemas.openxmlformats.org/officeDocument/2006/relationships/font" Target="fonts/OldStandardTT-italic.fntdata"/><Relationship Id="rId15" Type="http://schemas.openxmlformats.org/officeDocument/2006/relationships/slide" Target="slides/slide9.xml"/><Relationship Id="rId37" Type="http://schemas.openxmlformats.org/officeDocument/2006/relationships/font" Target="fonts/CenturyGothic-italic.fntdata"/><Relationship Id="rId14" Type="http://schemas.openxmlformats.org/officeDocument/2006/relationships/slide" Target="slides/slide8.xml"/><Relationship Id="rId36"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enturyGothic-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f70b37b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4" name="Google Shape;174;g105f70b37b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b64fc7f0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1" name="Google Shape;181;gcfb64fc7f0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f70b37be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8" name="Google Shape;188;g105f70b37be_1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f70b37be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g105f70b37be_1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f70b37be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2" name="Google Shape;202;g105f70b37be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9" name="Google Shape;2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b64fc7f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3" name="Google Shape;223;gcfb64fc7f0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30" name="Google Shape;2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b64fc7f0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0" name="Google Shape;160;gcfb64fc7f0_2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f70b37b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7" name="Google Shape;167;g105f70b37be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3">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11"/>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3" name="Google Shape;93;p11"/>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4" name="Google Shape;94;p11"/>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5" name="Google Shape;95;p11"/>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9" name="Google Shape;9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3"/>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3"/>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5" name="Google Shape;105;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4" name="Shape 34"/>
        <p:cNvGrpSpPr/>
        <p:nvPr/>
      </p:nvGrpSpPr>
      <p:grpSpPr>
        <a:xfrm>
          <a:off x="0" y="0"/>
          <a:ext cx="0" cy="0"/>
          <a:chOff x="0" y="0"/>
          <a:chExt cx="0" cy="0"/>
        </a:xfrm>
      </p:grpSpPr>
      <p:sp>
        <p:nvSpPr>
          <p:cNvPr id="35" name="Google Shape;35;p4"/>
          <p:cNvSpPr/>
          <p:nvPr>
            <p:ph idx="2" type="pic"/>
          </p:nvPr>
        </p:nvSpPr>
        <p:spPr>
          <a:xfrm>
            <a:off x="3429000" y="1295400"/>
            <a:ext cx="2362200" cy="4267200"/>
          </a:xfrm>
          <a:prstGeom prst="rect">
            <a:avLst/>
          </a:prstGeom>
          <a:noFill/>
          <a:ln>
            <a:noFill/>
          </a:ln>
        </p:spPr>
      </p:sp>
      <p:sp>
        <p:nvSpPr>
          <p:cNvPr id="36" name="Google Shape;36;p4"/>
          <p:cNvSpPr txBox="1"/>
          <p:nvPr>
            <p:ph idx="1" type="body"/>
          </p:nvPr>
        </p:nvSpPr>
        <p:spPr>
          <a:xfrm>
            <a:off x="381000" y="76200"/>
            <a:ext cx="41910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7" name="Google Shape;37;p4"/>
          <p:cNvSpPr txBox="1"/>
          <p:nvPr>
            <p:ph idx="3" type="body"/>
          </p:nvPr>
        </p:nvSpPr>
        <p:spPr>
          <a:xfrm>
            <a:off x="4800600" y="76200"/>
            <a:ext cx="32766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8" name="Google Shape;38;p4"/>
          <p:cNvSpPr txBox="1"/>
          <p:nvPr>
            <p:ph idx="10" type="dt"/>
          </p:nvPr>
        </p:nvSpPr>
        <p:spPr>
          <a:xfrm>
            <a:off x="7772401" y="6136218"/>
            <a:ext cx="766763" cy="368300"/>
          </a:xfrm>
          <a:prstGeom prst="rect">
            <a:avLst/>
          </a:prstGeom>
          <a:noFill/>
          <a:ln>
            <a:noFill/>
          </a:ln>
        </p:spPr>
        <p:txBody>
          <a:bodyPr anchorCtr="0" anchor="ctr" bIns="91425" lIns="91425" spcFirstLastPara="1" rIns="91425" wrap="square" tIns="91425">
            <a:noAutofit/>
          </a:bodyPr>
          <a:lstStyle>
            <a:lvl1pPr lvl="0" algn="r">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39" name="Google Shape;39;p4"/>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40" name="Google Shape;40;p4"/>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1pPr>
            <a:lvl2pPr indent="0" lvl="1"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2pPr>
            <a:lvl3pPr indent="0" lvl="2"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3pPr>
            <a:lvl4pPr indent="0" lvl="3"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4pPr>
            <a:lvl5pPr indent="0" lvl="4"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5pPr>
            <a:lvl6pPr indent="0" lvl="5"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6pPr>
            <a:lvl7pPr indent="0" lvl="6"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7pPr>
            <a:lvl8pPr indent="0" lvl="7"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8pPr>
            <a:lvl9pPr indent="0" lvl="8"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r>
              <a:rPr lang="en-US"/>
              <a:t>1</a:t>
            </a:r>
            <a:endParaRPr b="0" i="0"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5" name="Shape 45"/>
        <p:cNvGrpSpPr/>
        <p:nvPr/>
      </p:nvGrpSpPr>
      <p:grpSpPr>
        <a:xfrm>
          <a:off x="0" y="0"/>
          <a:ext cx="0" cy="0"/>
          <a:chOff x="0" y="0"/>
          <a:chExt cx="0" cy="0"/>
        </a:xfrm>
      </p:grpSpPr>
      <p:sp>
        <p:nvSpPr>
          <p:cNvPr id="46" name="Google Shape;46;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7" name="Google Shape;47;p6"/>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8" name="Google Shape;48;p6"/>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3" name="Google Shape;53;p6"/>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4" name="Google Shape;54;p6"/>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5" name="Google Shape;55;p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9" name="Google Shape;79;p10"/>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0" name="Google Shape;80;p1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lang="en-US"/>
              <a:t>Project Title</a:t>
            </a:r>
            <a:endParaRPr/>
          </a:p>
        </p:txBody>
      </p:sp>
      <p:sp>
        <p:nvSpPr>
          <p:cNvPr id="113" name="Google Shape;113;p14"/>
          <p:cNvSpPr txBox="1"/>
          <p:nvPr/>
        </p:nvSpPr>
        <p:spPr>
          <a:xfrm>
            <a:off x="5652120" y="3212976"/>
            <a:ext cx="3024336" cy="1944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530"/>
              <a:buFont typeface="Noto Sans Symbols"/>
              <a:buNone/>
            </a:pPr>
            <a:r>
              <a:rPr b="1" i="0" lang="en-US" sz="1800" u="none" cap="none" strike="noStrike">
                <a:solidFill>
                  <a:srgbClr val="000000"/>
                </a:solidFill>
                <a:latin typeface="Arial"/>
                <a:ea typeface="Arial"/>
                <a:cs typeface="Arial"/>
                <a:sym typeface="Arial"/>
              </a:rPr>
              <a:t>Under the Guidance of</a:t>
            </a:r>
            <a:endParaRPr/>
          </a:p>
          <a:p>
            <a:pPr indent="0" lvl="0" marL="0" marR="0" rtl="0" algn="l">
              <a:spcBef>
                <a:spcPts val="580"/>
              </a:spcBef>
              <a:spcAft>
                <a:spcPts val="0"/>
              </a:spcAft>
              <a:buClr>
                <a:schemeClr val="accent1"/>
              </a:buClr>
              <a:buSzPts val="1530"/>
              <a:buFont typeface="Noto Sans Symbols"/>
              <a:buNone/>
            </a:pPr>
            <a:r>
              <a:t/>
            </a:r>
            <a:endParaRPr b="1" i="0" sz="1800" u="none" cap="none" strike="noStrike">
              <a:solidFill>
                <a:srgbClr val="000000"/>
              </a:solidFill>
              <a:latin typeface="Arial"/>
              <a:ea typeface="Arial"/>
              <a:cs typeface="Arial"/>
              <a:sym typeface="Arial"/>
            </a:endParaRPr>
          </a:p>
          <a:p>
            <a:pPr indent="0" lvl="0" marL="0" marR="0" rtl="0" algn="ctr">
              <a:spcBef>
                <a:spcPts val="580"/>
              </a:spcBef>
              <a:spcAft>
                <a:spcPts val="0"/>
              </a:spcAft>
              <a:buClr>
                <a:schemeClr val="accent1"/>
              </a:buClr>
              <a:buSzPts val="1530"/>
              <a:buFont typeface="Noto Sans Symbols"/>
              <a:buNone/>
            </a:pPr>
            <a:r>
              <a:rPr b="0" i="0" lang="en-US" sz="1800" u="none" cap="none" strike="noStrike">
                <a:solidFill>
                  <a:srgbClr val="000000"/>
                </a:solidFill>
                <a:latin typeface="Arial"/>
                <a:ea typeface="Arial"/>
                <a:cs typeface="Arial"/>
                <a:sym typeface="Arial"/>
              </a:rPr>
              <a:t>Dr./Prof. Guide Name</a:t>
            </a:r>
            <a:endParaRPr/>
          </a:p>
          <a:p>
            <a:pPr indent="0" lvl="0" marL="0" marR="0" rtl="0" algn="ctr">
              <a:spcBef>
                <a:spcPts val="580"/>
              </a:spcBef>
              <a:spcAft>
                <a:spcPts val="0"/>
              </a:spcAft>
              <a:buClr>
                <a:schemeClr val="accent1"/>
              </a:buClr>
              <a:buSzPts val="1530"/>
              <a:buFont typeface="Noto Sans Symbols"/>
              <a:buNone/>
            </a:pPr>
            <a:r>
              <a:rPr lang="en-US" sz="1800"/>
              <a:t>Sindhu S</a:t>
            </a:r>
            <a:endParaRPr b="0" i="0" sz="1800" u="none" cap="none" strike="noStrike">
              <a:solidFill>
                <a:srgbClr val="000000"/>
              </a:solidFill>
              <a:latin typeface="Arial"/>
              <a:ea typeface="Arial"/>
              <a:cs typeface="Arial"/>
              <a:sym typeface="Arial"/>
            </a:endParaRPr>
          </a:p>
          <a:p>
            <a:pPr indent="0" lvl="0" marL="0" marR="0" rtl="0" algn="ctr">
              <a:spcBef>
                <a:spcPts val="580"/>
              </a:spcBef>
              <a:spcAft>
                <a:spcPts val="0"/>
              </a:spcAft>
              <a:buClr>
                <a:schemeClr val="accent1"/>
              </a:buClr>
              <a:buSzPts val="1530"/>
              <a:buFont typeface="Noto Sans Symbols"/>
              <a:buNone/>
            </a:pPr>
            <a:r>
              <a:rPr b="0" i="0" lang="en-US" sz="1800" u="none" cap="none" strike="noStrike">
                <a:solidFill>
                  <a:srgbClr val="000000"/>
                </a:solidFill>
                <a:latin typeface="Arial"/>
                <a:ea typeface="Arial"/>
                <a:cs typeface="Arial"/>
                <a:sym typeface="Arial"/>
              </a:rPr>
              <a:t>Department of ISE</a:t>
            </a:r>
            <a:endParaRPr b="0" i="0" sz="1800" u="none" cap="none" strike="noStrike">
              <a:solidFill>
                <a:srgbClr val="000000"/>
              </a:solidFill>
              <a:latin typeface="Arial"/>
              <a:ea typeface="Arial"/>
              <a:cs typeface="Arial"/>
              <a:sym typeface="Arial"/>
            </a:endParaRPr>
          </a:p>
        </p:txBody>
      </p:sp>
      <p:sp>
        <p:nvSpPr>
          <p:cNvPr id="114" name="Google Shape;114;p14"/>
          <p:cNvSpPr txBox="1"/>
          <p:nvPr/>
        </p:nvSpPr>
        <p:spPr>
          <a:xfrm>
            <a:off x="1403648" y="188640"/>
            <a:ext cx="7488832" cy="1224136"/>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spcBef>
                <a:spcPts val="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BMS College of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Department of Information Science and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CAPSTONE PROJECT PHASE -1 </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Review - I</a:t>
            </a:r>
            <a:endParaRPr b="1" i="0" sz="2600" u="none" cap="none" strike="noStrike">
              <a:solidFill>
                <a:schemeClr val="dk2"/>
              </a:solidFill>
              <a:latin typeface="Libre Baskerville"/>
              <a:ea typeface="Libre Baskerville"/>
              <a:cs typeface="Libre Baskerville"/>
              <a:sym typeface="Libre Baskerville"/>
            </a:endParaRPr>
          </a:p>
        </p:txBody>
      </p:sp>
      <p:pic>
        <p:nvPicPr>
          <p:cNvPr descr="Related image" id="115" name="Google Shape;115;p14"/>
          <p:cNvPicPr preferRelativeResize="0"/>
          <p:nvPr/>
        </p:nvPicPr>
        <p:blipFill rotWithShape="1">
          <a:blip r:embed="rId3">
            <a:alphaModFix/>
          </a:blip>
          <a:srcRect b="0" l="0" r="0" t="0"/>
          <a:stretch/>
        </p:blipFill>
        <p:spPr>
          <a:xfrm>
            <a:off x="456134" y="195450"/>
            <a:ext cx="1019522" cy="992334"/>
          </a:xfrm>
          <a:prstGeom prst="rect">
            <a:avLst/>
          </a:prstGeom>
          <a:noFill/>
          <a:ln>
            <a:noFill/>
          </a:ln>
        </p:spPr>
      </p:pic>
      <p:sp>
        <p:nvSpPr>
          <p:cNvPr id="116" name="Google Shape;116;p14"/>
          <p:cNvSpPr/>
          <p:nvPr/>
        </p:nvSpPr>
        <p:spPr>
          <a:xfrm>
            <a:off x="179512" y="3074516"/>
            <a:ext cx="3255169" cy="229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Batch No:-</a:t>
            </a: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Project Team  Members: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chemeClr val="dk1"/>
              </a:buClr>
              <a:buSzPts val="1800"/>
              <a:buFont typeface="Libre Baskerville"/>
              <a:buNone/>
            </a:pPr>
            <a:r>
              <a:t/>
            </a:r>
            <a:endParaRPr b="0" i="0" sz="1800" u="none" cap="none" strike="noStrike">
              <a:solidFill>
                <a:srgbClr val="000000"/>
              </a:solidFill>
              <a:latin typeface="Arial"/>
              <a:ea typeface="Arial"/>
              <a:cs typeface="Arial"/>
              <a:sym typeface="Arial"/>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Calibri"/>
                <a:ea typeface="Calibri"/>
                <a:cs typeface="Calibri"/>
                <a:sym typeface="Calibri"/>
              </a:rPr>
              <a:t>Prajwal Kulkarni - 1BM18IS067</a:t>
            </a:r>
            <a:endParaRPr b="1" sz="1800">
              <a:solidFill>
                <a:srgbClr val="3F3F3F"/>
              </a:solidFill>
              <a:latin typeface="Calibri"/>
              <a:ea typeface="Calibri"/>
              <a:cs typeface="Calibri"/>
              <a:sym typeface="Calibri"/>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Calibri"/>
                <a:ea typeface="Calibri"/>
                <a:cs typeface="Calibri"/>
                <a:sym typeface="Calibri"/>
              </a:rPr>
              <a:t>Pramila Dalavai - 1BM18IS068</a:t>
            </a:r>
            <a:endParaRPr b="1" sz="1800">
              <a:solidFill>
                <a:srgbClr val="3F3F3F"/>
              </a:solidFill>
              <a:latin typeface="Calibri"/>
              <a:ea typeface="Calibri"/>
              <a:cs typeface="Calibri"/>
              <a:sym typeface="Calibri"/>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Calibri"/>
                <a:ea typeface="Calibri"/>
                <a:cs typeface="Calibri"/>
                <a:sym typeface="Calibri"/>
              </a:rPr>
              <a:t>Samarth - 1BM18IS088</a:t>
            </a:r>
            <a:endParaRPr b="1" sz="180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77" name="Google Shape;177;p23"/>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78" name="Google Shape;178;p23"/>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75320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55267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900">
                          <a:latin typeface="Calibri"/>
                          <a:ea typeface="Calibri"/>
                          <a:cs typeface="Calibri"/>
                          <a:sym typeface="Calibri"/>
                        </a:rPr>
                        <a:t>Smart Cart For Automatic Billing With Integrated Rfid System</a:t>
                      </a:r>
                      <a:endParaRPr sz="1900">
                        <a:latin typeface="Calibri"/>
                        <a:ea typeface="Calibri"/>
                        <a:cs typeface="Calibri"/>
                        <a:sym typeface="Calibri"/>
                      </a:endParaRPr>
                    </a:p>
                    <a:p>
                      <a:pPr indent="0" lvl="0" marL="0" marR="0" rtl="0" algn="l">
                        <a:spcBef>
                          <a:spcPts val="0"/>
                        </a:spcBef>
                        <a:spcAft>
                          <a:spcPts val="0"/>
                        </a:spcAft>
                        <a:buNone/>
                      </a:pPr>
                      <a:r>
                        <a:rPr lang="en-US" sz="1500">
                          <a:latin typeface="Calibri"/>
                          <a:ea typeface="Calibri"/>
                          <a:cs typeface="Calibri"/>
                          <a:sym typeface="Calibri"/>
                        </a:rPr>
                        <a:t>-Ravi Kumar2 , Manish Rathore3 , Shivashish Saha4 , Raji C.5</a:t>
                      </a:r>
                      <a:endParaRPr sz="15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The existing smart shopping system does reducer the time spent at the billing counters.</a:t>
                      </a:r>
                      <a:endParaRPr sz="1500">
                        <a:latin typeface="Calibri"/>
                        <a:ea typeface="Calibri"/>
                        <a:cs typeface="Calibri"/>
                        <a:sym typeface="Calibri"/>
                      </a:endParaRPr>
                    </a:p>
                    <a:p>
                      <a:pPr indent="0" lvl="0" marL="0" marR="0" rtl="0" algn="l">
                        <a:spcBef>
                          <a:spcPts val="0"/>
                        </a:spcBef>
                        <a:spcAft>
                          <a:spcPts val="0"/>
                        </a:spcAft>
                        <a:buNone/>
                      </a:pPr>
                      <a:r>
                        <a:rPr lang="en-US" sz="1500">
                          <a:latin typeface="Calibri"/>
                          <a:ea typeface="Calibri"/>
                          <a:cs typeface="Calibri"/>
                          <a:sym typeface="Calibri"/>
                        </a:rPr>
                        <a:t>But, initially it’d take time for the customers to get adjusted to the system on the user experience front.</a:t>
                      </a:r>
                      <a:endParaRPr sz="15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a:latin typeface="Century Gothic"/>
                          <a:ea typeface="Century Gothic"/>
                          <a:cs typeface="Century Gothic"/>
                          <a:sym typeface="Century Gothic"/>
                        </a:rPr>
                        <a:t>In this smart cart system they have used the Arduino board, ZigBee module and  thin film transistor screen.</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The researchers have introduced the display unit where it not only displays the cost it also displays the offers and comparison of the other products.</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Billing unit is introduced where the costumer ends the shopping and navigates to the billing unit and the automated billing is generated and the payment is done.</a:t>
                      </a:r>
                      <a:endParaRPr>
                        <a:latin typeface="Century Gothic"/>
                        <a:ea typeface="Century Gothic"/>
                        <a:cs typeface="Century Gothic"/>
                        <a:sym typeface="Century Gothic"/>
                      </a:endParaRPr>
                    </a:p>
                    <a:p>
                      <a:pPr indent="0" lvl="0" marL="0" marR="0" rtl="0" algn="l">
                        <a:spcBef>
                          <a:spcPts val="0"/>
                        </a:spcBef>
                        <a:spcAft>
                          <a:spcPts val="0"/>
                        </a:spcAft>
                        <a:buNone/>
                      </a:pPr>
                      <a:r>
                        <a:t/>
                      </a:r>
                      <a:endParaRPr>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sz="1500">
                          <a:latin typeface="Century Gothic"/>
                          <a:ea typeface="Century Gothic"/>
                          <a:cs typeface="Century Gothic"/>
                          <a:sym typeface="Century Gothic"/>
                        </a:rPr>
                        <a:t>The main intention of the paper is the model should be user friendly and even a common person can use the model.</a:t>
                      </a:r>
                      <a:endParaRPr sz="1500">
                        <a:latin typeface="Century Gothic"/>
                        <a:ea typeface="Century Gothic"/>
                        <a:cs typeface="Century Gothic"/>
                        <a:sym typeface="Century Gothic"/>
                      </a:endParaRPr>
                    </a:p>
                    <a:p>
                      <a:pPr indent="0" lvl="0" marL="0" rtl="0" algn="l">
                        <a:spcBef>
                          <a:spcPts val="0"/>
                        </a:spcBef>
                        <a:spcAft>
                          <a:spcPts val="0"/>
                        </a:spcAft>
                        <a:buNone/>
                      </a:pPr>
                      <a:r>
                        <a:rPr lang="en-US" sz="1500">
                          <a:latin typeface="Century Gothic"/>
                          <a:ea typeface="Century Gothic"/>
                          <a:cs typeface="Century Gothic"/>
                          <a:sym typeface="Century Gothic"/>
                        </a:rPr>
                        <a:t>The costumer is worrying about the final cost of the things he bought, using this model he can easily estimate his/her total bill amount.</a:t>
                      </a:r>
                      <a:endParaRPr sz="1500">
                        <a:latin typeface="Century Gothic"/>
                        <a:ea typeface="Century Gothic"/>
                        <a:cs typeface="Century Gothic"/>
                        <a:sym typeface="Century Gothic"/>
                      </a:endParaRPr>
                    </a:p>
                    <a:p>
                      <a:pPr indent="0" lvl="0" marL="0" rtl="0" algn="l">
                        <a:spcBef>
                          <a:spcPts val="0"/>
                        </a:spcBef>
                        <a:spcAft>
                          <a:spcPts val="0"/>
                        </a:spcAft>
                        <a:buNone/>
                      </a:pPr>
                      <a:r>
                        <a:rPr lang="en-US" sz="1500">
                          <a:latin typeface="Century Gothic"/>
                          <a:ea typeface="Century Gothic"/>
                          <a:cs typeface="Century Gothic"/>
                          <a:sym typeface="Century Gothic"/>
                        </a:rPr>
                        <a:t>Customer can compare the products.</a:t>
                      </a:r>
                      <a:endParaRPr sz="1500">
                        <a:latin typeface="Century Gothic"/>
                        <a:ea typeface="Century Gothic"/>
                        <a:cs typeface="Century Gothic"/>
                        <a:sym typeface="Century Gothic"/>
                      </a:endParaRPr>
                    </a:p>
                    <a:p>
                      <a:pPr indent="-254000" lvl="0" marL="342900" rtl="0" algn="l">
                        <a:spcBef>
                          <a:spcPts val="0"/>
                        </a:spcBef>
                        <a:spcAft>
                          <a:spcPts val="0"/>
                        </a:spcAft>
                        <a:buClr>
                          <a:schemeClr val="lt1"/>
                        </a:buClr>
                        <a:buSzPts val="1400"/>
                        <a:buFont typeface="Century Gothic"/>
                        <a:buNone/>
                      </a:pPr>
                      <a:r>
                        <a:t/>
                      </a:r>
                      <a:endParaRPr sz="1500">
                        <a:latin typeface="Century Gothic"/>
                        <a:ea typeface="Century Gothic"/>
                        <a:cs typeface="Century Gothic"/>
                        <a:sym typeface="Century Gothic"/>
                      </a:endParaRPr>
                    </a:p>
                    <a:p>
                      <a:pPr indent="0" lvl="0" marL="0" marR="0" rtl="0" algn="l">
                        <a:spcBef>
                          <a:spcPts val="0"/>
                        </a:spcBef>
                        <a:spcAft>
                          <a:spcPts val="0"/>
                        </a:spcAft>
                        <a:buNone/>
                      </a:pPr>
                      <a:r>
                        <a:t/>
                      </a:r>
                      <a:endParaRPr sz="16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84" name="Google Shape;184;p24"/>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85" name="Google Shape;185;p24"/>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11331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3348450">
                <a:tc>
                  <a:txBody>
                    <a:bodyPr/>
                    <a:lstStyle/>
                    <a:p>
                      <a:pPr indent="0" lvl="0" marL="0" marR="0" rtl="0" algn="ctr">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300">
                          <a:latin typeface="Calibri"/>
                          <a:ea typeface="Calibri"/>
                          <a:cs typeface="Calibri"/>
                          <a:sym typeface="Calibri"/>
                        </a:rPr>
                        <a:t>Smart Cart Shopping System with an RFID Interface for Human Assistance</a:t>
                      </a:r>
                      <a:endParaRPr sz="1300">
                        <a:latin typeface="Calibri"/>
                        <a:ea typeface="Calibri"/>
                        <a:cs typeface="Calibri"/>
                        <a:sym typeface="Calibri"/>
                      </a:endParaRPr>
                    </a:p>
                    <a:p>
                      <a:pPr indent="-311150" lvl="0" marL="457200" marR="0" rtl="0" algn="l">
                        <a:spcBef>
                          <a:spcPts val="0"/>
                        </a:spcBef>
                        <a:spcAft>
                          <a:spcPts val="0"/>
                        </a:spcAft>
                        <a:buSzPts val="1300"/>
                        <a:buFont typeface="Calibri"/>
                        <a:buChar char="-"/>
                      </a:pPr>
                      <a:r>
                        <a:rPr lang="en-US" sz="1300">
                          <a:latin typeface="Calibri"/>
                          <a:ea typeface="Calibri"/>
                          <a:cs typeface="Calibri"/>
                          <a:sym typeface="Calibri"/>
                        </a:rPr>
                        <a:t>Rajeev Ratna Vallabhuni, MIEEE</a:t>
                      </a:r>
                      <a:endParaRPr sz="1300">
                        <a:latin typeface="Calibri"/>
                        <a:ea typeface="Calibri"/>
                        <a:cs typeface="Calibri"/>
                        <a:sym typeface="Calibri"/>
                      </a:endParaRPr>
                    </a:p>
                    <a:p>
                      <a:pPr indent="-311150" lvl="0" marL="457200" marR="0" rtl="0" algn="l">
                        <a:spcBef>
                          <a:spcPts val="0"/>
                        </a:spcBef>
                        <a:spcAft>
                          <a:spcPts val="0"/>
                        </a:spcAft>
                        <a:buSzPts val="1300"/>
                        <a:buFont typeface="Calibri"/>
                        <a:buChar char="-"/>
                      </a:pPr>
                      <a:r>
                        <a:rPr lang="en-US" sz="1300">
                          <a:latin typeface="Calibri"/>
                          <a:ea typeface="Calibri"/>
                          <a:cs typeface="Calibri"/>
                          <a:sym typeface="Calibri"/>
                        </a:rPr>
                        <a:t>S. Lakshmanachari, G. Avanthi, Vallabhuni Vijay</a:t>
                      </a:r>
                      <a:endParaRPr sz="13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a:latin typeface="Calibri"/>
                          <a:ea typeface="Calibri"/>
                          <a:cs typeface="Calibri"/>
                          <a:sym typeface="Calibri"/>
                        </a:rPr>
                        <a:t>The clients must set each item, which they need to buy to the truck, and they must sit tight in the long queue for those charging framework. This can also remain as an intricate procedure. Hence, a few innovative results have been created, but the viability of the produced framework will further bolster and make them extemporized. </a:t>
                      </a:r>
                      <a:endParaRPr u="none" cap="none" strike="noStrike">
                        <a:latin typeface="Calibri"/>
                        <a:ea typeface="Calibri"/>
                        <a:cs typeface="Calibri"/>
                        <a:sym typeface="Calibri"/>
                      </a:endParaRPr>
                    </a:p>
                  </a:txBody>
                  <a:tcPr marT="0" marB="0" marR="68575" marL="68575"/>
                </a:tc>
                <a:tc>
                  <a:txBody>
                    <a:bodyPr/>
                    <a:lstStyle/>
                    <a:p>
                      <a:pPr indent="0" lvl="0" marL="0" rtl="0" algn="l">
                        <a:spcBef>
                          <a:spcPts val="0"/>
                        </a:spcBef>
                        <a:spcAft>
                          <a:spcPts val="0"/>
                        </a:spcAft>
                        <a:buClr>
                          <a:schemeClr val="dk1"/>
                        </a:buClr>
                        <a:buFont typeface="Arial"/>
                        <a:buNone/>
                      </a:pPr>
                      <a:r>
                        <a:rPr lang="en-US">
                          <a:latin typeface="Calibri"/>
                          <a:ea typeface="Calibri"/>
                          <a:cs typeface="Calibri"/>
                          <a:sym typeface="Calibri"/>
                        </a:rPr>
                        <a:t>This research work utilizes RFID reader, LCD and Wi-Fi transmitter in the advanced mobile trolley. During the charging section, those Wi-Fi recipients will be utilized to get associated with the machine. RFID occupies the most part tags that are utilized to obtain an exciting ID number of results that utilize radio waves.</a:t>
                      </a:r>
                      <a:endParaRPr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RFID TAGS will remain capable of reading/write information, which might be encrypted. By actualizing this RFID organization to the exciting representation of every item that is clinched alongside a showcase, shopping may be carried out in a more effective way. </a:t>
                      </a:r>
                      <a:endParaRPr sz="15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91" name="Google Shape;191;p25"/>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92" name="Google Shape;192;p25"/>
          <p:cNvGraphicFramePr/>
          <p:nvPr/>
        </p:nvGraphicFramePr>
        <p:xfrm>
          <a:off x="217425" y="1405451"/>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10478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3870650">
                <a:tc>
                  <a:txBody>
                    <a:bodyPr/>
                    <a:lstStyle/>
                    <a:p>
                      <a:pPr indent="0" lvl="0" marL="0" marR="0" rtl="0" algn="ctr">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Robust Low-Cost Passive UHF RFID Based Smart Shopping Trolley</a:t>
                      </a:r>
                      <a:endParaRPr sz="1100">
                        <a:latin typeface="Calibri"/>
                        <a:ea typeface="Calibri"/>
                        <a:cs typeface="Calibri"/>
                        <a:sym typeface="Calibri"/>
                      </a:endParaRPr>
                    </a:p>
                    <a:p>
                      <a:pPr indent="-298450" lvl="0" marL="457200" marR="0" rtl="0" algn="l">
                        <a:spcBef>
                          <a:spcPts val="0"/>
                        </a:spcBef>
                        <a:spcAft>
                          <a:spcPts val="0"/>
                        </a:spcAft>
                        <a:buSzPts val="1100"/>
                        <a:buFont typeface="Calibri"/>
                        <a:buChar char="-"/>
                      </a:pPr>
                      <a:r>
                        <a:rPr lang="en-US" sz="1100">
                          <a:latin typeface="Calibri"/>
                          <a:ea typeface="Calibri"/>
                          <a:cs typeface="Calibri"/>
                          <a:sym typeface="Calibri"/>
                        </a:rPr>
                        <a:t>Tharindu Athauda , Juan Carlos Lugo Marin, Jonathan Lee, and Nemai Chandra Karmakar, Senior Member, IEEE</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PEOPLE used to have a list of items written in a piece of paper when they went shopping for groceries; however, the advancement of technology has changed how people do shopping over the last decade.</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There have been various attempts which were carried out in the past to eliminate lengthy shopping lines in retail stores.</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UHF RFID initiate the Transmission signal</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signal reach CP antena and start </a:t>
                      </a:r>
                      <a:r>
                        <a:rPr lang="en-US" sz="1100">
                          <a:latin typeface="Calibri"/>
                          <a:ea typeface="Calibri"/>
                          <a:cs typeface="Calibri"/>
                          <a:sym typeface="Calibri"/>
                        </a:rPr>
                        <a:t>transmission</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Trolly is scanned</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UHF RFID tag received power from transmission signal and included current to ic on the tag.</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Tag generates s signal with EPC code and transmit through tag antena back to CP antena</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sz="1100">
                          <a:latin typeface="Calibri"/>
                          <a:ea typeface="Calibri"/>
                          <a:cs typeface="Calibri"/>
                          <a:sym typeface="Calibri"/>
                        </a:rPr>
                        <a:t>Reader received the signal through CP antena and extract information. Display process information through Graphical User interface to consumer.</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100">
                          <a:latin typeface="Calibri"/>
                          <a:ea typeface="Calibri"/>
                          <a:cs typeface="Calibri"/>
                          <a:sym typeface="Calibri"/>
                        </a:rPr>
                        <a:t>Update the stock in store inventory.</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98" name="Google Shape;198;p26"/>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99" name="Google Shape;199;p26"/>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9687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294025">
                <a:tc>
                  <a:txBody>
                    <a:bodyPr/>
                    <a:lstStyle/>
                    <a:p>
                      <a:pPr indent="0" lvl="0" marL="0" marR="0" rtl="0" algn="ctr">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Arduino enabled IoT based Smart Shopping Trolley</a:t>
                      </a:r>
                      <a:endParaRPr sz="1100">
                        <a:latin typeface="Calibri"/>
                        <a:ea typeface="Calibri"/>
                        <a:cs typeface="Calibri"/>
                        <a:sym typeface="Calibri"/>
                      </a:endParaRPr>
                    </a:p>
                    <a:p>
                      <a:pPr indent="-298450" lvl="0" marL="457200" marR="0" rtl="0" algn="l">
                        <a:spcBef>
                          <a:spcPts val="0"/>
                        </a:spcBef>
                        <a:spcAft>
                          <a:spcPts val="0"/>
                        </a:spcAft>
                        <a:buSzPts val="1100"/>
                        <a:buFont typeface="Calibri"/>
                        <a:buChar char="-"/>
                      </a:pPr>
                      <a:r>
                        <a:rPr lang="en-US" sz="1100">
                          <a:latin typeface="Calibri"/>
                          <a:ea typeface="Calibri"/>
                          <a:cs typeface="Calibri"/>
                          <a:sym typeface="Calibri"/>
                        </a:rPr>
                        <a:t>R Nithiavathy1 , R Asmitha Shree1 , S Praveen Kumar2 , S Raghul2</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As technology evolves and sees new developments in various fields, including artificial intelligence, machine learning, so on, there are growing customer expectations in world wide web . With the rapidly changing lives, customers have absolutely no time to wait in long lines to do their jobs.</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Presented shopping method with RFID and arduino controller in this paper.</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The trolleys in the shopping centers are a protocol so that they can verify the items placed in them automatically and the last bill is forwarded to a web application, available on any phone or handheld computer. The system is also subject to antitheft management, where the system allows no customer to take unchecked products.</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This plan streamlines the payment process and enhances security with RFID technology.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This takes the shopping experience to another level.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Automated trolley billing is completed, saving the customer's time and reducing the rush in the checkout counters. It also reduces the consumers time.</a:t>
                      </a:r>
                      <a:endParaRPr sz="1100">
                        <a:latin typeface="Calibri"/>
                        <a:ea typeface="Calibri"/>
                        <a:cs typeface="Calibri"/>
                        <a:sym typeface="Calibri"/>
                      </a:endParaRPr>
                    </a:p>
                    <a:p>
                      <a:pPr indent="0" lvl="0" marL="0" marR="0" rtl="0" algn="l">
                        <a:spcBef>
                          <a:spcPts val="0"/>
                        </a:spcBef>
                        <a:spcAft>
                          <a:spcPts val="0"/>
                        </a:spcAft>
                        <a:buNone/>
                      </a:pPr>
                      <a:r>
                        <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205" name="Google Shape;205;p27"/>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206" name="Google Shape;206;p27"/>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11706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035900">
                <a:tc>
                  <a:txBody>
                    <a:bodyPr/>
                    <a:lstStyle/>
                    <a:p>
                      <a:pPr indent="0" lvl="0" marL="0" marR="0" rtl="0" algn="ctr">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Static and dynamic policies with RFID for the scheduling of retrieval and storage warehouse operations</a:t>
                      </a:r>
                      <a:endParaRPr sz="1100">
                        <a:latin typeface="Calibri"/>
                        <a:ea typeface="Calibri"/>
                        <a:cs typeface="Calibri"/>
                        <a:sym typeface="Calibri"/>
                      </a:endParaRPr>
                    </a:p>
                    <a:p>
                      <a:pPr indent="-298450" lvl="0" marL="457200" marR="0" rtl="0" algn="l">
                        <a:spcBef>
                          <a:spcPts val="0"/>
                        </a:spcBef>
                        <a:spcAft>
                          <a:spcPts val="0"/>
                        </a:spcAft>
                        <a:buSzPts val="1100"/>
                        <a:buFont typeface="Calibri"/>
                        <a:buChar char="-"/>
                      </a:pPr>
                      <a:r>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In the supply chain, a warehouse is an essential component for linking the upstream (production) and downstream (distribution) entities, and most of the warehouse operations are either labouror capital-intensive.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The performance of these operations not only affects the productivity and operational costs of a warehouse, but also the whole supply chain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 RFID is intended to replace traditional barcodes in many ways. Its wireless tracking nature allows a reader to activate a transponder on a radio frequency tag attached to, or embedded in an item, allowing the reader to remotely read and/or write data on the RFID tag.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With both identification and tracking characteristics, RFID may dramatically change an organisation’s capability to obtain real-time information about the location and properties of tagged object(s), such as people, equipment or products.</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100">
                          <a:latin typeface="Calibri"/>
                          <a:ea typeface="Calibri"/>
                          <a:cs typeface="Calibri"/>
                          <a:sym typeface="Calibri"/>
                        </a:rPr>
                        <a:t>In this paper, successful use of UHF RFID system for the smart shopping trolley has been demonstrated.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The items can be detected irrespective of its tag orientation, size and shape.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These were the drawbacks addressed in previous shopping trolley applications which were overcome in this application.</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1098696" y="332656"/>
            <a:ext cx="7045224"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Objectives </a:t>
            </a:r>
            <a:endParaRPr sz="3600">
              <a:solidFill>
                <a:schemeClr val="dk2"/>
              </a:solidFill>
              <a:latin typeface="Libre Franklin"/>
              <a:ea typeface="Libre Franklin"/>
              <a:cs typeface="Libre Franklin"/>
              <a:sym typeface="Libre Franklin"/>
            </a:endParaRPr>
          </a:p>
        </p:txBody>
      </p:sp>
      <p:sp>
        <p:nvSpPr>
          <p:cNvPr id="212" name="Google Shape;212;p28"/>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5</a:t>
            </a:r>
            <a:endParaRPr/>
          </a:p>
        </p:txBody>
      </p:sp>
      <p:sp>
        <p:nvSpPr>
          <p:cNvPr id="213" name="Google Shape;213;p28"/>
          <p:cNvSpPr txBox="1"/>
          <p:nvPr/>
        </p:nvSpPr>
        <p:spPr>
          <a:xfrm>
            <a:off x="1206954" y="1887311"/>
            <a:ext cx="7045200" cy="2794800"/>
          </a:xfrm>
          <a:prstGeom prst="rect">
            <a:avLst/>
          </a:prstGeom>
          <a:noFill/>
          <a:ln>
            <a:noFill/>
          </a:ln>
        </p:spPr>
        <p:txBody>
          <a:bodyPr anchorCtr="0" anchor="t" bIns="45700" lIns="91425" spcFirstLastPara="1" rIns="91425" wrap="square" tIns="45700">
            <a:spAutoFit/>
          </a:bodyPr>
          <a:lstStyle/>
          <a:p>
            <a:pPr indent="-342900" lvl="0" marL="342900" rtl="0" algn="l">
              <a:lnSpc>
                <a:spcPct val="115000"/>
              </a:lnSpc>
              <a:spcBef>
                <a:spcPts val="0"/>
              </a:spcBef>
              <a:spcAft>
                <a:spcPts val="0"/>
              </a:spcAft>
              <a:buClr>
                <a:schemeClr val="dk1"/>
              </a:buClr>
              <a:buSzPts val="1600"/>
              <a:buFont typeface="Old Standard TT"/>
              <a:buChar char="●"/>
            </a:pPr>
            <a:r>
              <a:rPr lang="en-US" sz="1800">
                <a:solidFill>
                  <a:schemeClr val="dk1"/>
                </a:solidFill>
                <a:latin typeface="Old Standard TT"/>
                <a:ea typeface="Old Standard TT"/>
                <a:cs typeface="Old Standard TT"/>
                <a:sym typeface="Old Standard TT"/>
              </a:rPr>
              <a:t>This system provides solution to improve the speed of purchasing of products and faster payment option. </a:t>
            </a:r>
            <a:endParaRPr sz="1800">
              <a:solidFill>
                <a:schemeClr val="dk1"/>
              </a:solidFill>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solidFill>
                  <a:schemeClr val="dk1"/>
                </a:solidFill>
                <a:latin typeface="Old Standard TT"/>
                <a:ea typeface="Old Standard TT"/>
                <a:cs typeface="Old Standard TT"/>
                <a:sym typeface="Old Standard TT"/>
              </a:rPr>
              <a:t>This offers a technology oriented, low-cost, easily scalable, and rugged system for assisting shopping in person.</a:t>
            </a:r>
            <a:endParaRPr sz="1800">
              <a:solidFill>
                <a:schemeClr val="dk1"/>
              </a:solidFill>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solidFill>
                  <a:schemeClr val="dk1"/>
                </a:solidFill>
                <a:latin typeface="Old Standard TT"/>
                <a:ea typeface="Old Standard TT"/>
                <a:cs typeface="Old Standard TT"/>
                <a:sym typeface="Old Standard TT"/>
              </a:rPr>
              <a:t>No ‘line of sight’ is required in case of RFID that reduces the labor required to scan the product and allowing more proactive, real time tracking.</a:t>
            </a:r>
            <a:endParaRPr sz="1800">
              <a:solidFill>
                <a:schemeClr val="dk1"/>
              </a:solidFill>
              <a:latin typeface="Old Standard TT"/>
              <a:ea typeface="Old Standard TT"/>
              <a:cs typeface="Old Standard TT"/>
              <a:sym typeface="Old Standard TT"/>
            </a:endParaRPr>
          </a:p>
          <a:p>
            <a:pPr indent="0" lvl="0" marL="0" marR="0" rtl="0" algn="just">
              <a:lnSpc>
                <a:spcPct val="150000"/>
              </a:lnSpc>
              <a:spcBef>
                <a:spcPts val="0"/>
              </a:spcBef>
              <a:spcAft>
                <a:spcPts val="6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Proposed System</a:t>
            </a:r>
            <a:endParaRPr sz="3600">
              <a:solidFill>
                <a:schemeClr val="dk2"/>
              </a:solidFill>
              <a:latin typeface="Libre Franklin"/>
              <a:ea typeface="Libre Franklin"/>
              <a:cs typeface="Libre Franklin"/>
              <a:sym typeface="Libre Franklin"/>
            </a:endParaRPr>
          </a:p>
        </p:txBody>
      </p:sp>
      <p:sp>
        <p:nvSpPr>
          <p:cNvPr id="219" name="Google Shape;219;p29"/>
          <p:cNvSpPr txBox="1"/>
          <p:nvPr>
            <p:ph idx="3" type="body"/>
          </p:nvPr>
        </p:nvSpPr>
        <p:spPr>
          <a:xfrm>
            <a:off x="917193" y="1907722"/>
            <a:ext cx="7309614" cy="349895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Agenda of our project is to provide automated billing system using RFID and Zigbee communication.</a:t>
            </a:r>
            <a:endParaRPr sz="1800">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In a shopping mart each product are categorised into separate blocks. Each block containing same product has an unique RFID tag.</a:t>
            </a:r>
            <a:endParaRPr sz="1800">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On tapping the RFID tag to the cart it adds item item in the cart which contains Arduino board, LCD, RFID reader, Zigbee module.</a:t>
            </a:r>
            <a:endParaRPr sz="1800">
              <a:latin typeface="Old Standard TT"/>
              <a:ea typeface="Old Standard TT"/>
              <a:cs typeface="Old Standard TT"/>
              <a:sym typeface="Old Standard TT"/>
            </a:endParaRPr>
          </a:p>
          <a:p>
            <a:pPr indent="0" lvl="0" marL="342900" rtl="0" algn="l">
              <a:lnSpc>
                <a:spcPct val="115000"/>
              </a:lnSpc>
              <a:spcBef>
                <a:spcPts val="1000"/>
              </a:spcBef>
              <a:spcAft>
                <a:spcPts val="0"/>
              </a:spcAft>
              <a:buNone/>
            </a:pPr>
            <a:r>
              <a:t/>
            </a:r>
            <a:endParaRPr sz="1800">
              <a:latin typeface="Old Standard TT"/>
              <a:ea typeface="Old Standard TT"/>
              <a:cs typeface="Old Standard TT"/>
              <a:sym typeface="Old Standard TT"/>
            </a:endParaRPr>
          </a:p>
          <a:p>
            <a:pPr indent="0" lvl="0" marL="342900" rtl="0" algn="l">
              <a:lnSpc>
                <a:spcPct val="115000"/>
              </a:lnSpc>
              <a:spcBef>
                <a:spcPts val="1000"/>
              </a:spcBef>
              <a:spcAft>
                <a:spcPts val="0"/>
              </a:spcAft>
              <a:buNone/>
            </a:pPr>
            <a:r>
              <a:t/>
            </a:r>
            <a:endParaRPr sz="1800">
              <a:latin typeface="Old Standard TT"/>
              <a:ea typeface="Old Standard TT"/>
              <a:cs typeface="Old Standard TT"/>
              <a:sym typeface="Old Standard TT"/>
            </a:endParaRPr>
          </a:p>
        </p:txBody>
      </p:sp>
      <p:sp>
        <p:nvSpPr>
          <p:cNvPr id="220" name="Google Shape;220;p29"/>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1" type="body"/>
          </p:nvPr>
        </p:nvSpPr>
        <p:spPr>
          <a:xfrm>
            <a:off x="688623" y="476672"/>
            <a:ext cx="75381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Proposed System</a:t>
            </a:r>
            <a:endParaRPr sz="3600">
              <a:solidFill>
                <a:schemeClr val="dk2"/>
              </a:solidFill>
              <a:latin typeface="Libre Franklin"/>
              <a:ea typeface="Libre Franklin"/>
              <a:cs typeface="Libre Franklin"/>
              <a:sym typeface="Libre Franklin"/>
            </a:endParaRPr>
          </a:p>
        </p:txBody>
      </p:sp>
      <p:sp>
        <p:nvSpPr>
          <p:cNvPr id="226" name="Google Shape;226;p30"/>
          <p:cNvSpPr txBox="1"/>
          <p:nvPr>
            <p:ph idx="3" type="body"/>
          </p:nvPr>
        </p:nvSpPr>
        <p:spPr>
          <a:xfrm>
            <a:off x="917193" y="1907722"/>
            <a:ext cx="7309500" cy="34989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The centralized database will provide products review, recommendation and information in mobile application.</a:t>
            </a:r>
            <a:endParaRPr sz="1800">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Personalized suggestions are shown based on previous purchasing history.</a:t>
            </a:r>
            <a:endParaRPr sz="1800">
              <a:latin typeface="Old Standard TT"/>
              <a:ea typeface="Old Standard TT"/>
              <a:cs typeface="Old Standard TT"/>
              <a:sym typeface="Old Standard TT"/>
            </a:endParaRPr>
          </a:p>
          <a:p>
            <a:pPr indent="-342900" lvl="0" marL="342900" rtl="0" algn="l">
              <a:lnSpc>
                <a:spcPct val="115000"/>
              </a:lnSpc>
              <a:spcBef>
                <a:spcPts val="1000"/>
              </a:spcBef>
              <a:spcAft>
                <a:spcPts val="0"/>
              </a:spcAft>
              <a:buClr>
                <a:schemeClr val="dk1"/>
              </a:buClr>
              <a:buSzPts val="1600"/>
              <a:buFont typeface="Old Standard TT"/>
              <a:buChar char="●"/>
            </a:pPr>
            <a:r>
              <a:rPr lang="en-US" sz="1800">
                <a:latin typeface="Old Standard TT"/>
                <a:ea typeface="Old Standard TT"/>
                <a:cs typeface="Old Standard TT"/>
                <a:sym typeface="Old Standard TT"/>
              </a:rPr>
              <a:t>Automated billing system will generate in mobile, which will help customers in buying products efficiently.</a:t>
            </a:r>
            <a:br>
              <a:rPr lang="en-US" sz="1800">
                <a:latin typeface="Old Standard TT"/>
                <a:ea typeface="Old Standard TT"/>
                <a:cs typeface="Old Standard TT"/>
                <a:sym typeface="Old Standard TT"/>
              </a:rPr>
            </a:br>
            <a:r>
              <a:rPr lang="en-US" sz="1800">
                <a:latin typeface="Old Standard TT"/>
                <a:ea typeface="Old Standard TT"/>
                <a:cs typeface="Old Standard TT"/>
                <a:sym typeface="Old Standard TT"/>
              </a:rPr>
              <a:t>Customer can opt online or offline payment mode.</a:t>
            </a:r>
            <a:endParaRPr sz="1800">
              <a:latin typeface="Old Standard TT"/>
              <a:ea typeface="Old Standard TT"/>
              <a:cs typeface="Old Standard TT"/>
              <a:sym typeface="Old Standard TT"/>
            </a:endParaRPr>
          </a:p>
          <a:p>
            <a:pPr indent="0" lvl="0" marL="342900" rtl="0" algn="l">
              <a:lnSpc>
                <a:spcPct val="115000"/>
              </a:lnSpc>
              <a:spcBef>
                <a:spcPts val="1000"/>
              </a:spcBef>
              <a:spcAft>
                <a:spcPts val="0"/>
              </a:spcAft>
              <a:buNone/>
            </a:pPr>
            <a:r>
              <a:t/>
            </a:r>
            <a:endParaRPr sz="1800">
              <a:latin typeface="Old Standard TT"/>
              <a:ea typeface="Old Standard TT"/>
              <a:cs typeface="Old Standard TT"/>
              <a:sym typeface="Old Standard TT"/>
            </a:endParaRPr>
          </a:p>
        </p:txBody>
      </p:sp>
      <p:sp>
        <p:nvSpPr>
          <p:cNvPr id="227" name="Google Shape;227;p30"/>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idx="1" type="body"/>
          </p:nvPr>
        </p:nvSpPr>
        <p:spPr>
          <a:xfrm>
            <a:off x="688623" y="404664"/>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lang="en-US" sz="3600">
                <a:solidFill>
                  <a:schemeClr val="dk2"/>
                </a:solidFill>
                <a:latin typeface="Libre Franklin"/>
                <a:ea typeface="Libre Franklin"/>
                <a:cs typeface="Libre Franklin"/>
                <a:sym typeface="Libre Franklin"/>
              </a:rPr>
              <a:t>References </a:t>
            </a:r>
            <a:endParaRPr sz="3600">
              <a:solidFill>
                <a:schemeClr val="dk2"/>
              </a:solidFill>
              <a:latin typeface="Libre Franklin"/>
              <a:ea typeface="Libre Franklin"/>
              <a:cs typeface="Libre Franklin"/>
              <a:sym typeface="Libre Franklin"/>
            </a:endParaRPr>
          </a:p>
        </p:txBody>
      </p:sp>
      <p:sp>
        <p:nvSpPr>
          <p:cNvPr id="233" name="Google Shape;233;p31"/>
          <p:cNvSpPr txBox="1"/>
          <p:nvPr>
            <p:ph idx="3" type="body"/>
          </p:nvPr>
        </p:nvSpPr>
        <p:spPr>
          <a:xfrm>
            <a:off x="917193" y="1907722"/>
            <a:ext cx="7538183" cy="349895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US" sz="1800">
                <a:latin typeface="Arial"/>
                <a:ea typeface="Arial"/>
                <a:cs typeface="Arial"/>
                <a:sym typeface="Arial"/>
              </a:rPr>
              <a:t> List minimum 15 related papers of your project in IEEE format. </a:t>
            </a:r>
            <a:endParaRPr sz="1800">
              <a:latin typeface="Arial"/>
              <a:ea typeface="Arial"/>
              <a:cs typeface="Arial"/>
              <a:sym typeface="Arial"/>
            </a:endParaRPr>
          </a:p>
          <a:p>
            <a:pPr indent="0" lvl="0" marL="0" rtl="0" algn="just">
              <a:lnSpc>
                <a:spcPct val="150000"/>
              </a:lnSpc>
              <a:spcBef>
                <a:spcPts val="600"/>
              </a:spcBef>
              <a:spcAft>
                <a:spcPts val="0"/>
              </a:spcAft>
              <a:buSzPts val="1400"/>
              <a:buNone/>
            </a:pPr>
            <a:r>
              <a:rPr lang="en-US" sz="1800">
                <a:latin typeface="Arial"/>
                <a:ea typeface="Arial"/>
                <a:cs typeface="Arial"/>
                <a:sym typeface="Arial"/>
              </a:rPr>
              <a:t>For example:-</a:t>
            </a:r>
            <a:endParaRPr sz="1800">
              <a:latin typeface="Arial"/>
              <a:ea typeface="Arial"/>
              <a:cs typeface="Arial"/>
              <a:sym typeface="Arial"/>
            </a:endParaRPr>
          </a:p>
          <a:p>
            <a:pPr indent="-228600" lvl="0" marL="457200" rtl="0" algn="l">
              <a:spcBef>
                <a:spcPts val="600"/>
              </a:spcBef>
              <a:spcAft>
                <a:spcPts val="0"/>
              </a:spcAft>
              <a:buClr>
                <a:srgbClr val="000000"/>
              </a:buClr>
              <a:buSzPts val="1400"/>
              <a:buFont typeface="Arial"/>
              <a:buNone/>
            </a:pPr>
            <a:r>
              <a:rPr lang="en-US" sz="1400">
                <a:solidFill>
                  <a:srgbClr val="000000"/>
                </a:solidFill>
                <a:latin typeface="Times New Roman"/>
                <a:ea typeface="Times New Roman"/>
                <a:cs typeface="Times New Roman"/>
                <a:sym typeface="Times New Roman"/>
              </a:rPr>
              <a:t>[1] M. Lu and F. Li, "Survey on lie group machine learning," in Big Data Mining and Analytics, vol. 3, no. 4, pp. 235-258, Dec. 2020, doi: 10.26599/BDMA.2020.9020011.</a:t>
            </a:r>
            <a:endParaRPr/>
          </a:p>
          <a:p>
            <a:pPr indent="0" lvl="0" marL="0" rtl="0" algn="just">
              <a:lnSpc>
                <a:spcPct val="150000"/>
              </a:lnSpc>
              <a:spcBef>
                <a:spcPts val="0"/>
              </a:spcBef>
              <a:spcAft>
                <a:spcPts val="600"/>
              </a:spcAft>
              <a:buSzPts val="1400"/>
              <a:buNone/>
            </a:pPr>
            <a:r>
              <a:t/>
            </a:r>
            <a:endParaRPr>
              <a:latin typeface="Times New Roman"/>
              <a:ea typeface="Times New Roman"/>
              <a:cs typeface="Times New Roman"/>
              <a:sym typeface="Times New Roman"/>
            </a:endParaRPr>
          </a:p>
        </p:txBody>
      </p:sp>
      <p:sp>
        <p:nvSpPr>
          <p:cNvPr id="234" name="Google Shape;234;p31"/>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611560" y="116632"/>
            <a:ext cx="7772400" cy="720080"/>
          </a:xfrm>
          <a:prstGeom prst="rect">
            <a:avLst/>
          </a:prstGeom>
          <a:noFill/>
          <a:ln>
            <a:noFill/>
          </a:ln>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ibre Franklin"/>
              <a:buNone/>
            </a:pPr>
            <a:r>
              <a:rPr lang="en-US"/>
              <a:t>Agenda</a:t>
            </a:r>
            <a:endParaRPr/>
          </a:p>
        </p:txBody>
      </p:sp>
      <p:sp>
        <p:nvSpPr>
          <p:cNvPr id="122" name="Google Shape;122;p15"/>
          <p:cNvSpPr txBox="1"/>
          <p:nvPr>
            <p:ph idx="1" type="body"/>
          </p:nvPr>
        </p:nvSpPr>
        <p:spPr>
          <a:xfrm>
            <a:off x="251520" y="980728"/>
            <a:ext cx="8784976" cy="5039072"/>
          </a:xfrm>
          <a:prstGeom prst="rect">
            <a:avLst/>
          </a:prstGeom>
          <a:noFill/>
          <a:ln>
            <a:noFill/>
          </a:ln>
        </p:spPr>
        <p:txBody>
          <a:bodyPr anchorCtr="0" anchor="t" bIns="45700" lIns="91425" spcFirstLastPara="1" rIns="91425" wrap="square" tIns="45700">
            <a:normAutofit/>
          </a:bodyPr>
          <a:lstStyle/>
          <a:p>
            <a:pPr indent="-133985" lvl="0" marL="274320" rtl="0" algn="l">
              <a:spcBef>
                <a:spcPts val="0"/>
              </a:spcBef>
              <a:spcAft>
                <a:spcPts val="0"/>
              </a:spcAft>
              <a:buSzPts val="2210"/>
              <a:buNone/>
            </a:pPr>
            <a:r>
              <a:t/>
            </a:r>
            <a:endParaRPr/>
          </a:p>
          <a:p>
            <a:pPr indent="-274320" lvl="0" marL="274320" rtl="0" algn="l">
              <a:spcBef>
                <a:spcPts val="580"/>
              </a:spcBef>
              <a:spcAft>
                <a:spcPts val="0"/>
              </a:spcAft>
              <a:buSzPts val="2210"/>
              <a:buChar char="⚫"/>
            </a:pPr>
            <a:r>
              <a:rPr lang="en-US">
                <a:latin typeface="Arial"/>
                <a:ea typeface="Arial"/>
                <a:cs typeface="Arial"/>
                <a:sym typeface="Arial"/>
              </a:rPr>
              <a:t>Introduction</a:t>
            </a:r>
            <a:endParaRPr/>
          </a:p>
          <a:p>
            <a:pPr indent="-274320" lvl="0" marL="274320" rtl="0" algn="l">
              <a:spcBef>
                <a:spcPts val="580"/>
              </a:spcBef>
              <a:spcAft>
                <a:spcPts val="0"/>
              </a:spcAft>
              <a:buSzPts val="2210"/>
              <a:buChar char="⚫"/>
            </a:pPr>
            <a:r>
              <a:rPr lang="en-US">
                <a:latin typeface="Arial"/>
                <a:ea typeface="Arial"/>
                <a:cs typeface="Arial"/>
                <a:sym typeface="Arial"/>
              </a:rPr>
              <a:t>Motivation</a:t>
            </a:r>
            <a:endParaRPr/>
          </a:p>
          <a:p>
            <a:pPr indent="-274320" lvl="0" marL="274320" rtl="0" algn="l">
              <a:spcBef>
                <a:spcPts val="580"/>
              </a:spcBef>
              <a:spcAft>
                <a:spcPts val="0"/>
              </a:spcAft>
              <a:buSzPts val="2210"/>
              <a:buChar char="⚫"/>
            </a:pPr>
            <a:r>
              <a:rPr lang="en-US">
                <a:latin typeface="Arial"/>
                <a:ea typeface="Arial"/>
                <a:cs typeface="Arial"/>
                <a:sym typeface="Arial"/>
              </a:rPr>
              <a:t>Literature Survey</a:t>
            </a:r>
            <a:endParaRPr/>
          </a:p>
          <a:p>
            <a:pPr indent="-274320" lvl="0" marL="274320" rtl="0" algn="l">
              <a:spcBef>
                <a:spcPts val="580"/>
              </a:spcBef>
              <a:spcAft>
                <a:spcPts val="0"/>
              </a:spcAft>
              <a:buSzPts val="2210"/>
              <a:buChar char="⚫"/>
            </a:pPr>
            <a:r>
              <a:rPr lang="en-US">
                <a:latin typeface="Arial"/>
                <a:ea typeface="Arial"/>
                <a:cs typeface="Arial"/>
                <a:sym typeface="Arial"/>
              </a:rPr>
              <a:t>Objective</a:t>
            </a:r>
            <a:endParaRPr/>
          </a:p>
          <a:p>
            <a:pPr indent="-274320" lvl="0" marL="274320" rtl="0" algn="l">
              <a:spcBef>
                <a:spcPts val="580"/>
              </a:spcBef>
              <a:spcAft>
                <a:spcPts val="0"/>
              </a:spcAft>
              <a:buSzPts val="2210"/>
              <a:buChar char="⚫"/>
            </a:pPr>
            <a:r>
              <a:rPr lang="en-US">
                <a:latin typeface="Arial"/>
                <a:ea typeface="Arial"/>
                <a:cs typeface="Arial"/>
                <a:sym typeface="Arial"/>
              </a:rPr>
              <a:t>Problem Statement</a:t>
            </a:r>
            <a:endParaRPr/>
          </a:p>
          <a:p>
            <a:pPr indent="-274320" lvl="0" marL="274320" rtl="0" algn="l">
              <a:spcBef>
                <a:spcPts val="580"/>
              </a:spcBef>
              <a:spcAft>
                <a:spcPts val="0"/>
              </a:spcAft>
              <a:buSzPts val="2210"/>
              <a:buChar char="⚫"/>
            </a:pPr>
            <a:r>
              <a:rPr lang="en-US">
                <a:latin typeface="Arial"/>
                <a:ea typeface="Arial"/>
                <a:cs typeface="Arial"/>
                <a:sym typeface="Arial"/>
              </a:rPr>
              <a:t>References</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4</a:t>
            </a:r>
            <a:endParaRPr/>
          </a:p>
        </p:txBody>
      </p:sp>
      <p:sp>
        <p:nvSpPr>
          <p:cNvPr id="128" name="Google Shape;128;p16"/>
          <p:cNvSpPr txBox="1"/>
          <p:nvPr>
            <p:ph idx="1" type="body"/>
          </p:nvPr>
        </p:nvSpPr>
        <p:spPr>
          <a:xfrm>
            <a:off x="1096964" y="404664"/>
            <a:ext cx="6908947" cy="60915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lang="en-US" sz="3600">
                <a:solidFill>
                  <a:schemeClr val="dk2"/>
                </a:solidFill>
                <a:latin typeface="Libre Franklin"/>
                <a:ea typeface="Libre Franklin"/>
                <a:cs typeface="Libre Franklin"/>
                <a:sym typeface="Libre Franklin"/>
              </a:rPr>
              <a:t>Introduction</a:t>
            </a:r>
            <a:endParaRPr sz="3600">
              <a:solidFill>
                <a:schemeClr val="dk2"/>
              </a:solidFill>
              <a:latin typeface="Libre Franklin"/>
              <a:ea typeface="Libre Franklin"/>
              <a:cs typeface="Libre Franklin"/>
              <a:sym typeface="Libre Franklin"/>
            </a:endParaRPr>
          </a:p>
        </p:txBody>
      </p:sp>
      <p:sp>
        <p:nvSpPr>
          <p:cNvPr id="129" name="Google Shape;129;p16"/>
          <p:cNvSpPr txBox="1"/>
          <p:nvPr/>
        </p:nvSpPr>
        <p:spPr>
          <a:xfrm>
            <a:off x="812801" y="1824814"/>
            <a:ext cx="7263000" cy="3812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Old Standard TT"/>
                <a:ea typeface="Old Standard TT"/>
                <a:cs typeface="Old Standard TT"/>
                <a:sym typeface="Old Standard TT"/>
              </a:rPr>
              <a:t>Everyone’s time is wasted during shopping mainly at the billing counters, by standing in line, and time is the most valuable commodity in everyone's life. The crowds are frequently large, especially during festival season, and billing time will grow proportionately. As a result, the smart shopping system's primary goal is to shorten shopping time. Customers can create their own invoices, making it simple for them to estimate their bill. Smart shopping may eventually reduce the number of people working at the cash registers. This strategy can help you save money, and the money you save can be used to improve the quality and experience of your customers. In addition, instead of counters, more products can be placed.</a:t>
            </a:r>
            <a:endParaRPr sz="1800">
              <a:solidFill>
                <a:schemeClr val="dk1"/>
              </a:solidFill>
              <a:latin typeface="Old Standard TT"/>
              <a:ea typeface="Old Standard TT"/>
              <a:cs typeface="Old Standard TT"/>
              <a:sym typeface="Old Standard TT"/>
            </a:endParaRPr>
          </a:p>
          <a:p>
            <a:pPr indent="0" lvl="0" marL="0" marR="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4</a:t>
            </a:r>
            <a:endParaRPr/>
          </a:p>
        </p:txBody>
      </p:sp>
      <p:sp>
        <p:nvSpPr>
          <p:cNvPr id="135" name="Google Shape;135;p17"/>
          <p:cNvSpPr txBox="1"/>
          <p:nvPr>
            <p:ph idx="1" type="body"/>
          </p:nvPr>
        </p:nvSpPr>
        <p:spPr>
          <a:xfrm>
            <a:off x="1096964" y="404664"/>
            <a:ext cx="6908947" cy="609157"/>
          </a:xfrm>
          <a:prstGeom prst="rect">
            <a:avLst/>
          </a:prstGeom>
          <a:noFill/>
          <a:ln>
            <a:noFill/>
          </a:ln>
        </p:spPr>
        <p:txBody>
          <a:bodyPr anchorCtr="0" anchor="t" bIns="91425" lIns="91425" spcFirstLastPara="1" rIns="91425" wrap="square" tIns="91425">
            <a:noAutofit/>
          </a:bodyPr>
          <a:lstStyle/>
          <a:p>
            <a:pPr indent="0" lvl="0" marL="228600" rtl="0" algn="ctr">
              <a:spcBef>
                <a:spcPts val="0"/>
              </a:spcBef>
              <a:spcAft>
                <a:spcPts val="0"/>
              </a:spcAft>
              <a:buSzPts val="1400"/>
              <a:buNone/>
            </a:pPr>
            <a:r>
              <a:rPr lang="en-US" sz="3600">
                <a:solidFill>
                  <a:schemeClr val="dk2"/>
                </a:solidFill>
                <a:latin typeface="Libre Franklin"/>
                <a:ea typeface="Libre Franklin"/>
                <a:cs typeface="Libre Franklin"/>
                <a:sym typeface="Libre Franklin"/>
              </a:rPr>
              <a:t>Motivation</a:t>
            </a:r>
            <a:endParaRPr/>
          </a:p>
        </p:txBody>
      </p:sp>
      <p:sp>
        <p:nvSpPr>
          <p:cNvPr id="136" name="Google Shape;136;p17"/>
          <p:cNvSpPr txBox="1"/>
          <p:nvPr/>
        </p:nvSpPr>
        <p:spPr>
          <a:xfrm>
            <a:off x="812800" y="1556803"/>
            <a:ext cx="7263000" cy="3909600"/>
          </a:xfrm>
          <a:prstGeom prst="rect">
            <a:avLst/>
          </a:prstGeom>
          <a:noFill/>
          <a:ln>
            <a:noFill/>
          </a:ln>
        </p:spPr>
        <p:txBody>
          <a:bodyPr anchorCtr="0" anchor="t" bIns="45700" lIns="91425" spcFirstLastPara="1" rIns="91425" wrap="square" tIns="45700">
            <a:spAutoFit/>
          </a:bodyPr>
          <a:lstStyle/>
          <a:p>
            <a:pPr indent="-355600" lvl="0" marL="342900" rtl="0" algn="l">
              <a:lnSpc>
                <a:spcPct val="115000"/>
              </a:lnSpc>
              <a:spcBef>
                <a:spcPts val="1000"/>
              </a:spcBef>
              <a:spcAft>
                <a:spcPts val="0"/>
              </a:spcAft>
              <a:buClr>
                <a:schemeClr val="dk1"/>
              </a:buClr>
              <a:buSzPts val="1800"/>
              <a:buFont typeface="Noto Sans Symbols"/>
              <a:buChar char="⮚"/>
            </a:pPr>
            <a:r>
              <a:rPr lang="en-US" sz="2000">
                <a:solidFill>
                  <a:schemeClr val="dk1"/>
                </a:solidFill>
                <a:latin typeface="Old Standard TT"/>
                <a:ea typeface="Old Standard TT"/>
                <a:cs typeface="Old Standard TT"/>
                <a:sym typeface="Old Standard TT"/>
              </a:rPr>
              <a:t>We've seen long lines in supermarkets that take up the majority of our time.</a:t>
            </a:r>
            <a:endParaRPr sz="2000">
              <a:solidFill>
                <a:schemeClr val="dk1"/>
              </a:solidFill>
              <a:latin typeface="Old Standard TT"/>
              <a:ea typeface="Old Standard TT"/>
              <a:cs typeface="Old Standard TT"/>
              <a:sym typeface="Old Standard TT"/>
            </a:endParaRPr>
          </a:p>
          <a:p>
            <a:pPr indent="-355600" lvl="0" marL="342900" rtl="0" algn="l">
              <a:lnSpc>
                <a:spcPct val="115000"/>
              </a:lnSpc>
              <a:spcBef>
                <a:spcPts val="1000"/>
              </a:spcBef>
              <a:spcAft>
                <a:spcPts val="0"/>
              </a:spcAft>
              <a:buClr>
                <a:schemeClr val="dk1"/>
              </a:buClr>
              <a:buSzPts val="1800"/>
              <a:buFont typeface="Noto Sans Symbols"/>
              <a:buChar char="⮚"/>
            </a:pPr>
            <a:r>
              <a:rPr lang="en-US" sz="2000">
                <a:solidFill>
                  <a:schemeClr val="dk1"/>
                </a:solidFill>
                <a:latin typeface="Old Standard TT"/>
                <a:ea typeface="Old Standard TT"/>
                <a:cs typeface="Old Standard TT"/>
                <a:sym typeface="Old Standard TT"/>
              </a:rPr>
              <a:t>Consumers encounter numerous issues while shopping, such as the fear that the amount of money brought is insufficient. As a result, we may present the cost using this smart purchasing system.</a:t>
            </a:r>
            <a:endParaRPr sz="2000">
              <a:solidFill>
                <a:schemeClr val="dk1"/>
              </a:solidFill>
              <a:latin typeface="Old Standard TT"/>
              <a:ea typeface="Old Standard TT"/>
              <a:cs typeface="Old Standard TT"/>
              <a:sym typeface="Old Standard TT"/>
            </a:endParaRPr>
          </a:p>
          <a:p>
            <a:pPr indent="-355600" lvl="0" marL="342900" rtl="0" algn="l">
              <a:lnSpc>
                <a:spcPct val="115000"/>
              </a:lnSpc>
              <a:spcBef>
                <a:spcPts val="1000"/>
              </a:spcBef>
              <a:spcAft>
                <a:spcPts val="0"/>
              </a:spcAft>
              <a:buClr>
                <a:schemeClr val="dk1"/>
              </a:buClr>
              <a:buSzPts val="1800"/>
              <a:buFont typeface="Noto Sans Symbols"/>
              <a:buChar char="⮚"/>
            </a:pPr>
            <a:r>
              <a:rPr lang="en-US" sz="2000">
                <a:solidFill>
                  <a:schemeClr val="dk1"/>
                </a:solidFill>
                <a:latin typeface="Old Standard TT"/>
                <a:ea typeface="Old Standard TT"/>
                <a:cs typeface="Old Standard TT"/>
                <a:sym typeface="Old Standard TT"/>
              </a:rPr>
              <a:t>The investment, manpower, and supermarket occupancy will all decrease for the supermarket owner.</a:t>
            </a:r>
            <a:endParaRPr sz="2000">
              <a:solidFill>
                <a:schemeClr val="dk1"/>
              </a:solidFill>
              <a:latin typeface="Old Standard TT"/>
              <a:ea typeface="Old Standard TT"/>
              <a:cs typeface="Old Standard TT"/>
              <a:sym typeface="Old Standard TT"/>
            </a:endParaRPr>
          </a:p>
          <a:p>
            <a:pPr indent="-355600" lvl="0" marL="342900" rtl="0" algn="l">
              <a:lnSpc>
                <a:spcPct val="115000"/>
              </a:lnSpc>
              <a:spcBef>
                <a:spcPts val="1000"/>
              </a:spcBef>
              <a:spcAft>
                <a:spcPts val="0"/>
              </a:spcAft>
              <a:buClr>
                <a:schemeClr val="dk1"/>
              </a:buClr>
              <a:buSzPts val="1800"/>
              <a:buFont typeface="Noto Sans Symbols"/>
              <a:buChar char="⮚"/>
            </a:pPr>
            <a:r>
              <a:rPr lang="en-US" sz="2000">
                <a:solidFill>
                  <a:schemeClr val="dk1"/>
                </a:solidFill>
                <a:latin typeface="Old Standard TT"/>
                <a:ea typeface="Old Standard TT"/>
                <a:cs typeface="Old Standard TT"/>
                <a:sym typeface="Old Standard TT"/>
              </a:rPr>
              <a:t>It encourages people to shop in supermarkets.</a:t>
            </a:r>
            <a:endParaRPr sz="2000">
              <a:solidFill>
                <a:schemeClr val="dk1"/>
              </a:solidFill>
              <a:latin typeface="Old Standard TT"/>
              <a:ea typeface="Old Standard TT"/>
              <a:cs typeface="Old Standard TT"/>
              <a:sym typeface="Old Standard TT"/>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 type="body"/>
          </p:nvPr>
        </p:nvSpPr>
        <p:spPr>
          <a:xfrm>
            <a:off x="1299842" y="404664"/>
            <a:ext cx="6394280"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Existing</a:t>
            </a:r>
            <a:r>
              <a:rPr b="1" lang="en-US" sz="2800">
                <a:solidFill>
                  <a:srgbClr val="1581AA"/>
                </a:solidFill>
                <a:latin typeface="Calibri"/>
                <a:ea typeface="Calibri"/>
                <a:cs typeface="Calibri"/>
                <a:sym typeface="Calibri"/>
              </a:rPr>
              <a:t> </a:t>
            </a:r>
            <a:r>
              <a:rPr lang="en-US" sz="3600">
                <a:solidFill>
                  <a:schemeClr val="dk2"/>
                </a:solidFill>
                <a:latin typeface="Libre Franklin"/>
                <a:ea typeface="Libre Franklin"/>
                <a:cs typeface="Libre Franklin"/>
                <a:sym typeface="Libre Franklin"/>
              </a:rPr>
              <a:t>System</a:t>
            </a:r>
            <a:endParaRPr sz="3600">
              <a:solidFill>
                <a:schemeClr val="dk2"/>
              </a:solidFill>
              <a:latin typeface="Libre Franklin"/>
              <a:ea typeface="Libre Franklin"/>
              <a:cs typeface="Libre Franklin"/>
              <a:sym typeface="Libre Franklin"/>
            </a:endParaRPr>
          </a:p>
        </p:txBody>
      </p:sp>
      <p:sp>
        <p:nvSpPr>
          <p:cNvPr id="142" name="Google Shape;142;p18"/>
          <p:cNvSpPr txBox="1"/>
          <p:nvPr>
            <p:ph idx="3" type="body"/>
          </p:nvPr>
        </p:nvSpPr>
        <p:spPr>
          <a:xfrm>
            <a:off x="932725" y="1286976"/>
            <a:ext cx="7278600" cy="50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935"/>
              <a:buFont typeface="Arial"/>
              <a:buNone/>
            </a:pPr>
            <a:r>
              <a:rPr lang="en-US" sz="1829">
                <a:latin typeface="Old Standard TT"/>
                <a:ea typeface="Old Standard TT"/>
                <a:cs typeface="Old Standard TT"/>
                <a:sym typeface="Old Standard TT"/>
              </a:rPr>
              <a:t>1) The traditional barcode system is currently in use at supermarkets and shopping centres.</a:t>
            </a:r>
            <a:endParaRPr sz="1829">
              <a:latin typeface="Old Standard TT"/>
              <a:ea typeface="Old Standard TT"/>
              <a:cs typeface="Old Standard TT"/>
              <a:sym typeface="Old Standard TT"/>
            </a:endParaRPr>
          </a:p>
          <a:p>
            <a:pPr indent="0" lvl="0" marL="0" rtl="0" algn="l">
              <a:lnSpc>
                <a:spcPct val="115000"/>
              </a:lnSpc>
              <a:spcBef>
                <a:spcPts val="1000"/>
              </a:spcBef>
              <a:spcAft>
                <a:spcPts val="0"/>
              </a:spcAft>
              <a:buClr>
                <a:schemeClr val="dk1"/>
              </a:buClr>
              <a:buSzPts val="935"/>
              <a:buFont typeface="Arial"/>
              <a:buNone/>
            </a:pPr>
            <a:r>
              <a:rPr lang="en-US" sz="1829">
                <a:latin typeface="Old Standard TT"/>
                <a:ea typeface="Old Standard TT"/>
                <a:cs typeface="Old Standard TT"/>
                <a:sym typeface="Old Standard TT"/>
              </a:rPr>
              <a:t> 2) The drawback of such a system is that it can only scan a single product at a time. During the billing procedure, this takes a long time.</a:t>
            </a:r>
            <a:endParaRPr sz="1829">
              <a:latin typeface="Old Standard TT"/>
              <a:ea typeface="Old Standard TT"/>
              <a:cs typeface="Old Standard TT"/>
              <a:sym typeface="Old Standard TT"/>
            </a:endParaRPr>
          </a:p>
          <a:p>
            <a:pPr indent="0" lvl="0" marL="0" rtl="0" algn="l">
              <a:lnSpc>
                <a:spcPct val="115000"/>
              </a:lnSpc>
              <a:spcBef>
                <a:spcPts val="1000"/>
              </a:spcBef>
              <a:spcAft>
                <a:spcPts val="0"/>
              </a:spcAft>
              <a:buClr>
                <a:schemeClr val="dk1"/>
              </a:buClr>
              <a:buSzPts val="935"/>
              <a:buFont typeface="Arial"/>
              <a:buNone/>
            </a:pPr>
            <a:r>
              <a:rPr lang="en-US" sz="1829">
                <a:latin typeface="Old Standard TT"/>
                <a:ea typeface="Old Standard TT"/>
                <a:cs typeface="Old Standard TT"/>
                <a:sym typeface="Old Standard TT"/>
              </a:rPr>
              <a:t>3) As a result of our effort, we have discovered a superior solution that aids in effective time management and bill generation at checkout.</a:t>
            </a:r>
            <a:endParaRPr sz="1829">
              <a:latin typeface="Old Standard TT"/>
              <a:ea typeface="Old Standard TT"/>
              <a:cs typeface="Old Standard TT"/>
              <a:sym typeface="Old Standard TT"/>
            </a:endParaRPr>
          </a:p>
          <a:p>
            <a:pPr indent="0" lvl="0" marL="0" rtl="0" algn="l">
              <a:lnSpc>
                <a:spcPct val="115000"/>
              </a:lnSpc>
              <a:spcBef>
                <a:spcPts val="1000"/>
              </a:spcBef>
              <a:spcAft>
                <a:spcPts val="0"/>
              </a:spcAft>
              <a:buClr>
                <a:schemeClr val="dk1"/>
              </a:buClr>
              <a:buSzPts val="935"/>
              <a:buFont typeface="Arial"/>
              <a:buNone/>
            </a:pPr>
            <a:r>
              <a:rPr lang="en-US" sz="1829">
                <a:latin typeface="Old Standard TT"/>
                <a:ea typeface="Old Standard TT"/>
                <a:cs typeface="Old Standard TT"/>
                <a:sym typeface="Old Standard TT"/>
              </a:rPr>
              <a:t>4) An RFID reader will be mounted on each cart, and as soon as the client places an item in the cart, the RFID reader will begin scanning the tags on each block, displaying the total bill amount on the LCD linked to the RFID reader. As a result, the people who use our smart cart get a real-time answer.</a:t>
            </a:r>
            <a:endParaRPr sz="1829">
              <a:latin typeface="Old Standard TT"/>
              <a:ea typeface="Old Standard TT"/>
              <a:cs typeface="Old Standard TT"/>
              <a:sym typeface="Old Standard TT"/>
            </a:endParaRPr>
          </a:p>
          <a:p>
            <a:pPr indent="0" lvl="0" marL="0" rtl="0" algn="l">
              <a:lnSpc>
                <a:spcPct val="115000"/>
              </a:lnSpc>
              <a:spcBef>
                <a:spcPts val="1000"/>
              </a:spcBef>
              <a:spcAft>
                <a:spcPts val="0"/>
              </a:spcAft>
              <a:buClr>
                <a:schemeClr val="dk1"/>
              </a:buClr>
              <a:buSzPts val="935"/>
              <a:buFont typeface="Arial"/>
              <a:buNone/>
            </a:pPr>
            <a:r>
              <a:t/>
            </a:r>
            <a:endParaRPr sz="1829">
              <a:latin typeface="Old Standard TT"/>
              <a:ea typeface="Old Standard TT"/>
              <a:cs typeface="Old Standard TT"/>
              <a:sym typeface="Old Standard TT"/>
            </a:endParaRPr>
          </a:p>
          <a:p>
            <a:pPr indent="0" lvl="0" marL="0" rtl="0" algn="just">
              <a:lnSpc>
                <a:spcPct val="150000"/>
              </a:lnSpc>
              <a:spcBef>
                <a:spcPts val="0"/>
              </a:spcBef>
              <a:spcAft>
                <a:spcPts val="600"/>
              </a:spcAft>
              <a:buSzPts val="1400"/>
              <a:buNone/>
            </a:pPr>
            <a:r>
              <a:t/>
            </a:r>
            <a:endParaRPr sz="1800">
              <a:latin typeface="Arial"/>
              <a:ea typeface="Arial"/>
              <a:cs typeface="Arial"/>
              <a:sym typeface="Arial"/>
            </a:endParaRPr>
          </a:p>
        </p:txBody>
      </p:sp>
      <p:sp>
        <p:nvSpPr>
          <p:cNvPr id="143" name="Google Shape;143;p18"/>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1344479" y="217139"/>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49" name="Google Shape;149;p19"/>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50" name="Google Shape;150;p19"/>
          <p:cNvGraphicFramePr/>
          <p:nvPr/>
        </p:nvGraphicFramePr>
        <p:xfrm>
          <a:off x="334800" y="1099451"/>
          <a:ext cx="3000000" cy="3000000"/>
        </p:xfrm>
        <a:graphic>
          <a:graphicData uri="http://schemas.openxmlformats.org/drawingml/2006/table">
            <a:tbl>
              <a:tblPr bandRow="1" firstCol="1" firstRow="1">
                <a:noFill/>
                <a:tableStyleId>{887D031B-F52B-4788-A1A1-768E667663CE}</a:tableStyleId>
              </a:tblPr>
              <a:tblGrid>
                <a:gridCol w="758300"/>
                <a:gridCol w="2099850"/>
                <a:gridCol w="1829200"/>
                <a:gridCol w="1829200"/>
                <a:gridCol w="1897100"/>
              </a:tblGrid>
              <a:tr h="6983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1301850">
                <a:tc>
                  <a:txBody>
                    <a:bodyPr/>
                    <a:lstStyle/>
                    <a:p>
                      <a:pPr indent="0" lvl="0" marL="0" marR="0" rtl="0" algn="ctr">
                        <a:lnSpc>
                          <a:spcPct val="115000"/>
                        </a:lnSpc>
                        <a:spcBef>
                          <a:spcPts val="0"/>
                        </a:spcBef>
                        <a:spcAft>
                          <a:spcPts val="0"/>
                        </a:spcAft>
                        <a:buNone/>
                      </a:pPr>
                      <a:r>
                        <a:rPr lang="en-U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800">
                          <a:latin typeface="Calibri"/>
                          <a:ea typeface="Calibri"/>
                          <a:cs typeface="Calibri"/>
                          <a:sym typeface="Calibri"/>
                        </a:rPr>
                        <a:t>Applications on Secure Smart Shopping System</a:t>
                      </a:r>
                      <a:endParaRPr sz="1800">
                        <a:latin typeface="Calibri"/>
                        <a:ea typeface="Calibri"/>
                        <a:cs typeface="Calibri"/>
                        <a:sym typeface="Calibri"/>
                      </a:endParaRPr>
                    </a:p>
                    <a:p>
                      <a:pPr indent="0" lvl="0" marL="0" marR="0" rtl="0" algn="l">
                        <a:spcBef>
                          <a:spcPts val="0"/>
                        </a:spcBef>
                        <a:spcAft>
                          <a:spcPts val="0"/>
                        </a:spcAft>
                        <a:buNone/>
                      </a:pPr>
                      <a:r>
                        <a:rPr lang="en-US" sz="1800">
                          <a:latin typeface="Calibri"/>
                          <a:ea typeface="Calibri"/>
                          <a:cs typeface="Calibri"/>
                          <a:sym typeface="Calibri"/>
                        </a:rPr>
                        <a:t>-</a:t>
                      </a:r>
                      <a:r>
                        <a:rPr lang="en-US" sz="1500">
                          <a:latin typeface="Calibri"/>
                          <a:ea typeface="Calibri"/>
                          <a:cs typeface="Calibri"/>
                          <a:sym typeface="Calibri"/>
                        </a:rPr>
                        <a:t>Suhas B.M1, Tanu.N.Prabhu2</a:t>
                      </a:r>
                      <a:endParaRPr sz="15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The existing system of shopping is a long process and consumes lot of time like choosing the products, waiting in the queues, scanning the products and checking out. This is a lengthy process </a:t>
                      </a:r>
                      <a:endParaRPr sz="15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Smart shopping cart is the solution for the above existing problem, this cart is equipped with sophisticated microcontroller and sensors which reduce the time in billing as it would be scanning the items instantly as and when the item is added to the cart and this would totally eliminate the queues in the shopping centres.</a:t>
                      </a:r>
                      <a:endParaRPr sz="15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a:latin typeface="Calibri"/>
                          <a:ea typeface="Calibri"/>
                          <a:cs typeface="Calibri"/>
                          <a:sym typeface="Calibri"/>
                        </a:rPr>
                        <a:t>Sensors and microcontrollers is easily available at a very cheap rate and could be equipped to each and every cart. It also focuses on security aspect, by ensuring that the payment has been</a:t>
                      </a:r>
                      <a:endParaRPr>
                        <a:latin typeface="Calibri"/>
                        <a:ea typeface="Calibri"/>
                        <a:cs typeface="Calibri"/>
                        <a:sym typeface="Calibri"/>
                      </a:endParaRPr>
                    </a:p>
                    <a:p>
                      <a:pPr indent="0" lvl="0" marL="0" marR="0" rtl="0" algn="l">
                        <a:spcBef>
                          <a:spcPts val="0"/>
                        </a:spcBef>
                        <a:spcAft>
                          <a:spcPts val="0"/>
                        </a:spcAft>
                        <a:buNone/>
                      </a:pPr>
                      <a:r>
                        <a:rPr lang="en-US">
                          <a:latin typeface="Calibri"/>
                          <a:ea typeface="Calibri"/>
                          <a:cs typeface="Calibri"/>
                          <a:sym typeface="Calibri"/>
                        </a:rPr>
                        <a:t>processed before exit.</a:t>
                      </a:r>
                      <a:endParaRPr>
                        <a:latin typeface="Calibri"/>
                        <a:ea typeface="Calibri"/>
                        <a:cs typeface="Calibri"/>
                        <a:sym typeface="Calibri"/>
                      </a:endParaRPr>
                    </a:p>
                    <a:p>
                      <a:pPr indent="0" lvl="0" marL="0" marR="0" rtl="0" algn="l">
                        <a:spcBef>
                          <a:spcPts val="0"/>
                        </a:spcBef>
                        <a:spcAft>
                          <a:spcPts val="0"/>
                        </a:spcAft>
                        <a:buNone/>
                      </a:pPr>
                      <a:r>
                        <a:rPr lang="en-US">
                          <a:latin typeface="Calibri"/>
                          <a:ea typeface="Calibri"/>
                          <a:cs typeface="Calibri"/>
                          <a:sym typeface="Calibri"/>
                        </a:rPr>
                        <a:t> </a:t>
                      </a:r>
                      <a:endParaRPr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 type="body"/>
          </p:nvPr>
        </p:nvSpPr>
        <p:spPr>
          <a:xfrm>
            <a:off x="1299842" y="404664"/>
            <a:ext cx="6394280"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56" name="Google Shape;156;p20"/>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57" name="Google Shape;157;p20"/>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6807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126912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IoT Application on Smart and Secure Shopping System using RFID, ZigBee and Gossamer Protocol.</a:t>
                      </a:r>
                      <a:endParaRPr sz="1500">
                        <a:latin typeface="Calibri"/>
                        <a:ea typeface="Calibri"/>
                        <a:cs typeface="Calibri"/>
                        <a:sym typeface="Calibri"/>
                      </a:endParaRPr>
                    </a:p>
                    <a:p>
                      <a:pPr indent="0" lvl="0" marL="0" marR="0" rtl="0" algn="l">
                        <a:spcBef>
                          <a:spcPts val="0"/>
                        </a:spcBef>
                        <a:spcAft>
                          <a:spcPts val="0"/>
                        </a:spcAft>
                        <a:buNone/>
                      </a:pPr>
                      <a:r>
                        <a:rPr lang="en-US" sz="1500">
                          <a:latin typeface="Calibri"/>
                          <a:ea typeface="Calibri"/>
                          <a:cs typeface="Calibri"/>
                          <a:sym typeface="Calibri"/>
                        </a:rPr>
                        <a:t>-Purva S. Puranik1 , Parikshit N. Mahalle2 </a:t>
                      </a:r>
                      <a:endParaRPr sz="15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a:latin typeface="Calibri"/>
                          <a:ea typeface="Calibri"/>
                          <a:cs typeface="Calibri"/>
                          <a:sym typeface="Calibri"/>
                        </a:rPr>
                        <a:t>Various works has been carried out so far to upgrade the existing shopping system by introducing smart and intelligent carts. However, most of the similar systems implemented fail to provide security. The communications between server and other entities of smart shopping system should be resistant to any eavesdropper who actively monitors the traffic. </a:t>
                      </a:r>
                      <a:endParaRPr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300">
                          <a:latin typeface="Calibri"/>
                          <a:ea typeface="Calibri"/>
                          <a:cs typeface="Calibri"/>
                          <a:sym typeface="Calibri"/>
                        </a:rPr>
                        <a:t>The author mainly </a:t>
                      </a:r>
                      <a:r>
                        <a:rPr lang="en-US" sz="1300">
                          <a:latin typeface="Calibri"/>
                          <a:ea typeface="Calibri"/>
                          <a:cs typeface="Calibri"/>
                          <a:sym typeface="Calibri"/>
                        </a:rPr>
                        <a:t>focus</a:t>
                      </a:r>
                      <a:r>
                        <a:rPr lang="en-US" sz="1300">
                          <a:latin typeface="Calibri"/>
                          <a:ea typeface="Calibri"/>
                          <a:cs typeface="Calibri"/>
                          <a:sym typeface="Calibri"/>
                        </a:rPr>
                        <a:t> on the the security of the proposed </a:t>
                      </a:r>
                      <a:r>
                        <a:rPr lang="en-US" sz="1300">
                          <a:latin typeface="Calibri"/>
                          <a:ea typeface="Calibri"/>
                          <a:cs typeface="Calibri"/>
                          <a:sym typeface="Calibri"/>
                        </a:rPr>
                        <a:t>system</a:t>
                      </a:r>
                      <a:r>
                        <a:rPr lang="en-US" sz="1300">
                          <a:latin typeface="Calibri"/>
                          <a:ea typeface="Calibri"/>
                          <a:cs typeface="Calibri"/>
                          <a:sym typeface="Calibri"/>
                        </a:rPr>
                        <a:t>. Security plays  an important role when there is transmittance of data between server and client.</a:t>
                      </a:r>
                      <a:endParaRPr sz="1300">
                        <a:latin typeface="Calibri"/>
                        <a:ea typeface="Calibri"/>
                        <a:cs typeface="Calibri"/>
                        <a:sym typeface="Calibri"/>
                      </a:endParaRPr>
                    </a:p>
                    <a:p>
                      <a:pPr indent="0" lvl="0" marL="0" marR="0" rtl="0" algn="l">
                        <a:spcBef>
                          <a:spcPts val="0"/>
                        </a:spcBef>
                        <a:spcAft>
                          <a:spcPts val="0"/>
                        </a:spcAft>
                        <a:buNone/>
                      </a:pPr>
                      <a:r>
                        <a:rPr lang="en-US" sz="1300">
                          <a:latin typeface="Calibri"/>
                          <a:ea typeface="Calibri"/>
                          <a:cs typeface="Calibri"/>
                          <a:sym typeface="Calibri"/>
                        </a:rPr>
                        <a:t>The security is implemented using cryptography. Symmetric keys are generated for every request response cycle. And before processing any data, validation is performed via message authentication code(MAC).</a:t>
                      </a:r>
                      <a:endParaRPr sz="1300">
                        <a:latin typeface="Calibri"/>
                        <a:ea typeface="Calibri"/>
                        <a:cs typeface="Calibri"/>
                        <a:sym typeface="Calibri"/>
                      </a:endParaRPr>
                    </a:p>
                    <a:p>
                      <a:pPr indent="0" lvl="0" marL="0" marR="0" rtl="0" algn="l">
                        <a:spcBef>
                          <a:spcPts val="0"/>
                        </a:spcBef>
                        <a:spcAft>
                          <a:spcPts val="0"/>
                        </a:spcAft>
                        <a:buNone/>
                      </a:pPr>
                      <a:r>
                        <a:rPr lang="en-US" sz="1300">
                          <a:latin typeface="Calibri"/>
                          <a:ea typeface="Calibri"/>
                          <a:cs typeface="Calibri"/>
                          <a:sym typeface="Calibri"/>
                        </a:rPr>
                        <a:t>The messages are encrypted using Gosammer algorithm. </a:t>
                      </a:r>
                      <a:endParaRPr sz="13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a:latin typeface="Calibri"/>
                          <a:ea typeface="Calibri"/>
                          <a:cs typeface="Calibri"/>
                          <a:sym typeface="Calibri"/>
                        </a:rPr>
                        <a:t>The proposed secure smart shopping system utilizes RFID technology, Zig-Bee technology as well as the Gossamer protocol which is employed in improvising shopping experiences by making it smart and at the same time incorporating security aspects in the system. By doing so, the departmental stores will also benefit by fast and accurate inventory, improved customer service, etc. </a:t>
                      </a:r>
                      <a:endParaRPr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63" name="Google Shape;163;p21"/>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64" name="Google Shape;164;p21"/>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6807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126912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Calibri"/>
                          <a:ea typeface="Calibri"/>
                          <a:cs typeface="Calibri"/>
                          <a:sym typeface="Calibri"/>
                        </a:rPr>
                        <a:t>SMART SHOPPING TROLLEY USING RFID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P.T. Sivagurunathan# </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a:t>
                      </a:r>
                      <a:r>
                        <a:rPr lang="en-US" sz="1300">
                          <a:latin typeface="Calibri"/>
                          <a:ea typeface="Calibri"/>
                          <a:cs typeface="Calibri"/>
                          <a:sym typeface="Calibri"/>
                        </a:rPr>
                        <a:t> Seema*, M. Shalini*,</a:t>
                      </a:r>
                      <a:endParaRPr sz="13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Calibri"/>
                          <a:ea typeface="Calibri"/>
                          <a:cs typeface="Calibri"/>
                          <a:sym typeface="Calibri"/>
                        </a:rPr>
                        <a:t>The traditional barcode scanner would be able to scan only one item at a time, and it also requires the product to be placed in line of sight with the scanner, meaning more </a:t>
                      </a:r>
                      <a:r>
                        <a:rPr lang="en-US" sz="1600">
                          <a:latin typeface="Calibri"/>
                          <a:ea typeface="Calibri"/>
                          <a:cs typeface="Calibri"/>
                          <a:sym typeface="Calibri"/>
                        </a:rPr>
                        <a:t>consumption</a:t>
                      </a:r>
                      <a:r>
                        <a:rPr lang="en-US" sz="1600">
                          <a:latin typeface="Calibri"/>
                          <a:ea typeface="Calibri"/>
                          <a:cs typeface="Calibri"/>
                          <a:sym typeface="Calibri"/>
                        </a:rPr>
                        <a:t> of time, only for billing process.</a:t>
                      </a:r>
                      <a:endParaRPr sz="1600" u="none" cap="none" strike="noStrike">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sz="1500">
                          <a:latin typeface="Century Gothic"/>
                          <a:ea typeface="Century Gothic"/>
                          <a:cs typeface="Century Gothic"/>
                          <a:sym typeface="Century Gothic"/>
                        </a:rPr>
                        <a:t>This paper shows the advantages of using RFID tags over barcodes. Using RFID reader it just has to be in the vicinity and it would be detected.</a:t>
                      </a:r>
                      <a:endParaRPr sz="15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500">
                          <a:latin typeface="Century Gothic"/>
                          <a:ea typeface="Century Gothic"/>
                          <a:cs typeface="Century Gothic"/>
                          <a:sym typeface="Century Gothic"/>
                        </a:rPr>
                        <a:t>Researchers have added a feature to delete the products if it is mistakenly scanned.</a:t>
                      </a:r>
                      <a:endParaRPr sz="12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Clr>
                          <a:schemeClr val="dk1"/>
                        </a:buClr>
                        <a:buSzPts val="1100"/>
                        <a:buFont typeface="Arial"/>
                        <a:buNone/>
                      </a:pPr>
                      <a:r>
                        <a:rPr lang="en-US" sz="1600">
                          <a:latin typeface="Century Gothic"/>
                          <a:ea typeface="Century Gothic"/>
                          <a:cs typeface="Century Gothic"/>
                          <a:sym typeface="Century Gothic"/>
                        </a:rPr>
                        <a:t>Instantly the cart will enable the customers to scan there products and give the bill immediately. Eventually the checkout time is reduced for the customer.</a:t>
                      </a:r>
                      <a:endParaRPr sz="1600">
                        <a:latin typeface="Century Gothic"/>
                        <a:ea typeface="Century Gothic"/>
                        <a:cs typeface="Century Gothic"/>
                        <a:sym typeface="Century Gothic"/>
                      </a:endParaRPr>
                    </a:p>
                    <a:p>
                      <a:pPr indent="0" lvl="0" marL="0" marR="0" rtl="0" algn="l">
                        <a:spcBef>
                          <a:spcPts val="0"/>
                        </a:spcBef>
                        <a:spcAft>
                          <a:spcPts val="0"/>
                        </a:spcAft>
                        <a:buNone/>
                      </a:pPr>
                      <a:r>
                        <a:t/>
                      </a:r>
                      <a:endParaRPr sz="13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Literature Survey</a:t>
            </a:r>
            <a:endParaRPr sz="3600">
              <a:solidFill>
                <a:schemeClr val="dk2"/>
              </a:solidFill>
              <a:latin typeface="Libre Franklin"/>
              <a:ea typeface="Libre Franklin"/>
              <a:cs typeface="Libre Franklin"/>
              <a:sym typeface="Libre Franklin"/>
            </a:endParaRPr>
          </a:p>
        </p:txBody>
      </p:sp>
      <p:sp>
        <p:nvSpPr>
          <p:cNvPr id="170" name="Google Shape;170;p22"/>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71" name="Google Shape;171;p22"/>
          <p:cNvGraphicFramePr/>
          <p:nvPr/>
        </p:nvGraphicFramePr>
        <p:xfrm>
          <a:off x="217438" y="1188976"/>
          <a:ext cx="3000000" cy="3000000"/>
        </p:xfrm>
        <a:graphic>
          <a:graphicData uri="http://schemas.openxmlformats.org/drawingml/2006/table">
            <a:tbl>
              <a:tblPr bandRow="1" firstCol="1" firstRow="1">
                <a:noFill/>
                <a:tableStyleId>{887D031B-F52B-4788-A1A1-768E667663CE}</a:tableStyleId>
              </a:tblPr>
              <a:tblGrid>
                <a:gridCol w="784925"/>
                <a:gridCol w="2173575"/>
                <a:gridCol w="1893450"/>
                <a:gridCol w="1893450"/>
                <a:gridCol w="1963725"/>
              </a:tblGrid>
              <a:tr h="75320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55267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4</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700">
                          <a:latin typeface="Calibri"/>
                          <a:ea typeface="Calibri"/>
                          <a:cs typeface="Calibri"/>
                          <a:sym typeface="Calibri"/>
                        </a:rPr>
                        <a:t>The research of the application of the binary search algorithm of RFID system in the supermarket shopping information identification</a:t>
                      </a:r>
                      <a:endParaRPr sz="1700">
                        <a:latin typeface="Calibri"/>
                        <a:ea typeface="Calibri"/>
                        <a:cs typeface="Calibri"/>
                        <a:sym typeface="Calibri"/>
                      </a:endParaRPr>
                    </a:p>
                    <a:p>
                      <a:pPr indent="0" lvl="0" marL="0" marR="0" rtl="0" algn="l">
                        <a:spcBef>
                          <a:spcPts val="0"/>
                        </a:spcBef>
                        <a:spcAft>
                          <a:spcPts val="0"/>
                        </a:spcAft>
                        <a:buNone/>
                      </a:pPr>
                      <a:r>
                        <a:rPr lang="en-US" sz="1300">
                          <a:latin typeface="Calibri"/>
                          <a:ea typeface="Calibri"/>
                          <a:cs typeface="Calibri"/>
                          <a:sym typeface="Calibri"/>
                        </a:rPr>
                        <a:t>Ling Wu1,2* , Sheng Liu1 , Baoling Zhao1 , Weinan Wu1,3 and Baozhong Zhu</a:t>
                      </a:r>
                      <a:endParaRPr sz="13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Identification of large number of electronic tags at the same time, which there would be the problem of collisions Currently, the method to solve the problem is time division multiple access (TDMA) [8]. </a:t>
                      </a:r>
                      <a:endParaRPr sz="1500">
                        <a:latin typeface="Calibri"/>
                        <a:ea typeface="Calibri"/>
                        <a:cs typeface="Calibri"/>
                        <a:sym typeface="Calibri"/>
                      </a:endParaRPr>
                    </a:p>
                    <a:p>
                      <a:pPr indent="0" lvl="0" marL="0" marR="0" rtl="0" algn="l">
                        <a:spcBef>
                          <a:spcPts val="0"/>
                        </a:spcBef>
                        <a:spcAft>
                          <a:spcPts val="0"/>
                        </a:spcAft>
                        <a:buNone/>
                      </a:pPr>
                      <a:r>
                        <a:rPr lang="en-US" sz="1500">
                          <a:latin typeface="Calibri"/>
                          <a:ea typeface="Calibri"/>
                          <a:cs typeface="Calibri"/>
                          <a:sym typeface="Calibri"/>
                        </a:rPr>
                        <a:t> However, due to the special nature of supermarket shopping system, the efficiency of the algorithm is too low, which cannot meet the requirements </a:t>
                      </a:r>
                      <a:endParaRPr sz="15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a:latin typeface="Calibri"/>
                          <a:ea typeface="Calibri"/>
                          <a:cs typeface="Calibri"/>
                          <a:sym typeface="Calibri"/>
                        </a:rPr>
                        <a:t>Binary search algorithm is used to eliminate the problem of collisions.</a:t>
                      </a:r>
                      <a:endParaRPr>
                        <a:latin typeface="Calibri"/>
                        <a:ea typeface="Calibri"/>
                        <a:cs typeface="Calibri"/>
                        <a:sym typeface="Calibri"/>
                      </a:endParaRPr>
                    </a:p>
                    <a:p>
                      <a:pPr indent="0" lvl="0" marL="0" marR="0" rtl="0" algn="l">
                        <a:spcBef>
                          <a:spcPts val="0"/>
                        </a:spcBef>
                        <a:spcAft>
                          <a:spcPts val="0"/>
                        </a:spcAft>
                        <a:buNone/>
                      </a:pPr>
                      <a:r>
                        <a:rPr lang="en-US">
                          <a:latin typeface="Calibri"/>
                          <a:ea typeface="Calibri"/>
                          <a:cs typeface="Calibri"/>
                          <a:sym typeface="Calibri"/>
                        </a:rPr>
                        <a:t>Binary search algorithm refers to a unique sequence code (UID) based on the identification tag, a sequences of instructions given between reader and a plurality of label. The reader sends a request command to choose a set of labels; there will be data collision tag sequence code accurately transferred to the reader.</a:t>
                      </a:r>
                      <a:endParaRPr>
                        <a:latin typeface="Calibri"/>
                        <a:ea typeface="Calibri"/>
                        <a:cs typeface="Calibri"/>
                        <a:sym typeface="Calibri"/>
                      </a:endParaRPr>
                    </a:p>
                    <a:p>
                      <a:pPr indent="0" lvl="0" marL="0" marR="0" rtl="0" algn="l">
                        <a:spcBef>
                          <a:spcPts val="0"/>
                        </a:spcBef>
                        <a:spcAft>
                          <a:spcPts val="0"/>
                        </a:spcAft>
                        <a:buNone/>
                      </a:pPr>
                      <a:r>
                        <a:rPr lang="en-US" sz="1500">
                          <a:latin typeface="Calibri"/>
                          <a:ea typeface="Calibri"/>
                          <a:cs typeface="Calibri"/>
                          <a:sym typeface="Calibri"/>
                        </a:rPr>
                        <a:t>If the reader test out the collision, it is necessary to do the next search in a smaller range</a:t>
                      </a:r>
                      <a:endParaRPr sz="15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500">
                          <a:latin typeface="Calibri"/>
                          <a:ea typeface="Calibri"/>
                          <a:cs typeface="Calibri"/>
                          <a:sym typeface="Calibri"/>
                        </a:rPr>
                        <a:t>Incorporation of this algorithm helps in improved performance and a rapid checkout rate.</a:t>
                      </a:r>
                      <a:endParaRPr sz="1500">
                        <a:latin typeface="Calibri"/>
                        <a:ea typeface="Calibri"/>
                        <a:cs typeface="Calibri"/>
                        <a:sym typeface="Calibri"/>
                      </a:endParaRPr>
                    </a:p>
                    <a:p>
                      <a:pPr indent="0" lvl="0" marL="0" marR="0" rtl="0" algn="l">
                        <a:spcBef>
                          <a:spcPts val="0"/>
                        </a:spcBef>
                        <a:spcAft>
                          <a:spcPts val="0"/>
                        </a:spcAft>
                        <a:buNone/>
                      </a:pPr>
                      <a:r>
                        <a:rPr lang="en-US">
                          <a:latin typeface="Calibri"/>
                          <a:ea typeface="Calibri"/>
                          <a:cs typeface="Calibri"/>
                          <a:sym typeface="Calibri"/>
                        </a:rPr>
                        <a:t>RFID system recognizing the results of all the goods and the time required for traditional supermarket bar code scanning time is displayed with the increasing number of goods. RFID system identifying the time required for all the goods have not been large amplitude increased and the time required to scan the bar code and is proportional to the number of items,</a:t>
                      </a:r>
                      <a:endParaRPr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