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7" r:id="rId2"/>
    <p:sldId id="260" r:id="rId3"/>
    <p:sldId id="263" r:id="rId4"/>
    <p:sldId id="261" r:id="rId5"/>
    <p:sldId id="262"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9" autoAdjust="0"/>
  </p:normalViewPr>
  <p:slideViewPr>
    <p:cSldViewPr>
      <p:cViewPr>
        <p:scale>
          <a:sx n="60" d="100"/>
          <a:sy n="60" d="100"/>
        </p:scale>
        <p:origin x="-1456" y="-1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577046-9DCC-4DC5-9832-C4A64D728A82}" type="datetimeFigureOut">
              <a:rPr lang="en-US" smtClean="0"/>
              <a:pPr/>
              <a:t>6/10/2024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BC7D05-F0EB-4C50-8B5C-FB32DC48D21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F3B11EB-DE52-4C09-ABD9-54933DC36E61}" type="datetime1">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89E7E-467A-49B9-9221-A973C890DDB6}" type="datetime1">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F07588-1419-499A-8B25-A14D8D993A15}" type="datetime1">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E9C474E-E5B1-4EA1-8E22-B2203DDC5BE8}" type="datetime1">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2CB0C-282B-4BD2-BE81-1F133A53FC2C}" type="datetime1">
              <a:rPr lang="en-US" smtClean="0"/>
              <a:pPr/>
              <a:t>6/10/2024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9EBA45-C6E1-4A0A-AD6D-B7CF7187B9D8}" type="datetime1">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266B32-69EA-41B5-98C2-94B905B2AC18}" type="datetime1">
              <a:rPr lang="en-US" smtClean="0"/>
              <a:pPr/>
              <a:t>6/10/2024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EE7784-809E-4CF0-B630-D2D634ECD0A3}" type="datetime1">
              <a:rPr lang="en-US" smtClean="0"/>
              <a:pPr/>
              <a:t>6/10/2024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D0BB5F-5CB5-40D6-8002-01D2BCBA2E99}" type="datetime1">
              <a:rPr lang="en-US" smtClean="0"/>
              <a:pPr/>
              <a:t>6/10/2024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45795B-2C3A-4E96-9DD9-CF24B73BE3DF}" type="datetime1">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787169-A08F-4435-B09B-F7F7659F6A8B}" type="datetime1">
              <a:rPr lang="en-US" smtClean="0"/>
              <a:pPr/>
              <a:t>6/10/2024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41A55C-4031-4BA2-9760-6485D58A481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A56F5-2409-4924-B0E6-67F0268944F4}" type="datetime1">
              <a:rPr lang="en-US" smtClean="0"/>
              <a:pPr/>
              <a:t>6/10/2024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1A55C-4031-4BA2-9760-6485D58A481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3.wav"/><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hyperlink" Target="https://www.energy.gov/eere/water/types-hydropower-plant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D-wallpaper-adobe-creative-suite-ppt-background-for-microsoft-powerpoint-adobe-hop-hop-adobe-creative-suite-adobe-creative-cloud.jpg"/>
          <p:cNvPicPr>
            <a:picLocks noChangeAspect="1"/>
          </p:cNvPicPr>
          <p:nvPr/>
        </p:nvPicPr>
        <p:blipFill>
          <a:blip r:embed="rId3" cstate="print"/>
          <a:stretch>
            <a:fillRect/>
          </a:stretch>
        </p:blipFill>
        <p:spPr>
          <a:xfrm>
            <a:off x="0" y="1"/>
            <a:ext cx="9144000" cy="6857999"/>
          </a:xfrm>
          <a:prstGeom prst="rect">
            <a:avLst/>
          </a:prstGeom>
        </p:spPr>
      </p:pic>
      <p:sp>
        <p:nvSpPr>
          <p:cNvPr id="2" name="Title 1"/>
          <p:cNvSpPr>
            <a:spLocks noGrp="1"/>
          </p:cNvSpPr>
          <p:nvPr>
            <p:ph type="title"/>
          </p:nvPr>
        </p:nvSpPr>
        <p:spPr>
          <a:xfrm>
            <a:off x="395536" y="332656"/>
            <a:ext cx="8363272" cy="5458618"/>
          </a:xfrm>
        </p:spPr>
        <p:txBody>
          <a:bodyPr>
            <a:normAutofit fontScale="90000"/>
          </a:bodyPr>
          <a:lstStyle/>
          <a:p>
            <a:r>
              <a:rPr lang="nb-NO" sz="3100" dirty="0" smtClean="0">
                <a:solidFill>
                  <a:srgbClr val="FF0000"/>
                </a:solidFill>
                <a:latin typeface="Copperplate Gothic Bold" pitchFamily="34" charset="0"/>
              </a:rPr>
              <a:t>INSTITUE : </a:t>
            </a:r>
            <a:r>
              <a:rPr lang="nb-NO" sz="3600" dirty="0" smtClean="0"/>
              <a:t/>
            </a:r>
            <a:br>
              <a:rPr lang="nb-NO" sz="3600" dirty="0" smtClean="0"/>
            </a:br>
            <a:r>
              <a:rPr lang="nb-NO" sz="3600" dirty="0"/>
              <a:t> </a:t>
            </a:r>
            <a:r>
              <a:rPr lang="nb-NO" sz="3600" dirty="0" smtClean="0"/>
              <a:t>NEPAL ONLINE SCHOOL</a:t>
            </a:r>
            <a:br>
              <a:rPr lang="nb-NO" sz="3600" dirty="0" smtClean="0"/>
            </a:br>
            <a:r>
              <a:rPr lang="nb-NO" sz="3600" dirty="0" smtClean="0"/>
              <a:t/>
            </a:r>
            <a:br>
              <a:rPr lang="nb-NO" sz="3600" dirty="0" smtClean="0"/>
            </a:br>
            <a:r>
              <a:rPr lang="nb-NO" sz="3600" dirty="0">
                <a:solidFill>
                  <a:srgbClr val="FFFF00"/>
                </a:solidFill>
                <a:latin typeface="Copperplate Gothic Bold" pitchFamily="34" charset="0"/>
              </a:rPr>
              <a:t> </a:t>
            </a:r>
            <a:r>
              <a:rPr lang="nb-NO" sz="2700" dirty="0" smtClean="0">
                <a:solidFill>
                  <a:srgbClr val="FF0000"/>
                </a:solidFill>
                <a:latin typeface="Copperplate Gothic Bold" pitchFamily="34" charset="0"/>
              </a:rPr>
              <a:t>PREPARED BY : </a:t>
            </a:r>
            <a:r>
              <a:rPr lang="nb-NO" sz="3600" dirty="0" smtClean="0"/>
              <a:t/>
            </a:r>
            <a:br>
              <a:rPr lang="nb-NO" sz="3600" dirty="0" smtClean="0"/>
            </a:br>
            <a:r>
              <a:rPr lang="nb-NO" sz="3600" dirty="0" smtClean="0"/>
              <a:t>PRAMISH SHRESTHA</a:t>
            </a:r>
            <a:br>
              <a:rPr lang="nb-NO" sz="3600" dirty="0" smtClean="0"/>
            </a:br>
            <a:r>
              <a:rPr lang="nb-NO" sz="3600" dirty="0" smtClean="0"/>
              <a:t/>
            </a:r>
            <a:br>
              <a:rPr lang="nb-NO" sz="3600" dirty="0" smtClean="0"/>
            </a:br>
            <a:r>
              <a:rPr lang="nb-NO" sz="3100" dirty="0" smtClean="0">
                <a:solidFill>
                  <a:srgbClr val="FF0000"/>
                </a:solidFill>
                <a:latin typeface="Copperplate Gothic Bold" pitchFamily="34" charset="0"/>
              </a:rPr>
              <a:t>SUBJECT :</a:t>
            </a:r>
            <a:r>
              <a:rPr lang="nb-NO" sz="3600" dirty="0" smtClean="0"/>
              <a:t/>
            </a:r>
            <a:br>
              <a:rPr lang="nb-NO" sz="3600" dirty="0" smtClean="0"/>
            </a:br>
            <a:r>
              <a:rPr lang="nb-NO" sz="3600" dirty="0" smtClean="0"/>
              <a:t>HYDROELECTRIC  POWER PLANT </a:t>
            </a:r>
            <a:br>
              <a:rPr lang="nb-NO" sz="3600" dirty="0" smtClean="0"/>
            </a:br>
            <a:r>
              <a:rPr lang="nb-NO" sz="4000" dirty="0" smtClean="0"/>
              <a:t/>
            </a:r>
            <a:br>
              <a:rPr lang="nb-NO" sz="4000" dirty="0" smtClean="0"/>
            </a:br>
            <a:r>
              <a:rPr lang="nb-NO" dirty="0" smtClean="0"/>
              <a:t/>
            </a:r>
            <a:br>
              <a:rPr lang="nb-NO" dirty="0" smtClean="0"/>
            </a:br>
            <a:endParaRPr lang="en-US" dirty="0"/>
          </a:p>
        </p:txBody>
      </p:sp>
      <p:sp>
        <p:nvSpPr>
          <p:cNvPr id="4" name="Footer Placeholder 3"/>
          <p:cNvSpPr>
            <a:spLocks noGrp="1"/>
          </p:cNvSpPr>
          <p:nvPr>
            <p:ph type="ftr" sz="quarter" idx="11"/>
          </p:nvPr>
        </p:nvSpPr>
        <p:spPr/>
        <p:txBody>
          <a:bodyPr/>
          <a:lstStyle/>
          <a:p>
            <a:r>
              <a:rPr lang="nb-NO" sz="1800" dirty="0" smtClean="0">
                <a:solidFill>
                  <a:schemeClr val="tx1"/>
                </a:solidFill>
              </a:rPr>
              <a:t>1</a:t>
            </a:r>
            <a:endParaRPr lang="en-US" sz="1800" dirty="0">
              <a:solidFill>
                <a:schemeClr val="tx1"/>
              </a:solidFill>
            </a:endParaRPr>
          </a:p>
        </p:txBody>
      </p:sp>
    </p:spTree>
  </p:cSld>
  <p:clrMapOvr>
    <a:masterClrMapping/>
  </p:clrMapOvr>
  <p:transition spd="slow" advClick="0" advTm="9000">
    <p:comb/>
    <p:sndAc>
      <p:stSnd>
        <p:snd r:embed="rId2" name="chimes.wav"/>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 (4).jpeg"/>
          <p:cNvPicPr>
            <a:picLocks noChangeAspect="1"/>
          </p:cNvPicPr>
          <p:nvPr/>
        </p:nvPicPr>
        <p:blipFill>
          <a:blip r:embed="rId3" cstate="print"/>
          <a:stretch>
            <a:fillRect/>
          </a:stretch>
        </p:blipFill>
        <p:spPr>
          <a:xfrm>
            <a:off x="-5892" y="0"/>
            <a:ext cx="9149892" cy="6858000"/>
          </a:xfrm>
          <a:prstGeom prst="rect">
            <a:avLst/>
          </a:prstGeom>
        </p:spPr>
      </p:pic>
      <p:sp>
        <p:nvSpPr>
          <p:cNvPr id="2" name="Title 1"/>
          <p:cNvSpPr>
            <a:spLocks noGrp="1"/>
          </p:cNvSpPr>
          <p:nvPr>
            <p:ph type="title"/>
          </p:nvPr>
        </p:nvSpPr>
        <p:spPr>
          <a:xfrm>
            <a:off x="-756592" y="2060848"/>
            <a:ext cx="8229600" cy="2016224"/>
          </a:xfrm>
        </p:spPr>
        <p:txBody>
          <a:bodyPr>
            <a:normAutofit fontScale="90000"/>
          </a:bodyPr>
          <a:lstStyle/>
          <a:p>
            <a:r>
              <a:rPr lang="nb-NO" b="1" dirty="0" smtClean="0">
                <a:latin typeface="Forte" pitchFamily="66" charset="0"/>
              </a:rPr>
              <a:t>THANK YOU </a:t>
            </a:r>
            <a:br>
              <a:rPr lang="nb-NO" b="1" dirty="0" smtClean="0">
                <a:latin typeface="Forte" pitchFamily="66" charset="0"/>
              </a:rPr>
            </a:br>
            <a:r>
              <a:rPr lang="nb-NO" b="1" dirty="0">
                <a:latin typeface="Forte" pitchFamily="66" charset="0"/>
              </a:rPr>
              <a:t> </a:t>
            </a:r>
            <a:r>
              <a:rPr lang="nb-NO" b="1" dirty="0" smtClean="0">
                <a:latin typeface="Forte" pitchFamily="66" charset="0"/>
              </a:rPr>
              <a:t>FOR </a:t>
            </a:r>
            <a:br>
              <a:rPr lang="nb-NO" b="1" dirty="0" smtClean="0">
                <a:latin typeface="Forte" pitchFamily="66" charset="0"/>
              </a:rPr>
            </a:br>
            <a:r>
              <a:rPr lang="nb-NO" b="1" dirty="0" smtClean="0">
                <a:latin typeface="Forte" pitchFamily="66" charset="0"/>
              </a:rPr>
              <a:t>             YOUR                                                                                				ATTENTION  </a:t>
            </a:r>
            <a:endParaRPr lang="en-US" b="1" dirty="0">
              <a:latin typeface="Forte" pitchFamily="66" charset="0"/>
            </a:endParaRPr>
          </a:p>
        </p:txBody>
      </p:sp>
      <p:sp>
        <p:nvSpPr>
          <p:cNvPr id="4" name="Heart 3"/>
          <p:cNvSpPr/>
          <p:nvPr/>
        </p:nvSpPr>
        <p:spPr>
          <a:xfrm>
            <a:off x="6876256" y="3573016"/>
            <a:ext cx="216024" cy="216024"/>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art 4"/>
          <p:cNvSpPr/>
          <p:nvPr/>
        </p:nvSpPr>
        <p:spPr>
          <a:xfrm>
            <a:off x="6948264" y="3861048"/>
            <a:ext cx="144016" cy="144016"/>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advClick="0" advTm="9000">
    <p:sndAc>
      <p:stSnd>
        <p:snd r:embed="rId2" name="whoosh.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8732 0.60764 C -0.10086 0.58958 -0.10972 0.56713 -0.121 0.54699 C -0.12361 0.53542 -0.11961 0.54908 -0.12569 0.53935 C -0.12638 0.5382 -0.12621 0.53611 -0.12673 0.53472 C -0.12951 0.52732 -0.13541 0.51273 -0.13958 0.50648 C -0.14166 0.49861 -0.14583 0.48449 -0.14999 0.47871 C -0.15156 0.47315 -0.15208 0.4669 -0.15468 0.46181 C -0.15624 0.4588 -0.15937 0.45255 -0.15937 0.45255 C -0.16093 0.4456 -0.16337 0.43843 -0.16632 0.43241 C -0.16788 0.42454 -0.17032 0.41945 -0.17327 0.41227 C -0.17499 0.4081 -0.17795 0.39977 -0.17795 0.39977 C -0.17987 0.3875 -0.1783 0.39445 -0.18367 0.37963 C -0.18506 0.37593 -0.18524 0.37153 -0.18611 0.36736 C -0.18854 0.35486 -0.19166 0.34259 -0.19427 0.33009 C -0.19965 0.30347 -0.20225 0.27454 -0.21163 0.24954 C -0.21337 0.23426 -0.21197 0.24167 -0.21632 0.22454 C -0.21667 0.22292 -0.21753 0.21991 -0.21753 0.21991 C -0.21874 0.20648 -0.22308 0.19306 -0.22569 0.17963 C -0.22934 0.16134 -0.23124 0.14236 -0.23367 0.12384 C -0.23716 0.06759 -0.23889 -0.01875 -0.22673 -0.07917 C -0.225 -0.0993 -0.22136 -0.11481 -0.21042 -0.12893 C -0.20763 -0.13264 -0.20573 -0.13194 -0.20243 -0.13495 C -0.19792 -0.13935 -0.19532 -0.14491 -0.18958 -0.14745 C -0.18124 -0.15116 -0.17239 -0.15324 -0.16406 -0.15671 C -0.14808 -0.15625 -0.13229 -0.15625 -0.11631 -0.15532 C -0.11024 -0.15486 -0.10069 -0.14421 -0.09427 -0.1412 C -0.08541 -0.13241 -0.07604 -0.12592 -0.06857 -0.11481 C -0.0651 -0.10949 -0.06041 -0.10463 -0.05694 -0.0993 C -0.05173 -0.09143 -0.0526 -0.08958 -0.04652 -0.08379 C -0.04305 -0.07037 -0.04913 -0.0919 -0.03611 -0.0669 C -0.0309 -0.05694 -0.02534 -0.04699 -0.01979 -0.0375 C -0.0177 -0.02893 -0.01215 -0.02407 -0.00815 -0.01713 C -0.00503 -0.0118 -0.00555 -0.00856 -0.00121 -0.00486 C -0.00086 -0.00324 9.44444E-6 -0.00023 9.44444E-6 -0.00023 " pathEditMode="relative" ptsTypes="fffffffffffffffffffffffffffffffffA">
                                      <p:cBhvr>
                                        <p:cTn id="6"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eg"/>
          <p:cNvPicPr>
            <a:picLocks noChangeAspect="1"/>
          </p:cNvPicPr>
          <p:nvPr/>
        </p:nvPicPr>
        <p:blipFill>
          <a:blip r:embed="rId3" cstate="print"/>
          <a:stretch>
            <a:fillRect/>
          </a:stretch>
        </p:blipFill>
        <p:spPr>
          <a:xfrm>
            <a:off x="-329833" y="0"/>
            <a:ext cx="10559604" cy="6858000"/>
          </a:xfrm>
          <a:prstGeom prst="rect">
            <a:avLst/>
          </a:prstGeom>
        </p:spPr>
      </p:pic>
      <p:sp>
        <p:nvSpPr>
          <p:cNvPr id="2" name="Title 1"/>
          <p:cNvSpPr>
            <a:spLocks noGrp="1"/>
          </p:cNvSpPr>
          <p:nvPr>
            <p:ph type="title"/>
          </p:nvPr>
        </p:nvSpPr>
        <p:spPr>
          <a:xfrm>
            <a:off x="-2628800" y="116632"/>
            <a:ext cx="8229600" cy="1143000"/>
          </a:xfrm>
        </p:spPr>
        <p:txBody>
          <a:bodyPr>
            <a:normAutofit/>
          </a:bodyPr>
          <a:lstStyle/>
          <a:p>
            <a:r>
              <a:rPr lang="nb-NO" sz="3600" dirty="0" smtClean="0"/>
              <a:t>Defination :</a:t>
            </a:r>
            <a:endParaRPr lang="en-US" sz="3600" dirty="0"/>
          </a:p>
        </p:txBody>
      </p:sp>
      <p:sp>
        <p:nvSpPr>
          <p:cNvPr id="3" name="Content Placeholder 2"/>
          <p:cNvSpPr>
            <a:spLocks noGrp="1"/>
          </p:cNvSpPr>
          <p:nvPr>
            <p:ph idx="1"/>
          </p:nvPr>
        </p:nvSpPr>
        <p:spPr>
          <a:xfrm>
            <a:off x="0" y="1124744"/>
            <a:ext cx="9144000" cy="5733256"/>
          </a:xfrm>
        </p:spPr>
        <p:txBody>
          <a:bodyPr>
            <a:normAutofit/>
          </a:bodyPr>
          <a:lstStyle/>
          <a:p>
            <a:pPr algn="just">
              <a:buNone/>
            </a:pPr>
            <a:r>
              <a:rPr lang="nb-NO" sz="2000" dirty="0" smtClean="0"/>
              <a:t>A </a:t>
            </a:r>
            <a:r>
              <a:rPr lang="nb-NO" sz="1800" dirty="0" smtClean="0"/>
              <a:t>Hydroeletercity</a:t>
            </a:r>
            <a:r>
              <a:rPr lang="nb-NO" sz="2000" dirty="0" smtClean="0"/>
              <a:t> power plant is a facility that generates electercity by using the energy of moving  water .Here is a breakdown of its components and how it works.`How Hydroelectricty  power  plant work ?`  By hydroelecteric power comes from water at work , water in motion .it can be seen as a form of solar energy , as the  sun power  the hydrlogic cycle which gives the earth its water .In the hydrologic cycle , atmosphere water reaches the earth’s surface as  precipation. Some of this water evapourates , but match of it either percolates into the soil or becomes surface run off. </a:t>
            </a:r>
            <a:r>
              <a:rPr lang="nb-NO" sz="2000" u="sng" dirty="0" smtClean="0">
                <a:solidFill>
                  <a:srgbClr val="0070C0"/>
                </a:solidFill>
              </a:rPr>
              <a:t>Water form rain and melting snow eventually reaches ponds , lakes,reservoirs,ocean where evaporation is constantly occurring. Moisture percolating  into the soil may become water (subsurface),some which also enters water bodies through springs or underground steams.Ground water  may move  upward through soil during dry peroids and may retun to the atmosphere by evaporation .water vapour passes into the atomsphere by evaporation then circulates , condenses into clouds,and some returns to the earth as precipitation . Thus, the water cycle is complete . Nature ensures that water is a renewable sources . </a:t>
            </a:r>
          </a:p>
        </p:txBody>
      </p:sp>
      <p:sp>
        <p:nvSpPr>
          <p:cNvPr id="5" name="Footer Placeholder 4"/>
          <p:cNvSpPr>
            <a:spLocks noGrp="1"/>
          </p:cNvSpPr>
          <p:nvPr>
            <p:ph type="ftr" sz="quarter" idx="11"/>
          </p:nvPr>
        </p:nvSpPr>
        <p:spPr/>
        <p:txBody>
          <a:bodyPr/>
          <a:lstStyle/>
          <a:p>
            <a:r>
              <a:rPr lang="nb-NO" sz="1800" dirty="0" smtClean="0">
                <a:solidFill>
                  <a:schemeClr val="tx1"/>
                </a:solidFill>
              </a:rPr>
              <a:t>2</a:t>
            </a:r>
            <a:endParaRPr lang="en-US" sz="1800" dirty="0">
              <a:solidFill>
                <a:schemeClr val="tx1"/>
              </a:solidFill>
            </a:endParaRPr>
          </a:p>
        </p:txBody>
      </p:sp>
    </p:spTree>
  </p:cSld>
  <p:clrMapOvr>
    <a:masterClrMapping/>
  </p:clrMapOvr>
  <p:transition spd="slow" advClick="0" advTm="140000">
    <p:pull dir="d"/>
    <p:sndAc>
      <p:stSnd>
        <p:snd r:embed="rId2" name="camera.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images.jpeg"/>
          <p:cNvPicPr>
            <a:picLocks noChangeAspect="1"/>
          </p:cNvPicPr>
          <p:nvPr/>
        </p:nvPicPr>
        <p:blipFill>
          <a:blip r:embed="rId3" cstate="print"/>
          <a:stretch>
            <a:fillRect/>
          </a:stretch>
        </p:blipFill>
        <p:spPr>
          <a:xfrm>
            <a:off x="0" y="0"/>
            <a:ext cx="9144000" cy="6858000"/>
          </a:xfrm>
          <a:prstGeom prst="rect">
            <a:avLst/>
          </a:prstGeom>
        </p:spPr>
      </p:pic>
      <p:sp>
        <p:nvSpPr>
          <p:cNvPr id="2" name="Title 1"/>
          <p:cNvSpPr>
            <a:spLocks noGrp="1"/>
          </p:cNvSpPr>
          <p:nvPr>
            <p:ph type="title"/>
          </p:nvPr>
        </p:nvSpPr>
        <p:spPr>
          <a:xfrm>
            <a:off x="-828600" y="-18256"/>
            <a:ext cx="8229600" cy="1143000"/>
          </a:xfrm>
        </p:spPr>
        <p:txBody>
          <a:bodyPr>
            <a:normAutofit/>
          </a:bodyPr>
          <a:lstStyle/>
          <a:p>
            <a:pPr>
              <a:buFont typeface="Wingdings" pitchFamily="2" charset="2"/>
              <a:buChar char="Ø"/>
            </a:pPr>
            <a:r>
              <a:rPr lang="nb-NO" sz="3200" dirty="0" smtClean="0"/>
              <a:t>Principal of hydroelectric power plant</a:t>
            </a:r>
            <a:endParaRPr lang="en-US" sz="3200" dirty="0"/>
          </a:p>
        </p:txBody>
      </p:sp>
      <p:sp>
        <p:nvSpPr>
          <p:cNvPr id="3" name="Content Placeholder 2"/>
          <p:cNvSpPr>
            <a:spLocks noGrp="1"/>
          </p:cNvSpPr>
          <p:nvPr>
            <p:ph idx="1"/>
          </p:nvPr>
        </p:nvSpPr>
        <p:spPr>
          <a:xfrm>
            <a:off x="0" y="1052736"/>
            <a:ext cx="9144000" cy="5073427"/>
          </a:xfrm>
        </p:spPr>
        <p:txBody>
          <a:bodyPr>
            <a:normAutofit/>
          </a:bodyPr>
          <a:lstStyle/>
          <a:p>
            <a:pPr algn="just">
              <a:buNone/>
            </a:pPr>
            <a:r>
              <a:rPr lang="en-US" sz="2400" dirty="0" smtClean="0"/>
              <a:t>= Hydropower relies on the endless, constantly recharging system of the water cycle to produce electricity, using a fuel—water—that is not reduced or eliminated in the process. There are many </a:t>
            </a:r>
            <a:r>
              <a:rPr lang="en-US" sz="2400" b="1" u="sng" dirty="0" smtClean="0">
                <a:solidFill>
                  <a:srgbClr val="0070C0"/>
                </a:solidFill>
                <a:hlinkClick r:id="rId4"/>
              </a:rPr>
              <a:t>types of hydropower facilities</a:t>
            </a:r>
            <a:r>
              <a:rPr lang="en-US" sz="2400" u="sng" dirty="0" smtClean="0">
                <a:solidFill>
                  <a:srgbClr val="0000FF"/>
                </a:solidFill>
              </a:rPr>
              <a:t>, </a:t>
            </a:r>
            <a:r>
              <a:rPr lang="en-US" sz="2400" b="1" u="sng" dirty="0" smtClean="0">
                <a:solidFill>
                  <a:srgbClr val="0000FF"/>
                </a:solidFill>
              </a:rPr>
              <a:t>though they are all powered by the kinetic energy of flowing water as it moves downstream.</a:t>
            </a:r>
            <a:r>
              <a:rPr lang="en-US" sz="2400" b="1" dirty="0" smtClean="0">
                <a:solidFill>
                  <a:srgbClr val="0000FF"/>
                </a:solidFill>
              </a:rPr>
              <a:t> </a:t>
            </a:r>
            <a:r>
              <a:rPr lang="en-US" sz="2400" dirty="0" smtClean="0"/>
              <a:t>Hydropower utilizes turbines and generators to convert that kinetic energy into electricity, which is then fed into the electrical grid to power homes, businesses, and industries.</a:t>
            </a:r>
          </a:p>
          <a:p>
            <a:pPr algn="just">
              <a:buNone/>
            </a:pPr>
            <a:endParaRPr lang="en-US" sz="2400" dirty="0"/>
          </a:p>
        </p:txBody>
      </p:sp>
      <p:sp>
        <p:nvSpPr>
          <p:cNvPr id="4" name="Footer Placeholder 3"/>
          <p:cNvSpPr>
            <a:spLocks noGrp="1"/>
          </p:cNvSpPr>
          <p:nvPr>
            <p:ph type="ftr" sz="quarter" idx="11"/>
          </p:nvPr>
        </p:nvSpPr>
        <p:spPr/>
        <p:txBody>
          <a:bodyPr/>
          <a:lstStyle/>
          <a:p>
            <a:r>
              <a:rPr lang="nb-NO" sz="1800" dirty="0" smtClean="0">
                <a:solidFill>
                  <a:schemeClr val="tx1"/>
                </a:solidFill>
              </a:rPr>
              <a:t>3</a:t>
            </a:r>
            <a:endParaRPr lang="en-US" sz="1800" dirty="0">
              <a:solidFill>
                <a:schemeClr val="tx1"/>
              </a:solidFill>
            </a:endParaRPr>
          </a:p>
        </p:txBody>
      </p:sp>
      <p:sp>
        <p:nvSpPr>
          <p:cNvPr id="6" name="Smiley Face 5"/>
          <p:cNvSpPr/>
          <p:nvPr/>
        </p:nvSpPr>
        <p:spPr>
          <a:xfrm>
            <a:off x="3635896" y="3861048"/>
            <a:ext cx="1944216" cy="1656184"/>
          </a:xfrm>
          <a:prstGeom prst="smileyFace">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advClick="0" advTm="98000">
    <p:wipe dir="d"/>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0" presetClass="path" presetSubtype="0" accel="50000" decel="50000" fill="hold" grpId="0" nodeType="withEffect">
                                  <p:stCondLst>
                                    <p:cond delay="0"/>
                                  </p:stCondLst>
                                  <p:childTnLst>
                                    <p:animMotion origin="layout" path="M -0.2717 0.27597 C -0.2724 0.26209 -0.27327 0.24682 -0.27917 0.23479 C -0.28021 0.22901 -0.28056 0.22693 -0.28386 0.22253 C -0.28455 0.2186 -0.28525 0.21212 -0.28663 0.20842 C -0.28768 0.20588 -0.29045 0.20102 -0.29045 0.20102 C -0.29132 0.19616 -0.29184 0.19269 -0.2941 0.18876 C -0.2967 0.17696 -0.29479 0.18274 -0.29983 0.17257 C -0.30139 0.16933 -0.30348 0.16239 -0.30348 0.16239 C -0.30486 0.15475 -0.30782 0.14481 -0.31285 0.13995 C -0.3158 0.13255 -0.32032 0.12653 -0.32309 0.11913 C -0.32604 0.1115 -0.32882 0.10386 -0.33334 0.09785 C -0.33525 0.08929 -0.33976 0.08119 -0.34271 0.0731 C -0.34584 0.06408 -0.34775 0.05506 -0.35209 0.04673 C -0.35348 0.04002 -0.35591 0.03239 -0.35868 0.02683 C -0.3592 0.02406 -0.35938 0.02151 -0.36042 0.01943 C -0.36163 0.01666 -0.36424 0.01203 -0.36424 0.01203 C -0.36545 0.00671 -0.36788 0.00185 -0.36979 -0.00301 C -0.37153 -0.00763 -0.37188 -0.01342 -0.37361 -0.01781 C -0.37761 -0.02822 -0.37986 -0.03863 -0.38386 -0.04904 C -0.38785 -0.05922 -0.38872 -0.07194 -0.39219 -0.08258 C -0.39566 -0.09299 -0.40018 -0.10317 -0.40348 -0.11381 C -0.40504 -0.1189 -0.40573 -0.12399 -0.40816 -0.12861 C -0.4092 -0.13301 -0.41007 -0.13625 -0.41198 -0.13995 C -0.41563 -0.15568 -0.41493 -0.17696 -0.41563 -0.19338 C -0.41493 -0.21235 -0.41424 -0.23618 -0.40903 -0.25445 C -0.40834 -0.25977 -0.40764 -0.26463 -0.40625 -0.26949 C -0.40521 -0.27758 -0.40313 -0.28522 -0.40157 -0.29308 C -0.39983 -0.30164 -0.39879 -0.31159 -0.39514 -0.31922 C -0.3941 -0.32431 -0.39254 -0.32824 -0.39045 -0.33287 C -0.38854 -0.34235 -0.38438 -0.35577 -0.38004 -0.3641 C -0.379 -0.37127 -0.37691 -0.37751 -0.37448 -0.38399 C -0.37344 -0.39024 -0.37205 -0.39579 -0.36979 -0.40134 C -0.36858 -0.40874 -0.36632 -0.41499 -0.36337 -0.42147 C -0.36111 -0.43234 -0.36424 -0.41938 -0.35868 -0.43373 C -0.35747 -0.43696 -0.35486 -0.44367 -0.35486 -0.44367 C -0.35382 -0.44992 -0.35243 -0.45663 -0.34827 -0.45986 C -0.34653 -0.46796 -0.33785 -0.47606 -0.3316 -0.4786 C -0.32136 -0.48739 -0.30521 -0.49433 -0.29323 -0.49734 C -0.28907 -0.49711 -0.26354 -0.49734 -0.25209 -0.49479 C -0.2382 -0.49156 -0.22344 -0.48554 -0.21007 -0.47999 C -0.20573 -0.47606 -0.20018 -0.47328 -0.19514 -0.4712 C -0.1875 -0.46426 -0.17952 -0.45801 -0.1717 -0.45131 C -0.16788 -0.44807 -0.16476 -0.44414 -0.16042 -0.44252 C -0.15608 -0.43858 -0.15174 -0.43349 -0.14653 -0.43141 C -0.14358 -0.42864 -0.1415 -0.4254 -0.13802 -0.42378 C -0.13473 -0.42054 -0.12917 -0.41337 -0.125 -0.41129 C -0.1092 -0.39024 -0.08976 -0.37081 -0.07084 -0.35415 C -0.06389 -0.34814 -0.05816 -0.33912 -0.05122 -0.33287 C -0.04566 -0.32223 -0.05295 -0.33472 -0.04653 -0.32801 C -0.04462 -0.32593 -0.04375 -0.32246 -0.04184 -0.32038 C -0.03733 -0.31529 -0.03264 -0.30997 -0.02778 -0.30557 C -0.02674 -0.30095 -0.01806 -0.29008 -0.01493 -0.28684 C -0.01302 -0.29123 -0.01181 -0.29609 -0.01007 -0.30048 C -0.00903 -0.30326 -0.00747 -0.30557 -0.00625 -0.30812 C -0.00556 -0.30928 -0.00434 -0.31182 -0.00434 -0.31182 C -0.00174 -0.32315 0.00382 -0.33356 0.00781 -0.3442 C 0.00972 -0.34929 0.01354 -0.35276 0.01527 -0.35785 C 0.02291 -0.37913 0.03975 -0.40504 0.05451 -0.41753 C 0.0618 -0.42378 0.06857 -0.43396 0.07691 -0.43743 C 0.08021 -0.4409 0.08385 -0.44298 0.08715 -0.44622 C 0.09427 -0.45316 0.10208 -0.46148 0.11059 -0.46495 C 0.11614 -0.47074 0.12413 -0.47953 0.13107 -0.48115 C 0.13576 -0.48554 0.14166 -0.49109 0.14705 -0.49364 C 0.15087 -0.49757 0.15538 -0.50197 0.16007 -0.50358 C 0.16371 -0.50705 0.16701 -0.51052 0.17135 -0.51214 C 0.17899 -0.51862 0.18628 -0.52186 0.19462 -0.52602 C 0.23021 -0.5251 0.24218 -0.5281 0.2684 -0.51978 C 0.27569 -0.51492 0.28298 -0.50844 0.29097 -0.50613 C 0.3059 -0.49248 0.32448 -0.48068 0.33767 -0.46495 C 0.34705 -0.45362 0.35225 -0.43974 0.3592 -0.42632 C 0.36007 -0.42216 0.36389 -0.41522 0.36389 -0.41522 C 0.36545 -0.40851 0.36701 -0.4018 0.3684 -0.3951 C 0.36909 -0.39232 0.37031 -0.38654 0.37031 -0.38654 C 0.371 -0.37937 0.37205 -0.37243 0.37309 -0.36525 C 0.37413 -0.34837 0.37517 -0.33148 0.37604 -0.31436 C 0.37569 -0.29308 0.37743 -0.2644 0.37222 -0.24196 C 0.37014 -0.2216 0.36527 -0.20287 0.36093 -0.18344 C 0.35937 -0.1765 0.35781 -0.16933 0.35625 -0.16239 C 0.35555 -0.15961 0.3526 -0.15498 0.3526 -0.15498 C 0.35034 -0.14481 0.35191 -0.14874 0.34878 -0.14249 C 0.3467 -0.13347 0.34253 -0.12422 0.33854 -0.11635 C 0.33576 -0.10386 0.32743 -0.0886 0.3217 -0.07772 C 0.32048 -0.07032 0.31527 -0.05852 0.31232 -0.05182 C 0.30434 -0.03262 0.2993 -0.0111 0.28993 0.00694 C 0.28889 0.0111 0.28524 0.01828 0.28524 0.01828 C 0.28333 0.0266 0.27968 0.03447 0.275 0.04048 C 0.27309 0.04881 0.2684 0.06084 0.26475 0.06801 C 0.26284 0.07611 0.25902 0.08466 0.25538 0.0916 C 0.25364 0.10178 0.25503 0.09507 0.24878 0.1115 C 0.24392 0.12376 0.24114 0.13787 0.23576 0.15013 C 0.23489 0.15545 0.23125 0.16493 0.2283 0.16863 C 0.22743 0.17395 0.22777 0.17419 0.22552 0.17881 C 0.22413 0.18182 0.22083 0.1876 0.22083 0.1876 C 0.21875 0.19662 0.22187 0.18575 0.21701 0.19362 C 0.21632 0.19477 0.21649 0.19639 0.21614 0.19755 C 0.21562 0.19871 0.21493 0.19986 0.21423 0.20102 C 0.21111 0.20634 0.20781 0.2112 0.20486 0.21605 C 0.19791 0.22785 0.19409 0.24312 0.18628 0.25353 C 0.18559 0.25607 0.18524 0.25862 0.18437 0.26093 C 0.18368 0.26255 0.18229 0.26324 0.18159 0.26486 C 0.17968 0.26926 0.17916 0.27412 0.17691 0.27851 C 0.17587 0.28406 0.17343 0.288 0.17222 0.29332 C 0.15434 0.28776 0.13646 0.27967 0.11892 0.27227 C 0.11389 0.26764 0.1184 0.27088 0.11059 0.26856 C 0.10434 0.26671 0.09826 0.26186 0.09184 0.26093 C 0.0875 0.26024 0.08316 0.26024 0.07882 0.25977 C 0.07656 0.25954 0.07448 0.25908 0.07222 0.25862 C 0.06354 0.25538 0.05625 0.2496 0.04791 0.24613 C 0.04705 0.2452 0.046 0.24451 0.04514 0.24358 C 0.04409 0.24243 0.0434 0.24104 0.04236 0.23988 C 0.04062 0.23803 0.03663 0.23479 0.03663 0.23479 C 0.03177 0.22438 0.03854 0.23757 0.03194 0.22878 C 0.03107 0.22762 0.03107 0.226 0.03021 0.22484 C 0.02795 0.22161 0.02448 0.2186 0.0217 0.21605 C 0.0125 0.19709 -0.00191 0.18344 -0.01198 0.16516 C -0.01459 0.16054 -0.01528 0.15406 -0.01841 0.15013 C -0.02466 0.1418 -0.02969 0.1307 -0.03525 0.12168 C -0.04167 0.11103 -0.03629 0.11636 -0.04184 0.1115 C -0.04566 0.10386 -0.04913 0.09577 -0.054 0.08929 C -0.05504 0.0842 -0.05764 0.08235 -0.05955 0.07772 C -0.06424 0.06755 -0.06893 0.05667 -0.07448 0.04673 C -0.079 0.03886 -0.08716 0.01851 -0.08941 0.00833 C -0.09167 -0.00185 -0.09184 -0.01272 -0.09323 -0.0229 C -0.09271 -0.05575 -0.09479 -0.09045 -0.08195 -0.12005 C -0.07848 -0.12792 -0.0717 -0.13231 -0.06615 -0.1374 C -0.06181 -0.14134 -0.05243 -0.14157 -0.0474 -0.14249 C -0.0408 -0.14203 -0.03438 -0.1418 -0.02778 -0.1411 C -0.02118 -0.14041 -0.00816 -0.13879 -0.00816 -0.13879 C -0.00695 -0.13833 -0.00556 -0.1381 -0.00434 -0.1374 C -0.00313 -0.13671 -0.00209 -0.13532 -0.0007 -0.13486 C 0.00243 -0.1337 0.00868 -0.13255 0.00868 -0.13255 C 0.01232 -0.13 0.01493 -0.12746 0.01892 -0.1263 C 0.02448 -0.12191 0.03073 -0.11705 0.03663 -0.11381 C 0.03958 -0.11219 0.04409 -0.11103 0.04705 -0.10872 C 0.05486 -0.10294 0.0625 -0.09646 0.07031 -0.09021 C 0.07708 -0.08489 0.07014 -0.09785 0.08246 -0.08142 C 0.08593 -0.0768 0.08993 -0.07333 0.09375 -0.06893 C 0.09757 -0.06431 0.10034 -0.05875 0.10399 -0.0539 C 0.10573 -0.04626 0.10364 -0.0539 0.10868 -0.04418 C 0.11389 -0.03354 0.1184 -0.02174 0.12083 -0.00925 C 0.12014 0.01342 0.12048 0.02498 0.11146 0.04303 C 0.10885 0.04812 0.10781 0.05367 0.10312 0.05529 C 0.09427 0.06315 0.0842 0.07379 0.07396 0.07772 C 0.07014 0.08189 0.06545 0.08721 0.06093 0.08929 C 0.05712 0.09299 0.05312 0.09507 0.04878 0.09785 C 0.04531 0.09993 0.04218 0.10363 0.03854 0.10548 C 0.03576 0.10687 0.03298 0.1078 0.03021 0.10895 C 0.0283 0.11011 0.02448 0.1115 0.02448 0.1115 C 0.02066 0.11497 0.01753 0.11497 0.01337 0.11636 C 0.00642 0.11867 -0.00018 0.12214 -0.00729 0.12376 C -0.01163 0.12491 -0.01684 0.12908 -0.02118 0.12908 " pathEditMode="relative" ptsTypes="ffffffffffffffffffffffffffffffffffffffffffffffffffffffffffffffffffffffffffffffffffffffffffffffffffffffffffffffffffffffffffffffffffffffffffffffffffffffA">
                                      <p:cBhvr>
                                        <p:cTn id="22"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4624"/>
            <a:ext cx="8229600" cy="1143000"/>
          </a:xfrm>
        </p:spPr>
        <p:txBody>
          <a:bodyPr>
            <a:noAutofit/>
          </a:bodyPr>
          <a:lstStyle/>
          <a:p>
            <a:pPr>
              <a:buFont typeface="Wingdings" pitchFamily="2" charset="2"/>
              <a:buChar char="Ø"/>
            </a:pPr>
            <a:r>
              <a:rPr lang="nb-NO" sz="2800" dirty="0" smtClean="0">
                <a:solidFill>
                  <a:srgbClr val="FF0000"/>
                </a:solidFill>
              </a:rPr>
              <a:t>Image shows how hydroelectric power plant  works  :</a:t>
            </a:r>
            <a:endParaRPr lang="en-US" sz="2800" dirty="0">
              <a:solidFill>
                <a:srgbClr val="FF0000"/>
              </a:solidFill>
            </a:endParaRPr>
          </a:p>
        </p:txBody>
      </p:sp>
      <p:pic>
        <p:nvPicPr>
          <p:cNvPr id="4" name="Content Placeholder 3" descr="The-diagram-shows-how-electricity-is-generated-by-a-hydroelectric-dam..jpg"/>
          <p:cNvPicPr>
            <a:picLocks noGrp="1" noChangeAspect="1"/>
          </p:cNvPicPr>
          <p:nvPr>
            <p:ph idx="1"/>
          </p:nvPr>
        </p:nvPicPr>
        <p:blipFill>
          <a:blip r:embed="rId3" cstate="print"/>
          <a:stretch>
            <a:fillRect/>
          </a:stretch>
        </p:blipFill>
        <p:spPr>
          <a:xfrm>
            <a:off x="467544" y="1268760"/>
            <a:ext cx="8060755" cy="5054854"/>
          </a:xfrm>
        </p:spPr>
      </p:pic>
      <p:sp>
        <p:nvSpPr>
          <p:cNvPr id="5" name="Footer Placeholder 4"/>
          <p:cNvSpPr>
            <a:spLocks noGrp="1"/>
          </p:cNvSpPr>
          <p:nvPr>
            <p:ph type="ftr" sz="quarter" idx="11"/>
          </p:nvPr>
        </p:nvSpPr>
        <p:spPr/>
        <p:txBody>
          <a:bodyPr/>
          <a:lstStyle/>
          <a:p>
            <a:r>
              <a:rPr lang="nb-NO" sz="1800" dirty="0" smtClean="0">
                <a:solidFill>
                  <a:schemeClr val="tx1"/>
                </a:solidFill>
              </a:rPr>
              <a:t>4</a:t>
            </a:r>
            <a:endParaRPr lang="en-US" sz="1800" dirty="0">
              <a:solidFill>
                <a:schemeClr val="tx1"/>
              </a:solidFill>
            </a:endParaRPr>
          </a:p>
        </p:txBody>
      </p:sp>
    </p:spTree>
  </p:cSld>
  <p:clrMapOvr>
    <a:masterClrMapping/>
  </p:clrMapOvr>
  <p:transition spd="slow" advClick="0" advTm="15000">
    <p:wedge/>
    <p:sndAc>
      <p:stSnd>
        <p:snd r:embed="rId2" name="camera.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eg"/>
          <p:cNvPicPr>
            <a:picLocks noChangeAspect="1"/>
          </p:cNvPicPr>
          <p:nvPr/>
        </p:nvPicPr>
        <p:blipFill>
          <a:blip r:embed="rId3" cstate="print"/>
          <a:stretch>
            <a:fillRect/>
          </a:stretch>
        </p:blipFill>
        <p:spPr>
          <a:xfrm>
            <a:off x="0" y="0"/>
            <a:ext cx="9144000" cy="6858000"/>
          </a:xfrm>
          <a:prstGeom prst="rect">
            <a:avLst/>
          </a:prstGeom>
        </p:spPr>
      </p:pic>
      <p:sp>
        <p:nvSpPr>
          <p:cNvPr id="2" name="Title 1"/>
          <p:cNvSpPr>
            <a:spLocks noGrp="1"/>
          </p:cNvSpPr>
          <p:nvPr>
            <p:ph type="title"/>
          </p:nvPr>
        </p:nvSpPr>
        <p:spPr>
          <a:xfrm>
            <a:off x="457200" y="-162272"/>
            <a:ext cx="8229600" cy="1143000"/>
          </a:xfrm>
        </p:spPr>
        <p:txBody>
          <a:bodyPr>
            <a:normAutofit/>
          </a:bodyPr>
          <a:lstStyle/>
          <a:p>
            <a:r>
              <a:rPr lang="nb-NO" b="1" dirty="0" smtClean="0">
                <a:solidFill>
                  <a:srgbClr val="FF0000"/>
                </a:solidFill>
              </a:rPr>
              <a:t> ITS GENERATING POWER</a:t>
            </a:r>
            <a:endParaRPr lang="en-US" b="1" dirty="0">
              <a:solidFill>
                <a:srgbClr val="FF0000"/>
              </a:solidFill>
            </a:endParaRPr>
          </a:p>
        </p:txBody>
      </p:sp>
      <p:sp>
        <p:nvSpPr>
          <p:cNvPr id="3" name="Content Placeholder 2"/>
          <p:cNvSpPr>
            <a:spLocks noGrp="1"/>
          </p:cNvSpPr>
          <p:nvPr>
            <p:ph idx="1"/>
          </p:nvPr>
        </p:nvSpPr>
        <p:spPr>
          <a:xfrm>
            <a:off x="0" y="908720"/>
            <a:ext cx="9144000" cy="4824536"/>
          </a:xfrm>
        </p:spPr>
        <p:txBody>
          <a:bodyPr>
            <a:normAutofit/>
          </a:bodyPr>
          <a:lstStyle/>
          <a:p>
            <a:pPr algn="just">
              <a:buFont typeface="Wingdings" pitchFamily="2" charset="2"/>
              <a:buChar char="Ø"/>
            </a:pPr>
            <a:r>
              <a:rPr lang="nb-NO" sz="2000" dirty="0" smtClean="0"/>
              <a:t>In nature ,energy cannot be created or detroyed,but its form can change . In   generating electricity,no new energy is created . Actually one form of energy is converted to another form .</a:t>
            </a:r>
          </a:p>
          <a:p>
            <a:pPr algn="just">
              <a:buFont typeface="Wingdings" pitchFamily="2" charset="2"/>
              <a:buChar char="Ø"/>
            </a:pPr>
            <a:r>
              <a:rPr lang="nb-NO" sz="2000" dirty="0" smtClean="0"/>
              <a:t>The generate electricity, water must be in motion . This is kinetic (moving) energy .when flowing water turns blades in a turbine ,the form is changed into  the mechanical (machine )energy .the turbine turns the generator rotor which then  converts this mecganical energy into another energy form electricity .</a:t>
            </a:r>
            <a:r>
              <a:rPr lang="nb-NO" sz="2000" dirty="0" smtClean="0"/>
              <a:t>since water </a:t>
            </a:r>
            <a:r>
              <a:rPr lang="nb-NO" sz="2000" dirty="0" smtClean="0"/>
              <a:t>is the intial sources of energy ,we call this hydroelectric power or hydropower  for short . </a:t>
            </a:r>
          </a:p>
          <a:p>
            <a:pPr algn="just">
              <a:buFont typeface="Wingdings" pitchFamily="2" charset="2"/>
              <a:buChar char="Ø"/>
            </a:pPr>
            <a:r>
              <a:rPr lang="nb-NO" sz="2000" dirty="0" smtClean="0"/>
              <a:t>All facilities called hydroelectric power plants,hydropower is generated .some power plant are located on rivers , stream and canals ,but for a rellable water supply,dams are needed .dams store water for later release for such purposes as irrigation, domestic and industrial use , and power generation . </a:t>
            </a:r>
          </a:p>
          <a:p>
            <a:pPr algn="just">
              <a:buNone/>
            </a:pPr>
            <a:endParaRPr lang="en-US" sz="2000" dirty="0"/>
          </a:p>
        </p:txBody>
      </p:sp>
      <p:sp>
        <p:nvSpPr>
          <p:cNvPr id="5" name="Footer Placeholder 4"/>
          <p:cNvSpPr>
            <a:spLocks noGrp="1"/>
          </p:cNvSpPr>
          <p:nvPr>
            <p:ph type="ftr" sz="quarter" idx="11"/>
          </p:nvPr>
        </p:nvSpPr>
        <p:spPr/>
        <p:txBody>
          <a:bodyPr/>
          <a:lstStyle/>
          <a:p>
            <a:r>
              <a:rPr lang="nb-NO" sz="1800" dirty="0" smtClean="0">
                <a:solidFill>
                  <a:schemeClr val="tx1"/>
                </a:solidFill>
              </a:rPr>
              <a:t>5</a:t>
            </a:r>
            <a:endParaRPr lang="en-US" sz="1800" dirty="0">
              <a:solidFill>
                <a:schemeClr val="tx1"/>
              </a:solidFill>
            </a:endParaRPr>
          </a:p>
        </p:txBody>
      </p:sp>
    </p:spTree>
  </p:cSld>
  <p:clrMapOvr>
    <a:masterClrMapping/>
  </p:clrMapOvr>
  <p:transition spd="slow" advClick="0" advTm="99000">
    <p:wedge/>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eg"/>
          <p:cNvPicPr>
            <a:picLocks noChangeAspect="1"/>
          </p:cNvPicPr>
          <p:nvPr/>
        </p:nvPicPr>
        <p:blipFill>
          <a:blip r:embed="rId3" cstate="print"/>
          <a:stretch>
            <a:fillRect/>
          </a:stretch>
        </p:blipFill>
        <p:spPr>
          <a:xfrm>
            <a:off x="0" y="0"/>
            <a:ext cx="9144000" cy="6858000"/>
          </a:xfrm>
          <a:prstGeom prst="rect">
            <a:avLst/>
          </a:prstGeom>
        </p:spPr>
      </p:pic>
      <p:sp>
        <p:nvSpPr>
          <p:cNvPr id="2" name="Title 1"/>
          <p:cNvSpPr>
            <a:spLocks noGrp="1"/>
          </p:cNvSpPr>
          <p:nvPr>
            <p:ph type="title"/>
          </p:nvPr>
        </p:nvSpPr>
        <p:spPr/>
        <p:txBody>
          <a:bodyPr>
            <a:normAutofit fontScale="90000"/>
          </a:bodyPr>
          <a:lstStyle/>
          <a:p>
            <a:r>
              <a:rPr lang="en-US" sz="4000" b="1" dirty="0" smtClean="0">
                <a:solidFill>
                  <a:srgbClr val="FF0000"/>
                </a:solidFill>
              </a:rPr>
              <a:t>Equipment of hydro electrical power plant </a:t>
            </a:r>
            <a:r>
              <a:rPr lang="en-US" b="1" dirty="0" smtClean="0"/>
              <a:t/>
            </a:r>
            <a:br>
              <a:rPr lang="en-US" b="1" dirty="0" smtClean="0"/>
            </a:br>
            <a:endParaRPr lang="en-US" dirty="0"/>
          </a:p>
        </p:txBody>
      </p:sp>
      <p:sp>
        <p:nvSpPr>
          <p:cNvPr id="5" name="Content Placeholder 4"/>
          <p:cNvSpPr>
            <a:spLocks noGrp="1"/>
          </p:cNvSpPr>
          <p:nvPr>
            <p:ph idx="1"/>
          </p:nvPr>
        </p:nvSpPr>
        <p:spPr>
          <a:xfrm>
            <a:off x="323528" y="980728"/>
            <a:ext cx="8229600" cy="4741987"/>
          </a:xfrm>
        </p:spPr>
        <p:txBody>
          <a:bodyPr>
            <a:normAutofit fontScale="62500" lnSpcReduction="20000"/>
          </a:bodyPr>
          <a:lstStyle/>
          <a:p>
            <a:pPr algn="just">
              <a:buNone/>
            </a:pPr>
            <a:r>
              <a:rPr lang="en-US" dirty="0" smtClean="0"/>
              <a:t>       Hydropower plants consist of electrical and mechanical components. Mechanical components include gates, turbine, gearbox, tanks, piping and hydraulic power unit; and electrical components include generator, automatic voltage regulator, transformer, and transmission line.</a:t>
            </a:r>
          </a:p>
          <a:p>
            <a:pPr marL="514350" indent="-514350" algn="just">
              <a:buFont typeface="+mj-lt"/>
              <a:buAutoNum type="arabicPeriod"/>
            </a:pPr>
            <a:r>
              <a:rPr lang="en-US" b="1" dirty="0" smtClean="0"/>
              <a:t>Radial Gates</a:t>
            </a:r>
          </a:p>
          <a:p>
            <a:pPr algn="just">
              <a:buNone/>
            </a:pPr>
            <a:r>
              <a:rPr lang="en-US" dirty="0" smtClean="0"/>
              <a:t>         Radial (sluice) gates are electromechanical units used in dams and canal locks to control water flow. They are used to transfer water to turbine units and are also used to discharge excess water. Typically hydraulic systems are used to open and close the gates. </a:t>
            </a:r>
          </a:p>
          <a:p>
            <a:pPr algn="just">
              <a:buNone/>
            </a:pPr>
            <a:r>
              <a:rPr lang="en-US" dirty="0" smtClean="0"/>
              <a:t>‍</a:t>
            </a:r>
          </a:p>
          <a:p>
            <a:pPr marL="514350" indent="-514350" algn="just">
              <a:buNone/>
            </a:pPr>
            <a:r>
              <a:rPr lang="en-US" b="1" dirty="0" smtClean="0"/>
              <a:t>2.       Surge Tank</a:t>
            </a:r>
          </a:p>
          <a:p>
            <a:pPr algn="just">
              <a:buNone/>
            </a:pPr>
            <a:r>
              <a:rPr lang="en-US" dirty="0" smtClean="0"/>
              <a:t>          Surge tanks are applied in hydroelectric power plants with long water vessels to reduce pressure forces during the acceleration of the large water masses. They are built as intermittent water reservoirs close to the turbines, either with open access to atmospheric air or a closed volume filled with pressurized air. Surge tanks are one of the methods to prevent the </a:t>
            </a:r>
            <a:r>
              <a:rPr lang="en-US" b="1" dirty="0" smtClean="0"/>
              <a:t>water hammer effect</a:t>
            </a:r>
            <a:r>
              <a:rPr lang="en-US" dirty="0" smtClean="0"/>
              <a:t>.</a:t>
            </a:r>
          </a:p>
        </p:txBody>
      </p:sp>
      <p:sp>
        <p:nvSpPr>
          <p:cNvPr id="4" name="Footer Placeholder 3"/>
          <p:cNvSpPr>
            <a:spLocks noGrp="1"/>
          </p:cNvSpPr>
          <p:nvPr>
            <p:ph type="ftr" sz="quarter" idx="11"/>
          </p:nvPr>
        </p:nvSpPr>
        <p:spPr/>
        <p:txBody>
          <a:bodyPr/>
          <a:lstStyle/>
          <a:p>
            <a:r>
              <a:rPr lang="nb-NO" sz="1800" b="1" dirty="0" smtClean="0">
                <a:solidFill>
                  <a:schemeClr val="tx1"/>
                </a:solidFill>
              </a:rPr>
              <a:t>6</a:t>
            </a:r>
            <a:endParaRPr lang="en-US" sz="1800" b="1" dirty="0">
              <a:solidFill>
                <a:schemeClr val="tx1"/>
              </a:solidFill>
            </a:endParaRPr>
          </a:p>
        </p:txBody>
      </p:sp>
    </p:spTree>
  </p:cSld>
  <p:clrMapOvr>
    <a:masterClrMapping/>
  </p:clrMapOvr>
  <p:transition spd="med" advClick="0" advTm="60000">
    <p:wipe dir="u"/>
    <p:sndAc>
      <p:stSnd>
        <p:snd r:embed="rId2"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jpeg"/>
          <p:cNvPicPr>
            <a:picLocks noChangeAspect="1"/>
          </p:cNvPicPr>
          <p:nvPr/>
        </p:nvPicPr>
        <p:blipFill>
          <a:blip r:embed="rId3" cstate="print"/>
          <a:stretch>
            <a:fillRect/>
          </a:stretch>
        </p:blipFill>
        <p:spPr>
          <a:xfrm>
            <a:off x="0" y="0"/>
            <a:ext cx="9144000" cy="6858000"/>
          </a:xfrm>
          <a:prstGeom prst="rect">
            <a:avLst/>
          </a:prstGeom>
        </p:spPr>
      </p:pic>
      <p:sp>
        <p:nvSpPr>
          <p:cNvPr id="3" name="Content Placeholder 2"/>
          <p:cNvSpPr>
            <a:spLocks noGrp="1"/>
          </p:cNvSpPr>
          <p:nvPr>
            <p:ph idx="1"/>
          </p:nvPr>
        </p:nvSpPr>
        <p:spPr>
          <a:xfrm>
            <a:off x="0" y="0"/>
            <a:ext cx="9144000" cy="6126163"/>
          </a:xfrm>
        </p:spPr>
        <p:txBody>
          <a:bodyPr>
            <a:normAutofit fontScale="62500" lnSpcReduction="20000"/>
          </a:bodyPr>
          <a:lstStyle/>
          <a:p>
            <a:pPr>
              <a:buNone/>
            </a:pPr>
            <a:r>
              <a:rPr lang="en-US" b="1" dirty="0" smtClean="0"/>
              <a:t>3.     Penstock</a:t>
            </a:r>
          </a:p>
          <a:p>
            <a:pPr algn="just">
              <a:buNone/>
            </a:pPr>
            <a:r>
              <a:rPr lang="en-US" dirty="0" smtClean="0"/>
              <a:t>          Penstocks are long channels (or pipes) that carry water down from the reservoir to the turbines inside the powerhouses. They are generally made of steel. Water under high pressure flows through the penstock. The amount of water passed through the penstock is generally controlled with a sluice. </a:t>
            </a:r>
            <a:r>
              <a:rPr lang="en-US" b="1" dirty="0" smtClean="0"/>
              <a:t>Sluice </a:t>
            </a:r>
            <a:r>
              <a:rPr lang="en-US" dirty="0" smtClean="0"/>
              <a:t>is a gate that can be raised and lowered to increase or decrease the amount supplied to turbines.</a:t>
            </a:r>
          </a:p>
          <a:p>
            <a:pPr algn="just">
              <a:buNone/>
            </a:pPr>
            <a:r>
              <a:rPr lang="en-US" b="1" dirty="0" smtClean="0"/>
              <a:t>4.     Turbine</a:t>
            </a:r>
          </a:p>
          <a:p>
            <a:pPr algn="just">
              <a:buNone/>
            </a:pPr>
            <a:r>
              <a:rPr lang="en-US" dirty="0" smtClean="0"/>
              <a:t>          The most commonly used turbines are Kaplan, Francis, and </a:t>
            </a:r>
            <a:r>
              <a:rPr lang="en-US" dirty="0" err="1" smtClean="0"/>
              <a:t>Pelton</a:t>
            </a:r>
            <a:r>
              <a:rPr lang="en-US" dirty="0" smtClean="0"/>
              <a:t>. The type of hydropower turbine selected for a project is generally based on head, flow rate at the site, how deep the turbine is installed, turbine efficiency, and cost.</a:t>
            </a:r>
          </a:p>
          <a:p>
            <a:pPr algn="just">
              <a:buNone/>
            </a:pPr>
            <a:r>
              <a:rPr lang="en-US" dirty="0" smtClean="0"/>
              <a:t>5.     ‍</a:t>
            </a:r>
            <a:r>
              <a:rPr lang="en-US" b="1" dirty="0" smtClean="0"/>
              <a:t>Generator</a:t>
            </a:r>
          </a:p>
          <a:p>
            <a:pPr algn="just">
              <a:buNone/>
            </a:pPr>
            <a:r>
              <a:rPr lang="en-US" dirty="0" smtClean="0"/>
              <a:t>      A typical generator consists of a rotating part (</a:t>
            </a:r>
            <a:r>
              <a:rPr lang="en-US" b="1" dirty="0" smtClean="0"/>
              <a:t>rotor</a:t>
            </a:r>
            <a:r>
              <a:rPr lang="en-US" dirty="0" smtClean="0"/>
              <a:t>) and a stationary part (</a:t>
            </a:r>
            <a:r>
              <a:rPr lang="en-US" b="1" dirty="0" smtClean="0"/>
              <a:t>stator</a:t>
            </a:r>
            <a:r>
              <a:rPr lang="en-US" dirty="0" smtClean="0"/>
              <a:t>) that surrounds the rotating part. Hydroelectric generators convert flowing water’s mechanical energy into electricity. The rotor is attached to the main shaft and rotates at the speed of the turbine or the gearbox. In a generator, electromagnets are made by circulating direct current through field </a:t>
            </a:r>
            <a:r>
              <a:rPr lang="en-US" b="1" dirty="0" smtClean="0"/>
              <a:t>poles</a:t>
            </a:r>
            <a:r>
              <a:rPr lang="en-US" dirty="0" smtClean="0"/>
              <a:t>, which are mounted on the perimeter of the rotor. During the rotation, it causes the field poles (the electromagnets) to move past the conductors mounted in the </a:t>
            </a:r>
            <a:r>
              <a:rPr lang="en-US" b="1" dirty="0" smtClean="0"/>
              <a:t>stator</a:t>
            </a:r>
            <a:r>
              <a:rPr lang="en-US" dirty="0" smtClean="0"/>
              <a:t>. This leads electricity to flow and a voltage to develop at the generator output terminals, which is then transferred to the transformers.</a:t>
            </a:r>
          </a:p>
          <a:p>
            <a:pPr>
              <a:buNone/>
            </a:pPr>
            <a:endParaRPr lang="en-US" dirty="0" smtClean="0"/>
          </a:p>
          <a:p>
            <a:pPr>
              <a:buNone/>
            </a:pPr>
            <a:endParaRPr lang="en-US" dirty="0"/>
          </a:p>
        </p:txBody>
      </p:sp>
      <p:sp>
        <p:nvSpPr>
          <p:cNvPr id="4" name="Footer Placeholder 3"/>
          <p:cNvSpPr>
            <a:spLocks noGrp="1"/>
          </p:cNvSpPr>
          <p:nvPr>
            <p:ph type="ftr" sz="quarter" idx="11"/>
          </p:nvPr>
        </p:nvSpPr>
        <p:spPr/>
        <p:txBody>
          <a:bodyPr/>
          <a:lstStyle/>
          <a:p>
            <a:r>
              <a:rPr lang="nb-NO" sz="1800" b="1" dirty="0" smtClean="0">
                <a:solidFill>
                  <a:schemeClr val="tx1"/>
                </a:solidFill>
              </a:rPr>
              <a:t>7</a:t>
            </a:r>
            <a:endParaRPr lang="en-US" sz="1800" b="1" dirty="0">
              <a:solidFill>
                <a:schemeClr val="tx1"/>
              </a:solidFill>
            </a:endParaRPr>
          </a:p>
        </p:txBody>
      </p:sp>
    </p:spTree>
  </p:cSld>
  <p:clrMapOvr>
    <a:masterClrMapping/>
  </p:clrMapOvr>
  <p:transition spd="slow" advClick="0" advTm="136000">
    <p:sndAc>
      <p:stSnd>
        <p:snd r:embed="rId2" name="camera.wav"/>
      </p:stSnd>
    </p:sndAc>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iop.jpeg"/>
          <p:cNvPicPr>
            <a:picLocks noChangeAspect="1"/>
          </p:cNvPicPr>
          <p:nvPr/>
        </p:nvPicPr>
        <p:blipFill>
          <a:blip r:embed="rId3" cstate="print"/>
          <a:stretch>
            <a:fillRect/>
          </a:stretch>
        </p:blipFill>
        <p:spPr>
          <a:xfrm>
            <a:off x="2987824" y="476673"/>
            <a:ext cx="4367284" cy="2736304"/>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1281336" y="-234280"/>
            <a:ext cx="8229600" cy="1143000"/>
          </a:xfrm>
        </p:spPr>
        <p:txBody>
          <a:bodyPr>
            <a:normAutofit/>
          </a:bodyPr>
          <a:lstStyle/>
          <a:p>
            <a:r>
              <a:rPr lang="nb-NO" sz="3600" dirty="0" smtClean="0">
                <a:solidFill>
                  <a:srgbClr val="FF0000"/>
                </a:solidFill>
              </a:rPr>
              <a:t> Some Pictures of  Equipment  :</a:t>
            </a:r>
            <a:endParaRPr lang="en-US" sz="3600" dirty="0">
              <a:solidFill>
                <a:srgbClr val="FF0000"/>
              </a:solidFill>
            </a:endParaRPr>
          </a:p>
        </p:txBody>
      </p:sp>
      <p:sp>
        <p:nvSpPr>
          <p:cNvPr id="3" name="Content Placeholder 2"/>
          <p:cNvSpPr>
            <a:spLocks noGrp="1"/>
          </p:cNvSpPr>
          <p:nvPr>
            <p:ph idx="1"/>
          </p:nvPr>
        </p:nvSpPr>
        <p:spPr>
          <a:xfrm>
            <a:off x="0" y="836712"/>
            <a:ext cx="9144000" cy="5289451"/>
          </a:xfrm>
        </p:spPr>
        <p:txBody>
          <a:bodyPr/>
          <a:lstStyle/>
          <a:p>
            <a:pPr marL="514350" indent="-514350">
              <a:buAutoNum type="arabicPeriod"/>
            </a:pPr>
            <a:r>
              <a:rPr lang="nb-NO" dirty="0" smtClean="0"/>
              <a:t>Radial Gate : </a:t>
            </a:r>
          </a:p>
          <a:p>
            <a:pPr marL="514350" indent="-514350">
              <a:buAutoNum type="arabicPeriod"/>
            </a:pPr>
            <a:endParaRPr lang="nb-NO" dirty="0" smtClean="0"/>
          </a:p>
          <a:p>
            <a:pPr marL="514350" indent="-514350">
              <a:buAutoNum type="arabicPeriod"/>
            </a:pPr>
            <a:endParaRPr lang="nb-NO" dirty="0" smtClean="0"/>
          </a:p>
          <a:p>
            <a:pPr marL="514350" indent="-514350">
              <a:buAutoNum type="arabicPeriod"/>
            </a:pPr>
            <a:endParaRPr lang="nb-NO" dirty="0" smtClean="0"/>
          </a:p>
          <a:p>
            <a:pPr marL="514350" indent="-514350">
              <a:buAutoNum type="arabicPeriod"/>
            </a:pPr>
            <a:r>
              <a:rPr lang="nb-NO" dirty="0" smtClean="0"/>
              <a:t>Surge Tank : </a:t>
            </a:r>
          </a:p>
        </p:txBody>
      </p:sp>
      <p:sp>
        <p:nvSpPr>
          <p:cNvPr id="4" name="Footer Placeholder 3"/>
          <p:cNvSpPr>
            <a:spLocks noGrp="1"/>
          </p:cNvSpPr>
          <p:nvPr>
            <p:ph type="ftr" sz="quarter" idx="11"/>
          </p:nvPr>
        </p:nvSpPr>
        <p:spPr/>
        <p:txBody>
          <a:bodyPr/>
          <a:lstStyle/>
          <a:p>
            <a:r>
              <a:rPr lang="nb-NO" sz="1800" b="1" dirty="0" smtClean="0">
                <a:solidFill>
                  <a:schemeClr val="tx1"/>
                </a:solidFill>
              </a:rPr>
              <a:t>8</a:t>
            </a:r>
            <a:endParaRPr lang="en-US" sz="1800" b="1" dirty="0">
              <a:solidFill>
                <a:schemeClr val="tx1"/>
              </a:solidFill>
            </a:endParaRPr>
          </a:p>
        </p:txBody>
      </p:sp>
      <p:pic>
        <p:nvPicPr>
          <p:cNvPr id="6" name="Picture 5" descr="images (1).jpeg"/>
          <p:cNvPicPr>
            <a:picLocks noChangeAspect="1"/>
          </p:cNvPicPr>
          <p:nvPr/>
        </p:nvPicPr>
        <p:blipFill>
          <a:blip r:embed="rId4" cstate="print"/>
          <a:stretch>
            <a:fillRect/>
          </a:stretch>
        </p:blipFill>
        <p:spPr>
          <a:xfrm>
            <a:off x="2771800" y="3573016"/>
            <a:ext cx="4608512" cy="2543058"/>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slow" advClick="0" advTm="11000">
    <p:wedge/>
    <p:sndAc>
      <p:stSnd>
        <p:snd r:embed="rId2" name="camera.wav"/>
      </p:stSnd>
    </p:sndAc>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images (2).jpeg"/>
          <p:cNvPicPr>
            <a:picLocks noChangeAspect="1"/>
          </p:cNvPicPr>
          <p:nvPr/>
        </p:nvPicPr>
        <p:blipFill>
          <a:blip r:embed="rId3" cstate="print"/>
          <a:stretch>
            <a:fillRect/>
          </a:stretch>
        </p:blipFill>
        <p:spPr>
          <a:xfrm>
            <a:off x="5076056" y="2564904"/>
            <a:ext cx="3312368" cy="3447874"/>
          </a:xfrm>
          <a:prstGeom prst="rect">
            <a:avLst/>
          </a:prstGeom>
        </p:spPr>
      </p:pic>
      <p:pic>
        <p:nvPicPr>
          <p:cNvPr id="5" name="Picture 4" descr="download.jpeg"/>
          <p:cNvPicPr>
            <a:picLocks noChangeAspect="1"/>
          </p:cNvPicPr>
          <p:nvPr/>
        </p:nvPicPr>
        <p:blipFill>
          <a:blip r:embed="rId4" cstate="print"/>
          <a:stretch>
            <a:fillRect/>
          </a:stretch>
        </p:blipFill>
        <p:spPr>
          <a:xfrm>
            <a:off x="2555776" y="0"/>
            <a:ext cx="3312368" cy="2682760"/>
          </a:xfrm>
          <a:prstGeom prst="rect">
            <a:avLst/>
          </a:prstGeom>
          <a:ln>
            <a:noFill/>
          </a:ln>
          <a:effectLst>
            <a:outerShdw blurRad="292100" dist="139700" dir="2700000" algn="tl" rotWithShape="0">
              <a:srgbClr val="333333">
                <a:alpha val="65000"/>
              </a:srgbClr>
            </a:outerShdw>
          </a:effectLst>
        </p:spPr>
      </p:pic>
      <p:sp>
        <p:nvSpPr>
          <p:cNvPr id="3" name="Content Placeholder 2"/>
          <p:cNvSpPr>
            <a:spLocks noGrp="1"/>
          </p:cNvSpPr>
          <p:nvPr>
            <p:ph idx="1"/>
          </p:nvPr>
        </p:nvSpPr>
        <p:spPr>
          <a:xfrm>
            <a:off x="179512" y="332656"/>
            <a:ext cx="8784976" cy="5793507"/>
          </a:xfrm>
        </p:spPr>
        <p:txBody>
          <a:bodyPr/>
          <a:lstStyle/>
          <a:p>
            <a:pPr>
              <a:buNone/>
            </a:pPr>
            <a:r>
              <a:rPr lang="nb-NO" dirty="0" smtClean="0"/>
              <a:t>3. Penstock :</a:t>
            </a:r>
          </a:p>
          <a:p>
            <a:pPr>
              <a:buNone/>
            </a:pPr>
            <a:r>
              <a:rPr lang="nb-NO" dirty="0" smtClean="0"/>
              <a:t>    </a:t>
            </a:r>
          </a:p>
          <a:p>
            <a:pPr>
              <a:buNone/>
            </a:pPr>
            <a:endParaRPr lang="nb-NO" dirty="0" smtClean="0"/>
          </a:p>
          <a:p>
            <a:pPr>
              <a:buNone/>
            </a:pPr>
            <a:endParaRPr lang="nb-NO" dirty="0" smtClean="0"/>
          </a:p>
          <a:p>
            <a:pPr>
              <a:buNone/>
            </a:pPr>
            <a:endParaRPr lang="nb-NO" dirty="0" smtClean="0"/>
          </a:p>
          <a:p>
            <a:pPr>
              <a:buNone/>
            </a:pPr>
            <a:r>
              <a:rPr lang="nb-NO" dirty="0" smtClean="0"/>
              <a:t>4. Generator and Turbin  : </a:t>
            </a:r>
            <a:endParaRPr lang="en-US" dirty="0"/>
          </a:p>
        </p:txBody>
      </p:sp>
      <p:sp>
        <p:nvSpPr>
          <p:cNvPr id="4" name="Footer Placeholder 3"/>
          <p:cNvSpPr>
            <a:spLocks noGrp="1"/>
          </p:cNvSpPr>
          <p:nvPr>
            <p:ph type="ftr" sz="quarter" idx="11"/>
          </p:nvPr>
        </p:nvSpPr>
        <p:spPr/>
        <p:txBody>
          <a:bodyPr/>
          <a:lstStyle/>
          <a:p>
            <a:r>
              <a:rPr lang="nb-NO" sz="1800" b="1" dirty="0" smtClean="0">
                <a:solidFill>
                  <a:schemeClr val="tx1"/>
                </a:solidFill>
              </a:rPr>
              <a:t>9</a:t>
            </a:r>
            <a:endParaRPr lang="en-US" sz="1800" b="1" dirty="0">
              <a:solidFill>
                <a:schemeClr val="tx1"/>
              </a:solidFill>
            </a:endParaRPr>
          </a:p>
        </p:txBody>
      </p:sp>
    </p:spTree>
  </p:cSld>
  <p:clrMapOvr>
    <a:masterClrMapping/>
  </p:clrMapOvr>
  <p:transition spd="slow" advClick="0" advTm="17000">
    <p:wedge/>
    <p:sndAc>
      <p:stSnd>
        <p:snd r:embed="rId2" name="camera.wav"/>
      </p:stSnd>
    </p:sndAc>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1359</TotalTime>
  <Words>611</Words>
  <Application>Microsoft Office PowerPoint</Application>
  <PresentationFormat>On-screen Show (4:3)</PresentationFormat>
  <Paragraphs>45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INSTITUE :   NEPAL ONLINE SCHOOL   PREPARED BY :  PRAMISH SHRESTHA  SUBJECT : HYDROELECTRIC  POWER PLANT    </vt:lpstr>
      <vt:lpstr>Defination :</vt:lpstr>
      <vt:lpstr>Principal of hydroelectric power plant</vt:lpstr>
      <vt:lpstr>Image shows how hydroelectric power plant  works  :</vt:lpstr>
      <vt:lpstr> ITS GENERATING POWER</vt:lpstr>
      <vt:lpstr>Equipment of hydro electrical power plant  </vt:lpstr>
      <vt:lpstr>Slide 7</vt:lpstr>
      <vt:lpstr> Some Pictures of  Equipment  :</vt:lpstr>
      <vt:lpstr>Slide 9</vt:lpstr>
      <vt:lpstr>THANK YOU   FOR               YOUR                                                                                    ATTENTION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INSTITUE :   NEPAL ONLINE SCHOOL   PREPARED BY :  PRAMISH SHRESTHA  SUBJECT : HYDROELECTRIC  POWER PLANT</dc:title>
  <dc:creator>admin</dc:creator>
  <cp:lastModifiedBy>admin</cp:lastModifiedBy>
  <cp:revision>46</cp:revision>
  <dcterms:created xsi:type="dcterms:W3CDTF">2024-06-07T14:05:34Z</dcterms:created>
  <dcterms:modified xsi:type="dcterms:W3CDTF">2024-06-10T07:04:16Z</dcterms:modified>
</cp:coreProperties>
</file>