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261" r:id="rId4"/>
    <p:sldId id="287" r:id="rId5"/>
    <p:sldId id="283" r:id="rId6"/>
    <p:sldId id="284" r:id="rId7"/>
    <p:sldId id="285" r:id="rId8"/>
    <p:sldId id="286" r:id="rId9"/>
    <p:sldId id="264" r:id="rId10"/>
    <p:sldId id="273" r:id="rId11"/>
    <p:sldId id="272" r:id="rId12"/>
    <p:sldId id="275" r:id="rId13"/>
    <p:sldId id="279" r:id="rId14"/>
    <p:sldId id="282" r:id="rId15"/>
    <p:sldId id="281" r:id="rId16"/>
    <p:sldId id="271" r:id="rId17"/>
    <p:sldId id="280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725621-501B-45DE-8562-A20EF3DFEB14}">
          <p14:sldIdLst>
            <p14:sldId id="257"/>
            <p14:sldId id="260"/>
            <p14:sldId id="261"/>
            <p14:sldId id="287"/>
            <p14:sldId id="283"/>
            <p14:sldId id="284"/>
            <p14:sldId id="285"/>
            <p14:sldId id="286"/>
            <p14:sldId id="264"/>
            <p14:sldId id="273"/>
            <p14:sldId id="272"/>
            <p14:sldId id="275"/>
            <p14:sldId id="279"/>
            <p14:sldId id="282"/>
            <p14:sldId id="281"/>
            <p14:sldId id="271"/>
            <p14:sldId id="280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4D5F8-BF92-45BF-8CE4-99A0284A0736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CAB90-67E4-4831-AC20-B5156E0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49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8174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5898fe48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d5898fe48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840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A5CD-A2AE-474D-ACD3-98060544A0E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276D-8B85-4D8E-8BB7-789EE88C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0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A5CD-A2AE-474D-ACD3-98060544A0E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276D-8B85-4D8E-8BB7-789EE88C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2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A5CD-A2AE-474D-ACD3-98060544A0E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276D-8B85-4D8E-8BB7-789EE88C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A5CD-A2AE-474D-ACD3-98060544A0E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276D-8B85-4D8E-8BB7-789EE88C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0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A5CD-A2AE-474D-ACD3-98060544A0E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276D-8B85-4D8E-8BB7-789EE88C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4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A5CD-A2AE-474D-ACD3-98060544A0E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276D-8B85-4D8E-8BB7-789EE88C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A5CD-A2AE-474D-ACD3-98060544A0E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276D-8B85-4D8E-8BB7-789EE88C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3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A5CD-A2AE-474D-ACD3-98060544A0E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276D-8B85-4D8E-8BB7-789EE88C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0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A5CD-A2AE-474D-ACD3-98060544A0E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276D-8B85-4D8E-8BB7-789EE88C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1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A5CD-A2AE-474D-ACD3-98060544A0E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276D-8B85-4D8E-8BB7-789EE88C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0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8A5CD-A2AE-474D-ACD3-98060544A0E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276D-8B85-4D8E-8BB7-789EE88C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0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8A5CD-A2AE-474D-ACD3-98060544A0EF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1276D-8B85-4D8E-8BB7-789EE88C0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5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8123" y="1686269"/>
            <a:ext cx="1015676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 Weather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 Remote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Plant Watering </a:t>
            </a:r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using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ESP32 and </a:t>
            </a:r>
            <a:r>
              <a:rPr lang="en-US" sz="4000" dirty="0" err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Live Server and App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851" y="107789"/>
            <a:ext cx="944880" cy="10728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1164" y="195800"/>
            <a:ext cx="1003069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Telecommunication Engineering</a:t>
            </a:r>
          </a:p>
          <a:p>
            <a:pPr algn="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Chittagong University of Engineering and Technology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33944" y="4557321"/>
            <a:ext cx="8465127" cy="1323439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ETE-416</a:t>
            </a:r>
          </a:p>
          <a:p>
            <a:pPr algn="ctr"/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</a:t>
            </a:r>
            <a:r>
              <a:rPr lang="en-US" sz="20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Industrial Automation Sessional</a:t>
            </a:r>
          </a:p>
          <a:p>
            <a:pPr algn="ctr"/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algn="ctr"/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Group-3 (ID: 1708011, 1708012, 1708013, 1708014, 1708015)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5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34545"/>
            <a:ext cx="12192000" cy="6373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13855"/>
            <a:ext cx="12192000" cy="1228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IMPLEMENTATION(CON’T D)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43998" y="119182"/>
            <a:ext cx="1643063" cy="90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24417" y="138351"/>
            <a:ext cx="51007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en-US" sz="50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4071" y="1828800"/>
            <a:ext cx="1134385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Fundamental Stack has three layer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Networks Layer</a:t>
            </a:r>
          </a:p>
          <a:p>
            <a:pPr marL="2571750" lvl="4" indent="-742950">
              <a:buFont typeface="+mj-lt"/>
              <a:buAutoNum type="arabicPeriod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Things: Sensors and Actuators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37884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20691"/>
            <a:ext cx="12192000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228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IMPLEMENTATION(CON’T D)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88960" y="119182"/>
            <a:ext cx="1643063" cy="90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10491" y="138351"/>
            <a:ext cx="5052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50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892" y="752162"/>
            <a:ext cx="11343857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is implemented using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Live server.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Network layer is implemented using ESP32 microcontroller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Things: Sensors and Actuator layer, DHT11 was used as sensor and DC motor as actuator.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94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228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IMPLEMENTATION(CON’T D)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88960" y="119182"/>
            <a:ext cx="1643063" cy="90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55454" y="119182"/>
            <a:ext cx="8258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892" y="1273176"/>
            <a:ext cx="11343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2" y="1934895"/>
            <a:ext cx="4504191" cy="27709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983" y="1972886"/>
            <a:ext cx="4215866" cy="277091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356308" y="5151081"/>
            <a:ext cx="197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Web Dashboard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65527" y="5151081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Mobile Dashboard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06299" y="5743032"/>
            <a:ext cx="4335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Figure-04: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 Server Configuration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76;p11"/>
          <p:cNvSpPr/>
          <p:nvPr/>
        </p:nvSpPr>
        <p:spPr>
          <a:xfrm>
            <a:off x="0" y="6190611"/>
            <a:ext cx="12192000" cy="667389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691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/>
          <p:nvPr/>
        </p:nvSpPr>
        <p:spPr>
          <a:xfrm>
            <a:off x="0" y="6112009"/>
            <a:ext cx="12192000" cy="745991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0" y="-13855"/>
            <a:ext cx="12192000" cy="1228725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5000" b="1" dirty="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10488960" y="119182"/>
            <a:ext cx="1643063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10668000" y="119182"/>
            <a:ext cx="89753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smtClean="0">
                <a:solidFill>
                  <a:srgbClr val="1E4E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11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676274" y="4570202"/>
            <a:ext cx="3340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0" y="1233030"/>
            <a:ext cx="12192000" cy="48906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500" dirty="0" smtClean="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 sz="25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0" y="28241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90833" y="1373212"/>
            <a:ext cx="52508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198656"/>
              </p:ext>
            </p:extLst>
          </p:nvPr>
        </p:nvGraphicFramePr>
        <p:xfrm>
          <a:off x="233434" y="2256158"/>
          <a:ext cx="5809242" cy="37460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7024">
                  <a:extLst>
                    <a:ext uri="{9D8B030D-6E8A-4147-A177-3AD203B41FA5}">
                      <a16:colId xmlns:a16="http://schemas.microsoft.com/office/drawing/2014/main" val="3543070510"/>
                    </a:ext>
                  </a:extLst>
                </a:gridCol>
                <a:gridCol w="1259528">
                  <a:extLst>
                    <a:ext uri="{9D8B030D-6E8A-4147-A177-3AD203B41FA5}">
                      <a16:colId xmlns:a16="http://schemas.microsoft.com/office/drawing/2014/main" val="1280573049"/>
                    </a:ext>
                  </a:extLst>
                </a:gridCol>
                <a:gridCol w="1237142">
                  <a:extLst>
                    <a:ext uri="{9D8B030D-6E8A-4147-A177-3AD203B41FA5}">
                      <a16:colId xmlns:a16="http://schemas.microsoft.com/office/drawing/2014/main" val="172089149"/>
                    </a:ext>
                  </a:extLst>
                </a:gridCol>
                <a:gridCol w="1237142">
                  <a:extLst>
                    <a:ext uri="{9D8B030D-6E8A-4147-A177-3AD203B41FA5}">
                      <a16:colId xmlns:a16="http://schemas.microsoft.com/office/drawing/2014/main" val="2810887460"/>
                    </a:ext>
                  </a:extLst>
                </a:gridCol>
                <a:gridCol w="1198406">
                  <a:extLst>
                    <a:ext uri="{9D8B030D-6E8A-4147-A177-3AD203B41FA5}">
                      <a16:colId xmlns:a16="http://schemas.microsoft.com/office/drawing/2014/main" val="1681562049"/>
                    </a:ext>
                  </a:extLst>
                </a:gridCol>
              </a:tblGrid>
              <a:tr h="40982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Obs.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Heat 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Reading (°C)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(s)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7239201"/>
                  </a:ext>
                </a:extLst>
              </a:tr>
              <a:tr h="1337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Before Giving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Giving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Heat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253658"/>
                  </a:ext>
                </a:extLst>
              </a:tr>
              <a:tr h="7515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Candle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22.08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22.15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7s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1009155"/>
                  </a:ext>
                </a:extLst>
              </a:tr>
              <a:tr h="4956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02.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23.60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23.62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16s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770099"/>
                  </a:ext>
                </a:extLst>
              </a:tr>
              <a:tr h="7515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Sunlight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23.40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23.45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12s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805566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721324"/>
              </p:ext>
            </p:extLst>
          </p:nvPr>
        </p:nvGraphicFramePr>
        <p:xfrm>
          <a:off x="6262254" y="2256158"/>
          <a:ext cx="5763492" cy="37460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2785">
                  <a:extLst>
                    <a:ext uri="{9D8B030D-6E8A-4147-A177-3AD203B41FA5}">
                      <a16:colId xmlns:a16="http://schemas.microsoft.com/office/drawing/2014/main" val="3708019534"/>
                    </a:ext>
                  </a:extLst>
                </a:gridCol>
                <a:gridCol w="1592785">
                  <a:extLst>
                    <a:ext uri="{9D8B030D-6E8A-4147-A177-3AD203B41FA5}">
                      <a16:colId xmlns:a16="http://schemas.microsoft.com/office/drawing/2014/main" val="3466002034"/>
                    </a:ext>
                  </a:extLst>
                </a:gridCol>
                <a:gridCol w="1324757">
                  <a:extLst>
                    <a:ext uri="{9D8B030D-6E8A-4147-A177-3AD203B41FA5}">
                      <a16:colId xmlns:a16="http://schemas.microsoft.com/office/drawing/2014/main" val="1404004426"/>
                    </a:ext>
                  </a:extLst>
                </a:gridCol>
                <a:gridCol w="1253165">
                  <a:extLst>
                    <a:ext uri="{9D8B030D-6E8A-4147-A177-3AD203B41FA5}">
                      <a16:colId xmlns:a16="http://schemas.microsoft.com/office/drawing/2014/main" val="3985030700"/>
                    </a:ext>
                  </a:extLst>
                </a:gridCol>
              </a:tblGrid>
              <a:tr h="58727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Observation No.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Reading (%)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Delay(s)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0365792"/>
                  </a:ext>
                </a:extLst>
              </a:tr>
              <a:tr h="11523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Before GivingWater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After GivingWater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6858"/>
                  </a:ext>
                </a:extLst>
              </a:tr>
              <a:tr h="662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01.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64.00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65.20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11s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3200990"/>
                  </a:ext>
                </a:extLst>
              </a:tr>
              <a:tr h="662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02.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70.20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73.65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7s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5795446"/>
                  </a:ext>
                </a:extLst>
              </a:tr>
              <a:tr h="6816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03.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65.60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69.45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4s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134644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9819" y="1459709"/>
            <a:ext cx="433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Table-01: Temperature </a:t>
            </a:r>
            <a:r>
              <a:rPr lang="en-US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Sensor Response       	Time </a:t>
            </a:r>
            <a:r>
              <a:rPr lang="en-US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Observation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6312" y="1459709"/>
            <a:ext cx="515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Table-02:  Humidity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Response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8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5898fe48b_0_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500"/>
          </a:xfrm>
          <a:prstGeom prst="rect">
            <a:avLst/>
          </a:prstGeom>
          <a:solidFill>
            <a:srgbClr val="9CC2E5"/>
          </a:solidFill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50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RESULT(CONT’D</a:t>
            </a:r>
            <a:r>
              <a:rPr lang="en-US" sz="5000" b="1" dirty="0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Google Shape;201;g1d5898fe48b_0_8"/>
          <p:cNvSpPr txBox="1"/>
          <p:nvPr/>
        </p:nvSpPr>
        <p:spPr>
          <a:xfrm>
            <a:off x="-125" y="6285525"/>
            <a:ext cx="12192000" cy="561000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787"/>
            <a:ext cx="5375564" cy="36435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91" y="1312893"/>
            <a:ext cx="6137564" cy="36054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74794" y="4999652"/>
            <a:ext cx="2475358" cy="43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(a) For Temperature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67809" y="4999652"/>
            <a:ext cx="2130711" cy="43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(b) For Humidity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7637" y="5606028"/>
            <a:ext cx="8196475" cy="4546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Figure-04: </a:t>
            </a:r>
            <a:r>
              <a:rPr lang="en-US" sz="2200" dirty="0">
                <a:solidFill>
                  <a:srgbClr val="17171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Relation between Response and Deviation in Measurement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98727" y="103863"/>
            <a:ext cx="11499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/>
          <p:nvPr/>
        </p:nvSpPr>
        <p:spPr>
          <a:xfrm>
            <a:off x="0" y="6112009"/>
            <a:ext cx="12192000" cy="745991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0" y="-13855"/>
            <a:ext cx="12192000" cy="1228725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RESULT(CONT’D)</a:t>
            </a:r>
            <a:endParaRPr sz="5000" b="1" dirty="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10488960" y="119182"/>
            <a:ext cx="1643063" cy="900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10612582" y="119182"/>
            <a:ext cx="952948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 smtClean="0">
                <a:solidFill>
                  <a:srgbClr val="1E4E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13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676274" y="4570202"/>
            <a:ext cx="33401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0" y="1233030"/>
            <a:ext cx="12192000" cy="48906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500" dirty="0" smtClean="0"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 sz="25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48000" y="28241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90833" y="1373212"/>
            <a:ext cx="52508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9819" y="1459709"/>
            <a:ext cx="433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Table-03: Temperature sensor                      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Accuracy Measurement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6312" y="1459709"/>
            <a:ext cx="5153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Table-04:  Humidity sensor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Accuracy Measurement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13419"/>
              </p:ext>
            </p:extLst>
          </p:nvPr>
        </p:nvGraphicFramePr>
        <p:xfrm>
          <a:off x="379297" y="2215845"/>
          <a:ext cx="5517515" cy="35199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95321">
                  <a:extLst>
                    <a:ext uri="{9D8B030D-6E8A-4147-A177-3AD203B41FA5}">
                      <a16:colId xmlns:a16="http://schemas.microsoft.com/office/drawing/2014/main" val="4250158667"/>
                    </a:ext>
                  </a:extLst>
                </a:gridCol>
                <a:gridCol w="1324639">
                  <a:extLst>
                    <a:ext uri="{9D8B030D-6E8A-4147-A177-3AD203B41FA5}">
                      <a16:colId xmlns:a16="http://schemas.microsoft.com/office/drawing/2014/main" val="882461740"/>
                    </a:ext>
                  </a:extLst>
                </a:gridCol>
                <a:gridCol w="1521460">
                  <a:extLst>
                    <a:ext uri="{9D8B030D-6E8A-4147-A177-3AD203B41FA5}">
                      <a16:colId xmlns:a16="http://schemas.microsoft.com/office/drawing/2014/main" val="2214481356"/>
                    </a:ext>
                  </a:extLst>
                </a:gridCol>
                <a:gridCol w="1776095">
                  <a:extLst>
                    <a:ext uri="{9D8B030D-6E8A-4147-A177-3AD203B41FA5}">
                      <a16:colId xmlns:a16="http://schemas.microsoft.com/office/drawing/2014/main" val="3494117553"/>
                    </a:ext>
                  </a:extLst>
                </a:gridCol>
              </a:tblGrid>
              <a:tr h="14390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Obs.</a:t>
                      </a:r>
                      <a:r>
                        <a:rPr lang="en-US" sz="2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</a:t>
                      </a:r>
                      <a:r>
                        <a:rPr lang="en-US" sz="2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</a:t>
                      </a:r>
                      <a:r>
                        <a:rPr lang="en-US" sz="2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App(°C)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Measured</a:t>
                      </a:r>
                      <a:r>
                        <a:rPr lang="en-US" sz="2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</a:t>
                      </a:r>
                      <a:r>
                        <a:rPr lang="en-US" sz="2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DHT11 (°</a:t>
                      </a: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C)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60070" algn="ctr"/>
                          <a:tab pos="1120140" algn="r"/>
                        </a:tabLst>
                      </a:pP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sz="2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4797559"/>
                  </a:ext>
                </a:extLst>
              </a:tr>
              <a:tr h="7428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23.59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24.20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97.41%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5610971"/>
                  </a:ext>
                </a:extLst>
              </a:tr>
              <a:tr h="6512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02.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21.65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96.07%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8964236"/>
                  </a:ext>
                </a:extLst>
              </a:tr>
              <a:tr h="6868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03.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22.59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22.85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98.84%</a:t>
                      </a:r>
                      <a:endParaRPr lang="en-US" sz="2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48440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430634"/>
              </p:ext>
            </p:extLst>
          </p:nvPr>
        </p:nvGraphicFramePr>
        <p:xfrm>
          <a:off x="6096000" y="2212639"/>
          <a:ext cx="5410200" cy="332917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17418">
                  <a:extLst>
                    <a:ext uri="{9D8B030D-6E8A-4147-A177-3AD203B41FA5}">
                      <a16:colId xmlns:a16="http://schemas.microsoft.com/office/drawing/2014/main" val="3507744949"/>
                    </a:ext>
                  </a:extLst>
                </a:gridCol>
                <a:gridCol w="1392382">
                  <a:extLst>
                    <a:ext uri="{9D8B030D-6E8A-4147-A177-3AD203B41FA5}">
                      <a16:colId xmlns:a16="http://schemas.microsoft.com/office/drawing/2014/main" val="102941543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88375182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3713427441"/>
                    </a:ext>
                  </a:extLst>
                </a:gridCol>
              </a:tblGrid>
              <a:tr h="15343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Obs. No.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 err="1" smtClean="0">
                          <a:effectLst/>
                        </a:rPr>
                        <a:t>Measuredby</a:t>
                      </a:r>
                      <a:r>
                        <a:rPr lang="en-US" sz="2200" baseline="0" dirty="0" smtClean="0">
                          <a:effectLst/>
                        </a:rPr>
                        <a:t> </a:t>
                      </a:r>
                      <a:r>
                        <a:rPr lang="en-US" sz="2200" dirty="0" smtClean="0">
                          <a:effectLst/>
                        </a:rPr>
                        <a:t>Mobile </a:t>
                      </a:r>
                      <a:r>
                        <a:rPr lang="en-US" sz="2200" dirty="0">
                          <a:effectLst/>
                        </a:rPr>
                        <a:t>App (%)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 smtClean="0">
                          <a:effectLst/>
                        </a:rPr>
                        <a:t>Measured</a:t>
                      </a:r>
                      <a:r>
                        <a:rPr lang="en-US" sz="2200" baseline="0" dirty="0" smtClean="0">
                          <a:effectLst/>
                        </a:rPr>
                        <a:t> </a:t>
                      </a:r>
                      <a:r>
                        <a:rPr lang="en-US" sz="2200" dirty="0" smtClean="0">
                          <a:effectLst/>
                        </a:rPr>
                        <a:t>by</a:t>
                      </a:r>
                      <a:r>
                        <a:rPr lang="en-US" sz="2200" baseline="0" dirty="0" smtClean="0">
                          <a:effectLst/>
                        </a:rPr>
                        <a:t> </a:t>
                      </a:r>
                      <a:r>
                        <a:rPr lang="en-US" sz="2200" dirty="0" smtClean="0">
                          <a:effectLst/>
                        </a:rPr>
                        <a:t>DHT11 </a:t>
                      </a:r>
                      <a:r>
                        <a:rPr lang="en-US" sz="2200" dirty="0">
                          <a:effectLst/>
                        </a:rPr>
                        <a:t>(%)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560070" algn="ctr"/>
                          <a:tab pos="1120140" algn="r"/>
                        </a:tabLst>
                      </a:pPr>
                      <a:r>
                        <a:rPr lang="en-US" sz="2200" dirty="0" smtClean="0">
                          <a:effectLst/>
                        </a:rPr>
                        <a:t>Accuracy</a:t>
                      </a:r>
                      <a:r>
                        <a:rPr lang="en-US" sz="2200" baseline="0" dirty="0" smtClean="0">
                          <a:effectLst/>
                        </a:rPr>
                        <a:t> </a:t>
                      </a:r>
                      <a:r>
                        <a:rPr lang="en-US" sz="2200" dirty="0" smtClean="0">
                          <a:effectLst/>
                        </a:rPr>
                        <a:t>(%)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446691"/>
                  </a:ext>
                </a:extLst>
              </a:tr>
              <a:tr h="6169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01.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53.62%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51.43%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95.92%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937467"/>
                  </a:ext>
                </a:extLst>
              </a:tr>
              <a:tr h="560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02.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57.37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59.97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95.47%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5389762"/>
                  </a:ext>
                </a:extLst>
              </a:tr>
              <a:tr h="6169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03.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64.60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>
                          <a:effectLst/>
                        </a:rPr>
                        <a:t>65.54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200" dirty="0">
                          <a:effectLst/>
                        </a:rPr>
                        <a:t>98.54%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8783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6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20691"/>
            <a:ext cx="12192000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228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88960" y="119182"/>
            <a:ext cx="1643063" cy="90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55454" y="119182"/>
            <a:ext cx="8258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218" y="1620982"/>
            <a:ext cx="1143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achieved the objectives to build a weather monitoring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remote plant watering system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has the potential to be implemented for monitoring the developing cities and industrial zones, especially for pollution monitoring</a:t>
            </a: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20691"/>
            <a:ext cx="12192000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228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88960" y="105327"/>
            <a:ext cx="1643063" cy="90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55454" y="119182"/>
            <a:ext cx="8258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836" y="1579418"/>
            <a:ext cx="1191490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can be extended </a:t>
            </a: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automate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aspect of an agricultural system by using multiple sensor.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sensor data can be used by experts to predict any sudden change in weather and take precautionary steps such as inventing new plants and cultivation system.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83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77092"/>
            <a:ext cx="7398327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20691"/>
            <a:ext cx="12192000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-27709"/>
            <a:ext cx="12192000" cy="1228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312" y="1290402"/>
            <a:ext cx="1100137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SIMULATION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CODE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HARDWARE IMEPLEMENTATION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FUTURE DIRECTION</a:t>
            </a:r>
            <a:endParaRPr lang="en-US" sz="3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68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20691"/>
            <a:ext cx="12192000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228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88960" y="119182"/>
            <a:ext cx="1643063" cy="90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55454" y="119182"/>
            <a:ext cx="5052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836" y="1607127"/>
            <a:ext cx="11970327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Today’s World of agriculture, knowing live environmental condition and take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recountable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actions or precautions is one of the biggest issues for farmers and agriculturist. </a:t>
            </a:r>
            <a:endParaRPr 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a remote weather monitoring and plant watering system is designed which will reduce human workload and interference in agricultural activity.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20691"/>
            <a:ext cx="12192000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228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INTRODUCTION(CONT’D)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88960" y="119182"/>
            <a:ext cx="1643063" cy="90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55454" y="119182"/>
            <a:ext cx="5052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50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loud 8"/>
          <p:cNvSpPr/>
          <p:nvPr/>
        </p:nvSpPr>
        <p:spPr>
          <a:xfrm>
            <a:off x="290946" y="1621846"/>
            <a:ext cx="2369126" cy="1814080"/>
          </a:xfrm>
          <a:prstGeom prst="cloud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BLYNK</a:t>
            </a:r>
          </a:p>
          <a:p>
            <a:pPr algn="ctr"/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endParaRPr lang="en-US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64769" y="1837895"/>
            <a:ext cx="2521527" cy="12884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Sensor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649566" y="2094485"/>
            <a:ext cx="1690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ESP32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>
            <a:stCxn id="9" idx="0"/>
            <a:endCxn id="10" idx="1"/>
          </p:cNvCxnSpPr>
          <p:nvPr/>
        </p:nvCxnSpPr>
        <p:spPr>
          <a:xfrm flipV="1">
            <a:off x="2658098" y="2482132"/>
            <a:ext cx="5906671" cy="4675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564768" y="3719080"/>
            <a:ext cx="2521527" cy="977718"/>
          </a:xfrm>
          <a:prstGeom prst="rect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DHT11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20" idx="0"/>
            <a:endCxn id="10" idx="2"/>
          </p:cNvCxnSpPr>
          <p:nvPr/>
        </p:nvCxnSpPr>
        <p:spPr>
          <a:xfrm flipV="1">
            <a:off x="9825532" y="3126368"/>
            <a:ext cx="1" cy="592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398965" y="3699605"/>
            <a:ext cx="2493819" cy="1011381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Relay Module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7909659" y="3137090"/>
            <a:ext cx="644238" cy="5625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632670" y="3685633"/>
            <a:ext cx="2000195" cy="10111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Motor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>
            <a:stCxn id="23" idx="1"/>
            <a:endCxn id="29" idx="3"/>
          </p:cNvCxnSpPr>
          <p:nvPr/>
        </p:nvCxnSpPr>
        <p:spPr>
          <a:xfrm flipH="1" flipV="1">
            <a:off x="3632865" y="4191216"/>
            <a:ext cx="1766100" cy="14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34156" y="1922161"/>
            <a:ext cx="1552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Data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9825531" y="3210417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Data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66955" y="2630215"/>
            <a:ext cx="2706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 Control Signal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 rot="18993490">
            <a:off x="7619447" y="3041716"/>
            <a:ext cx="88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 rot="19120420">
            <a:off x="7971432" y="3345655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41177" y="3828823"/>
            <a:ext cx="86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88402" y="4295768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38609" y="5184208"/>
            <a:ext cx="104694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01: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Diagram of Weather Monitoring and Remote Plant Watering System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9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20691"/>
            <a:ext cx="12192000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228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en-US" sz="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88960" y="164306"/>
            <a:ext cx="1643063" cy="90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55454" y="119182"/>
            <a:ext cx="5052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1026" name="Picture 2" descr="sim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93" y="1468769"/>
            <a:ext cx="6998676" cy="4037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70963" y="5662246"/>
            <a:ext cx="3681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02: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Proteus Schematic Design</a:t>
            </a:r>
          </a:p>
        </p:txBody>
      </p:sp>
    </p:spTree>
    <p:extLst>
      <p:ext uri="{BB962C8B-B14F-4D97-AF65-F5344CB8AC3E}">
        <p14:creationId xmlns:p14="http://schemas.microsoft.com/office/powerpoint/2010/main" val="393238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20691"/>
            <a:ext cx="12192000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"/>
            <a:ext cx="12192000" cy="8880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88960" y="119182"/>
            <a:ext cx="1643063" cy="90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354" y="888023"/>
            <a:ext cx="11644396" cy="657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 for this project is given below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BLYNK_PRINT Serial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BLYNK_TEMPLATE_ID "TMPLQNF8LYfz"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BLYNK_DEVICE_NAME "Weather Monitoring and Plant Watering System"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WiFiClient.h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&lt;BlynkSimpleEsp32.h&gt;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DHT.h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"******";     //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= "******";    //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pass[] = "******";  //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#define DHTPIN 2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DHTTYPE DHT11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(DHTPIN, DHTTYPE);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BlynkTimer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timer;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Relay = 0;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waterPump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sendSensor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float h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dht.readHumidity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float t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dht.readTemperature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0488960" y="164306"/>
            <a:ext cx="1643063" cy="90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310491" y="-18875"/>
            <a:ext cx="10360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2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20691"/>
            <a:ext cx="12192000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18825" y="0"/>
            <a:ext cx="12192000" cy="1228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CODE(CONT’D)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88960" y="119182"/>
            <a:ext cx="1643063" cy="90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228725"/>
            <a:ext cx="11697150" cy="519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 ||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("Failed to read from DHT sensor!");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return;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Blynk.virtualWrite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(V1, h);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Blynk.virtualWrite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(V0, t);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setup()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(115200);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delay(1000);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waterPump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waterPump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Blynk.begin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pass,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blynk.cloud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80);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dht.begin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timer.setInterval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(1000L,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sendSensor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90361" y="119182"/>
            <a:ext cx="13131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9902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20691"/>
            <a:ext cx="12192000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228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CODE(CONT’D)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488960" y="119182"/>
            <a:ext cx="1643063" cy="90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1892" y="1375616"/>
            <a:ext cx="11343857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   </a:t>
            </a:r>
          </a:p>
          <a:p>
            <a:endParaRPr lang="en-US" sz="1100" dirty="0"/>
          </a:p>
          <a:p>
            <a:endParaRPr lang="en-US" sz="11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54977" y="1347907"/>
            <a:ext cx="8889023" cy="4895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Blynk.run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timer.run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BLYNK_WRITE(V2)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Relay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param.asInt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if (Relay == 1)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waterPump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("Motor On");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} else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waterPump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Serial.println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("Motor Off");   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delay(5000);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82010" y="183475"/>
            <a:ext cx="11607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3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"/>
            <a:ext cx="12192000" cy="8728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IMPLEMENTATION</a:t>
            </a:r>
            <a:endParaRPr lang="en-US" sz="50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88960" y="119182"/>
            <a:ext cx="1643063" cy="90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26887" y="-30500"/>
            <a:ext cx="505267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50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5" y="992019"/>
            <a:ext cx="9075796" cy="52805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12333" y="6320043"/>
            <a:ext cx="5015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Figure-03: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Design of the proposed model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2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667</Words>
  <Application>Microsoft Office PowerPoint</Application>
  <PresentationFormat>Widescreen</PresentationFormat>
  <Paragraphs>235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RESULT(CONT’D)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Pramit Dutta</dc:creator>
  <cp:lastModifiedBy>Pramit Dutta</cp:lastModifiedBy>
  <cp:revision>64</cp:revision>
  <dcterms:created xsi:type="dcterms:W3CDTF">2022-11-07T02:42:02Z</dcterms:created>
  <dcterms:modified xsi:type="dcterms:W3CDTF">2023-01-17T05:03:14Z</dcterms:modified>
</cp:coreProperties>
</file>