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9" r:id="rId2"/>
    <p:sldId id="29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1" r:id="rId37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3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5300-E4A0-DDB0-999E-395328BFB9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6994525" cy="1828800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Amazon Sales Data</a:t>
            </a:r>
            <a:endParaRPr lang="en-IN" sz="6000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35B3336-D82D-0BC5-8B5A-3529E3918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2209800"/>
            <a:ext cx="66294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0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7966709"/>
          </a:xfrm>
          <a:custGeom>
            <a:avLst/>
            <a:gdLst/>
            <a:ahLst/>
            <a:cxnLst/>
            <a:rect l="l" t="t" r="r" b="b"/>
            <a:pathLst>
              <a:path w="6076950" h="7966709">
                <a:moveTo>
                  <a:pt x="6076950" y="0"/>
                </a:moveTo>
                <a:lnTo>
                  <a:pt x="0" y="0"/>
                </a:lnTo>
                <a:lnTo>
                  <a:pt x="0" y="1811020"/>
                </a:lnTo>
                <a:lnTo>
                  <a:pt x="0" y="2913380"/>
                </a:lnTo>
                <a:lnTo>
                  <a:pt x="0" y="7966710"/>
                </a:lnTo>
                <a:lnTo>
                  <a:pt x="6076950" y="7966710"/>
                </a:lnTo>
                <a:lnTo>
                  <a:pt x="6076950" y="181102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400" y="981710"/>
            <a:ext cx="68516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35"/>
              </a:lnSpc>
              <a:tabLst>
                <a:tab pos="505459" algn="l"/>
              </a:tabLst>
            </a:pPr>
            <a:r>
              <a:rPr sz="1100" dirty="0">
                <a:latin typeface="Courier New"/>
                <a:cs typeface="Courier New"/>
              </a:rPr>
              <a:t>[[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7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25" dirty="0">
                <a:latin typeface="Courier New"/>
                <a:cs typeface="Courier New"/>
              </a:rPr>
              <a:t>2]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144269"/>
            <a:ext cx="757555" cy="161925"/>
          </a:xfrm>
          <a:custGeom>
            <a:avLst/>
            <a:gdLst/>
            <a:ahLst/>
            <a:cxnLst/>
            <a:rect l="l" t="t" r="r" b="b"/>
            <a:pathLst>
              <a:path w="757555" h="161925">
                <a:moveTo>
                  <a:pt x="757555" y="0"/>
                </a:moveTo>
                <a:lnTo>
                  <a:pt x="0" y="0"/>
                </a:lnTo>
                <a:lnTo>
                  <a:pt x="0" y="161925"/>
                </a:lnTo>
                <a:lnTo>
                  <a:pt x="757555" y="161925"/>
                </a:lnTo>
                <a:lnTo>
                  <a:pt x="75755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400" y="1144269"/>
          <a:ext cx="4462777" cy="1431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20" dirty="0">
                          <a:latin typeface="Courier New"/>
                          <a:cs typeface="Courier New"/>
                        </a:rPr>
                        <a:t>11]]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precision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recall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175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f1-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score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support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118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1.00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0.78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18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0.88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R="76200" algn="r">
                        <a:lnSpc>
                          <a:spcPts val="1175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1175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0.85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75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1.00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175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0.92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76200" algn="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accuracy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175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0.90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macro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25" dirty="0">
                          <a:latin typeface="Courier New"/>
                          <a:cs typeface="Courier New"/>
                        </a:rPr>
                        <a:t>avg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118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0.92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0.89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18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0.90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weighted</a:t>
                      </a:r>
                      <a:r>
                        <a:rPr sz="11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25" dirty="0">
                          <a:latin typeface="Courier New"/>
                          <a:cs typeface="Courier New"/>
                        </a:rPr>
                        <a:t>avg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118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0.92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0.90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18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0.90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914400" y="6455409"/>
            <a:ext cx="5300345" cy="325120"/>
          </a:xfrm>
          <a:custGeom>
            <a:avLst/>
            <a:gdLst/>
            <a:ahLst/>
            <a:cxnLst/>
            <a:rect l="l" t="t" r="r" b="b"/>
            <a:pathLst>
              <a:path w="5300345" h="325120">
                <a:moveTo>
                  <a:pt x="2440305" y="162560"/>
                </a:moveTo>
                <a:lnTo>
                  <a:pt x="0" y="162560"/>
                </a:lnTo>
                <a:lnTo>
                  <a:pt x="0" y="324497"/>
                </a:lnTo>
                <a:lnTo>
                  <a:pt x="2440305" y="324497"/>
                </a:lnTo>
                <a:lnTo>
                  <a:pt x="2440305" y="162560"/>
                </a:lnTo>
                <a:close/>
              </a:path>
              <a:path w="5300345" h="325120">
                <a:moveTo>
                  <a:pt x="5300345" y="0"/>
                </a:moveTo>
                <a:lnTo>
                  <a:pt x="0" y="0"/>
                </a:lnTo>
                <a:lnTo>
                  <a:pt x="0" y="161925"/>
                </a:lnTo>
                <a:lnTo>
                  <a:pt x="5300345" y="161925"/>
                </a:lnTo>
                <a:lnTo>
                  <a:pt x="53003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969" y="2829559"/>
            <a:ext cx="5832475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from</a:t>
            </a:r>
            <a:r>
              <a:rPr sz="1100" spc="-9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sklearn.cluster</a:t>
            </a:r>
            <a:r>
              <a:rPr sz="1100" spc="-8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9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KMeans</a:t>
            </a:r>
            <a:endParaRPr sz="1100">
              <a:latin typeface="Courier New"/>
              <a:cs typeface="Courier New"/>
            </a:endParaRPr>
          </a:p>
          <a:p>
            <a:pPr marL="12700" marR="1772920">
              <a:lnSpc>
                <a:spcPts val="1280"/>
              </a:lnSpc>
              <a:spcBef>
                <a:spcPts val="55"/>
              </a:spcBef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from</a:t>
            </a:r>
            <a:r>
              <a:rPr sz="1100" spc="-4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sklearn.preprocessing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4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StandardScaler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from</a:t>
            </a:r>
            <a:r>
              <a:rPr sz="1100" spc="-4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sklearn.decomposition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4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PCA</a:t>
            </a:r>
            <a:endParaRPr sz="1100">
              <a:latin typeface="Courier New"/>
              <a:cs typeface="Courier New"/>
            </a:endParaRPr>
          </a:p>
          <a:p>
            <a:pPr marL="12700" marR="3202940">
              <a:lnSpc>
                <a:spcPts val="1280"/>
              </a:lnSpc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3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matplotlib.pyplot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3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plt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5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seaborn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sns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Select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numeric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columns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clustering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features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'Units</a:t>
            </a:r>
            <a:r>
              <a:rPr sz="1100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Sold'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'Unit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Price'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'Unit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Cost'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Revenue'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6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Cost'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6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Profit'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  <a:tabLst>
                <a:tab pos="2284095" algn="l"/>
              </a:tabLst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X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df[features].dropna()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	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Drop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rows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missing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Standardize</a:t>
            </a:r>
            <a:r>
              <a:rPr sz="1100" i="1" spc="-5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20" dirty="0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scaler</a:t>
            </a:r>
            <a:r>
              <a:rPr sz="1100" spc="-3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3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StandardScaler()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X_scaled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scaler.fit_transform(X)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Choose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clusters</a:t>
            </a:r>
            <a:r>
              <a:rPr sz="1100" i="1" spc="-5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(e.g.,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25" dirty="0">
                <a:solidFill>
                  <a:srgbClr val="3F7F7F"/>
                </a:solidFill>
                <a:latin typeface="Courier New"/>
                <a:cs typeface="Courier New"/>
              </a:rPr>
              <a:t>3)</a:t>
            </a:r>
            <a:endParaRPr sz="1100">
              <a:latin typeface="Courier New"/>
              <a:cs typeface="Courier New"/>
            </a:endParaRPr>
          </a:p>
          <a:p>
            <a:pPr marL="12700" marR="1939925">
              <a:lnSpc>
                <a:spcPts val="1280"/>
              </a:lnSpc>
              <a:spcBef>
                <a:spcPts val="55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kmeans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KMeans(n_clusters=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3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random_state=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42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clusters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kmeans.fit_predict(X_scaled)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Add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cluster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label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original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20" dirty="0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X[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'Cluster'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sz="1100" spc="-6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6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clusters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sz="1100" spc="-20" dirty="0">
                <a:latin typeface="Courier New"/>
                <a:cs typeface="Courier New"/>
              </a:rPr>
              <a:t>C:\Users\MUKHERJEE\anaconda3\Lib\site-</a:t>
            </a:r>
            <a:r>
              <a:rPr sz="1100" spc="-10" dirty="0">
                <a:latin typeface="Courier New"/>
                <a:cs typeface="Courier New"/>
              </a:rPr>
              <a:t>packages\sklearn\cluster\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spc="-10" dirty="0">
                <a:latin typeface="Courier New"/>
                <a:cs typeface="Courier New"/>
              </a:rPr>
              <a:t>_kmeans.py:1429:</a:t>
            </a:r>
            <a:r>
              <a:rPr sz="1100" spc="-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UserWarning: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6929119"/>
            <a:ext cx="580453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KMeans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is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known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to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have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memory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leak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on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Windows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with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MKL,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when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there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7091680"/>
            <a:ext cx="563689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are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less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chunks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than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available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threads.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You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can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avoid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by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setting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7254240"/>
            <a:ext cx="361759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the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environment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variable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OMP_NUM_THREADS=1.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69" y="7668259"/>
            <a:ext cx="4570095" cy="115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Reduce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sz="110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2D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visualization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pca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PCA(n_components=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2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X_pca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pca.fit_transform(X_scaled)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Create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plotting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pca_df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6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pd.DataFrame(X_pca,</a:t>
            </a:r>
            <a:r>
              <a:rPr sz="1100" spc="-6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columns=[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'PCA1'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'PCA2'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]) pca_df[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'Cluster'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clusters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8360" y="914400"/>
            <a:ext cx="6076315" cy="7966075"/>
          </a:xfrm>
          <a:custGeom>
            <a:avLst/>
            <a:gdLst/>
            <a:ahLst/>
            <a:cxnLst/>
            <a:rect l="l" t="t" r="r" b="b"/>
            <a:pathLst>
              <a:path w="6076315" h="7966075">
                <a:moveTo>
                  <a:pt x="0" y="1904"/>
                </a:moveTo>
                <a:lnTo>
                  <a:pt x="6076315" y="1904"/>
                </a:lnTo>
              </a:path>
              <a:path w="6076315" h="7966075">
                <a:moveTo>
                  <a:pt x="6075045" y="0"/>
                </a:moveTo>
                <a:lnTo>
                  <a:pt x="6075045" y="1938020"/>
                </a:lnTo>
              </a:path>
              <a:path w="6076315" h="7966075">
                <a:moveTo>
                  <a:pt x="1905" y="1938020"/>
                </a:moveTo>
                <a:lnTo>
                  <a:pt x="1905" y="0"/>
                </a:lnTo>
              </a:path>
              <a:path w="6076315" h="7966075">
                <a:moveTo>
                  <a:pt x="6075045" y="1811020"/>
                </a:moveTo>
                <a:lnTo>
                  <a:pt x="6075045" y="3040379"/>
                </a:lnTo>
              </a:path>
              <a:path w="6076315" h="7966075">
                <a:moveTo>
                  <a:pt x="1905" y="3040379"/>
                </a:moveTo>
                <a:lnTo>
                  <a:pt x="1905" y="1811020"/>
                </a:lnTo>
              </a:path>
              <a:path w="6076315" h="7966075">
                <a:moveTo>
                  <a:pt x="6075045" y="2913379"/>
                </a:moveTo>
                <a:lnTo>
                  <a:pt x="6075045" y="4453255"/>
                </a:lnTo>
              </a:path>
              <a:path w="6076315" h="7966075">
                <a:moveTo>
                  <a:pt x="1905" y="4453255"/>
                </a:moveTo>
                <a:lnTo>
                  <a:pt x="1905" y="2913379"/>
                </a:lnTo>
              </a:path>
              <a:path w="6076315" h="7966075">
                <a:moveTo>
                  <a:pt x="6075045" y="4326255"/>
                </a:moveTo>
                <a:lnTo>
                  <a:pt x="6075045" y="5541010"/>
                </a:lnTo>
              </a:path>
              <a:path w="6076315" h="7966075">
                <a:moveTo>
                  <a:pt x="1905" y="5541010"/>
                </a:moveTo>
                <a:lnTo>
                  <a:pt x="1905" y="4326255"/>
                </a:lnTo>
              </a:path>
              <a:path w="6076315" h="7966075">
                <a:moveTo>
                  <a:pt x="6075045" y="5414010"/>
                </a:moveTo>
                <a:lnTo>
                  <a:pt x="6075045" y="6776720"/>
                </a:lnTo>
              </a:path>
              <a:path w="6076315" h="7966075">
                <a:moveTo>
                  <a:pt x="1905" y="6776720"/>
                </a:moveTo>
                <a:lnTo>
                  <a:pt x="1905" y="5414010"/>
                </a:lnTo>
              </a:path>
              <a:path w="6076315" h="7966075">
                <a:moveTo>
                  <a:pt x="6075045" y="6649720"/>
                </a:moveTo>
                <a:lnTo>
                  <a:pt x="6075045" y="7966075"/>
                </a:lnTo>
              </a:path>
              <a:path w="6076315" h="7966075">
                <a:moveTo>
                  <a:pt x="6076315" y="7964805"/>
                </a:moveTo>
                <a:lnTo>
                  <a:pt x="0" y="7964805"/>
                </a:lnTo>
              </a:path>
              <a:path w="6076315" h="7966075">
                <a:moveTo>
                  <a:pt x="1905" y="7966075"/>
                </a:moveTo>
                <a:lnTo>
                  <a:pt x="1905" y="6649720"/>
                </a:lnTo>
              </a:path>
              <a:path w="6076315" h="7966075">
                <a:moveTo>
                  <a:pt x="0" y="1904"/>
                </a:moveTo>
                <a:lnTo>
                  <a:pt x="6076315" y="1904"/>
                </a:lnTo>
              </a:path>
              <a:path w="6076315" h="7966075">
                <a:moveTo>
                  <a:pt x="6075045" y="0"/>
                </a:moveTo>
                <a:lnTo>
                  <a:pt x="6075045" y="1938020"/>
                </a:lnTo>
              </a:path>
              <a:path w="6076315" h="7966075">
                <a:moveTo>
                  <a:pt x="1905" y="1938020"/>
                </a:moveTo>
                <a:lnTo>
                  <a:pt x="1905" y="0"/>
                </a:lnTo>
              </a:path>
              <a:path w="6076315" h="7966075">
                <a:moveTo>
                  <a:pt x="6075045" y="1811020"/>
                </a:moveTo>
                <a:lnTo>
                  <a:pt x="6075045" y="3040379"/>
                </a:lnTo>
              </a:path>
              <a:path w="6076315" h="7966075">
                <a:moveTo>
                  <a:pt x="1905" y="3040379"/>
                </a:moveTo>
                <a:lnTo>
                  <a:pt x="1905" y="1811020"/>
                </a:lnTo>
              </a:path>
              <a:path w="6076315" h="7966075">
                <a:moveTo>
                  <a:pt x="6075045" y="2913379"/>
                </a:moveTo>
                <a:lnTo>
                  <a:pt x="6075045" y="4453255"/>
                </a:lnTo>
              </a:path>
              <a:path w="6076315" h="7966075">
                <a:moveTo>
                  <a:pt x="1905" y="4453255"/>
                </a:moveTo>
                <a:lnTo>
                  <a:pt x="1905" y="2913379"/>
                </a:lnTo>
              </a:path>
              <a:path w="6076315" h="7966075">
                <a:moveTo>
                  <a:pt x="6075045" y="4326255"/>
                </a:moveTo>
                <a:lnTo>
                  <a:pt x="6075045" y="5541010"/>
                </a:lnTo>
              </a:path>
              <a:path w="6076315" h="7966075">
                <a:moveTo>
                  <a:pt x="1905" y="5541010"/>
                </a:moveTo>
                <a:lnTo>
                  <a:pt x="1905" y="4326255"/>
                </a:lnTo>
              </a:path>
              <a:path w="6076315" h="7966075">
                <a:moveTo>
                  <a:pt x="6075045" y="5414010"/>
                </a:moveTo>
                <a:lnTo>
                  <a:pt x="6075045" y="6776720"/>
                </a:lnTo>
              </a:path>
              <a:path w="6076315" h="7966075">
                <a:moveTo>
                  <a:pt x="1905" y="6776720"/>
                </a:moveTo>
                <a:lnTo>
                  <a:pt x="1905" y="5414010"/>
                </a:lnTo>
              </a:path>
              <a:path w="6076315" h="7966075">
                <a:moveTo>
                  <a:pt x="6075045" y="6649720"/>
                </a:moveTo>
                <a:lnTo>
                  <a:pt x="6075045" y="7966075"/>
                </a:lnTo>
              </a:path>
              <a:path w="6076315" h="7966075">
                <a:moveTo>
                  <a:pt x="6076315" y="7964805"/>
                </a:moveTo>
                <a:lnTo>
                  <a:pt x="0" y="7964805"/>
                </a:lnTo>
              </a:path>
              <a:path w="6076315" h="7966075">
                <a:moveTo>
                  <a:pt x="1905" y="7966075"/>
                </a:moveTo>
                <a:lnTo>
                  <a:pt x="1905" y="664972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264" y="916305"/>
            <a:ext cx="6073140" cy="191770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4769">
              <a:lnSpc>
                <a:spcPts val="1300"/>
              </a:lnSpc>
              <a:spcBef>
                <a:spcPts val="430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7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64769" marR="443865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sns.scatterplot(x=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'PCA1'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y=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'PCA2'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hue=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'Cluster'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palette=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'Set2'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data=pca_df,</a:t>
            </a:r>
            <a:r>
              <a:rPr sz="1100" spc="-8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s=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100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8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alpha=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0.8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194310">
              <a:lnSpc>
                <a:spcPts val="1280"/>
              </a:lnSpc>
            </a:pP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sz="1100" spc="-20" dirty="0">
                <a:solidFill>
                  <a:srgbClr val="007F00"/>
                </a:solidFill>
                <a:latin typeface="Courier New"/>
                <a:cs typeface="Courier New"/>
              </a:rPr>
              <a:t>'K-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Means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Clustering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Amazon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Sales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Data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(PCA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Projection)'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fontsize=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16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25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'Principal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Component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007F00"/>
                </a:solidFill>
                <a:latin typeface="Courier New"/>
                <a:cs typeface="Courier New"/>
              </a:rPr>
              <a:t>1'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3054350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'Principal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Component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007F00"/>
                </a:solidFill>
                <a:latin typeface="Courier New"/>
                <a:cs typeface="Courier New"/>
              </a:rPr>
              <a:t>2'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plt.legend(title=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'Cluster'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plt.grid(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4486275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plt.tight_layout() plt.show()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024" y="3010978"/>
            <a:ext cx="5864220" cy="4037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0264" y="7225665"/>
            <a:ext cx="6073140" cy="190373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4769">
              <a:lnSpc>
                <a:spcPts val="1300"/>
              </a:lnSpc>
              <a:spcBef>
                <a:spcPts val="43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Elbow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method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find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optimal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k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inertia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[]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for</a:t>
            </a:r>
            <a:r>
              <a:rPr sz="1100" spc="-3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k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in</a:t>
            </a:r>
            <a:r>
              <a:rPr sz="1100" spc="-3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range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1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):</a:t>
            </a:r>
            <a:endParaRPr sz="1100">
              <a:latin typeface="Courier New"/>
              <a:cs typeface="Courier New"/>
            </a:endParaRPr>
          </a:p>
          <a:p>
            <a:pPr marL="401320" marR="2127885">
              <a:lnSpc>
                <a:spcPts val="1280"/>
              </a:lnSpc>
              <a:spcBef>
                <a:spcPts val="55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km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 KMeans(n_clusters=k,</a:t>
            </a:r>
            <a:r>
              <a:rPr sz="1100" spc="-1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random_state=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42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km.fit(X_scaled) inertia.append(km.inertia_)</a:t>
            </a:r>
            <a:endParaRPr sz="1100">
              <a:latin typeface="Courier New"/>
              <a:cs typeface="Courier New"/>
            </a:endParaRPr>
          </a:p>
          <a:p>
            <a:pPr marL="64769" marR="2379980">
              <a:lnSpc>
                <a:spcPts val="1280"/>
              </a:lnSpc>
              <a:spcBef>
                <a:spcPts val="116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elbow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curve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5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r>
              <a:rPr sz="1100" spc="50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plt.plot(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range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),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inertia,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marker=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'o'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plt.title(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'Elbow</a:t>
            </a:r>
            <a:r>
              <a:rPr sz="1100" spc="-5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Method</a:t>
            </a:r>
            <a:r>
              <a:rPr sz="1100" spc="-4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sz="1100" spc="-5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Optimal</a:t>
            </a:r>
            <a:r>
              <a:rPr sz="1100" spc="-4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007F00"/>
                </a:solidFill>
                <a:latin typeface="Courier New"/>
                <a:cs typeface="Courier New"/>
              </a:rPr>
              <a:t>k'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199120"/>
            <a:chOff x="847725" y="913764"/>
            <a:chExt cx="6076950" cy="819912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199120"/>
            </a:xfrm>
            <a:custGeom>
              <a:avLst/>
              <a:gdLst/>
              <a:ahLst/>
              <a:cxnLst/>
              <a:rect l="l" t="t" r="r" b="b"/>
              <a:pathLst>
                <a:path w="6076950" h="8199120">
                  <a:moveTo>
                    <a:pt x="6076950" y="0"/>
                  </a:moveTo>
                  <a:lnTo>
                    <a:pt x="0" y="0"/>
                  </a:lnTo>
                  <a:lnTo>
                    <a:pt x="0" y="716915"/>
                  </a:lnTo>
                  <a:lnTo>
                    <a:pt x="0" y="717550"/>
                  </a:lnTo>
                  <a:lnTo>
                    <a:pt x="0" y="8199120"/>
                  </a:lnTo>
                  <a:lnTo>
                    <a:pt x="6076950" y="8199120"/>
                  </a:lnTo>
                  <a:lnTo>
                    <a:pt x="6076950" y="717550"/>
                  </a:lnTo>
                  <a:lnTo>
                    <a:pt x="6076950" y="716915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400" y="1758949"/>
              <a:ext cx="5300345" cy="324485"/>
            </a:xfrm>
            <a:custGeom>
              <a:avLst/>
              <a:gdLst/>
              <a:ahLst/>
              <a:cxnLst/>
              <a:rect l="l" t="t" r="r" b="b"/>
              <a:pathLst>
                <a:path w="5300345" h="324485">
                  <a:moveTo>
                    <a:pt x="244030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2440305" y="324485"/>
                  </a:lnTo>
                  <a:lnTo>
                    <a:pt x="2440305" y="162560"/>
                  </a:lnTo>
                  <a:close/>
                </a:path>
                <a:path w="5300345" h="324485">
                  <a:moveTo>
                    <a:pt x="530034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5300345" y="161925"/>
                  </a:lnTo>
                  <a:lnTo>
                    <a:pt x="530034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2969" y="958215"/>
            <a:ext cx="5323840" cy="113284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2610485">
              <a:lnSpc>
                <a:spcPts val="1280"/>
              </a:lnSpc>
              <a:spcBef>
                <a:spcPts val="175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sz="1100" spc="-2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sz="1100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clusters'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plt.ylabel(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'Inertia'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plt.grid(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sz="1100" spc="-20" dirty="0">
                <a:latin typeface="Courier New"/>
                <a:cs typeface="Courier New"/>
              </a:rPr>
              <a:t>C:\Users\MUKHERJEE\anaconda3\Lib\site-</a:t>
            </a:r>
            <a:r>
              <a:rPr sz="1100" spc="-10" dirty="0">
                <a:latin typeface="Courier New"/>
                <a:cs typeface="Courier New"/>
              </a:rPr>
              <a:t>packages\sklearn\cluster\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spc="-10" dirty="0">
                <a:latin typeface="Courier New"/>
                <a:cs typeface="Courier New"/>
              </a:rPr>
              <a:t>_kmeans.py:1429:</a:t>
            </a:r>
            <a:r>
              <a:rPr sz="1100" spc="-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UserWarning: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2231389"/>
            <a:ext cx="580453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dirty="0">
                <a:latin typeface="Courier New"/>
                <a:cs typeface="Courier New"/>
              </a:rPr>
              <a:t>KMeans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is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known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to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have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memory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leak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on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Windows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with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MKL,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when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there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2393950"/>
            <a:ext cx="563689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dirty="0">
                <a:latin typeface="Courier New"/>
                <a:cs typeface="Courier New"/>
              </a:rPr>
              <a:t>are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less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chunks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than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available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threads.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You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can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avoid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by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setting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2556510"/>
            <a:ext cx="361759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dirty="0">
                <a:latin typeface="Courier New"/>
                <a:cs typeface="Courier New"/>
              </a:rPr>
              <a:t>the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environment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variable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OMP_NUM_THREADS=1.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2867659"/>
            <a:ext cx="5300345" cy="324485"/>
          </a:xfrm>
          <a:custGeom>
            <a:avLst/>
            <a:gdLst/>
            <a:ahLst/>
            <a:cxnLst/>
            <a:rect l="l" t="t" r="r" b="b"/>
            <a:pathLst>
              <a:path w="5300345" h="324485">
                <a:moveTo>
                  <a:pt x="244030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440305" y="324485"/>
                </a:lnTo>
                <a:lnTo>
                  <a:pt x="2440305" y="162560"/>
                </a:lnTo>
                <a:close/>
              </a:path>
              <a:path w="5300345" h="324485">
                <a:moveTo>
                  <a:pt x="5300345" y="0"/>
                </a:moveTo>
                <a:lnTo>
                  <a:pt x="0" y="0"/>
                </a:lnTo>
                <a:lnTo>
                  <a:pt x="0" y="161925"/>
                </a:lnTo>
                <a:lnTo>
                  <a:pt x="5300345" y="161925"/>
                </a:lnTo>
                <a:lnTo>
                  <a:pt x="53003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2969" y="2844165"/>
            <a:ext cx="532384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sz="1100" spc="-20" dirty="0">
                <a:latin typeface="Courier New"/>
                <a:cs typeface="Courier New"/>
              </a:rPr>
              <a:t>C:\Users\MUKHERJEE\anaconda3\Lib\site-</a:t>
            </a:r>
            <a:r>
              <a:rPr sz="1100" spc="-10" dirty="0">
                <a:latin typeface="Courier New"/>
                <a:cs typeface="Courier New"/>
              </a:rPr>
              <a:t>packages\sklearn\cluster\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spc="-10" dirty="0">
                <a:latin typeface="Courier New"/>
                <a:cs typeface="Courier New"/>
              </a:rPr>
              <a:t>_kmeans.py:1429:</a:t>
            </a:r>
            <a:r>
              <a:rPr sz="1100" spc="-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UserWarning: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3340100"/>
            <a:ext cx="580453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dirty="0">
                <a:latin typeface="Courier New"/>
                <a:cs typeface="Courier New"/>
              </a:rPr>
              <a:t>KMeans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is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known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to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have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memory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leak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on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Windows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with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MKL,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when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there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3502659"/>
            <a:ext cx="563689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dirty="0">
                <a:latin typeface="Courier New"/>
                <a:cs typeface="Courier New"/>
              </a:rPr>
              <a:t>are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less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chunks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than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available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threads.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You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can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avoid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by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setting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3665220"/>
            <a:ext cx="361759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dirty="0">
                <a:latin typeface="Courier New"/>
                <a:cs typeface="Courier New"/>
              </a:rPr>
              <a:t>the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environment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variable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OMP_NUM_THREADS=1.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3976369"/>
            <a:ext cx="5300345" cy="324485"/>
          </a:xfrm>
          <a:custGeom>
            <a:avLst/>
            <a:gdLst/>
            <a:ahLst/>
            <a:cxnLst/>
            <a:rect l="l" t="t" r="r" b="b"/>
            <a:pathLst>
              <a:path w="5300345" h="324485">
                <a:moveTo>
                  <a:pt x="244030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440305" y="324485"/>
                </a:lnTo>
                <a:lnTo>
                  <a:pt x="2440305" y="162560"/>
                </a:lnTo>
                <a:close/>
              </a:path>
              <a:path w="5300345" h="324485">
                <a:moveTo>
                  <a:pt x="5300345" y="0"/>
                </a:moveTo>
                <a:lnTo>
                  <a:pt x="0" y="0"/>
                </a:lnTo>
                <a:lnTo>
                  <a:pt x="0" y="161925"/>
                </a:lnTo>
                <a:lnTo>
                  <a:pt x="5300345" y="161925"/>
                </a:lnTo>
                <a:lnTo>
                  <a:pt x="53003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2969" y="3952875"/>
            <a:ext cx="532384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sz="1100" spc="-20" dirty="0">
                <a:latin typeface="Courier New"/>
                <a:cs typeface="Courier New"/>
              </a:rPr>
              <a:t>C:\Users\MUKHERJEE\anaconda3\Lib\site-</a:t>
            </a:r>
            <a:r>
              <a:rPr sz="1100" spc="-10" dirty="0">
                <a:latin typeface="Courier New"/>
                <a:cs typeface="Courier New"/>
              </a:rPr>
              <a:t>packages\sklearn\cluster\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spc="-10" dirty="0">
                <a:latin typeface="Courier New"/>
                <a:cs typeface="Courier New"/>
              </a:rPr>
              <a:t>_kmeans.py:1429:</a:t>
            </a:r>
            <a:r>
              <a:rPr sz="1100" spc="-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UserWarning: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4448809"/>
            <a:ext cx="580453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dirty="0">
                <a:latin typeface="Courier New"/>
                <a:cs typeface="Courier New"/>
              </a:rPr>
              <a:t>KMeans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is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known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to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have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memory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leak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on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Windows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with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MKL,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when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there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400" y="4611370"/>
            <a:ext cx="563689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dirty="0">
                <a:latin typeface="Courier New"/>
                <a:cs typeface="Courier New"/>
              </a:rPr>
              <a:t>are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less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chunks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than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available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threads.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You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can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avoid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by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setting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400" y="4773929"/>
            <a:ext cx="361759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dirty="0">
                <a:latin typeface="Courier New"/>
                <a:cs typeface="Courier New"/>
              </a:rPr>
              <a:t>the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environment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variable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OMP_NUM_THREADS=1.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5085079"/>
            <a:ext cx="5300345" cy="324485"/>
          </a:xfrm>
          <a:custGeom>
            <a:avLst/>
            <a:gdLst/>
            <a:ahLst/>
            <a:cxnLst/>
            <a:rect l="l" t="t" r="r" b="b"/>
            <a:pathLst>
              <a:path w="5300345" h="324485">
                <a:moveTo>
                  <a:pt x="244030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440305" y="324485"/>
                </a:lnTo>
                <a:lnTo>
                  <a:pt x="2440305" y="162560"/>
                </a:lnTo>
                <a:close/>
              </a:path>
              <a:path w="5300345" h="324485">
                <a:moveTo>
                  <a:pt x="5300345" y="0"/>
                </a:moveTo>
                <a:lnTo>
                  <a:pt x="0" y="0"/>
                </a:lnTo>
                <a:lnTo>
                  <a:pt x="0" y="161925"/>
                </a:lnTo>
                <a:lnTo>
                  <a:pt x="5300345" y="161925"/>
                </a:lnTo>
                <a:lnTo>
                  <a:pt x="53003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02969" y="5061584"/>
            <a:ext cx="532384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sz="1100" spc="-20" dirty="0">
                <a:latin typeface="Courier New"/>
                <a:cs typeface="Courier New"/>
              </a:rPr>
              <a:t>C:\Users\MUKHERJEE\anaconda3\Lib\site-</a:t>
            </a:r>
            <a:r>
              <a:rPr sz="1100" spc="-10" dirty="0">
                <a:latin typeface="Courier New"/>
                <a:cs typeface="Courier New"/>
              </a:rPr>
              <a:t>packages\sklearn\cluster\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spc="-10" dirty="0">
                <a:latin typeface="Courier New"/>
                <a:cs typeface="Courier New"/>
              </a:rPr>
              <a:t>_kmeans.py:1429:</a:t>
            </a:r>
            <a:r>
              <a:rPr sz="1100" spc="-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UserWarning: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400" y="5557520"/>
            <a:ext cx="580453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dirty="0">
                <a:latin typeface="Courier New"/>
                <a:cs typeface="Courier New"/>
              </a:rPr>
              <a:t>KMeans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is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known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to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have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memory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leak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on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Windows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with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MKL,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when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there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400" y="5720079"/>
            <a:ext cx="563689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dirty="0">
                <a:latin typeface="Courier New"/>
                <a:cs typeface="Courier New"/>
              </a:rPr>
              <a:t>are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less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chunks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than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available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threads.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You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can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avoid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by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setting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4400" y="5882640"/>
            <a:ext cx="361759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dirty="0">
                <a:latin typeface="Courier New"/>
                <a:cs typeface="Courier New"/>
              </a:rPr>
              <a:t>the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environment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variable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OMP_NUM_THREADS=1.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4400" y="6193789"/>
            <a:ext cx="5300345" cy="324485"/>
          </a:xfrm>
          <a:custGeom>
            <a:avLst/>
            <a:gdLst/>
            <a:ahLst/>
            <a:cxnLst/>
            <a:rect l="l" t="t" r="r" b="b"/>
            <a:pathLst>
              <a:path w="5300345" h="324484">
                <a:moveTo>
                  <a:pt x="244030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440305" y="324485"/>
                </a:lnTo>
                <a:lnTo>
                  <a:pt x="2440305" y="162560"/>
                </a:lnTo>
                <a:close/>
              </a:path>
              <a:path w="5300345" h="324484">
                <a:moveTo>
                  <a:pt x="5300345" y="0"/>
                </a:moveTo>
                <a:lnTo>
                  <a:pt x="0" y="0"/>
                </a:lnTo>
                <a:lnTo>
                  <a:pt x="0" y="161925"/>
                </a:lnTo>
                <a:lnTo>
                  <a:pt x="5300345" y="161925"/>
                </a:lnTo>
                <a:lnTo>
                  <a:pt x="53003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02969" y="6170295"/>
            <a:ext cx="532384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sz="1100" spc="-20" dirty="0">
                <a:latin typeface="Courier New"/>
                <a:cs typeface="Courier New"/>
              </a:rPr>
              <a:t>C:\Users\MUKHERJEE\anaconda3\Lib\site-</a:t>
            </a:r>
            <a:r>
              <a:rPr sz="1100" spc="-10" dirty="0">
                <a:latin typeface="Courier New"/>
                <a:cs typeface="Courier New"/>
              </a:rPr>
              <a:t>packages\sklearn\cluster\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spc="-10" dirty="0">
                <a:latin typeface="Courier New"/>
                <a:cs typeface="Courier New"/>
              </a:rPr>
              <a:t>_kmeans.py:1429:</a:t>
            </a:r>
            <a:r>
              <a:rPr sz="1100" spc="-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UserWarning: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4400" y="6666230"/>
            <a:ext cx="580453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dirty="0">
                <a:latin typeface="Courier New"/>
                <a:cs typeface="Courier New"/>
              </a:rPr>
              <a:t>KMeans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is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known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to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have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memory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leak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on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Windows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with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MKL,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when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there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4400" y="6828790"/>
            <a:ext cx="563689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dirty="0">
                <a:latin typeface="Courier New"/>
                <a:cs typeface="Courier New"/>
              </a:rPr>
              <a:t>are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less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chunks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than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available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threads.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You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can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avoid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by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setting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4400" y="6991350"/>
            <a:ext cx="361759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dirty="0">
                <a:latin typeface="Courier New"/>
                <a:cs typeface="Courier New"/>
              </a:rPr>
              <a:t>the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environment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variable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OMP_NUM_THREADS=1.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4400" y="7302500"/>
            <a:ext cx="5300345" cy="324485"/>
          </a:xfrm>
          <a:custGeom>
            <a:avLst/>
            <a:gdLst/>
            <a:ahLst/>
            <a:cxnLst/>
            <a:rect l="l" t="t" r="r" b="b"/>
            <a:pathLst>
              <a:path w="5300345" h="324484">
                <a:moveTo>
                  <a:pt x="244030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440305" y="324485"/>
                </a:lnTo>
                <a:lnTo>
                  <a:pt x="2440305" y="162560"/>
                </a:lnTo>
                <a:close/>
              </a:path>
              <a:path w="5300345" h="324484">
                <a:moveTo>
                  <a:pt x="5300345" y="0"/>
                </a:moveTo>
                <a:lnTo>
                  <a:pt x="0" y="0"/>
                </a:lnTo>
                <a:lnTo>
                  <a:pt x="0" y="161925"/>
                </a:lnTo>
                <a:lnTo>
                  <a:pt x="5300345" y="161925"/>
                </a:lnTo>
                <a:lnTo>
                  <a:pt x="53003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02969" y="7279005"/>
            <a:ext cx="532384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sz="1100" spc="-20" dirty="0">
                <a:latin typeface="Courier New"/>
                <a:cs typeface="Courier New"/>
              </a:rPr>
              <a:t>C:\Users\MUKHERJEE\anaconda3\Lib\site-</a:t>
            </a:r>
            <a:r>
              <a:rPr sz="1100" spc="-10" dirty="0">
                <a:latin typeface="Courier New"/>
                <a:cs typeface="Courier New"/>
              </a:rPr>
              <a:t>packages\sklearn\cluster\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spc="-10" dirty="0">
                <a:latin typeface="Courier New"/>
                <a:cs typeface="Courier New"/>
              </a:rPr>
              <a:t>_kmeans.py:1429:</a:t>
            </a:r>
            <a:r>
              <a:rPr sz="1100" spc="-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UserWarning: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4400" y="7774940"/>
            <a:ext cx="580453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dirty="0">
                <a:latin typeface="Courier New"/>
                <a:cs typeface="Courier New"/>
              </a:rPr>
              <a:t>KMeans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is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known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to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have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memory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leak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on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Windows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with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MKL,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when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there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4400" y="7937500"/>
            <a:ext cx="563689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dirty="0">
                <a:latin typeface="Courier New"/>
                <a:cs typeface="Courier New"/>
              </a:rPr>
              <a:t>are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less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chunks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than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available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threads.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You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can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avoid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by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setting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4400" y="8100059"/>
            <a:ext cx="361759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dirty="0">
                <a:latin typeface="Courier New"/>
                <a:cs typeface="Courier New"/>
              </a:rPr>
              <a:t>the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environment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variable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OMP_NUM_THREADS=1.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14400" y="8411222"/>
            <a:ext cx="5300345" cy="324485"/>
          </a:xfrm>
          <a:custGeom>
            <a:avLst/>
            <a:gdLst/>
            <a:ahLst/>
            <a:cxnLst/>
            <a:rect l="l" t="t" r="r" b="b"/>
            <a:pathLst>
              <a:path w="5300345" h="324484">
                <a:moveTo>
                  <a:pt x="2440305" y="162547"/>
                </a:moveTo>
                <a:lnTo>
                  <a:pt x="0" y="162547"/>
                </a:lnTo>
                <a:lnTo>
                  <a:pt x="0" y="324472"/>
                </a:lnTo>
                <a:lnTo>
                  <a:pt x="2440305" y="324472"/>
                </a:lnTo>
                <a:lnTo>
                  <a:pt x="2440305" y="162547"/>
                </a:lnTo>
                <a:close/>
              </a:path>
              <a:path w="5300345" h="324484">
                <a:moveTo>
                  <a:pt x="5300345" y="0"/>
                </a:moveTo>
                <a:lnTo>
                  <a:pt x="0" y="0"/>
                </a:lnTo>
                <a:lnTo>
                  <a:pt x="0" y="161912"/>
                </a:lnTo>
                <a:lnTo>
                  <a:pt x="5300345" y="161912"/>
                </a:lnTo>
                <a:lnTo>
                  <a:pt x="53003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02969" y="8387715"/>
            <a:ext cx="532384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sz="1100" spc="-20" dirty="0">
                <a:latin typeface="Courier New"/>
                <a:cs typeface="Courier New"/>
              </a:rPr>
              <a:t>C:\Users\MUKHERJEE\anaconda3\Lib\site-</a:t>
            </a:r>
            <a:r>
              <a:rPr sz="1100" spc="-10" dirty="0">
                <a:latin typeface="Courier New"/>
                <a:cs typeface="Courier New"/>
              </a:rPr>
              <a:t>packages\sklearn\cluster\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spc="-10" dirty="0">
                <a:latin typeface="Courier New"/>
                <a:cs typeface="Courier New"/>
              </a:rPr>
              <a:t>_kmeans.py:1429:</a:t>
            </a:r>
            <a:r>
              <a:rPr sz="1100" spc="-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UserWarning: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4400" y="8883650"/>
            <a:ext cx="580453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dirty="0">
                <a:latin typeface="Courier New"/>
                <a:cs typeface="Courier New"/>
              </a:rPr>
              <a:t>KMeans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is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known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to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have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memory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leak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on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Windows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with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MKL,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when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there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48360" y="914400"/>
            <a:ext cx="6076315" cy="8198484"/>
          </a:xfrm>
          <a:custGeom>
            <a:avLst/>
            <a:gdLst/>
            <a:ahLst/>
            <a:cxnLst/>
            <a:rect l="l" t="t" r="r" b="b"/>
            <a:pathLst>
              <a:path w="6076315" h="8198484">
                <a:moveTo>
                  <a:pt x="0" y="1904"/>
                </a:moveTo>
                <a:lnTo>
                  <a:pt x="6076315" y="1904"/>
                </a:lnTo>
              </a:path>
              <a:path w="6076315" h="8198484">
                <a:moveTo>
                  <a:pt x="6075045" y="0"/>
                </a:moveTo>
                <a:lnTo>
                  <a:pt x="6075045" y="843915"/>
                </a:lnTo>
              </a:path>
              <a:path w="6076315" h="8198484">
                <a:moveTo>
                  <a:pt x="1905" y="843915"/>
                </a:moveTo>
                <a:lnTo>
                  <a:pt x="1905" y="0"/>
                </a:lnTo>
              </a:path>
              <a:path w="6076315" h="8198484">
                <a:moveTo>
                  <a:pt x="6075045" y="716915"/>
                </a:moveTo>
                <a:lnTo>
                  <a:pt x="6075045" y="8198484"/>
                </a:lnTo>
              </a:path>
              <a:path w="6076315" h="8198484">
                <a:moveTo>
                  <a:pt x="6076315" y="8197215"/>
                </a:moveTo>
                <a:lnTo>
                  <a:pt x="0" y="8197215"/>
                </a:lnTo>
              </a:path>
              <a:path w="6076315" h="8198484">
                <a:moveTo>
                  <a:pt x="1905" y="8198484"/>
                </a:moveTo>
                <a:lnTo>
                  <a:pt x="1905" y="716915"/>
                </a:lnTo>
              </a:path>
              <a:path w="6076315" h="8198484">
                <a:moveTo>
                  <a:pt x="0" y="1904"/>
                </a:moveTo>
                <a:lnTo>
                  <a:pt x="6076315" y="1904"/>
                </a:lnTo>
              </a:path>
              <a:path w="6076315" h="8198484">
                <a:moveTo>
                  <a:pt x="6075045" y="0"/>
                </a:moveTo>
                <a:lnTo>
                  <a:pt x="6075045" y="843915"/>
                </a:lnTo>
              </a:path>
              <a:path w="6076315" h="8198484">
                <a:moveTo>
                  <a:pt x="1905" y="843915"/>
                </a:moveTo>
                <a:lnTo>
                  <a:pt x="1905" y="0"/>
                </a:lnTo>
              </a:path>
              <a:path w="6076315" h="8198484">
                <a:moveTo>
                  <a:pt x="6075045" y="716915"/>
                </a:moveTo>
                <a:lnTo>
                  <a:pt x="6075045" y="8198484"/>
                </a:lnTo>
              </a:path>
              <a:path w="6076315" h="8198484">
                <a:moveTo>
                  <a:pt x="6076315" y="8197215"/>
                </a:moveTo>
                <a:lnTo>
                  <a:pt x="0" y="8197215"/>
                </a:lnTo>
              </a:path>
              <a:path w="6076315" h="8198484">
                <a:moveTo>
                  <a:pt x="1905" y="8198484"/>
                </a:moveTo>
                <a:lnTo>
                  <a:pt x="1905" y="716915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2824480"/>
            <a:chOff x="847725" y="913764"/>
            <a:chExt cx="6076950" cy="282448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2824480"/>
            </a:xfrm>
            <a:custGeom>
              <a:avLst/>
              <a:gdLst/>
              <a:ahLst/>
              <a:cxnLst/>
              <a:rect l="l" t="t" r="r" b="b"/>
              <a:pathLst>
                <a:path w="6076950" h="2824479">
                  <a:moveTo>
                    <a:pt x="6076950" y="0"/>
                  </a:moveTo>
                  <a:lnTo>
                    <a:pt x="0" y="0"/>
                  </a:lnTo>
                  <a:lnTo>
                    <a:pt x="0" y="2824479"/>
                  </a:lnTo>
                  <a:lnTo>
                    <a:pt x="6076950" y="282447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5636895" cy="796925"/>
            </a:xfrm>
            <a:custGeom>
              <a:avLst/>
              <a:gdLst/>
              <a:ahLst/>
              <a:cxnLst/>
              <a:rect l="l" t="t" r="r" b="b"/>
              <a:pathLst>
                <a:path w="5636895" h="796925">
                  <a:moveTo>
                    <a:pt x="2440305" y="635000"/>
                  </a:moveTo>
                  <a:lnTo>
                    <a:pt x="0" y="635000"/>
                  </a:lnTo>
                  <a:lnTo>
                    <a:pt x="0" y="796925"/>
                  </a:lnTo>
                  <a:lnTo>
                    <a:pt x="2440305" y="796925"/>
                  </a:lnTo>
                  <a:lnTo>
                    <a:pt x="2440305" y="635000"/>
                  </a:lnTo>
                  <a:close/>
                </a:path>
                <a:path w="5636895" h="796925">
                  <a:moveTo>
                    <a:pt x="361759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3617595" y="324485"/>
                  </a:lnTo>
                  <a:lnTo>
                    <a:pt x="3617595" y="162560"/>
                  </a:lnTo>
                  <a:close/>
                </a:path>
                <a:path w="5636895" h="796925">
                  <a:moveTo>
                    <a:pt x="5300345" y="472440"/>
                  </a:moveTo>
                  <a:lnTo>
                    <a:pt x="0" y="472440"/>
                  </a:lnTo>
                  <a:lnTo>
                    <a:pt x="0" y="634365"/>
                  </a:lnTo>
                  <a:lnTo>
                    <a:pt x="5300345" y="634365"/>
                  </a:lnTo>
                  <a:lnTo>
                    <a:pt x="5300345" y="472440"/>
                  </a:lnTo>
                  <a:close/>
                </a:path>
                <a:path w="5636895" h="796925">
                  <a:moveTo>
                    <a:pt x="563689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5636895" y="161925"/>
                  </a:lnTo>
                  <a:lnTo>
                    <a:pt x="563689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4400" y="1927860"/>
            <a:ext cx="580453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KMeans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is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known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to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have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memory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leak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on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Windows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with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MKL,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when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there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2090420"/>
            <a:ext cx="563689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are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less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chunks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than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available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threads.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You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can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avoid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by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setting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2252979"/>
            <a:ext cx="361759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the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environment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variable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OMP_NUM_THREADS=1.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2562859"/>
            <a:ext cx="5300345" cy="324485"/>
          </a:xfrm>
          <a:custGeom>
            <a:avLst/>
            <a:gdLst/>
            <a:ahLst/>
            <a:cxnLst/>
            <a:rect l="l" t="t" r="r" b="b"/>
            <a:pathLst>
              <a:path w="5300345" h="324485">
                <a:moveTo>
                  <a:pt x="244030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440305" y="324485"/>
                </a:lnTo>
                <a:lnTo>
                  <a:pt x="2440305" y="162560"/>
                </a:lnTo>
                <a:close/>
              </a:path>
              <a:path w="5300345" h="324485">
                <a:moveTo>
                  <a:pt x="5300345" y="0"/>
                </a:moveTo>
                <a:lnTo>
                  <a:pt x="0" y="0"/>
                </a:lnTo>
                <a:lnTo>
                  <a:pt x="0" y="161925"/>
                </a:lnTo>
                <a:lnTo>
                  <a:pt x="5300345" y="161925"/>
                </a:lnTo>
                <a:lnTo>
                  <a:pt x="53003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0264" y="916305"/>
            <a:ext cx="6073140" cy="282067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64769" marR="365125">
              <a:lnSpc>
                <a:spcPts val="1280"/>
              </a:lnSpc>
              <a:spcBef>
                <a:spcPts val="505"/>
              </a:spcBef>
            </a:pPr>
            <a:r>
              <a:rPr sz="1100" dirty="0">
                <a:latin typeface="Courier New"/>
                <a:cs typeface="Courier New"/>
              </a:rPr>
              <a:t>are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less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chunks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than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available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threads.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You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can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avoid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by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setting </a:t>
            </a:r>
            <a:r>
              <a:rPr sz="1100" dirty="0">
                <a:latin typeface="Courier New"/>
                <a:cs typeface="Courier New"/>
              </a:rPr>
              <a:t>the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environment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variable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OMP_NUM_THREADS=1.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090"/>
              </a:spcBef>
            </a:pPr>
            <a:r>
              <a:rPr sz="1100" spc="-20" dirty="0">
                <a:latin typeface="Courier New"/>
                <a:cs typeface="Courier New"/>
              </a:rPr>
              <a:t>C:\Users\MUKHERJEE\anaconda3\Lib\site-</a:t>
            </a:r>
            <a:r>
              <a:rPr sz="1100" spc="-10" dirty="0">
                <a:latin typeface="Courier New"/>
                <a:cs typeface="Courier New"/>
              </a:rPr>
              <a:t>packages\sklearn\cluster\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sz="1100" spc="-10" dirty="0">
                <a:latin typeface="Courier New"/>
                <a:cs typeface="Courier New"/>
              </a:rPr>
              <a:t>_kmeans.py:1429:</a:t>
            </a:r>
            <a:r>
              <a:rPr sz="1100" spc="-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UserWarning: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sz="1100" spc="-20" dirty="0">
                <a:latin typeface="Courier New"/>
                <a:cs typeface="Courier New"/>
              </a:rPr>
              <a:t>C:\Users\MUKHERJEE\anaconda3\Lib\site-</a:t>
            </a:r>
            <a:r>
              <a:rPr sz="1100" spc="-10" dirty="0">
                <a:latin typeface="Courier New"/>
                <a:cs typeface="Courier New"/>
              </a:rPr>
              <a:t>packages\sklearn\cluster\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sz="1100" spc="-10" dirty="0">
                <a:latin typeface="Courier New"/>
                <a:cs typeface="Courier New"/>
              </a:rPr>
              <a:t>_kmeans.py:1429:</a:t>
            </a:r>
            <a:r>
              <a:rPr sz="1100" spc="-2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UserWarning: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3036570"/>
            <a:ext cx="580453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KMeans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is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known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to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have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memory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leak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on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Windows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with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MKL,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when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there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3199129"/>
            <a:ext cx="563689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are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less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chunks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than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available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threads.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You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can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avoid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by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setting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3361690"/>
            <a:ext cx="361759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the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environment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variable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OMP_NUM_THREADS=1.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458" y="3951374"/>
            <a:ext cx="5796978" cy="381304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50264" y="7983855"/>
            <a:ext cx="6073140" cy="107569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4769">
              <a:lnSpc>
                <a:spcPts val="1300"/>
              </a:lnSpc>
              <a:spcBef>
                <a:spcPts val="430"/>
              </a:spcBef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3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matplotlib.pyplot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3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plt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from</a:t>
            </a:r>
            <a:r>
              <a:rPr sz="1100" spc="-5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statsmodels.tsa.statespace.sarimax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5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SARIMAX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10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Ensure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dates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are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datetime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094980"/>
            <a:chOff x="847725" y="913764"/>
            <a:chExt cx="6076950" cy="809498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094980"/>
            </a:xfrm>
            <a:custGeom>
              <a:avLst/>
              <a:gdLst/>
              <a:ahLst/>
              <a:cxnLst/>
              <a:rect l="l" t="t" r="r" b="b"/>
              <a:pathLst>
                <a:path w="6076950" h="8094980">
                  <a:moveTo>
                    <a:pt x="6076950" y="0"/>
                  </a:moveTo>
                  <a:lnTo>
                    <a:pt x="0" y="0"/>
                  </a:lnTo>
                  <a:lnTo>
                    <a:pt x="0" y="6925310"/>
                  </a:lnTo>
                  <a:lnTo>
                    <a:pt x="0" y="8094980"/>
                  </a:lnTo>
                  <a:lnTo>
                    <a:pt x="6076950" y="8094980"/>
                  </a:lnTo>
                  <a:lnTo>
                    <a:pt x="6076950" y="6925310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400" y="7966709"/>
              <a:ext cx="5720715" cy="161925"/>
            </a:xfrm>
            <a:custGeom>
              <a:avLst/>
              <a:gdLst/>
              <a:ahLst/>
              <a:cxnLst/>
              <a:rect l="l" t="t" r="r" b="b"/>
              <a:pathLst>
                <a:path w="5720715" h="161925">
                  <a:moveTo>
                    <a:pt x="572071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5720715" y="161925"/>
                  </a:lnTo>
                  <a:lnTo>
                    <a:pt x="572071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2969" y="958215"/>
            <a:ext cx="5915025" cy="7178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'Order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Date'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pd.to_datetime(df[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'Order</a:t>
            </a:r>
            <a:r>
              <a:rPr sz="1100" spc="-4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Date'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Aggregate</a:t>
            </a:r>
            <a:r>
              <a:rPr sz="1100" i="1" spc="-5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daily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sz="1100" i="1" spc="-5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profit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daily_profit</a:t>
            </a:r>
            <a:r>
              <a:rPr sz="1100" spc="-7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7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df.groupby(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'Order</a:t>
            </a:r>
            <a:r>
              <a:rPr sz="1100" spc="-7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Date'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)[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7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Profit'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].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sum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Sort</a:t>
            </a:r>
            <a:r>
              <a:rPr sz="110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index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daily_profit</a:t>
            </a:r>
            <a:r>
              <a:rPr sz="1100" spc="-7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7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daily_profit.sort_index()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Split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into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training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20" dirty="0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tabLst>
                <a:tab pos="2369185" algn="l"/>
              </a:tabLst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train</a:t>
            </a:r>
            <a:r>
              <a:rPr sz="1100" spc="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daily_profit[:-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30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	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leave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30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days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testing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(optional)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Fit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ARIMA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(can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be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tuned)</a:t>
            </a:r>
            <a:endParaRPr sz="1100">
              <a:latin typeface="Courier New"/>
              <a:cs typeface="Courier New"/>
            </a:endParaRPr>
          </a:p>
          <a:p>
            <a:pPr marL="12700" marR="168275">
              <a:lnSpc>
                <a:spcPts val="1280"/>
              </a:lnSpc>
              <a:spcBef>
                <a:spcPts val="55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model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SARIMAX(train,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order=(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1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1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1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),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seasonal_order=(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0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0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0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0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fit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model.fit(disp=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False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2106295">
              <a:lnSpc>
                <a:spcPts val="1280"/>
              </a:lnSpc>
              <a:spcBef>
                <a:spcPts val="116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6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Forecast</a:t>
            </a:r>
            <a:r>
              <a:rPr sz="1100" i="1" spc="-6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sz="1100" i="1" spc="-6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confidence</a:t>
            </a:r>
            <a:r>
              <a:rPr sz="1100" i="1" spc="-6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intervals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forecast_results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1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fit.get_forecast(steps=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30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forecast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forecast_results.predicted_mean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conf_int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forecast_results.conf_int()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Create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future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dates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index</a:t>
            </a:r>
            <a:endParaRPr sz="1100">
              <a:latin typeface="Courier New"/>
              <a:cs typeface="Courier New"/>
            </a:endParaRPr>
          </a:p>
          <a:p>
            <a:pPr marL="12700" marR="1517015">
              <a:lnSpc>
                <a:spcPts val="1280"/>
              </a:lnSpc>
              <a:spcBef>
                <a:spcPts val="55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future_dates</a:t>
            </a:r>
            <a:r>
              <a:rPr sz="1100" spc="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pd.date_range(start=train.index[-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1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sz="1100" spc="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+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pd.Timedelta(days=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),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periods=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30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freq=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'D'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forecast.index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future_dates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conf_int.index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future_dates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ribbon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14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12700" marR="929005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plt.plot(train.index,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train,</a:t>
            </a:r>
            <a:r>
              <a:rPr sz="1100" spc="-7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label=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'Train'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7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color=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'blue'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plt.plot(forecast.index,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forecast,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label=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'30-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Day</a:t>
            </a:r>
            <a:r>
              <a:rPr sz="1100" spc="-5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Forecast'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color=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'orange'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3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linestyle=</a:t>
            </a:r>
            <a:r>
              <a:rPr sz="1100" spc="-20" dirty="0">
                <a:solidFill>
                  <a:srgbClr val="007F00"/>
                </a:solidFill>
                <a:latin typeface="Courier New"/>
                <a:cs typeface="Courier New"/>
              </a:rPr>
              <a:t>'--</a:t>
            </a:r>
            <a:r>
              <a:rPr sz="1100" spc="-25" dirty="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Ribbon</a:t>
            </a:r>
            <a:r>
              <a:rPr sz="1100" i="1" spc="-5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confidence</a:t>
            </a:r>
            <a:r>
              <a:rPr sz="1100" i="1" spc="-5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interval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plt.fill_between(forecast.index,</a:t>
            </a:r>
            <a:r>
              <a:rPr sz="1100" spc="-3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conf_int.iloc[:,</a:t>
            </a:r>
            <a:r>
              <a:rPr sz="1100" spc="-1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0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],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conf_int.iloc[:, 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1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],</a:t>
            </a:r>
            <a:r>
              <a:rPr sz="1100" spc="-7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color=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'orange'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7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alpha=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0.3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7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label=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'Confidence</a:t>
            </a:r>
            <a:r>
              <a:rPr sz="1100" spc="-7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Interval'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88265">
              <a:lnSpc>
                <a:spcPts val="1280"/>
              </a:lnSpc>
              <a:spcBef>
                <a:spcPts val="1165"/>
              </a:spcBef>
            </a:pP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sz="1100" spc="-20" dirty="0">
                <a:solidFill>
                  <a:srgbClr val="007F00"/>
                </a:solidFill>
                <a:latin typeface="Courier New"/>
                <a:cs typeface="Courier New"/>
              </a:rPr>
              <a:t>"30-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Day</a:t>
            </a:r>
            <a:r>
              <a:rPr sz="1100" spc="-4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Forecast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Total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Profit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with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Confidence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Interval"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plt.xlabel(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"Date"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3705860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"Total</a:t>
            </a:r>
            <a:r>
              <a:rPr sz="1100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Profit"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plt.legend() plt.grid(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plt.tight_layout() plt.show()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20" dirty="0">
                <a:latin typeface="Courier New"/>
                <a:cs typeface="Courier New"/>
              </a:rPr>
              <a:t>C:\Users\MUKHERJEE\anaconda3\Lib\site-</a:t>
            </a:r>
            <a:r>
              <a:rPr sz="1100" spc="-10" dirty="0">
                <a:latin typeface="Courier New"/>
                <a:cs typeface="Courier New"/>
              </a:rPr>
              <a:t>packages\statsmodels\tsa\base\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8129269"/>
            <a:ext cx="5889625" cy="1625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spc="-10" dirty="0">
                <a:latin typeface="Courier New"/>
                <a:cs typeface="Courier New"/>
              </a:rPr>
              <a:t>tsa_model.py:473: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ValueWarning: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date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index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has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been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provided,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but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it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8291830"/>
            <a:ext cx="5636895" cy="1625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dirty="0">
                <a:latin typeface="Courier New"/>
                <a:cs typeface="Courier New"/>
              </a:rPr>
              <a:t>has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no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associated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frequency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information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and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so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will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be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ignored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when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8454390"/>
            <a:ext cx="1443355" cy="1625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dirty="0">
                <a:latin typeface="Courier New"/>
                <a:cs typeface="Courier New"/>
              </a:rPr>
              <a:t>e.g.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forecasting.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8616950"/>
            <a:ext cx="262064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168910">
              <a:lnSpc>
                <a:spcPts val="1240"/>
              </a:lnSpc>
            </a:pPr>
            <a:r>
              <a:rPr sz="1100" spc="-10" dirty="0">
                <a:latin typeface="Courier New"/>
                <a:cs typeface="Courier New"/>
              </a:rPr>
              <a:t>self._init_dates(dates,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freq)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8779509"/>
            <a:ext cx="5720715" cy="161925"/>
          </a:xfrm>
          <a:custGeom>
            <a:avLst/>
            <a:gdLst/>
            <a:ahLst/>
            <a:cxnLst/>
            <a:rect l="l" t="t" r="r" b="b"/>
            <a:pathLst>
              <a:path w="5720715" h="161925">
                <a:moveTo>
                  <a:pt x="5720715" y="0"/>
                </a:moveTo>
                <a:lnTo>
                  <a:pt x="0" y="0"/>
                </a:lnTo>
                <a:lnTo>
                  <a:pt x="0" y="161925"/>
                </a:lnTo>
                <a:lnTo>
                  <a:pt x="5720715" y="161925"/>
                </a:lnTo>
                <a:lnTo>
                  <a:pt x="57207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2969" y="8756650"/>
            <a:ext cx="57442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Courier New"/>
                <a:cs typeface="Courier New"/>
              </a:rPr>
              <a:t>C:\Users\MUKHERJEE\anaconda3\Lib\site-</a:t>
            </a:r>
            <a:r>
              <a:rPr sz="1100" spc="-10" dirty="0">
                <a:latin typeface="Courier New"/>
                <a:cs typeface="Courier New"/>
              </a:rPr>
              <a:t>packages\statsmodels\tsa\base\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8360" y="914400"/>
            <a:ext cx="6076315" cy="8094345"/>
          </a:xfrm>
          <a:custGeom>
            <a:avLst/>
            <a:gdLst/>
            <a:ahLst/>
            <a:cxnLst/>
            <a:rect l="l" t="t" r="r" b="b"/>
            <a:pathLst>
              <a:path w="6076315" h="8094345">
                <a:moveTo>
                  <a:pt x="0" y="1904"/>
                </a:moveTo>
                <a:lnTo>
                  <a:pt x="6076315" y="1904"/>
                </a:lnTo>
              </a:path>
              <a:path w="6076315" h="8094345">
                <a:moveTo>
                  <a:pt x="6075045" y="0"/>
                </a:moveTo>
                <a:lnTo>
                  <a:pt x="6075045" y="7052309"/>
                </a:lnTo>
              </a:path>
              <a:path w="6076315" h="8094345">
                <a:moveTo>
                  <a:pt x="1905" y="7052309"/>
                </a:moveTo>
                <a:lnTo>
                  <a:pt x="1905" y="0"/>
                </a:lnTo>
              </a:path>
              <a:path w="6076315" h="8094345">
                <a:moveTo>
                  <a:pt x="6075045" y="6925309"/>
                </a:moveTo>
                <a:lnTo>
                  <a:pt x="6075045" y="8094345"/>
                </a:lnTo>
              </a:path>
              <a:path w="6076315" h="8094345">
                <a:moveTo>
                  <a:pt x="6076315" y="8093075"/>
                </a:moveTo>
                <a:lnTo>
                  <a:pt x="0" y="8093075"/>
                </a:lnTo>
              </a:path>
              <a:path w="6076315" h="8094345">
                <a:moveTo>
                  <a:pt x="1905" y="8094345"/>
                </a:moveTo>
                <a:lnTo>
                  <a:pt x="1905" y="6925309"/>
                </a:lnTo>
              </a:path>
              <a:path w="6076315" h="8094345">
                <a:moveTo>
                  <a:pt x="0" y="1904"/>
                </a:moveTo>
                <a:lnTo>
                  <a:pt x="6076315" y="1904"/>
                </a:lnTo>
              </a:path>
              <a:path w="6076315" h="8094345">
                <a:moveTo>
                  <a:pt x="6075045" y="0"/>
                </a:moveTo>
                <a:lnTo>
                  <a:pt x="6075045" y="7052309"/>
                </a:lnTo>
              </a:path>
              <a:path w="6076315" h="8094345">
                <a:moveTo>
                  <a:pt x="1905" y="7052309"/>
                </a:moveTo>
                <a:lnTo>
                  <a:pt x="1905" y="0"/>
                </a:lnTo>
              </a:path>
              <a:path w="6076315" h="8094345">
                <a:moveTo>
                  <a:pt x="6075045" y="6925309"/>
                </a:moveTo>
                <a:lnTo>
                  <a:pt x="6075045" y="8094345"/>
                </a:lnTo>
              </a:path>
              <a:path w="6076315" h="8094345">
                <a:moveTo>
                  <a:pt x="6076315" y="8093075"/>
                </a:moveTo>
                <a:lnTo>
                  <a:pt x="0" y="8093075"/>
                </a:lnTo>
              </a:path>
              <a:path w="6076315" h="8094345">
                <a:moveTo>
                  <a:pt x="1905" y="8094345"/>
                </a:moveTo>
                <a:lnTo>
                  <a:pt x="1905" y="6925309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3059430"/>
            <a:chOff x="847725" y="913764"/>
            <a:chExt cx="6076950" cy="305943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3059430"/>
            </a:xfrm>
            <a:custGeom>
              <a:avLst/>
              <a:gdLst/>
              <a:ahLst/>
              <a:cxnLst/>
              <a:rect l="l" t="t" r="r" b="b"/>
              <a:pathLst>
                <a:path w="6076950" h="3059429">
                  <a:moveTo>
                    <a:pt x="6076950" y="0"/>
                  </a:moveTo>
                  <a:lnTo>
                    <a:pt x="0" y="0"/>
                  </a:lnTo>
                  <a:lnTo>
                    <a:pt x="0" y="3059429"/>
                  </a:lnTo>
                  <a:lnTo>
                    <a:pt x="6076950" y="305942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5889625" cy="2925445"/>
            </a:xfrm>
            <a:custGeom>
              <a:avLst/>
              <a:gdLst/>
              <a:ahLst/>
              <a:cxnLst/>
              <a:rect l="l" t="t" r="r" b="b"/>
              <a:pathLst>
                <a:path w="5889625" h="2925445">
                  <a:moveTo>
                    <a:pt x="672465" y="1788160"/>
                  </a:moveTo>
                  <a:lnTo>
                    <a:pt x="0" y="1788160"/>
                  </a:lnTo>
                  <a:lnTo>
                    <a:pt x="0" y="1950085"/>
                  </a:lnTo>
                  <a:lnTo>
                    <a:pt x="672465" y="1950085"/>
                  </a:lnTo>
                  <a:lnTo>
                    <a:pt x="672465" y="1788160"/>
                  </a:lnTo>
                  <a:close/>
                </a:path>
                <a:path w="5889625" h="2925445">
                  <a:moveTo>
                    <a:pt x="143065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1430655" y="487045"/>
                  </a:lnTo>
                  <a:lnTo>
                    <a:pt x="1430655" y="325120"/>
                  </a:lnTo>
                  <a:close/>
                </a:path>
                <a:path w="5889625" h="2925445">
                  <a:moveTo>
                    <a:pt x="2524125" y="2763520"/>
                  </a:moveTo>
                  <a:lnTo>
                    <a:pt x="0" y="2763520"/>
                  </a:lnTo>
                  <a:lnTo>
                    <a:pt x="0" y="2925445"/>
                  </a:lnTo>
                  <a:lnTo>
                    <a:pt x="2524125" y="2925445"/>
                  </a:lnTo>
                  <a:lnTo>
                    <a:pt x="2524125" y="2763520"/>
                  </a:lnTo>
                  <a:close/>
                </a:path>
                <a:path w="5889625" h="2925445">
                  <a:moveTo>
                    <a:pt x="2524125" y="1950720"/>
                  </a:moveTo>
                  <a:lnTo>
                    <a:pt x="0" y="1950720"/>
                  </a:lnTo>
                  <a:lnTo>
                    <a:pt x="0" y="2112645"/>
                  </a:lnTo>
                  <a:lnTo>
                    <a:pt x="2524125" y="2112645"/>
                  </a:lnTo>
                  <a:lnTo>
                    <a:pt x="2524125" y="1950720"/>
                  </a:lnTo>
                  <a:close/>
                </a:path>
                <a:path w="5889625" h="2925445">
                  <a:moveTo>
                    <a:pt x="2607945" y="487680"/>
                  </a:moveTo>
                  <a:lnTo>
                    <a:pt x="0" y="487680"/>
                  </a:lnTo>
                  <a:lnTo>
                    <a:pt x="0" y="649605"/>
                  </a:lnTo>
                  <a:lnTo>
                    <a:pt x="2607945" y="649605"/>
                  </a:lnTo>
                  <a:lnTo>
                    <a:pt x="2607945" y="487680"/>
                  </a:lnTo>
                  <a:close/>
                </a:path>
                <a:path w="5889625" h="2925445">
                  <a:moveTo>
                    <a:pt x="2860675" y="2600960"/>
                  </a:moveTo>
                  <a:lnTo>
                    <a:pt x="0" y="2600960"/>
                  </a:lnTo>
                  <a:lnTo>
                    <a:pt x="0" y="2762885"/>
                  </a:lnTo>
                  <a:lnTo>
                    <a:pt x="2860675" y="2762885"/>
                  </a:lnTo>
                  <a:lnTo>
                    <a:pt x="2860675" y="2600960"/>
                  </a:lnTo>
                  <a:close/>
                </a:path>
                <a:path w="5889625" h="2925445">
                  <a:moveTo>
                    <a:pt x="4459605" y="1137920"/>
                  </a:moveTo>
                  <a:lnTo>
                    <a:pt x="0" y="1137920"/>
                  </a:lnTo>
                  <a:lnTo>
                    <a:pt x="0" y="1299845"/>
                  </a:lnTo>
                  <a:lnTo>
                    <a:pt x="4459605" y="1299845"/>
                  </a:lnTo>
                  <a:lnTo>
                    <a:pt x="4459605" y="1137920"/>
                  </a:lnTo>
                  <a:close/>
                </a:path>
                <a:path w="5889625" h="2925445">
                  <a:moveTo>
                    <a:pt x="4459605" y="975360"/>
                  </a:moveTo>
                  <a:lnTo>
                    <a:pt x="0" y="975360"/>
                  </a:lnTo>
                  <a:lnTo>
                    <a:pt x="0" y="1137285"/>
                  </a:lnTo>
                  <a:lnTo>
                    <a:pt x="4459605" y="1137285"/>
                  </a:lnTo>
                  <a:lnTo>
                    <a:pt x="4459605" y="975360"/>
                  </a:lnTo>
                  <a:close/>
                </a:path>
                <a:path w="5889625" h="2925445">
                  <a:moveTo>
                    <a:pt x="5300345" y="650240"/>
                  </a:moveTo>
                  <a:lnTo>
                    <a:pt x="0" y="650240"/>
                  </a:lnTo>
                  <a:lnTo>
                    <a:pt x="0" y="812165"/>
                  </a:lnTo>
                  <a:lnTo>
                    <a:pt x="5300345" y="812165"/>
                  </a:lnTo>
                  <a:lnTo>
                    <a:pt x="5300345" y="650240"/>
                  </a:lnTo>
                  <a:close/>
                </a:path>
                <a:path w="5889625" h="2925445">
                  <a:moveTo>
                    <a:pt x="5384165" y="1463040"/>
                  </a:moveTo>
                  <a:lnTo>
                    <a:pt x="0" y="1463040"/>
                  </a:lnTo>
                  <a:lnTo>
                    <a:pt x="0" y="1624965"/>
                  </a:lnTo>
                  <a:lnTo>
                    <a:pt x="5384165" y="1624965"/>
                  </a:lnTo>
                  <a:lnTo>
                    <a:pt x="5384165" y="1463040"/>
                  </a:lnTo>
                  <a:close/>
                </a:path>
                <a:path w="5889625" h="2925445">
                  <a:moveTo>
                    <a:pt x="5553075" y="812800"/>
                  </a:moveTo>
                  <a:lnTo>
                    <a:pt x="0" y="812800"/>
                  </a:lnTo>
                  <a:lnTo>
                    <a:pt x="0" y="974725"/>
                  </a:lnTo>
                  <a:lnTo>
                    <a:pt x="5553075" y="974725"/>
                  </a:lnTo>
                  <a:lnTo>
                    <a:pt x="5553075" y="812800"/>
                  </a:lnTo>
                  <a:close/>
                </a:path>
                <a:path w="5889625" h="2925445">
                  <a:moveTo>
                    <a:pt x="5636895" y="1625600"/>
                  </a:moveTo>
                  <a:lnTo>
                    <a:pt x="0" y="1625600"/>
                  </a:lnTo>
                  <a:lnTo>
                    <a:pt x="0" y="1787525"/>
                  </a:lnTo>
                  <a:lnTo>
                    <a:pt x="5636895" y="1787525"/>
                  </a:lnTo>
                  <a:lnTo>
                    <a:pt x="5636895" y="1625600"/>
                  </a:lnTo>
                  <a:close/>
                </a:path>
                <a:path w="5889625" h="2925445">
                  <a:moveTo>
                    <a:pt x="563689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5636895" y="324485"/>
                  </a:lnTo>
                  <a:lnTo>
                    <a:pt x="5636895" y="162560"/>
                  </a:lnTo>
                  <a:close/>
                </a:path>
                <a:path w="5889625" h="2925445">
                  <a:moveTo>
                    <a:pt x="5720715" y="2438400"/>
                  </a:moveTo>
                  <a:lnTo>
                    <a:pt x="0" y="2438400"/>
                  </a:lnTo>
                  <a:lnTo>
                    <a:pt x="0" y="2600325"/>
                  </a:lnTo>
                  <a:lnTo>
                    <a:pt x="5720715" y="2600325"/>
                  </a:lnTo>
                  <a:lnTo>
                    <a:pt x="5720715" y="2438400"/>
                  </a:lnTo>
                  <a:close/>
                </a:path>
                <a:path w="5889625" h="2925445">
                  <a:moveTo>
                    <a:pt x="5720715" y="2275840"/>
                  </a:moveTo>
                  <a:lnTo>
                    <a:pt x="0" y="2275840"/>
                  </a:lnTo>
                  <a:lnTo>
                    <a:pt x="0" y="2437765"/>
                  </a:lnTo>
                  <a:lnTo>
                    <a:pt x="5720715" y="2437765"/>
                  </a:lnTo>
                  <a:lnTo>
                    <a:pt x="5720715" y="2275840"/>
                  </a:lnTo>
                  <a:close/>
                </a:path>
                <a:path w="5889625" h="2925445">
                  <a:moveTo>
                    <a:pt x="5720715" y="2113280"/>
                  </a:moveTo>
                  <a:lnTo>
                    <a:pt x="0" y="2113280"/>
                  </a:lnTo>
                  <a:lnTo>
                    <a:pt x="0" y="2275205"/>
                  </a:lnTo>
                  <a:lnTo>
                    <a:pt x="5720715" y="2275205"/>
                  </a:lnTo>
                  <a:lnTo>
                    <a:pt x="5720715" y="2113280"/>
                  </a:lnTo>
                  <a:close/>
                </a:path>
                <a:path w="5889625" h="2925445">
                  <a:moveTo>
                    <a:pt x="5720715" y="1300480"/>
                  </a:moveTo>
                  <a:lnTo>
                    <a:pt x="0" y="1300480"/>
                  </a:lnTo>
                  <a:lnTo>
                    <a:pt x="0" y="1462405"/>
                  </a:lnTo>
                  <a:lnTo>
                    <a:pt x="5720715" y="1462405"/>
                  </a:lnTo>
                  <a:lnTo>
                    <a:pt x="5720715" y="1300480"/>
                  </a:lnTo>
                  <a:close/>
                </a:path>
                <a:path w="5889625" h="2925445">
                  <a:moveTo>
                    <a:pt x="588962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5889625" y="161925"/>
                  </a:lnTo>
                  <a:lnTo>
                    <a:pt x="58896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50264" y="916305"/>
            <a:ext cx="6073140" cy="305562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64769" marR="113030">
              <a:lnSpc>
                <a:spcPts val="1280"/>
              </a:lnSpc>
              <a:spcBef>
                <a:spcPts val="505"/>
              </a:spcBef>
            </a:pPr>
            <a:r>
              <a:rPr sz="1100" spc="-10" dirty="0">
                <a:latin typeface="Courier New"/>
                <a:cs typeface="Courier New"/>
              </a:rPr>
              <a:t>tsa_model.py:473: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ValueWarning: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date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index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has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been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provided,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but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it </a:t>
            </a:r>
            <a:r>
              <a:rPr sz="1100" dirty="0">
                <a:latin typeface="Courier New"/>
                <a:cs typeface="Courier New"/>
              </a:rPr>
              <a:t>has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no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associated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frequency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information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and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so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will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be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ignored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when</a:t>
            </a:r>
            <a:endParaRPr sz="1100">
              <a:latin typeface="Courier New"/>
              <a:cs typeface="Courier New"/>
            </a:endParaRPr>
          </a:p>
          <a:p>
            <a:pPr marL="233045" marR="3392804" indent="-168275">
              <a:lnSpc>
                <a:spcPts val="1280"/>
              </a:lnSpc>
            </a:pPr>
            <a:r>
              <a:rPr sz="1100" dirty="0">
                <a:latin typeface="Courier New"/>
                <a:cs typeface="Courier New"/>
              </a:rPr>
              <a:t>e.g.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forecasting. self._init_dates(dates,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freq)</a:t>
            </a:r>
            <a:endParaRPr sz="1100">
              <a:latin typeface="Courier New"/>
              <a:cs typeface="Courier New"/>
            </a:endParaRPr>
          </a:p>
          <a:p>
            <a:pPr marL="64769" marR="448945">
              <a:lnSpc>
                <a:spcPts val="1280"/>
              </a:lnSpc>
            </a:pPr>
            <a:r>
              <a:rPr sz="1100" spc="-20" dirty="0">
                <a:latin typeface="Courier New"/>
                <a:cs typeface="Courier New"/>
              </a:rPr>
              <a:t>C:\Users\MUKHERJEE\anaconda3\Lib\site-</a:t>
            </a:r>
            <a:r>
              <a:rPr sz="1100" spc="-10" dirty="0">
                <a:latin typeface="Courier New"/>
                <a:cs typeface="Courier New"/>
              </a:rPr>
              <a:t>packages\statsmodels\tsa\ statespace\sarimax.py:978: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UserWarning: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Non-</a:t>
            </a:r>
            <a:r>
              <a:rPr sz="1100" dirty="0">
                <a:latin typeface="Courier New"/>
                <a:cs typeface="Courier New"/>
              </a:rPr>
              <a:t>invertible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starting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MA </a:t>
            </a:r>
            <a:r>
              <a:rPr sz="1100" dirty="0">
                <a:latin typeface="Courier New"/>
                <a:cs typeface="Courier New"/>
              </a:rPr>
              <a:t>parameters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found.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Using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zeros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as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starting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parameters.</a:t>
            </a:r>
            <a:endParaRPr sz="1100">
              <a:latin typeface="Courier New"/>
              <a:cs typeface="Courier New"/>
            </a:endParaRPr>
          </a:p>
          <a:p>
            <a:pPr marL="64769" marR="281305" indent="167640">
              <a:lnSpc>
                <a:spcPts val="1280"/>
              </a:lnSpc>
            </a:pPr>
            <a:r>
              <a:rPr sz="1100" spc="-20" dirty="0">
                <a:latin typeface="Courier New"/>
                <a:cs typeface="Courier New"/>
              </a:rPr>
              <a:t>warn('Non-</a:t>
            </a:r>
            <a:r>
              <a:rPr sz="1100" dirty="0">
                <a:latin typeface="Courier New"/>
                <a:cs typeface="Courier New"/>
              </a:rPr>
              <a:t>invertible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starting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MA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parameters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found.' </a:t>
            </a:r>
            <a:r>
              <a:rPr sz="1100" spc="-20" dirty="0">
                <a:latin typeface="Courier New"/>
                <a:cs typeface="Courier New"/>
              </a:rPr>
              <a:t>C:\Users\MUKHERJEE\anaconda3\Lib\site-</a:t>
            </a:r>
            <a:r>
              <a:rPr sz="1100" spc="-10" dirty="0">
                <a:latin typeface="Courier New"/>
                <a:cs typeface="Courier New"/>
              </a:rPr>
              <a:t>packages\statsmodels\tsa\base\ tsa_model.py:836: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ValueWarning: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No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supported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index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is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available.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25"/>
              </a:lnSpc>
            </a:pPr>
            <a:r>
              <a:rPr sz="1100" dirty="0">
                <a:latin typeface="Courier New"/>
                <a:cs typeface="Courier New"/>
              </a:rPr>
              <a:t>Prediction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results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will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be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given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with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an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integer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index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beginning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at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sz="1100" spc="-10" dirty="0">
                <a:latin typeface="Courier New"/>
                <a:cs typeface="Courier New"/>
              </a:rPr>
              <a:t>`start`.</a:t>
            </a:r>
            <a:endParaRPr sz="1100">
              <a:latin typeface="Courier New"/>
              <a:cs typeface="Courier New"/>
            </a:endParaRPr>
          </a:p>
          <a:p>
            <a:pPr marL="233045">
              <a:lnSpc>
                <a:spcPts val="1280"/>
              </a:lnSpc>
            </a:pPr>
            <a:r>
              <a:rPr sz="1100" dirty="0">
                <a:latin typeface="Courier New"/>
                <a:cs typeface="Courier New"/>
              </a:rPr>
              <a:t>return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get_prediction_index(</a:t>
            </a:r>
            <a:endParaRPr sz="1100">
              <a:latin typeface="Courier New"/>
              <a:cs typeface="Courier New"/>
            </a:endParaRPr>
          </a:p>
          <a:p>
            <a:pPr marL="64769" marR="281305" algn="just">
              <a:lnSpc>
                <a:spcPts val="1280"/>
              </a:lnSpc>
              <a:spcBef>
                <a:spcPts val="55"/>
              </a:spcBef>
            </a:pPr>
            <a:r>
              <a:rPr sz="1100" spc="-20" dirty="0">
                <a:latin typeface="Courier New"/>
                <a:cs typeface="Courier New"/>
              </a:rPr>
              <a:t>C:\Users\MUKHERJEE\anaconda3\Lib\site-</a:t>
            </a:r>
            <a:r>
              <a:rPr sz="1100" spc="-10" dirty="0">
                <a:latin typeface="Courier New"/>
                <a:cs typeface="Courier New"/>
              </a:rPr>
              <a:t>packages\statsmodels\tsa\base\ tsa_model.py:836: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FutureWarning: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No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supported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index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is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available.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In </a:t>
            </a:r>
            <a:r>
              <a:rPr sz="1100" dirty="0">
                <a:latin typeface="Courier New"/>
                <a:cs typeface="Courier New"/>
              </a:rPr>
              <a:t>the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next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version,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calling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this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method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model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without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supported </a:t>
            </a:r>
            <a:r>
              <a:rPr sz="1100" dirty="0">
                <a:latin typeface="Courier New"/>
                <a:cs typeface="Courier New"/>
              </a:rPr>
              <a:t>index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will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result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an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exception.</a:t>
            </a:r>
            <a:endParaRPr sz="1100">
              <a:latin typeface="Courier New"/>
              <a:cs typeface="Courier New"/>
            </a:endParaRPr>
          </a:p>
          <a:p>
            <a:pPr marL="233045" algn="just">
              <a:lnSpc>
                <a:spcPts val="1245"/>
              </a:lnSpc>
            </a:pPr>
            <a:r>
              <a:rPr sz="1100" dirty="0">
                <a:latin typeface="Courier New"/>
                <a:cs typeface="Courier New"/>
              </a:rPr>
              <a:t>return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get_prediction_index(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182" y="4135068"/>
            <a:ext cx="5886714" cy="246421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264" y="6741794"/>
            <a:ext cx="6073140" cy="237617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4769">
              <a:lnSpc>
                <a:spcPts val="1300"/>
              </a:lnSpc>
              <a:spcBef>
                <a:spcPts val="430"/>
              </a:spcBef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3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matplotlib.pyplot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3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plt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Load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your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(adjust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your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file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path)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1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AmazonSalesData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=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 pd.read_csv('your_file.csv')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histogram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'Total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Profit'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64769" marR="1454785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plt.hist(df[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6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Profit'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],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bins=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30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6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color=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'skyblue'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edgecolor=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'black'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2802255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'Histogram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sz="1100" spc="-3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Total</a:t>
            </a:r>
            <a:r>
              <a:rPr sz="1100" spc="-3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Profit'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plt.xlabel(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Profit'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plt.ylabel(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'Frequency'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 plt.grid(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264" y="916305"/>
            <a:ext cx="6073140" cy="454659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64769" marR="4486275">
              <a:lnSpc>
                <a:spcPts val="1280"/>
              </a:lnSpc>
              <a:spcBef>
                <a:spcPts val="505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plt.tight_layout() plt.show()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049" y="1559983"/>
            <a:ext cx="5834178" cy="340697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0264" y="5161915"/>
            <a:ext cx="6073140" cy="143002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4769">
              <a:lnSpc>
                <a:spcPts val="1300"/>
              </a:lnSpc>
              <a:spcBef>
                <a:spcPts val="430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64769" marR="107950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plt.hist(df[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'Units</a:t>
            </a:r>
            <a:r>
              <a:rPr sz="1100" spc="-8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Sold'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],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bins=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30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color=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'Yellow'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edgecolor=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'black'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plt.title(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'Histogram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sz="1100" spc="-3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Units</a:t>
            </a:r>
            <a:r>
              <a:rPr sz="1100" spc="-3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Sold'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3980179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'Units</a:t>
            </a:r>
            <a:r>
              <a:rPr sz="1100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Sold'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plt.ylabel(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'Frequency'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plt.grid(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plt.tight_layout() 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049" y="974500"/>
            <a:ext cx="5834178" cy="34069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0264" y="4576445"/>
            <a:ext cx="6073140" cy="2066289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430"/>
              </a:spcBef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5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seaborn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sns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histogram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grouped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Region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12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64769" marR="696595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sns.histplot(data=df,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x=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7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Profit'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7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hue=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'Region'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kde=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multiple=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'stack'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1960880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'Histogram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Total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Profit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Region'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plt.xlabel(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Profit'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plt.ylabel(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'Frequency'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4486275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plt.grid(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plt.tight_layout() 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939" y="954385"/>
            <a:ext cx="5877359" cy="287896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0264" y="3980815"/>
            <a:ext cx="6073140" cy="159258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4769">
              <a:lnSpc>
                <a:spcPts val="1300"/>
              </a:lnSpc>
              <a:spcBef>
                <a:spcPts val="425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12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64769" marR="107314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sns.histplot(data=df,</a:t>
            </a:r>
            <a:r>
              <a:rPr sz="1100" spc="-7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x=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7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Profit'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7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hue=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'Sales</a:t>
            </a:r>
            <a:r>
              <a:rPr sz="1100" spc="-7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Channel'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7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kde=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multiple=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'stack'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1372235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'Histogram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Total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Profit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Sales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Channel'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plt.xlabel(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Profit'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4064000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'Frequency'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plt.grid(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plt.tight_layout() plt.show()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4932" y="5752283"/>
            <a:ext cx="5852370" cy="283335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264" y="916305"/>
            <a:ext cx="6073140" cy="126746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64769" marR="1202055">
              <a:lnSpc>
                <a:spcPts val="1280"/>
              </a:lnSpc>
              <a:spcBef>
                <a:spcPts val="505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g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sns.FacetGrid(df,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col=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'Order</a:t>
            </a:r>
            <a:r>
              <a:rPr sz="1100" spc="-5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Priority'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height=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5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g.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map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(plt.hist,</a:t>
            </a:r>
            <a:r>
              <a:rPr sz="1100" spc="-9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9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Profit'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9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bins=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20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9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color=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'skyblue'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edgecolor=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'black'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2129155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g.set_axis_labels(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Profit'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'Frequency'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g.set_titles(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"</a:t>
            </a:r>
            <a:r>
              <a:rPr sz="1100" spc="-10" dirty="0">
                <a:solidFill>
                  <a:srgbClr val="3CADE8"/>
                </a:solidFill>
                <a:latin typeface="Courier New"/>
                <a:cs typeface="Courier New"/>
              </a:rPr>
              <a:t>{col_name}</a:t>
            </a:r>
            <a:r>
              <a:rPr sz="1100" spc="-15" dirty="0">
                <a:solidFill>
                  <a:srgbClr val="3CADE8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Priority"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plt.tight_layout()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336" y="2327922"/>
            <a:ext cx="5899667" cy="14234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0264" y="3893184"/>
            <a:ext cx="6073140" cy="318897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4769">
              <a:lnSpc>
                <a:spcPts val="1300"/>
              </a:lnSpc>
              <a:spcBef>
                <a:spcPts val="425"/>
              </a:spcBef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L="64769" marR="3391535">
              <a:lnSpc>
                <a:spcPts val="1280"/>
              </a:lnSpc>
              <a:spcBef>
                <a:spcPts val="55"/>
              </a:spcBef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3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matplotlib.pyplot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3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plt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5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seaborn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sns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09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Assuming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AmazonSalesData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is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already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loaded</a:t>
            </a:r>
            <a:endParaRPr sz="1100">
              <a:latin typeface="Courier New"/>
              <a:cs typeface="Courier New"/>
            </a:endParaRPr>
          </a:p>
          <a:p>
            <a:pPr marL="64769" marR="448945">
              <a:lnSpc>
                <a:spcPts val="1280"/>
              </a:lnSpc>
              <a:spcBef>
                <a:spcPts val="5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Group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'Region'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calculate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profit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each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region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region_profit</a:t>
            </a:r>
            <a:r>
              <a:rPr sz="1100" spc="-1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=df.groupby(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'Region'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 Profit'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].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sum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().sort_values(ascending=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False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09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bar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Profit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Region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64769" marR="443865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region_profit.plot(kind=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'bar'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9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color=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'skyblue'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9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edgecolor=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'black'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plt.title(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Profit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sz="1100" spc="-3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Region'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3811904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'Region'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plt.ylabel(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Profit'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plt.xticks(rotation=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plt.grid(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plt.tight_layout() 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4E43-B920-F0D5-EB6B-D8BD6F44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228601"/>
            <a:ext cx="6995160" cy="182880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astellar" panose="020A0402060406010301" pitchFamily="18" charset="0"/>
              </a:rPr>
              <a:t>OBJECTIVE OF CHOOSING AMAZON SALES DATASET 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7037C-85BA-B883-33E7-685BCEDE0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2209801"/>
            <a:ext cx="6995160" cy="9971961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Predict future sales for products based on historical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1.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 inventory planning, logistics, and meeting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2.ML Techniques: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 series forecasting (ARIMA) regression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rgbClr val="C00000"/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Recommend products to users based on past behavior and similar users</a:t>
            </a:r>
            <a:r>
              <a:rPr lang="en-US" dirty="0">
                <a:solidFill>
                  <a:srgbClr val="C00000"/>
                </a:solidFill>
                <a:highlight>
                  <a:srgbClr val="00FFFF"/>
                </a:highlight>
              </a:rPr>
              <a:t>.</a:t>
            </a:r>
          </a:p>
          <a:p>
            <a: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user engagement, boosts cross-selling.</a:t>
            </a:r>
          </a:p>
          <a:p>
            <a: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Techniques: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Collaborative filtering, content-based filtering, hybrid models, matrix factorization, neural networks.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Group customers based on purchasing behavior or demographics.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1.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targeted marketing and personalized offers.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ML Techniques: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Clustering (K-Means),  decision trees.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Suggest optimal pricing to maximize revenue or profit.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1.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in dynamic pricing strategies.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ML Techniques: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Regression, reinforcement learning.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Predict stockouts or overstock situations.</a:t>
            </a:r>
          </a:p>
          <a:p>
            <a:r>
              <a:rPr lang="en-US" sz="1600" b="1" dirty="0"/>
              <a:t>1. </a:t>
            </a:r>
            <a:r>
              <a:rPr lang="en-US" sz="1600" dirty="0"/>
              <a:t> Reduces storage costs and lost sales.</a:t>
            </a:r>
          </a:p>
          <a:p>
            <a:r>
              <a:rPr lang="en-US" sz="1600" b="1" dirty="0"/>
              <a:t>2. ML Techniques:</a:t>
            </a:r>
            <a:r>
              <a:rPr lang="en-US" sz="1600" dirty="0"/>
              <a:t> Classification (out-of-stock or not), forecasting.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Predict stockouts or overstock situations.</a:t>
            </a:r>
          </a:p>
          <a:p>
            <a:r>
              <a:rPr lang="en-US" sz="1600" b="1" dirty="0"/>
              <a:t>1. </a:t>
            </a:r>
            <a:r>
              <a:rPr lang="en-US" sz="1600" dirty="0"/>
              <a:t> Reduces storage costs and lost sales.</a:t>
            </a:r>
          </a:p>
          <a:p>
            <a:r>
              <a:rPr lang="en-US" sz="1600" b="1" dirty="0"/>
              <a:t>2. ML Techniques:</a:t>
            </a:r>
            <a:r>
              <a:rPr lang="en-US" sz="1600" dirty="0"/>
              <a:t> Classification (out-of-stock or not), forecasting.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Detect unusual or suspicious purchase behavior.</a:t>
            </a:r>
          </a:p>
          <a:p>
            <a:r>
              <a:rPr lang="en-US" sz="1600" b="1" dirty="0"/>
              <a:t>1. </a:t>
            </a:r>
            <a:r>
              <a:rPr lang="en-US" sz="1600" dirty="0"/>
              <a:t> Prevent financial losses and secure the platform.</a:t>
            </a:r>
          </a:p>
          <a:p>
            <a:r>
              <a:rPr lang="en-US" sz="1600" b="1" dirty="0"/>
              <a:t>2. ML Techniques:</a:t>
            </a:r>
            <a:r>
              <a:rPr lang="en-US" sz="1600" dirty="0"/>
              <a:t> isolation forest.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Predict which customers are likely to stop buying or cancel subscriptions.</a:t>
            </a:r>
          </a:p>
          <a:p>
            <a:r>
              <a:rPr lang="en-US" sz="1600" b="1" dirty="0"/>
              <a:t>1. </a:t>
            </a:r>
            <a:r>
              <a:rPr lang="en-US" sz="1600" dirty="0"/>
              <a:t> Allows proactive retention efforts.</a:t>
            </a:r>
          </a:p>
          <a:p>
            <a:r>
              <a:rPr lang="en-US" sz="1600" b="1" dirty="0"/>
              <a:t>2. ML Techniques:</a:t>
            </a:r>
            <a:r>
              <a:rPr lang="en-US" sz="1600" dirty="0"/>
              <a:t> Classification models (Logistic Regression).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Bookman Old Style" panose="02050604050505020204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Bookman Old Style" panose="02050604050505020204" pitchFamily="18" charset="0"/>
            </a:endParaRPr>
          </a:p>
          <a:p>
            <a: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57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033" y="974500"/>
            <a:ext cx="5846195" cy="34250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0264" y="4576445"/>
            <a:ext cx="6073140" cy="255397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64769" marR="113030">
              <a:lnSpc>
                <a:spcPts val="1280"/>
              </a:lnSpc>
              <a:spcBef>
                <a:spcPts val="50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Group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'Sales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Channel'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calculate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units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sold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20" dirty="0">
                <a:solidFill>
                  <a:srgbClr val="3F7F7F"/>
                </a:solidFill>
                <a:latin typeface="Courier New"/>
                <a:cs typeface="Courier New"/>
              </a:rPr>
              <a:t>each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channel</a:t>
            </a:r>
            <a:endParaRPr sz="1100">
              <a:latin typeface="Courier New"/>
              <a:cs typeface="Courier New"/>
            </a:endParaRPr>
          </a:p>
          <a:p>
            <a:pPr marL="64769" marR="1287780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sales_channel_units</a:t>
            </a:r>
            <a:r>
              <a:rPr sz="1100" spc="-1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1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df.groupby(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'Sales</a:t>
            </a:r>
            <a:r>
              <a:rPr sz="1100" spc="-2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Channel'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'Units Sold'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].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sum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().sort_values(ascending=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False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09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column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Units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Sold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Sales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Channel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64769" marR="107314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sales_channel_units.plot(kind=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'bar'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9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color=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'green'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8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edgecolor=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'black'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plt.title(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'Units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Sold</a:t>
            </a:r>
            <a:r>
              <a:rPr sz="1100" spc="-3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Sales</a:t>
            </a:r>
            <a:r>
              <a:rPr sz="1100" spc="-3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Channel'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3727450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'Sales</a:t>
            </a:r>
            <a:r>
              <a:rPr sz="1100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Channel'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plt.ylabel(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'Units</a:t>
            </a:r>
            <a:r>
              <a:rPr sz="1100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Sold'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plt.xticks(rotation=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plt.grid(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plt.tight_layout() 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033" y="974500"/>
            <a:ext cx="5846195" cy="34069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0264" y="4576445"/>
            <a:ext cx="6073140" cy="255397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64769" marR="281305">
              <a:lnSpc>
                <a:spcPts val="1280"/>
              </a:lnSpc>
              <a:spcBef>
                <a:spcPts val="50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Group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'Item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Type'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calculate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revenue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each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20" dirty="0">
                <a:solidFill>
                  <a:srgbClr val="3F7F7F"/>
                </a:solidFill>
                <a:latin typeface="Courier New"/>
                <a:cs typeface="Courier New"/>
              </a:rPr>
              <a:t>item type</a:t>
            </a:r>
            <a:endParaRPr sz="1100">
              <a:latin typeface="Courier New"/>
              <a:cs typeface="Courier New"/>
            </a:endParaRPr>
          </a:p>
          <a:p>
            <a:pPr marL="64769" marR="1792605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item_type_revenue</a:t>
            </a:r>
            <a:r>
              <a:rPr sz="1100" spc="-1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1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df.groupby(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'Item</a:t>
            </a:r>
            <a:r>
              <a:rPr sz="1100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Type'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 Revenue'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].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sum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().sort_values(ascending=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False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09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bar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Revenue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Item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20" dirty="0">
                <a:solidFill>
                  <a:srgbClr val="3F7F7F"/>
                </a:solidFill>
                <a:latin typeface="Courier New"/>
                <a:cs typeface="Courier New"/>
              </a:rPr>
              <a:t>Type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12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64769" marR="191770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item_type_revenue.plot(kind=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'bar'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9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color=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'orange'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9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edgecolor=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'black'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plt.title(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Revenue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Item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Type'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3727450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'Item</a:t>
            </a:r>
            <a:r>
              <a:rPr sz="1100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Type'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plt.ylabel(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Revenue'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plt.xticks(rotation=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plt.grid(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plt.tight_layout() 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937" y="964382"/>
            <a:ext cx="5862365" cy="28489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0264" y="3980815"/>
            <a:ext cx="6073140" cy="271526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64769" marR="365125">
              <a:lnSpc>
                <a:spcPts val="1280"/>
              </a:lnSpc>
              <a:spcBef>
                <a:spcPts val="50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Group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'Order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Priority'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calculate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profit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20" dirty="0">
                <a:solidFill>
                  <a:srgbClr val="3F7F7F"/>
                </a:solidFill>
                <a:latin typeface="Courier New"/>
                <a:cs typeface="Courier New"/>
              </a:rPr>
              <a:t>each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order</a:t>
            </a:r>
            <a:r>
              <a:rPr sz="1100" i="1" spc="-5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priority</a:t>
            </a:r>
            <a:endParaRPr sz="1100">
              <a:latin typeface="Courier New"/>
              <a:cs typeface="Courier New"/>
            </a:endParaRPr>
          </a:p>
          <a:p>
            <a:pPr marL="64769" marR="1035685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order_priority_profit</a:t>
            </a:r>
            <a:r>
              <a:rPr sz="1100" spc="-1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df.groupby(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'Order</a:t>
            </a:r>
            <a:r>
              <a:rPr sz="1100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Priority'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 Profit'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].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sum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().sort_values(ascending=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False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1290320">
              <a:lnSpc>
                <a:spcPts val="1280"/>
              </a:lnSpc>
              <a:spcBef>
                <a:spcPts val="116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column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Profit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Order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Priority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order_priority_profit.plot(kind=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'bar'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3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color=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'purple'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edgecolor=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'black'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2381885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Profit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Order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Priority'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plt.xlabel(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'Order</a:t>
            </a:r>
            <a:r>
              <a:rPr sz="1100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Priority'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plt.ylabel(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Profit'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plt.xticks(rotation=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4486275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plt.grid(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plt.tight_layout() 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033" y="974500"/>
            <a:ext cx="5846195" cy="34250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0264" y="4576445"/>
            <a:ext cx="6073140" cy="239141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64769" marR="448945">
              <a:lnSpc>
                <a:spcPts val="1280"/>
              </a:lnSpc>
              <a:spcBef>
                <a:spcPts val="50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Group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'Country'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calculate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cost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each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country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country_cost</a:t>
            </a:r>
            <a:r>
              <a:rPr sz="1100" spc="-7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7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df.groupby(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'Country'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 Cost'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].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sum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().sort_values(ascending=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False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09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bar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Cost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Country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12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64769" marR="864869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country_cost.plot(kind=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'bar'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7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color=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'red'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7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edgecolor=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'black'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plt.title(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3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Cost</a:t>
            </a:r>
            <a:r>
              <a:rPr sz="1100" spc="-2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sz="1100" spc="-2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Country'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3980179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'Country'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plt.ylabel(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Cost'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plt.xticks(rotation=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plt.grid(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plt.tight_layout() 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974" y="964414"/>
            <a:ext cx="5837288" cy="28508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0264" y="3982084"/>
            <a:ext cx="6073140" cy="239141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64769" marR="617220">
              <a:lnSpc>
                <a:spcPts val="1280"/>
              </a:lnSpc>
              <a:spcBef>
                <a:spcPts val="50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Pivot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get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units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sold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region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sales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channel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sales_by_region_channel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df.pivot_table(values=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'Units</a:t>
            </a:r>
            <a:r>
              <a:rPr sz="1100" spc="-2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Sold'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index=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'Region'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1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columns=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'Sales</a:t>
            </a:r>
            <a:r>
              <a:rPr sz="1100" spc="-13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Channel'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1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aggfunc=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'sum'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360045">
              <a:lnSpc>
                <a:spcPts val="1280"/>
              </a:lnSpc>
              <a:spcBef>
                <a:spcPts val="116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stacked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bar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Sales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Region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Sales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Channel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sales_by_region_channel.plot(kind=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'bar'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8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stacked=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figsize=(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12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),</a:t>
            </a:r>
            <a:r>
              <a:rPr sz="1100" spc="-8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color=[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'blue'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'green'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8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'orange'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 marL="64769" marR="2129155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'Sales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Region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and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Sales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Channel'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plt.xlabel(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'Region'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3980179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'Units</a:t>
            </a:r>
            <a:r>
              <a:rPr sz="1100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Sold'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plt.xticks(rotation=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plt.grid(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plt.tight_layout() 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937" y="964382"/>
            <a:ext cx="5862365" cy="28489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0264" y="3980815"/>
            <a:ext cx="6073140" cy="222758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64769" marR="281305">
              <a:lnSpc>
                <a:spcPts val="1280"/>
              </a:lnSpc>
              <a:spcBef>
                <a:spcPts val="50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Group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'Country'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calculate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profit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each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country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country_profit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df.groupby(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'Country'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 Profit'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].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sum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().sort_values(ascending=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09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horizontal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bar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Profit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Country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64769" marR="528955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country_profit.plot(kind=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'barh'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color=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'teal'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edgecolor=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'black'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plt.title(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Profit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sz="1100" spc="-3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Country'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3811904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Profit'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plt.ylabel(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'Country'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plt.grid(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plt.tight_layout() 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049" y="974500"/>
            <a:ext cx="5834178" cy="34069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0264" y="4576445"/>
            <a:ext cx="6073140" cy="253873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4769">
              <a:lnSpc>
                <a:spcPts val="1300"/>
              </a:lnSpc>
              <a:spcBef>
                <a:spcPts val="430"/>
              </a:spcBef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3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matplotlib.pyplot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3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plt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Group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'Region'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calculate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revenue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each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region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region_revenue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6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df.groupby(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'Region'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Revenue'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].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sum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Create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donut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Revenue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Region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plt.pie(region_revenue,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labels=region_revenue.index,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autopct=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sz="1100" spc="-10" dirty="0">
                <a:solidFill>
                  <a:srgbClr val="3CADE8"/>
                </a:solidFill>
                <a:latin typeface="Courier New"/>
                <a:cs typeface="Courier New"/>
              </a:rPr>
              <a:t>%1.1f%</a:t>
            </a:r>
            <a:endParaRPr sz="1100">
              <a:latin typeface="Courier New"/>
              <a:cs typeface="Courier New"/>
            </a:endParaRPr>
          </a:p>
          <a:p>
            <a:pPr marL="64769" marR="1877060">
              <a:lnSpc>
                <a:spcPts val="1280"/>
              </a:lnSpc>
              <a:spcBef>
                <a:spcPts val="55"/>
              </a:spcBef>
            </a:pPr>
            <a:r>
              <a:rPr sz="1100" dirty="0">
                <a:solidFill>
                  <a:srgbClr val="3CADE8"/>
                </a:solidFill>
                <a:latin typeface="Courier New"/>
                <a:cs typeface="Courier New"/>
              </a:rPr>
              <a:t>%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startangle=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90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wedgeprops={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'width'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: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0.4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}) plt.title(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6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Revenue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Distribution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sz="1100" spc="-6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Region'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194945">
              <a:lnSpc>
                <a:spcPts val="1280"/>
              </a:lnSpc>
              <a:tabLst>
                <a:tab pos="1664335" algn="l"/>
              </a:tabLst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plt.axis(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'equal'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	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Equal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aspect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ratio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ensures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pie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is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drawn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as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a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circle.</a:t>
            </a:r>
            <a:endParaRPr sz="1100">
              <a:latin typeface="Courier New"/>
              <a:cs typeface="Courier New"/>
            </a:endParaRPr>
          </a:p>
          <a:p>
            <a:pPr marL="64769" marR="4486275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plt.tight_layout() 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790" y="972259"/>
            <a:ext cx="5841122" cy="44532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0264" y="6743065"/>
            <a:ext cx="6073140" cy="206502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64769" marR="113030">
              <a:lnSpc>
                <a:spcPts val="1280"/>
              </a:lnSpc>
              <a:spcBef>
                <a:spcPts val="50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Group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'Sales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Channel'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calculate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units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sold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20" dirty="0">
                <a:solidFill>
                  <a:srgbClr val="3F7F7F"/>
                </a:solidFill>
                <a:latin typeface="Courier New"/>
                <a:cs typeface="Courier New"/>
              </a:rPr>
              <a:t>each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channel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sales_channel_units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1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df.groupby(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'Sales</a:t>
            </a:r>
            <a:r>
              <a:rPr sz="1100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Channel'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'Units</a:t>
            </a:r>
            <a:r>
              <a:rPr sz="1100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Sold'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].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sum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Create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donut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Units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Sold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Sales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Channel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64769" marR="783590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plt.pie(sales_channel_units,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labels=sales_channel_units.index, autopct=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sz="1100" spc="-10" dirty="0">
                <a:solidFill>
                  <a:srgbClr val="3CADE8"/>
                </a:solidFill>
                <a:latin typeface="Courier New"/>
                <a:cs typeface="Courier New"/>
              </a:rPr>
              <a:t>%1.1f%%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startangle=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90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wedgeprops={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'width'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: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0.4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}) plt.title(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'Units</a:t>
            </a:r>
            <a:r>
              <a:rPr sz="1100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Sold</a:t>
            </a:r>
            <a:r>
              <a:rPr sz="1100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Distribution</a:t>
            </a:r>
            <a:r>
              <a:rPr sz="1100" spc="-5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sz="1100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Sales</a:t>
            </a:r>
            <a:r>
              <a:rPr sz="1100" spc="-5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Channel'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plt.axis(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'equal'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4486275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plt.tight_layout() 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209" y="974671"/>
            <a:ext cx="5844420" cy="53705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0264" y="6981825"/>
            <a:ext cx="6073140" cy="2066289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64769" marR="365125">
              <a:lnSpc>
                <a:spcPts val="1280"/>
              </a:lnSpc>
              <a:spcBef>
                <a:spcPts val="50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Group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'Item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Type'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calculate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profit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each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20" dirty="0">
                <a:solidFill>
                  <a:srgbClr val="3F7F7F"/>
                </a:solidFill>
                <a:latin typeface="Courier New"/>
                <a:cs typeface="Courier New"/>
              </a:rPr>
              <a:t>item type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item_type_profit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df.groupby(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'Item</a:t>
            </a:r>
            <a:r>
              <a:rPr sz="1100" spc="-4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Type'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)[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Profit'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].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sum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Create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donut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Profit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Item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20" dirty="0">
                <a:solidFill>
                  <a:srgbClr val="3F7F7F"/>
                </a:solidFill>
                <a:latin typeface="Courier New"/>
                <a:cs typeface="Courier New"/>
              </a:rPr>
              <a:t>Type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64769" marR="948690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plt.pie(item_type_profit,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labels=item_type_profit.index, autopct=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sz="1100" spc="-10" dirty="0">
                <a:solidFill>
                  <a:srgbClr val="3CADE8"/>
                </a:solidFill>
                <a:latin typeface="Courier New"/>
                <a:cs typeface="Courier New"/>
              </a:rPr>
              <a:t>%1.1f%%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startangle=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90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wedgeprops={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'width'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: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0.4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}) plt.title(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Profit</a:t>
            </a:r>
            <a:r>
              <a:rPr sz="1100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Distribution</a:t>
            </a:r>
            <a:r>
              <a:rPr sz="1100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sz="1100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Item</a:t>
            </a:r>
            <a:r>
              <a:rPr sz="1100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Type'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plt.axis(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'equal'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4486275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plt.tight_layout() 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285" y="974761"/>
            <a:ext cx="5791509" cy="54302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0264" y="6989444"/>
            <a:ext cx="6073140" cy="190373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4769">
              <a:lnSpc>
                <a:spcPts val="1300"/>
              </a:lnSpc>
              <a:spcBef>
                <a:spcPts val="43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Group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'Country'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calculate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cost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each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country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country_cost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df.groupby(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'Country'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Cost'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].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sum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Create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pie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Cost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Country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64769" marR="360680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plt.pie(country_cost,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labels=country_cost.index,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autopct=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sz="1100" spc="-10" dirty="0">
                <a:solidFill>
                  <a:srgbClr val="3CADE8"/>
                </a:solidFill>
                <a:latin typeface="Courier New"/>
                <a:cs typeface="Courier New"/>
              </a:rPr>
              <a:t>%1.1f%%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startangle=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90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531495">
              <a:lnSpc>
                <a:spcPts val="1280"/>
              </a:lnSpc>
              <a:tabLst>
                <a:tab pos="1664335" algn="l"/>
              </a:tabLst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Cost</a:t>
            </a:r>
            <a:r>
              <a:rPr sz="1100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Distribution</a:t>
            </a:r>
            <a:r>
              <a:rPr sz="1100" spc="-5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sz="1100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Country'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r>
              <a:rPr sz="1100" spc="500" dirty="0">
                <a:solidFill>
                  <a:srgbClr val="1E1B1A"/>
                </a:solidFill>
                <a:latin typeface="Courier New"/>
                <a:cs typeface="Courier New"/>
              </a:rPr>
              <a:t> 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plt.axis(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'equal'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	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Ensures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that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pie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chart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is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drawn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as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circle.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plt.tight_layout()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060690"/>
          </a:xfrm>
          <a:custGeom>
            <a:avLst/>
            <a:gdLst/>
            <a:ahLst/>
            <a:cxnLst/>
            <a:rect l="l" t="t" r="r" b="b"/>
            <a:pathLst>
              <a:path w="6076950" h="8060690">
                <a:moveTo>
                  <a:pt x="6076950" y="0"/>
                </a:moveTo>
                <a:lnTo>
                  <a:pt x="0" y="0"/>
                </a:lnTo>
                <a:lnTo>
                  <a:pt x="0" y="229235"/>
                </a:lnTo>
                <a:lnTo>
                  <a:pt x="0" y="229870"/>
                </a:lnTo>
                <a:lnTo>
                  <a:pt x="0" y="8060690"/>
                </a:lnTo>
                <a:lnTo>
                  <a:pt x="6076950" y="8060690"/>
                </a:lnTo>
                <a:lnTo>
                  <a:pt x="6076950" y="229235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969" y="958215"/>
            <a:ext cx="5661660" cy="265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various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libraries</a:t>
            </a:r>
            <a:endParaRPr sz="1100">
              <a:latin typeface="Courier New"/>
              <a:cs typeface="Courier New"/>
            </a:endParaRPr>
          </a:p>
          <a:p>
            <a:pPr marL="12700" marR="4042410">
              <a:lnSpc>
                <a:spcPts val="1280"/>
              </a:lnSpc>
              <a:spcBef>
                <a:spcPts val="1035"/>
              </a:spcBef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pd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numpy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4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np</a:t>
            </a:r>
            <a:endParaRPr sz="1100">
              <a:latin typeface="Courier New"/>
              <a:cs typeface="Courier New"/>
            </a:endParaRPr>
          </a:p>
          <a:p>
            <a:pPr marL="12700" marR="3032125">
              <a:lnSpc>
                <a:spcPts val="1280"/>
              </a:lnSpc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3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matplotlib.pyplot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3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plt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5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seaborn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sns</a:t>
            </a:r>
            <a:endParaRPr sz="1100">
              <a:latin typeface="Courier New"/>
              <a:cs typeface="Courier New"/>
            </a:endParaRPr>
          </a:p>
          <a:p>
            <a:pPr marL="12700" marR="1266190">
              <a:lnSpc>
                <a:spcPts val="1280"/>
              </a:lnSpc>
              <a:spcBef>
                <a:spcPts val="1165"/>
              </a:spcBef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from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sklearn.model_selection</a:t>
            </a:r>
            <a:r>
              <a:rPr sz="1100" spc="-3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4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train_test_split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from</a:t>
            </a:r>
            <a:r>
              <a:rPr sz="1100" spc="-4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sklearn.linear_model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4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LogisticRegression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from</a:t>
            </a:r>
            <a:r>
              <a:rPr sz="1100" spc="-8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sklearn.metrics</a:t>
            </a:r>
            <a:r>
              <a:rPr sz="1100" spc="-7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7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classification_report,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confusion_matrix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from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statsmodels.tsa.holtwinters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ExponentialSmoothing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load</a:t>
            </a:r>
            <a:r>
              <a:rPr sz="110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Dataset</a:t>
            </a:r>
            <a:endParaRPr sz="1100">
              <a:latin typeface="Courier New"/>
              <a:cs typeface="Courier New"/>
            </a:endParaRPr>
          </a:p>
          <a:p>
            <a:pPr marL="12700" marR="2358390">
              <a:lnSpc>
                <a:spcPts val="1280"/>
              </a:lnSpc>
              <a:spcBef>
                <a:spcPts val="1035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 pd.read_csv(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"AmazonSalesData.csv"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df.head()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400" y="3736340"/>
          <a:ext cx="5636893" cy="1946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850">
                <a:tc gridSpan="5">
                  <a:txBody>
                    <a:bodyPr/>
                    <a:lstStyle/>
                    <a:p>
                      <a:pPr marL="2524125">
                        <a:lnSpc>
                          <a:spcPts val="1215"/>
                        </a:lnSpc>
                        <a:tabLst>
                          <a:tab pos="4373880" algn="l"/>
                        </a:tabLst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Region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Country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240"/>
                        </a:lnSpc>
                        <a:tabLst>
                          <a:tab pos="925830" algn="l"/>
                        </a:tabLst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Item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20" dirty="0">
                          <a:latin typeface="Courier New"/>
                          <a:cs typeface="Courier New"/>
                        </a:rPr>
                        <a:t>Type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Australia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Oceania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Tuvalu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Baby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20" dirty="0">
                          <a:latin typeface="Courier New"/>
                          <a:cs typeface="Courier New"/>
                        </a:rPr>
                        <a:t>Food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  <a:tabLst>
                          <a:tab pos="253365" algn="l"/>
                        </a:tabLst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Central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America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Caribbean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Grenada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Cereal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Europe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Russia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Office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Supplies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Sub-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Saharan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Africa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Sao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Tome</a:t>
                      </a:r>
                      <a:r>
                        <a:rPr sz="11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1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Principe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Fruits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Sub-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Saharan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Africa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Rwanda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Office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Supplies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14400" y="5834379"/>
            <a:ext cx="5889625" cy="1625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168910">
              <a:lnSpc>
                <a:spcPts val="1240"/>
              </a:lnSpc>
              <a:tabLst>
                <a:tab pos="3701415" algn="l"/>
                <a:tab pos="4542155" algn="l"/>
                <a:tab pos="5467350" algn="l"/>
              </a:tabLst>
            </a:pPr>
            <a:r>
              <a:rPr sz="1100" dirty="0">
                <a:latin typeface="Courier New"/>
                <a:cs typeface="Courier New"/>
              </a:rPr>
              <a:t>Sales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Channel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Order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Priority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Order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Date</a:t>
            </a:r>
            <a:r>
              <a:rPr sz="1100" dirty="0">
                <a:latin typeface="Courier New"/>
                <a:cs typeface="Courier New"/>
              </a:rPr>
              <a:t>	Order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ID</a:t>
            </a:r>
            <a:r>
              <a:rPr sz="1100" dirty="0">
                <a:latin typeface="Courier New"/>
                <a:cs typeface="Courier New"/>
              </a:rPr>
              <a:t>	Ship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Date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Units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5996940"/>
            <a:ext cx="601345" cy="1625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  <a:tabLst>
                <a:tab pos="505459" algn="l"/>
              </a:tabLst>
            </a:pPr>
            <a:r>
              <a:rPr sz="1100" spc="-20" dirty="0">
                <a:latin typeface="Courier New"/>
                <a:cs typeface="Courier New"/>
              </a:rPr>
              <a:t>Sold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50" dirty="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6159500"/>
            <a:ext cx="5300345" cy="161925"/>
          </a:xfrm>
          <a:custGeom>
            <a:avLst/>
            <a:gdLst/>
            <a:ahLst/>
            <a:cxnLst/>
            <a:rect l="l" t="t" r="r" b="b"/>
            <a:pathLst>
              <a:path w="5300345" h="161925">
                <a:moveTo>
                  <a:pt x="5300345" y="0"/>
                </a:moveTo>
                <a:lnTo>
                  <a:pt x="0" y="0"/>
                </a:lnTo>
                <a:lnTo>
                  <a:pt x="0" y="161925"/>
                </a:lnTo>
                <a:lnTo>
                  <a:pt x="5300345" y="161925"/>
                </a:lnTo>
                <a:lnTo>
                  <a:pt x="53003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5669" y="6136640"/>
            <a:ext cx="53111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72465" algn="l"/>
                <a:tab pos="2438400" algn="l"/>
                <a:tab pos="2690495" algn="l"/>
                <a:tab pos="3615690" algn="l"/>
                <a:tab pos="4540885" algn="l"/>
              </a:tabLst>
            </a:pPr>
            <a:r>
              <a:rPr sz="1100" spc="-50" dirty="0">
                <a:latin typeface="Courier New"/>
                <a:cs typeface="Courier New"/>
              </a:rPr>
              <a:t>0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Offline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50" dirty="0">
                <a:latin typeface="Courier New"/>
                <a:cs typeface="Courier New"/>
              </a:rPr>
              <a:t>H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5/28/2010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669165933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6/27/2010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6322059"/>
            <a:ext cx="348615" cy="1625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spc="-20" dirty="0">
                <a:latin typeface="Courier New"/>
                <a:cs typeface="Courier New"/>
              </a:rPr>
              <a:t>9925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6484620"/>
            <a:ext cx="5300345" cy="161925"/>
          </a:xfrm>
          <a:custGeom>
            <a:avLst/>
            <a:gdLst/>
            <a:ahLst/>
            <a:cxnLst/>
            <a:rect l="l" t="t" r="r" b="b"/>
            <a:pathLst>
              <a:path w="5300345" h="161925">
                <a:moveTo>
                  <a:pt x="5300345" y="0"/>
                </a:moveTo>
                <a:lnTo>
                  <a:pt x="0" y="0"/>
                </a:lnTo>
                <a:lnTo>
                  <a:pt x="0" y="161925"/>
                </a:lnTo>
                <a:lnTo>
                  <a:pt x="5300345" y="161925"/>
                </a:lnTo>
                <a:lnTo>
                  <a:pt x="53003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5669" y="6461759"/>
            <a:ext cx="53111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56285" algn="l"/>
                <a:tab pos="2438400" algn="l"/>
                <a:tab pos="2690495" algn="l"/>
                <a:tab pos="3615690" algn="l"/>
                <a:tab pos="4540885" algn="l"/>
              </a:tabLst>
            </a:pPr>
            <a:r>
              <a:rPr sz="1100" spc="-50" dirty="0">
                <a:latin typeface="Courier New"/>
                <a:cs typeface="Courier New"/>
              </a:rPr>
              <a:t>1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Online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50" dirty="0">
                <a:latin typeface="Courier New"/>
                <a:cs typeface="Courier New"/>
              </a:rPr>
              <a:t>C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8/22/2012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963881480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9/15/2012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6647180"/>
            <a:ext cx="348615" cy="1625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spc="-20" dirty="0">
                <a:latin typeface="Courier New"/>
                <a:cs typeface="Courier New"/>
              </a:rPr>
              <a:t>2804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6809740"/>
            <a:ext cx="5300345" cy="161925"/>
          </a:xfrm>
          <a:custGeom>
            <a:avLst/>
            <a:gdLst/>
            <a:ahLst/>
            <a:cxnLst/>
            <a:rect l="l" t="t" r="r" b="b"/>
            <a:pathLst>
              <a:path w="5300345" h="161925">
                <a:moveTo>
                  <a:pt x="5300345" y="0"/>
                </a:moveTo>
                <a:lnTo>
                  <a:pt x="0" y="0"/>
                </a:lnTo>
                <a:lnTo>
                  <a:pt x="0" y="161924"/>
                </a:lnTo>
                <a:lnTo>
                  <a:pt x="5300345" y="161924"/>
                </a:lnTo>
                <a:lnTo>
                  <a:pt x="53003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5669" y="6786880"/>
            <a:ext cx="53111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72465" algn="l"/>
                <a:tab pos="2438400" algn="l"/>
                <a:tab pos="2774950" algn="l"/>
                <a:tab pos="3615690" algn="l"/>
                <a:tab pos="4625340" algn="l"/>
              </a:tabLst>
            </a:pPr>
            <a:r>
              <a:rPr sz="1100" spc="-50" dirty="0">
                <a:latin typeface="Courier New"/>
                <a:cs typeface="Courier New"/>
              </a:rPr>
              <a:t>2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Offline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50" dirty="0">
                <a:latin typeface="Courier New"/>
                <a:cs typeface="Courier New"/>
              </a:rPr>
              <a:t>L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5/2/2014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341417157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5/8/2014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6972300"/>
            <a:ext cx="348615" cy="1625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spc="-20" dirty="0">
                <a:latin typeface="Courier New"/>
                <a:cs typeface="Courier New"/>
              </a:rPr>
              <a:t>1779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7134859"/>
            <a:ext cx="5300345" cy="161925"/>
          </a:xfrm>
          <a:custGeom>
            <a:avLst/>
            <a:gdLst/>
            <a:ahLst/>
            <a:cxnLst/>
            <a:rect l="l" t="t" r="r" b="b"/>
            <a:pathLst>
              <a:path w="5300345" h="161925">
                <a:moveTo>
                  <a:pt x="5300345" y="0"/>
                </a:moveTo>
                <a:lnTo>
                  <a:pt x="0" y="0"/>
                </a:lnTo>
                <a:lnTo>
                  <a:pt x="0" y="161925"/>
                </a:lnTo>
                <a:lnTo>
                  <a:pt x="5300345" y="161925"/>
                </a:lnTo>
                <a:lnTo>
                  <a:pt x="53003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15669" y="7112000"/>
            <a:ext cx="53111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56285" algn="l"/>
                <a:tab pos="2438400" algn="l"/>
                <a:tab pos="2690495" algn="l"/>
                <a:tab pos="3615690" algn="l"/>
                <a:tab pos="4625340" algn="l"/>
              </a:tabLst>
            </a:pPr>
            <a:r>
              <a:rPr sz="1100" spc="-50" dirty="0">
                <a:latin typeface="Courier New"/>
                <a:cs typeface="Courier New"/>
              </a:rPr>
              <a:t>3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Online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50" dirty="0">
                <a:latin typeface="Courier New"/>
                <a:cs typeface="Courier New"/>
              </a:rPr>
              <a:t>C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6/20/2014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514321792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7/5/2014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400" y="7297419"/>
            <a:ext cx="348615" cy="1625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spc="-20" dirty="0">
                <a:latin typeface="Courier New"/>
                <a:cs typeface="Courier New"/>
              </a:rPr>
              <a:t>8102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7459980"/>
            <a:ext cx="5300345" cy="161925"/>
          </a:xfrm>
          <a:custGeom>
            <a:avLst/>
            <a:gdLst/>
            <a:ahLst/>
            <a:cxnLst/>
            <a:rect l="l" t="t" r="r" b="b"/>
            <a:pathLst>
              <a:path w="5300345" h="161925">
                <a:moveTo>
                  <a:pt x="5300345" y="0"/>
                </a:moveTo>
                <a:lnTo>
                  <a:pt x="0" y="0"/>
                </a:lnTo>
                <a:lnTo>
                  <a:pt x="0" y="161925"/>
                </a:lnTo>
                <a:lnTo>
                  <a:pt x="5300345" y="161925"/>
                </a:lnTo>
                <a:lnTo>
                  <a:pt x="53003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15669" y="7437119"/>
            <a:ext cx="53111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72465" algn="l"/>
                <a:tab pos="2438400" algn="l"/>
                <a:tab pos="2774950" algn="l"/>
                <a:tab pos="3615690" algn="l"/>
                <a:tab pos="4625340" algn="l"/>
              </a:tabLst>
            </a:pPr>
            <a:r>
              <a:rPr sz="1100" spc="-50" dirty="0">
                <a:latin typeface="Courier New"/>
                <a:cs typeface="Courier New"/>
              </a:rPr>
              <a:t>4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Offline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50" dirty="0">
                <a:latin typeface="Courier New"/>
                <a:cs typeface="Courier New"/>
              </a:rPr>
              <a:t>L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2/1/2013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115456712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2/6/2013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400" y="7622540"/>
            <a:ext cx="34861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spc="-20" dirty="0">
                <a:latin typeface="Courier New"/>
                <a:cs typeface="Courier New"/>
              </a:rPr>
              <a:t>5062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14400" y="7933690"/>
          <a:ext cx="5469888" cy="972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 gridSpan="4">
                  <a:txBody>
                    <a:bodyPr/>
                    <a:lstStyle/>
                    <a:p>
                      <a:pPr marR="76200" algn="r">
                        <a:lnSpc>
                          <a:spcPts val="1215"/>
                        </a:lnSpc>
                        <a:tabLst>
                          <a:tab pos="1009015" algn="l"/>
                          <a:tab pos="1934210" algn="l"/>
                        </a:tabLst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Unit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Price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Unit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20" dirty="0">
                          <a:latin typeface="Courier New"/>
                          <a:cs typeface="Courier New"/>
                        </a:rPr>
                        <a:t>Cost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Total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Revenue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R="76200" algn="r">
                        <a:lnSpc>
                          <a:spcPts val="1240"/>
                        </a:lnSpc>
                        <a:tabLst>
                          <a:tab pos="588010" algn="l"/>
                          <a:tab pos="1513205" algn="l"/>
                          <a:tab pos="2438400" algn="l"/>
                        </a:tabLst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255.28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159.42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2533654.00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215"/>
                        </a:lnSpc>
                        <a:tabLst>
                          <a:tab pos="1092835" algn="l"/>
                        </a:tabLst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Total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20" dirty="0">
                          <a:latin typeface="Courier New"/>
                          <a:cs typeface="Courier New"/>
                        </a:rPr>
                        <a:t>Cost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Total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Profit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ts val="1240"/>
                        </a:lnSpc>
                        <a:tabLst>
                          <a:tab pos="1344930" algn="l"/>
                        </a:tabLst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1582243.50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951410.50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205.70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117.11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576782.80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328376.44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248406.36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651.21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524.96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1158502.59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933903.84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224598.75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ts val="118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9.33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ts val="118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6.92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75591.66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56065.84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19525.82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651.21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524.96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3296425.02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2657347.52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639077.50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848360" y="914400"/>
            <a:ext cx="6076315" cy="8060055"/>
          </a:xfrm>
          <a:custGeom>
            <a:avLst/>
            <a:gdLst/>
            <a:ahLst/>
            <a:cxnLst/>
            <a:rect l="l" t="t" r="r" b="b"/>
            <a:pathLst>
              <a:path w="6076315" h="8060055">
                <a:moveTo>
                  <a:pt x="0" y="1904"/>
                </a:moveTo>
                <a:lnTo>
                  <a:pt x="6076315" y="1904"/>
                </a:lnTo>
              </a:path>
              <a:path w="6076315" h="8060055">
                <a:moveTo>
                  <a:pt x="6075045" y="0"/>
                </a:moveTo>
                <a:lnTo>
                  <a:pt x="6075045" y="356234"/>
                </a:lnTo>
              </a:path>
              <a:path w="6076315" h="8060055">
                <a:moveTo>
                  <a:pt x="1905" y="356234"/>
                </a:moveTo>
                <a:lnTo>
                  <a:pt x="1905" y="0"/>
                </a:lnTo>
              </a:path>
              <a:path w="6076315" h="8060055">
                <a:moveTo>
                  <a:pt x="6075045" y="229234"/>
                </a:moveTo>
                <a:lnTo>
                  <a:pt x="6075045" y="2079625"/>
                </a:lnTo>
              </a:path>
              <a:path w="6076315" h="8060055">
                <a:moveTo>
                  <a:pt x="1905" y="2079625"/>
                </a:moveTo>
                <a:lnTo>
                  <a:pt x="1905" y="229234"/>
                </a:lnTo>
              </a:path>
              <a:path w="6076315" h="8060055">
                <a:moveTo>
                  <a:pt x="6075045" y="1952625"/>
                </a:moveTo>
                <a:lnTo>
                  <a:pt x="6075045" y="2369184"/>
                </a:lnTo>
              </a:path>
              <a:path w="6076315" h="8060055">
                <a:moveTo>
                  <a:pt x="1905" y="2369184"/>
                </a:moveTo>
                <a:lnTo>
                  <a:pt x="1905" y="1952625"/>
                </a:lnTo>
              </a:path>
              <a:path w="6076315" h="8060055">
                <a:moveTo>
                  <a:pt x="6075045" y="2242184"/>
                </a:moveTo>
                <a:lnTo>
                  <a:pt x="6075045" y="2821304"/>
                </a:lnTo>
              </a:path>
              <a:path w="6076315" h="8060055">
                <a:moveTo>
                  <a:pt x="1905" y="2821304"/>
                </a:moveTo>
                <a:lnTo>
                  <a:pt x="1905" y="2242184"/>
                </a:lnTo>
              </a:path>
              <a:path w="6076315" h="8060055">
                <a:moveTo>
                  <a:pt x="6075045" y="2694304"/>
                </a:moveTo>
                <a:lnTo>
                  <a:pt x="6075045" y="8060055"/>
                </a:lnTo>
              </a:path>
              <a:path w="6076315" h="8060055">
                <a:moveTo>
                  <a:pt x="6076315" y="8058784"/>
                </a:moveTo>
                <a:lnTo>
                  <a:pt x="0" y="8058784"/>
                </a:lnTo>
              </a:path>
              <a:path w="6076315" h="8060055">
                <a:moveTo>
                  <a:pt x="1905" y="8060055"/>
                </a:moveTo>
                <a:lnTo>
                  <a:pt x="1905" y="2694304"/>
                </a:lnTo>
              </a:path>
              <a:path w="6076315" h="8060055">
                <a:moveTo>
                  <a:pt x="0" y="1904"/>
                </a:moveTo>
                <a:lnTo>
                  <a:pt x="6076315" y="1904"/>
                </a:lnTo>
              </a:path>
              <a:path w="6076315" h="8060055">
                <a:moveTo>
                  <a:pt x="6075045" y="0"/>
                </a:moveTo>
                <a:lnTo>
                  <a:pt x="6075045" y="356234"/>
                </a:lnTo>
              </a:path>
              <a:path w="6076315" h="8060055">
                <a:moveTo>
                  <a:pt x="1905" y="356234"/>
                </a:moveTo>
                <a:lnTo>
                  <a:pt x="1905" y="0"/>
                </a:lnTo>
              </a:path>
              <a:path w="6076315" h="8060055">
                <a:moveTo>
                  <a:pt x="6075045" y="229234"/>
                </a:moveTo>
                <a:lnTo>
                  <a:pt x="6075045" y="2079625"/>
                </a:lnTo>
              </a:path>
              <a:path w="6076315" h="8060055">
                <a:moveTo>
                  <a:pt x="1905" y="2079625"/>
                </a:moveTo>
                <a:lnTo>
                  <a:pt x="1905" y="229234"/>
                </a:lnTo>
              </a:path>
              <a:path w="6076315" h="8060055">
                <a:moveTo>
                  <a:pt x="6075045" y="1952625"/>
                </a:moveTo>
                <a:lnTo>
                  <a:pt x="6075045" y="2369184"/>
                </a:lnTo>
              </a:path>
              <a:path w="6076315" h="8060055">
                <a:moveTo>
                  <a:pt x="1905" y="2369184"/>
                </a:moveTo>
                <a:lnTo>
                  <a:pt x="1905" y="1952625"/>
                </a:lnTo>
              </a:path>
              <a:path w="6076315" h="8060055">
                <a:moveTo>
                  <a:pt x="6075045" y="2242184"/>
                </a:moveTo>
                <a:lnTo>
                  <a:pt x="6075045" y="2821304"/>
                </a:lnTo>
              </a:path>
              <a:path w="6076315" h="8060055">
                <a:moveTo>
                  <a:pt x="1905" y="2821304"/>
                </a:moveTo>
                <a:lnTo>
                  <a:pt x="1905" y="2242184"/>
                </a:lnTo>
              </a:path>
              <a:path w="6076315" h="8060055">
                <a:moveTo>
                  <a:pt x="6075045" y="2694304"/>
                </a:moveTo>
                <a:lnTo>
                  <a:pt x="6075045" y="8060055"/>
                </a:lnTo>
              </a:path>
              <a:path w="6076315" h="8060055">
                <a:moveTo>
                  <a:pt x="6076315" y="8058784"/>
                </a:moveTo>
                <a:lnTo>
                  <a:pt x="0" y="8058784"/>
                </a:lnTo>
              </a:path>
              <a:path w="6076315" h="8060055">
                <a:moveTo>
                  <a:pt x="1905" y="8060055"/>
                </a:moveTo>
                <a:lnTo>
                  <a:pt x="1905" y="2694304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6859904"/>
            <a:ext cx="6076950" cy="2161540"/>
          </a:xfrm>
          <a:custGeom>
            <a:avLst/>
            <a:gdLst/>
            <a:ahLst/>
            <a:cxnLst/>
            <a:rect l="l" t="t" r="r" b="b"/>
            <a:pathLst>
              <a:path w="6076950" h="2161540">
                <a:moveTo>
                  <a:pt x="6076950" y="0"/>
                </a:moveTo>
                <a:lnTo>
                  <a:pt x="0" y="0"/>
                </a:lnTo>
                <a:lnTo>
                  <a:pt x="0" y="229235"/>
                </a:lnTo>
                <a:lnTo>
                  <a:pt x="0" y="229870"/>
                </a:lnTo>
                <a:lnTo>
                  <a:pt x="0" y="1494155"/>
                </a:lnTo>
                <a:lnTo>
                  <a:pt x="0" y="1494790"/>
                </a:lnTo>
                <a:lnTo>
                  <a:pt x="0" y="2161540"/>
                </a:lnTo>
                <a:lnTo>
                  <a:pt x="6076950" y="2161540"/>
                </a:lnTo>
                <a:lnTo>
                  <a:pt x="6076950" y="1494790"/>
                </a:lnTo>
                <a:lnTo>
                  <a:pt x="6076950" y="1494155"/>
                </a:lnTo>
                <a:lnTo>
                  <a:pt x="6076950" y="229870"/>
                </a:lnTo>
                <a:lnTo>
                  <a:pt x="6076950" y="229235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679" y="974155"/>
            <a:ext cx="5852747" cy="44797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14400" y="7217409"/>
            <a:ext cx="5889625" cy="1137285"/>
          </a:xfrm>
          <a:custGeom>
            <a:avLst/>
            <a:gdLst/>
            <a:ahLst/>
            <a:cxnLst/>
            <a:rect l="l" t="t" r="r" b="b"/>
            <a:pathLst>
              <a:path w="5889625" h="1137284">
                <a:moveTo>
                  <a:pt x="218757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187575" y="324485"/>
                </a:lnTo>
                <a:lnTo>
                  <a:pt x="2187575" y="162560"/>
                </a:lnTo>
                <a:close/>
              </a:path>
              <a:path w="5889625" h="1137284">
                <a:moveTo>
                  <a:pt x="403796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4037965" y="974725"/>
                </a:lnTo>
                <a:lnTo>
                  <a:pt x="4037965" y="812800"/>
                </a:lnTo>
                <a:close/>
              </a:path>
              <a:path w="5889625" h="1137284">
                <a:moveTo>
                  <a:pt x="412305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4123055" y="649605"/>
                </a:lnTo>
                <a:lnTo>
                  <a:pt x="4123055" y="487680"/>
                </a:lnTo>
                <a:close/>
              </a:path>
              <a:path w="5889625" h="1137284">
                <a:moveTo>
                  <a:pt x="530034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5300345" y="812165"/>
                </a:lnTo>
                <a:lnTo>
                  <a:pt x="5300345" y="650240"/>
                </a:lnTo>
                <a:close/>
              </a:path>
              <a:path w="5889625" h="1137284">
                <a:moveTo>
                  <a:pt x="546925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5469255" y="1137285"/>
                </a:lnTo>
                <a:lnTo>
                  <a:pt x="5469255" y="975360"/>
                </a:lnTo>
                <a:close/>
              </a:path>
              <a:path w="5889625" h="1137284">
                <a:moveTo>
                  <a:pt x="580580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5805805" y="487045"/>
                </a:lnTo>
                <a:lnTo>
                  <a:pt x="5805805" y="325120"/>
                </a:lnTo>
                <a:close/>
              </a:path>
              <a:path w="5889625" h="1137284">
                <a:moveTo>
                  <a:pt x="5889625" y="0"/>
                </a:moveTo>
                <a:lnTo>
                  <a:pt x="0" y="0"/>
                </a:lnTo>
                <a:lnTo>
                  <a:pt x="0" y="161925"/>
                </a:lnTo>
                <a:lnTo>
                  <a:pt x="5889625" y="161925"/>
                </a:lnTo>
                <a:lnTo>
                  <a:pt x="58896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0264" y="6862444"/>
            <a:ext cx="6073140" cy="215773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430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pip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install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plotly</a:t>
            </a:r>
            <a:endParaRPr sz="1100">
              <a:latin typeface="Courier New"/>
              <a:cs typeface="Courier New"/>
            </a:endParaRPr>
          </a:p>
          <a:p>
            <a:pPr marL="64769" marR="113030">
              <a:lnSpc>
                <a:spcPts val="1280"/>
              </a:lnSpc>
              <a:spcBef>
                <a:spcPts val="1035"/>
              </a:spcBef>
            </a:pPr>
            <a:r>
              <a:rPr sz="1100" dirty="0">
                <a:latin typeface="Courier New"/>
                <a:cs typeface="Courier New"/>
              </a:rPr>
              <a:t>Requirement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already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satisfied: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plotly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c:\users\mukherjee\anaconda3\ </a:t>
            </a:r>
            <a:r>
              <a:rPr sz="1100" spc="-20" dirty="0">
                <a:latin typeface="Courier New"/>
                <a:cs typeface="Courier New"/>
              </a:rPr>
              <a:t>lib\site-</a:t>
            </a:r>
            <a:r>
              <a:rPr sz="1100" dirty="0">
                <a:latin typeface="Courier New"/>
                <a:cs typeface="Courier New"/>
              </a:rPr>
              <a:t>packages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(5.24.1)</a:t>
            </a:r>
            <a:endParaRPr sz="1100">
              <a:latin typeface="Courier New"/>
              <a:cs typeface="Courier New"/>
            </a:endParaRPr>
          </a:p>
          <a:p>
            <a:pPr marL="64769" marR="196850">
              <a:lnSpc>
                <a:spcPts val="1280"/>
              </a:lnSpc>
            </a:pPr>
            <a:r>
              <a:rPr sz="1100" dirty="0">
                <a:latin typeface="Courier New"/>
                <a:cs typeface="Courier New"/>
              </a:rPr>
              <a:t>Requirement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already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satisfied: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tenacity&gt;=6.2.0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c:\users\mukherjee\ </a:t>
            </a:r>
            <a:r>
              <a:rPr sz="1100" spc="-20" dirty="0">
                <a:latin typeface="Courier New"/>
                <a:cs typeface="Courier New"/>
              </a:rPr>
              <a:t>anaconda3\lib\site-</a:t>
            </a:r>
            <a:r>
              <a:rPr sz="1100" dirty="0">
                <a:latin typeface="Courier New"/>
                <a:cs typeface="Courier New"/>
              </a:rPr>
              <a:t>packages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(from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plotly)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(8.2.3)</a:t>
            </a:r>
            <a:endParaRPr sz="1100">
              <a:latin typeface="Courier New"/>
              <a:cs typeface="Courier New"/>
            </a:endParaRPr>
          </a:p>
          <a:p>
            <a:pPr marL="64769" marR="701675">
              <a:lnSpc>
                <a:spcPts val="1280"/>
              </a:lnSpc>
            </a:pPr>
            <a:r>
              <a:rPr sz="1100" dirty="0">
                <a:latin typeface="Courier New"/>
                <a:cs typeface="Courier New"/>
              </a:rPr>
              <a:t>Requirement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already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satisfied: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packaging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c:\users\mukherjee\ </a:t>
            </a:r>
            <a:r>
              <a:rPr sz="1100" spc="-20" dirty="0">
                <a:latin typeface="Courier New"/>
                <a:cs typeface="Courier New"/>
              </a:rPr>
              <a:t>anaconda3\lib\site-</a:t>
            </a:r>
            <a:r>
              <a:rPr sz="1100" dirty="0">
                <a:latin typeface="Courier New"/>
                <a:cs typeface="Courier New"/>
              </a:rPr>
              <a:t>packages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(from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plotly)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(24.1)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sz="1100" dirty="0">
                <a:latin typeface="Courier New"/>
                <a:cs typeface="Courier New"/>
              </a:rPr>
              <a:t>Note: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you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may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need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to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restart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the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kernel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to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use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updated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packages.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960"/>
              </a:spcBef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8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plotly.express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8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px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Group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'Country'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calculate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cost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each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country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7991475"/>
            <a:ext cx="6076950" cy="1073150"/>
            <a:chOff x="847725" y="7991475"/>
            <a:chExt cx="6076950" cy="1073150"/>
          </a:xfrm>
        </p:grpSpPr>
        <p:sp>
          <p:nvSpPr>
            <p:cNvPr id="3" name="object 3"/>
            <p:cNvSpPr/>
            <p:nvPr/>
          </p:nvSpPr>
          <p:spPr>
            <a:xfrm>
              <a:off x="847725" y="7991474"/>
              <a:ext cx="6076950" cy="1073150"/>
            </a:xfrm>
            <a:custGeom>
              <a:avLst/>
              <a:gdLst/>
              <a:ahLst/>
              <a:cxnLst/>
              <a:rect l="l" t="t" r="r" b="b"/>
              <a:pathLst>
                <a:path w="6076950" h="1073150">
                  <a:moveTo>
                    <a:pt x="60769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0" y="1073150"/>
                  </a:lnTo>
                  <a:lnTo>
                    <a:pt x="6076950" y="1073150"/>
                  </a:lnTo>
                  <a:lnTo>
                    <a:pt x="6076950" y="228600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400" y="8347709"/>
              <a:ext cx="5384165" cy="649605"/>
            </a:xfrm>
            <a:custGeom>
              <a:avLst/>
              <a:gdLst/>
              <a:ahLst/>
              <a:cxnLst/>
              <a:rect l="l" t="t" r="r" b="b"/>
              <a:pathLst>
                <a:path w="5384165" h="649604">
                  <a:moveTo>
                    <a:pt x="294449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2944495" y="324485"/>
                  </a:lnTo>
                  <a:lnTo>
                    <a:pt x="2944495" y="162560"/>
                  </a:lnTo>
                  <a:close/>
                </a:path>
                <a:path w="5384165" h="649604">
                  <a:moveTo>
                    <a:pt x="3028315" y="487680"/>
                  </a:moveTo>
                  <a:lnTo>
                    <a:pt x="0" y="487680"/>
                  </a:lnTo>
                  <a:lnTo>
                    <a:pt x="0" y="649605"/>
                  </a:lnTo>
                  <a:lnTo>
                    <a:pt x="3028315" y="649605"/>
                  </a:lnTo>
                  <a:lnTo>
                    <a:pt x="3028315" y="487680"/>
                  </a:lnTo>
                  <a:close/>
                </a:path>
                <a:path w="5384165" h="649604">
                  <a:moveTo>
                    <a:pt x="513270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5132705" y="487045"/>
                  </a:lnTo>
                  <a:lnTo>
                    <a:pt x="5132705" y="325120"/>
                  </a:lnTo>
                  <a:close/>
                </a:path>
                <a:path w="5384165" h="649604">
                  <a:moveTo>
                    <a:pt x="538416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5384165" y="161925"/>
                  </a:lnTo>
                  <a:lnTo>
                    <a:pt x="538416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50264" y="916305"/>
            <a:ext cx="6073140" cy="301244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430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country_cost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df.groupby(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'Country'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Cost'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].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sum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().reset_index()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Create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choropleth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map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Cost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Country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fig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px.choropleth(country_cost,</a:t>
            </a:r>
            <a:endParaRPr sz="1100">
              <a:latin typeface="Courier New"/>
              <a:cs typeface="Courier New"/>
            </a:endParaRPr>
          </a:p>
          <a:p>
            <a:pPr marL="1746885" marR="1539875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locations=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'Country'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locationmode=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'country</a:t>
            </a:r>
            <a:r>
              <a:rPr sz="1100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names'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color=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12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Cost'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color_continuous_scale=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'Viridis'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1746885">
              <a:lnSpc>
                <a:spcPts val="1245"/>
              </a:lnSpc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title=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8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Cost</a:t>
            </a:r>
            <a:r>
              <a:rPr sz="1100" spc="-8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Distribution</a:t>
            </a:r>
            <a:r>
              <a:rPr sz="1100" spc="-8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sz="1100" spc="-7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Country'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Adjusting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map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size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larger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visual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fig.update_layout(</a:t>
            </a:r>
            <a:endParaRPr sz="1100">
              <a:latin typeface="Courier New"/>
              <a:cs typeface="Courier New"/>
            </a:endParaRPr>
          </a:p>
          <a:p>
            <a:pPr marL="401320">
              <a:lnSpc>
                <a:spcPts val="1280"/>
              </a:lnSpc>
              <a:tabLst>
                <a:tab pos="1496060" algn="l"/>
              </a:tabLst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width=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1000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	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Width</a:t>
            </a:r>
            <a:r>
              <a:rPr sz="110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1100" i="1" spc="-25" dirty="0">
                <a:solidFill>
                  <a:srgbClr val="3F7F7F"/>
                </a:solidFill>
                <a:latin typeface="Courier New"/>
                <a:cs typeface="Courier New"/>
              </a:rPr>
              <a:t> map</a:t>
            </a:r>
            <a:endParaRPr sz="1100">
              <a:latin typeface="Courier New"/>
              <a:cs typeface="Courier New"/>
            </a:endParaRPr>
          </a:p>
          <a:p>
            <a:pPr marL="401320">
              <a:lnSpc>
                <a:spcPts val="1280"/>
              </a:lnSpc>
              <a:tabLst>
                <a:tab pos="1496060" algn="l"/>
              </a:tabLst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height=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700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	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Height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25" dirty="0">
                <a:solidFill>
                  <a:srgbClr val="3F7F7F"/>
                </a:solidFill>
                <a:latin typeface="Courier New"/>
                <a:cs typeface="Courier New"/>
              </a:rPr>
              <a:t>map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Show</a:t>
            </a:r>
            <a:r>
              <a:rPr sz="110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1100" i="1" spc="-25" dirty="0">
                <a:solidFill>
                  <a:srgbClr val="3F7F7F"/>
                </a:solidFill>
                <a:latin typeface="Courier New"/>
                <a:cs typeface="Courier New"/>
              </a:rPr>
              <a:t> map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fig.show()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1878" y="4226796"/>
            <a:ext cx="5587645" cy="32405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264" y="7994015"/>
            <a:ext cx="6073140" cy="106934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425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pip</a:t>
            </a:r>
            <a:r>
              <a:rPr sz="1100" spc="-7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install</a:t>
            </a:r>
            <a:r>
              <a:rPr sz="1100" spc="-7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matplotlib</a:t>
            </a:r>
            <a:r>
              <a:rPr sz="1100" spc="-7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seaborn</a:t>
            </a:r>
            <a:r>
              <a:rPr sz="1100" spc="-7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endParaRPr sz="1100">
              <a:latin typeface="Courier New"/>
              <a:cs typeface="Courier New"/>
            </a:endParaRPr>
          </a:p>
          <a:p>
            <a:pPr marL="64769" marR="617220">
              <a:lnSpc>
                <a:spcPts val="1280"/>
              </a:lnSpc>
              <a:spcBef>
                <a:spcPts val="1035"/>
              </a:spcBef>
            </a:pPr>
            <a:r>
              <a:rPr sz="1100" dirty="0">
                <a:latin typeface="Courier New"/>
                <a:cs typeface="Courier New"/>
              </a:rPr>
              <a:t>Requirement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already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satisfied: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matplotlib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c:\users\mukherjee\ </a:t>
            </a:r>
            <a:r>
              <a:rPr sz="1100" spc="-20" dirty="0">
                <a:latin typeface="Courier New"/>
                <a:cs typeface="Courier New"/>
              </a:rPr>
              <a:t>anaconda3\lib\site-</a:t>
            </a:r>
            <a:r>
              <a:rPr sz="1100" dirty="0">
                <a:latin typeface="Courier New"/>
                <a:cs typeface="Courier New"/>
              </a:rPr>
              <a:t>packages</a:t>
            </a:r>
            <a:r>
              <a:rPr sz="1100" spc="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(3.9.2)</a:t>
            </a:r>
            <a:endParaRPr sz="1100">
              <a:latin typeface="Courier New"/>
              <a:cs typeface="Courier New"/>
            </a:endParaRPr>
          </a:p>
          <a:p>
            <a:pPr marL="64769" marR="869950">
              <a:lnSpc>
                <a:spcPts val="1280"/>
              </a:lnSpc>
            </a:pPr>
            <a:r>
              <a:rPr sz="1100" dirty="0">
                <a:latin typeface="Courier New"/>
                <a:cs typeface="Courier New"/>
              </a:rPr>
              <a:t>Requirement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already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satisfied: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seaborn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c:\users\mukherjee\ </a:t>
            </a:r>
            <a:r>
              <a:rPr sz="1100" spc="-20" dirty="0">
                <a:latin typeface="Courier New"/>
                <a:cs typeface="Courier New"/>
              </a:rPr>
              <a:t>anaconda3\lib\site-</a:t>
            </a:r>
            <a:r>
              <a:rPr sz="1100" dirty="0">
                <a:latin typeface="Courier New"/>
                <a:cs typeface="Courier New"/>
              </a:rPr>
              <a:t>packages</a:t>
            </a:r>
            <a:r>
              <a:rPr sz="1100" spc="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(0.13.2)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153400"/>
            <a:chOff x="847725" y="913764"/>
            <a:chExt cx="6076950" cy="815340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153400"/>
            </a:xfrm>
            <a:custGeom>
              <a:avLst/>
              <a:gdLst/>
              <a:ahLst/>
              <a:cxnLst/>
              <a:rect l="l" t="t" r="r" b="b"/>
              <a:pathLst>
                <a:path w="6076950" h="8153400">
                  <a:moveTo>
                    <a:pt x="6076950" y="0"/>
                  </a:moveTo>
                  <a:lnTo>
                    <a:pt x="0" y="0"/>
                  </a:lnTo>
                  <a:lnTo>
                    <a:pt x="0" y="4618355"/>
                  </a:lnTo>
                  <a:lnTo>
                    <a:pt x="0" y="4618990"/>
                  </a:lnTo>
                  <a:lnTo>
                    <a:pt x="0" y="8153400"/>
                  </a:lnTo>
                  <a:lnTo>
                    <a:pt x="6076950" y="8153400"/>
                  </a:lnTo>
                  <a:lnTo>
                    <a:pt x="6076950" y="4618990"/>
                  </a:lnTo>
                  <a:lnTo>
                    <a:pt x="6076950" y="4618355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5889625" cy="4551045"/>
            </a:xfrm>
            <a:custGeom>
              <a:avLst/>
              <a:gdLst/>
              <a:ahLst/>
              <a:cxnLst/>
              <a:rect l="l" t="t" r="r" b="b"/>
              <a:pathLst>
                <a:path w="5889625" h="4551045">
                  <a:moveTo>
                    <a:pt x="672465" y="4226560"/>
                  </a:moveTo>
                  <a:lnTo>
                    <a:pt x="0" y="4226560"/>
                  </a:lnTo>
                  <a:lnTo>
                    <a:pt x="0" y="4388485"/>
                  </a:lnTo>
                  <a:lnTo>
                    <a:pt x="672465" y="4388485"/>
                  </a:lnTo>
                  <a:lnTo>
                    <a:pt x="672465" y="4226560"/>
                  </a:lnTo>
                  <a:close/>
                </a:path>
                <a:path w="5889625" h="4551045">
                  <a:moveTo>
                    <a:pt x="210375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2103755" y="324485"/>
                  </a:lnTo>
                  <a:lnTo>
                    <a:pt x="2103755" y="162560"/>
                  </a:lnTo>
                  <a:close/>
                </a:path>
                <a:path w="5889625" h="4551045">
                  <a:moveTo>
                    <a:pt x="4206875" y="3738880"/>
                  </a:moveTo>
                  <a:lnTo>
                    <a:pt x="0" y="3738880"/>
                  </a:lnTo>
                  <a:lnTo>
                    <a:pt x="0" y="3900805"/>
                  </a:lnTo>
                  <a:lnTo>
                    <a:pt x="4206875" y="3900805"/>
                  </a:lnTo>
                  <a:lnTo>
                    <a:pt x="4206875" y="3738880"/>
                  </a:lnTo>
                  <a:close/>
                </a:path>
                <a:path w="5889625" h="4551045">
                  <a:moveTo>
                    <a:pt x="4206875" y="3413760"/>
                  </a:moveTo>
                  <a:lnTo>
                    <a:pt x="0" y="3413760"/>
                  </a:lnTo>
                  <a:lnTo>
                    <a:pt x="0" y="3575685"/>
                  </a:lnTo>
                  <a:lnTo>
                    <a:pt x="4206875" y="3575685"/>
                  </a:lnTo>
                  <a:lnTo>
                    <a:pt x="4206875" y="3413760"/>
                  </a:lnTo>
                  <a:close/>
                </a:path>
                <a:path w="5889625" h="4551045">
                  <a:moveTo>
                    <a:pt x="4374515" y="2113280"/>
                  </a:moveTo>
                  <a:lnTo>
                    <a:pt x="0" y="2113280"/>
                  </a:lnTo>
                  <a:lnTo>
                    <a:pt x="0" y="2275205"/>
                  </a:lnTo>
                  <a:lnTo>
                    <a:pt x="4374515" y="2275205"/>
                  </a:lnTo>
                  <a:lnTo>
                    <a:pt x="4374515" y="2113280"/>
                  </a:lnTo>
                  <a:close/>
                </a:path>
                <a:path w="5889625" h="4551045">
                  <a:moveTo>
                    <a:pt x="4459605" y="2763520"/>
                  </a:moveTo>
                  <a:lnTo>
                    <a:pt x="0" y="2763520"/>
                  </a:lnTo>
                  <a:lnTo>
                    <a:pt x="0" y="2925445"/>
                  </a:lnTo>
                  <a:lnTo>
                    <a:pt x="4459605" y="2925445"/>
                  </a:lnTo>
                  <a:lnTo>
                    <a:pt x="4459605" y="2763520"/>
                  </a:lnTo>
                  <a:close/>
                </a:path>
                <a:path w="5889625" h="4551045">
                  <a:moveTo>
                    <a:pt x="4459605" y="487680"/>
                  </a:moveTo>
                  <a:lnTo>
                    <a:pt x="0" y="487680"/>
                  </a:lnTo>
                  <a:lnTo>
                    <a:pt x="0" y="649605"/>
                  </a:lnTo>
                  <a:lnTo>
                    <a:pt x="4459605" y="649605"/>
                  </a:lnTo>
                  <a:lnTo>
                    <a:pt x="4459605" y="487680"/>
                  </a:lnTo>
                  <a:close/>
                </a:path>
                <a:path w="5889625" h="4551045">
                  <a:moveTo>
                    <a:pt x="4543425" y="2438400"/>
                  </a:moveTo>
                  <a:lnTo>
                    <a:pt x="0" y="2438400"/>
                  </a:lnTo>
                  <a:lnTo>
                    <a:pt x="0" y="2600325"/>
                  </a:lnTo>
                  <a:lnTo>
                    <a:pt x="4543425" y="2600325"/>
                  </a:lnTo>
                  <a:lnTo>
                    <a:pt x="4543425" y="2438400"/>
                  </a:lnTo>
                  <a:close/>
                </a:path>
                <a:path w="5889625" h="4551045">
                  <a:moveTo>
                    <a:pt x="4543425" y="1788160"/>
                  </a:moveTo>
                  <a:lnTo>
                    <a:pt x="0" y="1788160"/>
                  </a:lnTo>
                  <a:lnTo>
                    <a:pt x="0" y="1950085"/>
                  </a:lnTo>
                  <a:lnTo>
                    <a:pt x="4543425" y="1950085"/>
                  </a:lnTo>
                  <a:lnTo>
                    <a:pt x="4543425" y="1788160"/>
                  </a:lnTo>
                  <a:close/>
                </a:path>
                <a:path w="5889625" h="4551045">
                  <a:moveTo>
                    <a:pt x="4543425" y="812800"/>
                  </a:moveTo>
                  <a:lnTo>
                    <a:pt x="0" y="812800"/>
                  </a:lnTo>
                  <a:lnTo>
                    <a:pt x="0" y="974725"/>
                  </a:lnTo>
                  <a:lnTo>
                    <a:pt x="4543425" y="974725"/>
                  </a:lnTo>
                  <a:lnTo>
                    <a:pt x="4543425" y="812800"/>
                  </a:lnTo>
                  <a:close/>
                </a:path>
                <a:path w="5889625" h="4551045">
                  <a:moveTo>
                    <a:pt x="5132705" y="1300480"/>
                  </a:moveTo>
                  <a:lnTo>
                    <a:pt x="0" y="1300480"/>
                  </a:lnTo>
                  <a:lnTo>
                    <a:pt x="0" y="1462405"/>
                  </a:lnTo>
                  <a:lnTo>
                    <a:pt x="5132705" y="1462405"/>
                  </a:lnTo>
                  <a:lnTo>
                    <a:pt x="5132705" y="1300480"/>
                  </a:lnTo>
                  <a:close/>
                </a:path>
                <a:path w="5889625" h="4551045">
                  <a:moveTo>
                    <a:pt x="5132705" y="975360"/>
                  </a:moveTo>
                  <a:lnTo>
                    <a:pt x="0" y="975360"/>
                  </a:lnTo>
                  <a:lnTo>
                    <a:pt x="0" y="1137285"/>
                  </a:lnTo>
                  <a:lnTo>
                    <a:pt x="5132705" y="1137285"/>
                  </a:lnTo>
                  <a:lnTo>
                    <a:pt x="5132705" y="975360"/>
                  </a:lnTo>
                  <a:close/>
                </a:path>
                <a:path w="5889625" h="4551045">
                  <a:moveTo>
                    <a:pt x="5216525" y="3901440"/>
                  </a:moveTo>
                  <a:lnTo>
                    <a:pt x="0" y="3901440"/>
                  </a:lnTo>
                  <a:lnTo>
                    <a:pt x="0" y="4063365"/>
                  </a:lnTo>
                  <a:lnTo>
                    <a:pt x="5216525" y="4063365"/>
                  </a:lnTo>
                  <a:lnTo>
                    <a:pt x="5216525" y="3901440"/>
                  </a:lnTo>
                  <a:close/>
                </a:path>
                <a:path w="5889625" h="4551045">
                  <a:moveTo>
                    <a:pt x="5300345" y="2275840"/>
                  </a:moveTo>
                  <a:lnTo>
                    <a:pt x="0" y="2275840"/>
                  </a:lnTo>
                  <a:lnTo>
                    <a:pt x="0" y="2437765"/>
                  </a:lnTo>
                  <a:lnTo>
                    <a:pt x="5300345" y="2437765"/>
                  </a:lnTo>
                  <a:lnTo>
                    <a:pt x="5300345" y="2275840"/>
                  </a:lnTo>
                  <a:close/>
                </a:path>
                <a:path w="5889625" h="4551045">
                  <a:moveTo>
                    <a:pt x="5300345" y="1463040"/>
                  </a:moveTo>
                  <a:lnTo>
                    <a:pt x="0" y="1463040"/>
                  </a:lnTo>
                  <a:lnTo>
                    <a:pt x="0" y="1624965"/>
                  </a:lnTo>
                  <a:lnTo>
                    <a:pt x="5300345" y="1624965"/>
                  </a:lnTo>
                  <a:lnTo>
                    <a:pt x="5300345" y="1463040"/>
                  </a:lnTo>
                  <a:close/>
                </a:path>
                <a:path w="5889625" h="4551045">
                  <a:moveTo>
                    <a:pt x="5384165" y="2926080"/>
                  </a:moveTo>
                  <a:lnTo>
                    <a:pt x="0" y="2926080"/>
                  </a:lnTo>
                  <a:lnTo>
                    <a:pt x="0" y="3088005"/>
                  </a:lnTo>
                  <a:lnTo>
                    <a:pt x="5384165" y="3088005"/>
                  </a:lnTo>
                  <a:lnTo>
                    <a:pt x="5384165" y="2926080"/>
                  </a:lnTo>
                  <a:close/>
                </a:path>
                <a:path w="5889625" h="4551045">
                  <a:moveTo>
                    <a:pt x="5384165" y="1137920"/>
                  </a:moveTo>
                  <a:lnTo>
                    <a:pt x="0" y="1137920"/>
                  </a:lnTo>
                  <a:lnTo>
                    <a:pt x="0" y="1299845"/>
                  </a:lnTo>
                  <a:lnTo>
                    <a:pt x="5384165" y="1299845"/>
                  </a:lnTo>
                  <a:lnTo>
                    <a:pt x="5384165" y="1137920"/>
                  </a:lnTo>
                  <a:close/>
                </a:path>
                <a:path w="5889625" h="4551045">
                  <a:moveTo>
                    <a:pt x="5469255" y="4389120"/>
                  </a:moveTo>
                  <a:lnTo>
                    <a:pt x="0" y="4389120"/>
                  </a:lnTo>
                  <a:lnTo>
                    <a:pt x="0" y="4551045"/>
                  </a:lnTo>
                  <a:lnTo>
                    <a:pt x="5469255" y="4551045"/>
                  </a:lnTo>
                  <a:lnTo>
                    <a:pt x="5469255" y="4389120"/>
                  </a:lnTo>
                  <a:close/>
                </a:path>
                <a:path w="5889625" h="4551045">
                  <a:moveTo>
                    <a:pt x="5469255" y="1625600"/>
                  </a:moveTo>
                  <a:lnTo>
                    <a:pt x="0" y="1625600"/>
                  </a:lnTo>
                  <a:lnTo>
                    <a:pt x="0" y="1787525"/>
                  </a:lnTo>
                  <a:lnTo>
                    <a:pt x="5469255" y="1787525"/>
                  </a:lnTo>
                  <a:lnTo>
                    <a:pt x="5469255" y="1625600"/>
                  </a:lnTo>
                  <a:close/>
                </a:path>
                <a:path w="5889625" h="4551045">
                  <a:moveTo>
                    <a:pt x="5553075" y="3251200"/>
                  </a:moveTo>
                  <a:lnTo>
                    <a:pt x="0" y="3251200"/>
                  </a:lnTo>
                  <a:lnTo>
                    <a:pt x="0" y="3413125"/>
                  </a:lnTo>
                  <a:lnTo>
                    <a:pt x="5553075" y="3413125"/>
                  </a:lnTo>
                  <a:lnTo>
                    <a:pt x="5553075" y="3251200"/>
                  </a:lnTo>
                  <a:close/>
                </a:path>
                <a:path w="5889625" h="4551045">
                  <a:moveTo>
                    <a:pt x="5553075" y="650240"/>
                  </a:moveTo>
                  <a:lnTo>
                    <a:pt x="0" y="650240"/>
                  </a:lnTo>
                  <a:lnTo>
                    <a:pt x="0" y="812165"/>
                  </a:lnTo>
                  <a:lnTo>
                    <a:pt x="5553075" y="812165"/>
                  </a:lnTo>
                  <a:lnTo>
                    <a:pt x="5553075" y="650240"/>
                  </a:lnTo>
                  <a:close/>
                </a:path>
                <a:path w="5889625" h="4551045">
                  <a:moveTo>
                    <a:pt x="5636895" y="4064000"/>
                  </a:moveTo>
                  <a:lnTo>
                    <a:pt x="0" y="4064000"/>
                  </a:lnTo>
                  <a:lnTo>
                    <a:pt x="0" y="4225925"/>
                  </a:lnTo>
                  <a:lnTo>
                    <a:pt x="5636895" y="4225925"/>
                  </a:lnTo>
                  <a:lnTo>
                    <a:pt x="5636895" y="4064000"/>
                  </a:lnTo>
                  <a:close/>
                </a:path>
                <a:path w="5889625" h="4551045">
                  <a:moveTo>
                    <a:pt x="5720715" y="3576320"/>
                  </a:moveTo>
                  <a:lnTo>
                    <a:pt x="0" y="3576320"/>
                  </a:lnTo>
                  <a:lnTo>
                    <a:pt x="0" y="3738245"/>
                  </a:lnTo>
                  <a:lnTo>
                    <a:pt x="5720715" y="3738245"/>
                  </a:lnTo>
                  <a:lnTo>
                    <a:pt x="5720715" y="3576320"/>
                  </a:lnTo>
                  <a:close/>
                </a:path>
                <a:path w="5889625" h="4551045">
                  <a:moveTo>
                    <a:pt x="5805805" y="3088640"/>
                  </a:moveTo>
                  <a:lnTo>
                    <a:pt x="0" y="3088640"/>
                  </a:lnTo>
                  <a:lnTo>
                    <a:pt x="0" y="3250565"/>
                  </a:lnTo>
                  <a:lnTo>
                    <a:pt x="5805805" y="3250565"/>
                  </a:lnTo>
                  <a:lnTo>
                    <a:pt x="5805805" y="3088640"/>
                  </a:lnTo>
                  <a:close/>
                </a:path>
                <a:path w="5889625" h="4551045">
                  <a:moveTo>
                    <a:pt x="5805805" y="1950720"/>
                  </a:moveTo>
                  <a:lnTo>
                    <a:pt x="0" y="1950720"/>
                  </a:lnTo>
                  <a:lnTo>
                    <a:pt x="0" y="2112645"/>
                  </a:lnTo>
                  <a:lnTo>
                    <a:pt x="5805805" y="2112645"/>
                  </a:lnTo>
                  <a:lnTo>
                    <a:pt x="5805805" y="1950720"/>
                  </a:lnTo>
                  <a:close/>
                </a:path>
                <a:path w="5889625" h="4551045">
                  <a:moveTo>
                    <a:pt x="5889625" y="2600960"/>
                  </a:moveTo>
                  <a:lnTo>
                    <a:pt x="0" y="2600960"/>
                  </a:lnTo>
                  <a:lnTo>
                    <a:pt x="0" y="2762885"/>
                  </a:lnTo>
                  <a:lnTo>
                    <a:pt x="5889625" y="2762885"/>
                  </a:lnTo>
                  <a:lnTo>
                    <a:pt x="5889625" y="2600960"/>
                  </a:lnTo>
                  <a:close/>
                </a:path>
                <a:path w="5889625" h="4551045">
                  <a:moveTo>
                    <a:pt x="588962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5889625" y="487045"/>
                  </a:lnTo>
                  <a:lnTo>
                    <a:pt x="5889625" y="325120"/>
                  </a:lnTo>
                  <a:close/>
                </a:path>
                <a:path w="5889625" h="4551045">
                  <a:moveTo>
                    <a:pt x="588962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5889625" y="161925"/>
                  </a:lnTo>
                  <a:lnTo>
                    <a:pt x="58896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2969" y="958215"/>
            <a:ext cx="5912485" cy="790194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sz="1100" dirty="0">
                <a:latin typeface="Courier New"/>
                <a:cs typeface="Courier New"/>
              </a:rPr>
              <a:t>Requirement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already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satisfied: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pandas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c:\users\mukherjee\anaconda3\ </a:t>
            </a:r>
            <a:r>
              <a:rPr sz="1100" spc="-20" dirty="0">
                <a:latin typeface="Courier New"/>
                <a:cs typeface="Courier New"/>
              </a:rPr>
              <a:t>lib\site-</a:t>
            </a:r>
            <a:r>
              <a:rPr sz="1100" dirty="0">
                <a:latin typeface="Courier New"/>
                <a:cs typeface="Courier New"/>
              </a:rPr>
              <a:t>packages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(2.2.2)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sz="1100" dirty="0">
                <a:latin typeface="Courier New"/>
                <a:cs typeface="Courier New"/>
              </a:rPr>
              <a:t>Requirement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already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satisfied: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contourpy&gt;=1.0.1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c:\users\mukherjee\ </a:t>
            </a:r>
            <a:r>
              <a:rPr sz="1100" spc="-20" dirty="0">
                <a:latin typeface="Courier New"/>
                <a:cs typeface="Courier New"/>
              </a:rPr>
              <a:t>anaconda3\lib\site-</a:t>
            </a:r>
            <a:r>
              <a:rPr sz="1100" dirty="0">
                <a:latin typeface="Courier New"/>
                <a:cs typeface="Courier New"/>
              </a:rPr>
              <a:t>packages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(from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matplotlib)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(1.2.0)</a:t>
            </a:r>
            <a:endParaRPr sz="1100">
              <a:latin typeface="Courier New"/>
              <a:cs typeface="Courier New"/>
            </a:endParaRPr>
          </a:p>
          <a:p>
            <a:pPr marL="12700" marR="340995">
              <a:lnSpc>
                <a:spcPts val="1280"/>
              </a:lnSpc>
            </a:pPr>
            <a:r>
              <a:rPr sz="1100" dirty="0">
                <a:latin typeface="Courier New"/>
                <a:cs typeface="Courier New"/>
              </a:rPr>
              <a:t>Requirement</a:t>
            </a:r>
            <a:r>
              <a:rPr sz="1100" spc="-9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already</a:t>
            </a:r>
            <a:r>
              <a:rPr sz="1100" spc="-9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satisfied: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cycler&gt;=0.10</a:t>
            </a:r>
            <a:r>
              <a:rPr sz="1100" spc="-9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c:\users\mukherjee\ </a:t>
            </a:r>
            <a:r>
              <a:rPr sz="1100" spc="-20" dirty="0">
                <a:latin typeface="Courier New"/>
                <a:cs typeface="Courier New"/>
              </a:rPr>
              <a:t>anaconda3\lib\site-</a:t>
            </a:r>
            <a:r>
              <a:rPr sz="1100" dirty="0">
                <a:latin typeface="Courier New"/>
                <a:cs typeface="Courier New"/>
              </a:rPr>
              <a:t>packages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(from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matplotlib)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(0.11.0)</a:t>
            </a:r>
            <a:endParaRPr sz="1100">
              <a:latin typeface="Courier New"/>
              <a:cs typeface="Courier New"/>
            </a:endParaRPr>
          </a:p>
          <a:p>
            <a:pPr marL="12700" marR="425450">
              <a:lnSpc>
                <a:spcPts val="1280"/>
              </a:lnSpc>
            </a:pPr>
            <a:r>
              <a:rPr sz="1100" dirty="0">
                <a:latin typeface="Courier New"/>
                <a:cs typeface="Courier New"/>
              </a:rPr>
              <a:t>Requirement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already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satisfied: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fonttools&gt;=4.22.0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c:\users\ </a:t>
            </a:r>
            <a:r>
              <a:rPr sz="1100" spc="-20" dirty="0">
                <a:latin typeface="Courier New"/>
                <a:cs typeface="Courier New"/>
              </a:rPr>
              <a:t>mukherjee\anaconda3\lib\site-</a:t>
            </a:r>
            <a:r>
              <a:rPr sz="1100" dirty="0">
                <a:latin typeface="Courier New"/>
                <a:cs typeface="Courier New"/>
              </a:rPr>
              <a:t>packages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(from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matplotlib)</a:t>
            </a:r>
            <a:r>
              <a:rPr sz="1100" spc="-10" dirty="0">
                <a:latin typeface="Courier New"/>
                <a:cs typeface="Courier New"/>
              </a:rPr>
              <a:t> (4.51.0) </a:t>
            </a:r>
            <a:r>
              <a:rPr sz="1100" dirty="0">
                <a:latin typeface="Courier New"/>
                <a:cs typeface="Courier New"/>
              </a:rPr>
              <a:t>Requirement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already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satisfied: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kiwisolver&gt;=1.3.1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c:\users\ </a:t>
            </a:r>
            <a:r>
              <a:rPr sz="1100" spc="-20" dirty="0">
                <a:latin typeface="Courier New"/>
                <a:cs typeface="Courier New"/>
              </a:rPr>
              <a:t>mukherjee\anaconda3\lib\site-</a:t>
            </a:r>
            <a:r>
              <a:rPr sz="1100" dirty="0">
                <a:latin typeface="Courier New"/>
                <a:cs typeface="Courier New"/>
              </a:rPr>
              <a:t>packages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(from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matplotlib)</a:t>
            </a:r>
            <a:r>
              <a:rPr sz="1100" spc="-10" dirty="0">
                <a:latin typeface="Courier New"/>
                <a:cs typeface="Courier New"/>
              </a:rPr>
              <a:t> (1.4.4) </a:t>
            </a:r>
            <a:r>
              <a:rPr sz="1100" dirty="0">
                <a:latin typeface="Courier New"/>
                <a:cs typeface="Courier New"/>
              </a:rPr>
              <a:t>Requirement</a:t>
            </a:r>
            <a:r>
              <a:rPr sz="1100" spc="-9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already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satisfied: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numpy&gt;=1.23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c:\users\mukherjee\ </a:t>
            </a:r>
            <a:r>
              <a:rPr sz="1100" spc="-20" dirty="0">
                <a:latin typeface="Courier New"/>
                <a:cs typeface="Courier New"/>
              </a:rPr>
              <a:t>anaconda3\lib\site-</a:t>
            </a:r>
            <a:r>
              <a:rPr sz="1100" dirty="0">
                <a:latin typeface="Courier New"/>
                <a:cs typeface="Courier New"/>
              </a:rPr>
              <a:t>packages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(from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matplotlib)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(1.26.4)</a:t>
            </a:r>
            <a:endParaRPr sz="1100">
              <a:latin typeface="Courier New"/>
              <a:cs typeface="Courier New"/>
            </a:endParaRPr>
          </a:p>
          <a:p>
            <a:pPr marL="12700" marR="88900">
              <a:lnSpc>
                <a:spcPts val="1280"/>
              </a:lnSpc>
            </a:pPr>
            <a:r>
              <a:rPr sz="1100" dirty="0">
                <a:latin typeface="Courier New"/>
                <a:cs typeface="Courier New"/>
              </a:rPr>
              <a:t>Requirement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already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satisfied: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packaging&gt;=20.0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c:\users\mukherjee\ </a:t>
            </a:r>
            <a:r>
              <a:rPr sz="1100" spc="-20" dirty="0">
                <a:latin typeface="Courier New"/>
                <a:cs typeface="Courier New"/>
              </a:rPr>
              <a:t>anaconda3\lib\site-</a:t>
            </a:r>
            <a:r>
              <a:rPr sz="1100" dirty="0">
                <a:latin typeface="Courier New"/>
                <a:cs typeface="Courier New"/>
              </a:rPr>
              <a:t>packages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(from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matplotlib)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(24.1)</a:t>
            </a:r>
            <a:endParaRPr sz="1100">
              <a:latin typeface="Courier New"/>
              <a:cs typeface="Courier New"/>
            </a:endParaRPr>
          </a:p>
          <a:p>
            <a:pPr marL="12700" marR="593725">
              <a:lnSpc>
                <a:spcPts val="1280"/>
              </a:lnSpc>
            </a:pPr>
            <a:r>
              <a:rPr sz="1100" dirty="0">
                <a:latin typeface="Courier New"/>
                <a:cs typeface="Courier New"/>
              </a:rPr>
              <a:t>Requirement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already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satisfied: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pillow&gt;=8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c:\users\mukherjee\ </a:t>
            </a:r>
            <a:r>
              <a:rPr sz="1100" spc="-20" dirty="0">
                <a:latin typeface="Courier New"/>
                <a:cs typeface="Courier New"/>
              </a:rPr>
              <a:t>anaconda3\lib\site-</a:t>
            </a:r>
            <a:r>
              <a:rPr sz="1100" dirty="0">
                <a:latin typeface="Courier New"/>
                <a:cs typeface="Courier New"/>
              </a:rPr>
              <a:t>packages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(from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matplotlib)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(10.4.0)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sz="1100" dirty="0">
                <a:latin typeface="Courier New"/>
                <a:cs typeface="Courier New"/>
              </a:rPr>
              <a:t>Requirement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already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satisfied: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pyparsing&gt;=2.3.1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c:\users\mukherjee\ </a:t>
            </a:r>
            <a:r>
              <a:rPr sz="1100" spc="-20" dirty="0">
                <a:latin typeface="Courier New"/>
                <a:cs typeface="Courier New"/>
              </a:rPr>
              <a:t>anaconda3\lib\site-</a:t>
            </a:r>
            <a:r>
              <a:rPr sz="1100" dirty="0">
                <a:latin typeface="Courier New"/>
                <a:cs typeface="Courier New"/>
              </a:rPr>
              <a:t>packages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(from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matplotlib)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(3.1.2)</a:t>
            </a:r>
            <a:endParaRPr sz="1100">
              <a:latin typeface="Courier New"/>
              <a:cs typeface="Courier New"/>
            </a:endParaRPr>
          </a:p>
          <a:p>
            <a:pPr marL="12700" marR="88900">
              <a:lnSpc>
                <a:spcPts val="1280"/>
              </a:lnSpc>
            </a:pPr>
            <a:r>
              <a:rPr sz="1100" dirty="0">
                <a:latin typeface="Courier New"/>
                <a:cs typeface="Courier New"/>
              </a:rPr>
              <a:t>Requirement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already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satisfied: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python-</a:t>
            </a:r>
            <a:r>
              <a:rPr sz="1100" dirty="0">
                <a:latin typeface="Courier New"/>
                <a:cs typeface="Courier New"/>
              </a:rPr>
              <a:t>dateutil&gt;=2.7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c:\users\ </a:t>
            </a:r>
            <a:r>
              <a:rPr sz="1100" spc="-20" dirty="0">
                <a:latin typeface="Courier New"/>
                <a:cs typeface="Courier New"/>
              </a:rPr>
              <a:t>mukherjee\anaconda3\lib\site-</a:t>
            </a:r>
            <a:r>
              <a:rPr sz="1100" dirty="0">
                <a:latin typeface="Courier New"/>
                <a:cs typeface="Courier New"/>
              </a:rPr>
              <a:t>packages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(from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matplotlib)</a:t>
            </a:r>
            <a:r>
              <a:rPr sz="1100" spc="-10" dirty="0">
                <a:latin typeface="Courier New"/>
                <a:cs typeface="Courier New"/>
              </a:rPr>
              <a:t> (2.9.0.post0) </a:t>
            </a:r>
            <a:r>
              <a:rPr sz="1100" dirty="0">
                <a:latin typeface="Courier New"/>
                <a:cs typeface="Courier New"/>
              </a:rPr>
              <a:t>Requirement</a:t>
            </a:r>
            <a:r>
              <a:rPr sz="1100" spc="-9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already</a:t>
            </a:r>
            <a:r>
              <a:rPr sz="1100" spc="-9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satisfied: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pytz&gt;=2020.1</a:t>
            </a:r>
            <a:r>
              <a:rPr sz="1100" spc="-9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c:\users\mukherjee\ </a:t>
            </a:r>
            <a:r>
              <a:rPr sz="1100" spc="-20" dirty="0">
                <a:latin typeface="Courier New"/>
                <a:cs typeface="Courier New"/>
              </a:rPr>
              <a:t>anaconda3\lib\site-</a:t>
            </a:r>
            <a:r>
              <a:rPr sz="1100" dirty="0">
                <a:latin typeface="Courier New"/>
                <a:cs typeface="Courier New"/>
              </a:rPr>
              <a:t>packages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(from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pandas)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(2024.1)</a:t>
            </a:r>
            <a:endParaRPr sz="1100">
              <a:latin typeface="Courier New"/>
              <a:cs typeface="Courier New"/>
            </a:endParaRPr>
          </a:p>
          <a:p>
            <a:pPr marL="12700" marR="172720">
              <a:lnSpc>
                <a:spcPts val="1280"/>
              </a:lnSpc>
            </a:pPr>
            <a:r>
              <a:rPr sz="1100" dirty="0">
                <a:latin typeface="Courier New"/>
                <a:cs typeface="Courier New"/>
              </a:rPr>
              <a:t>Requirement</a:t>
            </a:r>
            <a:r>
              <a:rPr sz="1100" spc="-10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already</a:t>
            </a:r>
            <a:r>
              <a:rPr sz="1100" spc="-9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satisfied:</a:t>
            </a:r>
            <a:r>
              <a:rPr sz="1100" spc="-10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tzdata&gt;=2022.7</a:t>
            </a:r>
            <a:r>
              <a:rPr sz="1100" spc="-9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</a:t>
            </a:r>
            <a:r>
              <a:rPr sz="1100" spc="-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c:\users\mukherjee\ </a:t>
            </a:r>
            <a:r>
              <a:rPr sz="1100" spc="-20" dirty="0">
                <a:latin typeface="Courier New"/>
                <a:cs typeface="Courier New"/>
              </a:rPr>
              <a:t>anaconda3\lib\site-</a:t>
            </a:r>
            <a:r>
              <a:rPr sz="1100" dirty="0">
                <a:latin typeface="Courier New"/>
                <a:cs typeface="Courier New"/>
              </a:rPr>
              <a:t>packages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(from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pandas)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(2023.3)</a:t>
            </a:r>
            <a:endParaRPr sz="1100">
              <a:latin typeface="Courier New"/>
              <a:cs typeface="Courier New"/>
            </a:endParaRPr>
          </a:p>
          <a:p>
            <a:pPr marL="12700" marR="257175">
              <a:lnSpc>
                <a:spcPts val="1280"/>
              </a:lnSpc>
            </a:pPr>
            <a:r>
              <a:rPr sz="1100" dirty="0">
                <a:latin typeface="Courier New"/>
                <a:cs typeface="Courier New"/>
              </a:rPr>
              <a:t>Requirement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already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satisfied: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six&gt;=1.5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</a:t>
            </a:r>
            <a:r>
              <a:rPr sz="1100" spc="-8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c:\users\mukherjee\ </a:t>
            </a:r>
            <a:r>
              <a:rPr sz="1100" spc="-20" dirty="0">
                <a:latin typeface="Courier New"/>
                <a:cs typeface="Courier New"/>
              </a:rPr>
              <a:t>anaconda3\lib\site-</a:t>
            </a:r>
            <a:r>
              <a:rPr sz="1100" dirty="0">
                <a:latin typeface="Courier New"/>
                <a:cs typeface="Courier New"/>
              </a:rPr>
              <a:t>packages</a:t>
            </a:r>
            <a:r>
              <a:rPr sz="1100" spc="9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(from</a:t>
            </a:r>
            <a:r>
              <a:rPr sz="1100" spc="95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python-dateutil&gt;=2.7-</a:t>
            </a:r>
            <a:r>
              <a:rPr sz="1100" spc="-10" dirty="0">
                <a:latin typeface="Courier New"/>
                <a:cs typeface="Courier New"/>
              </a:rPr>
              <a:t>&gt;matplotlib) (1.16.0)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sz="1100" dirty="0">
                <a:latin typeface="Courier New"/>
                <a:cs typeface="Courier New"/>
              </a:rPr>
              <a:t>Note: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you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may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need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to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restart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the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kernel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to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use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updated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packages.</a:t>
            </a:r>
            <a:endParaRPr sz="1100">
              <a:latin typeface="Courier New"/>
              <a:cs typeface="Courier New"/>
            </a:endParaRPr>
          </a:p>
          <a:p>
            <a:pPr marL="12700" marR="3283585">
              <a:lnSpc>
                <a:spcPts val="1280"/>
              </a:lnSpc>
              <a:spcBef>
                <a:spcPts val="1035"/>
              </a:spcBef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3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matplotlib.pyplot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3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plt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5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seaborn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sns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100">
              <a:latin typeface="Courier New"/>
              <a:cs typeface="Courier New"/>
            </a:endParaRPr>
          </a:p>
          <a:p>
            <a:pPr marL="12700" marR="3282950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12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sns.scatterplot(x=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'Units</a:t>
            </a:r>
            <a:r>
              <a:rPr sz="1100" spc="-2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Sold'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1358265" marR="3030220">
              <a:lnSpc>
                <a:spcPts val="1280"/>
              </a:lnSpc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y=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7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Revenue'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hue=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'Item</a:t>
            </a:r>
            <a:r>
              <a:rPr sz="1100" spc="-8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Type'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style=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'Region'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data=df, palette=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'Set1'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s=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100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1358265">
              <a:lnSpc>
                <a:spcPts val="1245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alpha=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0.7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100">
              <a:latin typeface="Courier New"/>
              <a:cs typeface="Courier New"/>
            </a:endParaRPr>
          </a:p>
          <a:p>
            <a:pPr marL="12700" marR="506730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Revenue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vs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Units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Sold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Item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Type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and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Region'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fontsize=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16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2525395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'Units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Sold'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3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fontsize=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14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plt.ylabel(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Revenue'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fontsize=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14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8360" y="914400"/>
            <a:ext cx="6076315" cy="8152765"/>
          </a:xfrm>
          <a:custGeom>
            <a:avLst/>
            <a:gdLst/>
            <a:ahLst/>
            <a:cxnLst/>
            <a:rect l="l" t="t" r="r" b="b"/>
            <a:pathLst>
              <a:path w="6076315" h="8152765">
                <a:moveTo>
                  <a:pt x="0" y="1904"/>
                </a:moveTo>
                <a:lnTo>
                  <a:pt x="6076315" y="1904"/>
                </a:lnTo>
              </a:path>
              <a:path w="6076315" h="8152765">
                <a:moveTo>
                  <a:pt x="6075045" y="0"/>
                </a:moveTo>
                <a:lnTo>
                  <a:pt x="6075045" y="4745355"/>
                </a:lnTo>
              </a:path>
              <a:path w="6076315" h="8152765">
                <a:moveTo>
                  <a:pt x="1905" y="4745355"/>
                </a:moveTo>
                <a:lnTo>
                  <a:pt x="1905" y="0"/>
                </a:lnTo>
              </a:path>
              <a:path w="6076315" h="8152765">
                <a:moveTo>
                  <a:pt x="6075045" y="4618355"/>
                </a:moveTo>
                <a:lnTo>
                  <a:pt x="6075045" y="8152765"/>
                </a:lnTo>
              </a:path>
              <a:path w="6076315" h="8152765">
                <a:moveTo>
                  <a:pt x="6076315" y="8151495"/>
                </a:moveTo>
                <a:lnTo>
                  <a:pt x="0" y="8151495"/>
                </a:lnTo>
              </a:path>
              <a:path w="6076315" h="8152765">
                <a:moveTo>
                  <a:pt x="1905" y="8152765"/>
                </a:moveTo>
                <a:lnTo>
                  <a:pt x="1905" y="4618355"/>
                </a:lnTo>
              </a:path>
              <a:path w="6076315" h="8152765">
                <a:moveTo>
                  <a:pt x="0" y="1904"/>
                </a:moveTo>
                <a:lnTo>
                  <a:pt x="6076315" y="1904"/>
                </a:lnTo>
              </a:path>
              <a:path w="6076315" h="8152765">
                <a:moveTo>
                  <a:pt x="6075045" y="0"/>
                </a:moveTo>
                <a:lnTo>
                  <a:pt x="6075045" y="4745355"/>
                </a:lnTo>
              </a:path>
              <a:path w="6076315" h="8152765">
                <a:moveTo>
                  <a:pt x="1905" y="4745355"/>
                </a:moveTo>
                <a:lnTo>
                  <a:pt x="1905" y="0"/>
                </a:lnTo>
              </a:path>
              <a:path w="6076315" h="8152765">
                <a:moveTo>
                  <a:pt x="6075045" y="4618355"/>
                </a:moveTo>
                <a:lnTo>
                  <a:pt x="6075045" y="8152765"/>
                </a:lnTo>
              </a:path>
              <a:path w="6076315" h="8152765">
                <a:moveTo>
                  <a:pt x="6076315" y="8151495"/>
                </a:moveTo>
                <a:lnTo>
                  <a:pt x="0" y="8151495"/>
                </a:lnTo>
              </a:path>
              <a:path w="6076315" h="8152765">
                <a:moveTo>
                  <a:pt x="1905" y="8152765"/>
                </a:moveTo>
                <a:lnTo>
                  <a:pt x="1905" y="4618355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264" y="916305"/>
            <a:ext cx="6073140" cy="60325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5"/>
              </a:spcBef>
            </a:pPr>
            <a:endParaRPr sz="1100">
              <a:latin typeface="Times New Roman"/>
              <a:cs typeface="Times New Roman"/>
            </a:endParaRPr>
          </a:p>
          <a:p>
            <a:pPr marL="64769" marR="4486275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plt.tight_layout() plt.show()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939" y="1688437"/>
            <a:ext cx="5877359" cy="38378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0264" y="5713095"/>
            <a:ext cx="6073140" cy="315976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64769" marR="3390900">
              <a:lnSpc>
                <a:spcPts val="1280"/>
              </a:lnSpc>
              <a:spcBef>
                <a:spcPts val="505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12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sns.scatterplot(x=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2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Cost'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1410970" marR="2717800">
              <a:lnSpc>
                <a:spcPts val="1280"/>
              </a:lnSpc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y=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7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Profit'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hue=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'Sales</a:t>
            </a:r>
            <a:r>
              <a:rPr sz="1100" spc="-10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Channel'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style=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'Order</a:t>
            </a:r>
            <a:r>
              <a:rPr sz="1100" spc="-12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Priority'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data=df, palette=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'twilight'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s=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100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1410970">
              <a:lnSpc>
                <a:spcPts val="1245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alpha=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0.7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100">
              <a:latin typeface="Courier New"/>
              <a:cs typeface="Courier New"/>
            </a:endParaRPr>
          </a:p>
          <a:p>
            <a:pPr marL="64769" marR="617220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4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Cost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vs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Total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Profit</a:t>
            </a:r>
            <a:r>
              <a:rPr sz="1100" spc="-4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Sales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Channel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and</a:t>
            </a:r>
            <a:r>
              <a:rPr sz="1100" spc="-4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Order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Priority'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10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fontsize=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16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2717800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Cost'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3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fontsize=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14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plt.ylabel(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5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Profit'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fontsize=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14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100">
              <a:latin typeface="Courier New"/>
              <a:cs typeface="Courier New"/>
            </a:endParaRPr>
          </a:p>
          <a:p>
            <a:pPr marL="64769" marR="4486275">
              <a:lnSpc>
                <a:spcPts val="1280"/>
              </a:lnSpc>
              <a:spcBef>
                <a:spcPts val="5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plt.tight_layout() 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939" y="954384"/>
            <a:ext cx="5877359" cy="38384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0264" y="4980304"/>
            <a:ext cx="6073140" cy="317373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64769" marR="4232910">
              <a:lnSpc>
                <a:spcPts val="1280"/>
              </a:lnSpc>
              <a:spcBef>
                <a:spcPts val="500"/>
              </a:spcBef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pd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5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seaborn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sns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3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matplotlib.pyplot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3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plt</a:t>
            </a:r>
            <a:endParaRPr sz="1100">
              <a:latin typeface="Courier New"/>
              <a:cs typeface="Courier New"/>
            </a:endParaRPr>
          </a:p>
          <a:p>
            <a:pPr marL="64769" marR="1795780">
              <a:lnSpc>
                <a:spcPts val="1280"/>
              </a:lnSpc>
              <a:spcBef>
                <a:spcPts val="120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Load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your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(if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CSV: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pd.read_csv('file.csv'))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Make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sure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'Order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Date'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is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datetime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'Order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Date'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pd.to_datetime(df[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'Order</a:t>
            </a:r>
            <a:r>
              <a:rPr sz="1100" spc="-4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Date'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Optional: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filter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or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clean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20" dirty="0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df.dropna(subset=[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3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Profit'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'Region'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Violin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20" dirty="0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endParaRPr sz="1100">
              <a:latin typeface="Courier New"/>
              <a:cs typeface="Courier New"/>
            </a:endParaRPr>
          </a:p>
          <a:p>
            <a:pPr marL="64769" marR="1539240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12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r>
              <a:rPr sz="1100" spc="50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sns.violinplot(x=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'Region'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6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y=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Profit'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data=df) plt.title(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'Distribution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Total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Profit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Region'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plt.xticks(rotation=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45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4486275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plt.grid(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plt.tight_layout() 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3978275"/>
            <a:ext cx="6076950" cy="280670"/>
          </a:xfrm>
          <a:custGeom>
            <a:avLst/>
            <a:gdLst/>
            <a:ahLst/>
            <a:cxnLst/>
            <a:rect l="l" t="t" r="r" b="b"/>
            <a:pathLst>
              <a:path w="6076950" h="280670">
                <a:moveTo>
                  <a:pt x="6076950" y="0"/>
                </a:moveTo>
                <a:lnTo>
                  <a:pt x="0" y="0"/>
                </a:lnTo>
                <a:lnTo>
                  <a:pt x="0" y="280670"/>
                </a:lnTo>
                <a:lnTo>
                  <a:pt x="6076950" y="28067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939" y="954385"/>
            <a:ext cx="5877359" cy="287896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48360" y="3978909"/>
            <a:ext cx="6076315" cy="280035"/>
          </a:xfrm>
          <a:custGeom>
            <a:avLst/>
            <a:gdLst/>
            <a:ahLst/>
            <a:cxnLst/>
            <a:rect l="l" t="t" r="r" b="b"/>
            <a:pathLst>
              <a:path w="6076315" h="280035">
                <a:moveTo>
                  <a:pt x="0" y="1904"/>
                </a:moveTo>
                <a:lnTo>
                  <a:pt x="6076315" y="1904"/>
                </a:lnTo>
              </a:path>
              <a:path w="6076315" h="280035">
                <a:moveTo>
                  <a:pt x="6075045" y="0"/>
                </a:moveTo>
                <a:lnTo>
                  <a:pt x="6075045" y="280035"/>
                </a:lnTo>
              </a:path>
              <a:path w="6076315" h="280035">
                <a:moveTo>
                  <a:pt x="6076315" y="278764"/>
                </a:moveTo>
                <a:lnTo>
                  <a:pt x="0" y="278764"/>
                </a:lnTo>
              </a:path>
              <a:path w="6076315" h="280035">
                <a:moveTo>
                  <a:pt x="1905" y="280035"/>
                </a:moveTo>
                <a:lnTo>
                  <a:pt x="1905" y="0"/>
                </a:lnTo>
              </a:path>
              <a:path w="6076315" h="280035">
                <a:moveTo>
                  <a:pt x="0" y="1904"/>
                </a:moveTo>
                <a:lnTo>
                  <a:pt x="6076315" y="1904"/>
                </a:lnTo>
              </a:path>
              <a:path w="6076315" h="280035">
                <a:moveTo>
                  <a:pt x="6075045" y="0"/>
                </a:moveTo>
                <a:lnTo>
                  <a:pt x="6075045" y="280035"/>
                </a:lnTo>
              </a:path>
              <a:path w="6076315" h="280035">
                <a:moveTo>
                  <a:pt x="6076315" y="278764"/>
                </a:moveTo>
                <a:lnTo>
                  <a:pt x="0" y="278764"/>
                </a:lnTo>
              </a:path>
              <a:path w="6076315" h="280035">
                <a:moveTo>
                  <a:pt x="1905" y="28003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C6A9A-4EC8-A3F1-1055-9A80431A73E4}"/>
              </a:ext>
            </a:extLst>
          </p:cNvPr>
          <p:cNvSpPr txBox="1"/>
          <p:nvPr/>
        </p:nvSpPr>
        <p:spPr>
          <a:xfrm>
            <a:off x="457200" y="3810000"/>
            <a:ext cx="701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IN" sz="9600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3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7912100"/>
          </a:xfrm>
          <a:custGeom>
            <a:avLst/>
            <a:gdLst/>
            <a:ahLst/>
            <a:cxnLst/>
            <a:rect l="l" t="t" r="r" b="b"/>
            <a:pathLst>
              <a:path w="6076950" h="7912100">
                <a:moveTo>
                  <a:pt x="6076950" y="0"/>
                </a:moveTo>
                <a:lnTo>
                  <a:pt x="0" y="0"/>
                </a:lnTo>
                <a:lnTo>
                  <a:pt x="0" y="229235"/>
                </a:lnTo>
                <a:lnTo>
                  <a:pt x="0" y="229870"/>
                </a:lnTo>
                <a:lnTo>
                  <a:pt x="0" y="7912100"/>
                </a:lnTo>
                <a:lnTo>
                  <a:pt x="6076950" y="7912100"/>
                </a:lnTo>
                <a:lnTo>
                  <a:pt x="6076950" y="229235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969" y="958215"/>
            <a:ext cx="7823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df.tail()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271269"/>
            <a:ext cx="5720715" cy="161925"/>
          </a:xfrm>
          <a:custGeom>
            <a:avLst/>
            <a:gdLst/>
            <a:ahLst/>
            <a:cxnLst/>
            <a:rect l="l" t="t" r="r" b="b"/>
            <a:pathLst>
              <a:path w="5720715" h="161925">
                <a:moveTo>
                  <a:pt x="5720715" y="0"/>
                </a:moveTo>
                <a:lnTo>
                  <a:pt x="0" y="0"/>
                </a:lnTo>
                <a:lnTo>
                  <a:pt x="0" y="161925"/>
                </a:lnTo>
                <a:lnTo>
                  <a:pt x="5720715" y="161925"/>
                </a:lnTo>
                <a:lnTo>
                  <a:pt x="57207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7844" y="1247775"/>
            <a:ext cx="21996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101850" algn="l"/>
              </a:tabLst>
            </a:pPr>
            <a:r>
              <a:rPr sz="1100" dirty="0">
                <a:latin typeface="Courier New"/>
                <a:cs typeface="Courier New"/>
              </a:rPr>
              <a:t>Item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Type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Sales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Channel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50" dirty="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433829"/>
            <a:ext cx="5467985" cy="812165"/>
          </a:xfrm>
          <a:custGeom>
            <a:avLst/>
            <a:gdLst/>
            <a:ahLst/>
            <a:cxnLst/>
            <a:rect l="l" t="t" r="r" b="b"/>
            <a:pathLst>
              <a:path w="5467985" h="812164">
                <a:moveTo>
                  <a:pt x="546798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5467985" y="812165"/>
                </a:lnTo>
                <a:lnTo>
                  <a:pt x="5467985" y="650240"/>
                </a:lnTo>
                <a:close/>
              </a:path>
              <a:path w="5467985" h="812164">
                <a:moveTo>
                  <a:pt x="546798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5467985" y="649605"/>
                </a:lnTo>
                <a:lnTo>
                  <a:pt x="5467985" y="487680"/>
                </a:lnTo>
                <a:close/>
              </a:path>
              <a:path w="5467985" h="812164">
                <a:moveTo>
                  <a:pt x="546798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5467985" y="487045"/>
                </a:lnTo>
                <a:lnTo>
                  <a:pt x="5467985" y="325120"/>
                </a:lnTo>
                <a:close/>
              </a:path>
              <a:path w="5467985" h="812164">
                <a:moveTo>
                  <a:pt x="54679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467985" y="324485"/>
                </a:lnTo>
                <a:lnTo>
                  <a:pt x="5467985" y="162560"/>
                </a:lnTo>
                <a:close/>
              </a:path>
              <a:path w="5467985" h="812164">
                <a:moveTo>
                  <a:pt x="5467985" y="0"/>
                </a:moveTo>
                <a:lnTo>
                  <a:pt x="0" y="0"/>
                </a:lnTo>
                <a:lnTo>
                  <a:pt x="0" y="161925"/>
                </a:lnTo>
                <a:lnTo>
                  <a:pt x="5467985" y="161925"/>
                </a:lnTo>
                <a:lnTo>
                  <a:pt x="546798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5669" y="1247775"/>
            <a:ext cx="1863089" cy="100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5565">
              <a:lnSpc>
                <a:spcPts val="1300"/>
              </a:lnSpc>
              <a:spcBef>
                <a:spcPts val="100"/>
              </a:spcBef>
            </a:pPr>
            <a:r>
              <a:rPr sz="1100" spc="-10" dirty="0">
                <a:latin typeface="Courier New"/>
                <a:cs typeface="Courier New"/>
              </a:rPr>
              <a:t>Region</a:t>
            </a:r>
            <a:endParaRPr sz="1100">
              <a:latin typeface="Courier New"/>
              <a:cs typeface="Courier New"/>
            </a:endParaRPr>
          </a:p>
          <a:p>
            <a:pPr marL="335915" indent="-335915">
              <a:lnSpc>
                <a:spcPts val="1280"/>
              </a:lnSpc>
              <a:buAutoNum type="arabicPlain" startAt="95"/>
              <a:tabLst>
                <a:tab pos="335915" algn="l"/>
              </a:tabLst>
            </a:pPr>
            <a:r>
              <a:rPr sz="1100" spc="-20" dirty="0">
                <a:latin typeface="Courier New"/>
                <a:cs typeface="Courier New"/>
              </a:rPr>
              <a:t>Sub-</a:t>
            </a:r>
            <a:r>
              <a:rPr sz="1100" dirty="0">
                <a:latin typeface="Courier New"/>
                <a:cs typeface="Courier New"/>
              </a:rPr>
              <a:t>Saharan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Africa</a:t>
            </a:r>
            <a:endParaRPr sz="1100">
              <a:latin typeface="Courier New"/>
              <a:cs typeface="Courier New"/>
            </a:endParaRPr>
          </a:p>
          <a:p>
            <a:pPr marL="1513205" indent="-1513205">
              <a:lnSpc>
                <a:spcPts val="1280"/>
              </a:lnSpc>
              <a:buAutoNum type="arabicPlain" startAt="95"/>
              <a:tabLst>
                <a:tab pos="1513205" algn="l"/>
              </a:tabLst>
            </a:pPr>
            <a:r>
              <a:rPr sz="1100" spc="-20" dirty="0">
                <a:latin typeface="Courier New"/>
                <a:cs typeface="Courier New"/>
              </a:rPr>
              <a:t>Asia</a:t>
            </a:r>
            <a:endParaRPr sz="1100">
              <a:latin typeface="Courier New"/>
              <a:cs typeface="Courier New"/>
            </a:endParaRPr>
          </a:p>
          <a:p>
            <a:pPr marL="335915" indent="-335915">
              <a:lnSpc>
                <a:spcPts val="1280"/>
              </a:lnSpc>
              <a:buAutoNum type="arabicPlain" startAt="95"/>
              <a:tabLst>
                <a:tab pos="335915" algn="l"/>
              </a:tabLst>
            </a:pPr>
            <a:r>
              <a:rPr sz="1100" spc="-20" dirty="0">
                <a:latin typeface="Courier New"/>
                <a:cs typeface="Courier New"/>
              </a:rPr>
              <a:t>Sub-</a:t>
            </a:r>
            <a:r>
              <a:rPr sz="1100" dirty="0">
                <a:latin typeface="Courier New"/>
                <a:cs typeface="Courier New"/>
              </a:rPr>
              <a:t>Saharan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Africa</a:t>
            </a:r>
            <a:endParaRPr sz="1100">
              <a:latin typeface="Courier New"/>
              <a:cs typeface="Courier New"/>
            </a:endParaRPr>
          </a:p>
          <a:p>
            <a:pPr marL="756285" indent="-756285">
              <a:lnSpc>
                <a:spcPts val="1280"/>
              </a:lnSpc>
              <a:buAutoNum type="arabicPlain" startAt="95"/>
              <a:tabLst>
                <a:tab pos="756285" algn="l"/>
              </a:tabLst>
            </a:pPr>
            <a:r>
              <a:rPr sz="1100" dirty="0">
                <a:latin typeface="Courier New"/>
                <a:cs typeface="Courier New"/>
              </a:rPr>
              <a:t>North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America</a:t>
            </a:r>
            <a:endParaRPr sz="1100">
              <a:latin typeface="Courier New"/>
              <a:cs typeface="Courier New"/>
            </a:endParaRPr>
          </a:p>
          <a:p>
            <a:pPr marL="335915" indent="-335915">
              <a:lnSpc>
                <a:spcPts val="1300"/>
              </a:lnSpc>
              <a:buAutoNum type="arabicPlain" startAt="95"/>
              <a:tabLst>
                <a:tab pos="335915" algn="l"/>
              </a:tabLst>
            </a:pPr>
            <a:r>
              <a:rPr sz="1100" spc="-20" dirty="0">
                <a:latin typeface="Courier New"/>
                <a:cs typeface="Courier New"/>
              </a:rPr>
              <a:t>Sub-</a:t>
            </a:r>
            <a:r>
              <a:rPr sz="1100" dirty="0">
                <a:latin typeface="Courier New"/>
                <a:cs typeface="Courier New"/>
              </a:rPr>
              <a:t>Saharan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Africa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4055" y="1247775"/>
            <a:ext cx="1022350" cy="100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300"/>
              </a:lnSpc>
              <a:spcBef>
                <a:spcPts val="100"/>
              </a:spcBef>
            </a:pPr>
            <a:r>
              <a:rPr sz="1100" spc="-10" dirty="0">
                <a:latin typeface="Courier New"/>
                <a:cs typeface="Courier New"/>
              </a:rPr>
              <a:t>Country</a:t>
            </a:r>
            <a:endParaRPr sz="1100">
              <a:latin typeface="Courier New"/>
              <a:cs typeface="Courier New"/>
            </a:endParaRPr>
          </a:p>
          <a:p>
            <a:pPr marR="5080" indent="672465" algn="r">
              <a:lnSpc>
                <a:spcPts val="1280"/>
              </a:lnSpc>
              <a:spcBef>
                <a:spcPts val="55"/>
              </a:spcBef>
            </a:pPr>
            <a:r>
              <a:rPr sz="1100" spc="-20" dirty="0">
                <a:latin typeface="Courier New"/>
                <a:cs typeface="Courier New"/>
              </a:rPr>
              <a:t>Mali </a:t>
            </a:r>
            <a:r>
              <a:rPr sz="1100" spc="-10" dirty="0">
                <a:latin typeface="Courier New"/>
                <a:cs typeface="Courier New"/>
              </a:rPr>
              <a:t>Malaysia </a:t>
            </a:r>
            <a:r>
              <a:rPr sz="1100" dirty="0">
                <a:latin typeface="Courier New"/>
                <a:cs typeface="Courier New"/>
              </a:rPr>
              <a:t>Sierra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Leone</a:t>
            </a:r>
            <a:endParaRPr sz="1100">
              <a:latin typeface="Courier New"/>
              <a:cs typeface="Courier New"/>
            </a:endParaRPr>
          </a:p>
          <a:p>
            <a:pPr marL="167640" marR="5080" indent="335915" algn="r">
              <a:lnSpc>
                <a:spcPts val="1280"/>
              </a:lnSpc>
            </a:pPr>
            <a:r>
              <a:rPr sz="1100" spc="-10" dirty="0">
                <a:latin typeface="Courier New"/>
                <a:cs typeface="Courier New"/>
              </a:rPr>
              <a:t>Mexico Mozambique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1447" y="1410334"/>
            <a:ext cx="1106170" cy="84328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R="5080" indent="504190" algn="r">
              <a:lnSpc>
                <a:spcPts val="1280"/>
              </a:lnSpc>
              <a:spcBef>
                <a:spcPts val="175"/>
              </a:spcBef>
            </a:pPr>
            <a:r>
              <a:rPr sz="1100" spc="-10" dirty="0">
                <a:latin typeface="Courier New"/>
                <a:cs typeface="Courier New"/>
              </a:rPr>
              <a:t>Clothes Fruits Vegetables </a:t>
            </a:r>
            <a:r>
              <a:rPr sz="1100" dirty="0">
                <a:latin typeface="Courier New"/>
                <a:cs typeface="Courier New"/>
              </a:rPr>
              <a:t>Personal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Care</a:t>
            </a:r>
            <a:endParaRPr sz="1100">
              <a:latin typeface="Courier New"/>
              <a:cs typeface="Courier New"/>
            </a:endParaRPr>
          </a:p>
          <a:p>
            <a:pPr marR="5080" algn="r">
              <a:lnSpc>
                <a:spcPts val="1245"/>
              </a:lnSpc>
            </a:pPr>
            <a:r>
              <a:rPr sz="1100" spc="-10" dirty="0">
                <a:latin typeface="Courier New"/>
                <a:cs typeface="Courier New"/>
              </a:rPr>
              <a:t>Household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3435" y="1410334"/>
            <a:ext cx="601980" cy="84328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R="5080" indent="83820" algn="just">
              <a:lnSpc>
                <a:spcPts val="1280"/>
              </a:lnSpc>
              <a:spcBef>
                <a:spcPts val="175"/>
              </a:spcBef>
            </a:pPr>
            <a:r>
              <a:rPr sz="1100" spc="-10" dirty="0">
                <a:latin typeface="Courier New"/>
                <a:cs typeface="Courier New"/>
              </a:rPr>
              <a:t>Online Offline Offline Offline Offline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2393950"/>
            <a:ext cx="5889625" cy="1625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253365">
              <a:lnSpc>
                <a:spcPts val="1240"/>
              </a:lnSpc>
              <a:tabLst>
                <a:tab pos="1598930" algn="l"/>
                <a:tab pos="2691765" algn="l"/>
                <a:tab pos="3616960" algn="l"/>
                <a:tab pos="4542155" algn="l"/>
                <a:tab pos="5551170" algn="l"/>
              </a:tabLst>
            </a:pPr>
            <a:r>
              <a:rPr sz="1100" dirty="0">
                <a:latin typeface="Courier New"/>
                <a:cs typeface="Courier New"/>
              </a:rPr>
              <a:t>Order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Priority</a:t>
            </a:r>
            <a:r>
              <a:rPr sz="1100" dirty="0">
                <a:latin typeface="Courier New"/>
                <a:cs typeface="Courier New"/>
              </a:rPr>
              <a:t>	Order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Date</a:t>
            </a:r>
            <a:r>
              <a:rPr sz="1100" dirty="0">
                <a:latin typeface="Courier New"/>
                <a:cs typeface="Courier New"/>
              </a:rPr>
              <a:t>	Order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ID</a:t>
            </a:r>
            <a:r>
              <a:rPr sz="1100" dirty="0">
                <a:latin typeface="Courier New"/>
                <a:cs typeface="Courier New"/>
              </a:rPr>
              <a:t>	Ship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Date</a:t>
            </a:r>
            <a:r>
              <a:rPr sz="1100" dirty="0">
                <a:latin typeface="Courier New"/>
                <a:cs typeface="Courier New"/>
              </a:rPr>
              <a:t>	Units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Sold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20" dirty="0">
                <a:latin typeface="Courier New"/>
                <a:cs typeface="Courier New"/>
              </a:rPr>
              <a:t>Unit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2556510"/>
            <a:ext cx="685165" cy="1625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  <a:tabLst>
                <a:tab pos="589280" algn="l"/>
              </a:tabLst>
            </a:pPr>
            <a:r>
              <a:rPr sz="1100" spc="-10" dirty="0">
                <a:latin typeface="Courier New"/>
                <a:cs typeface="Courier New"/>
              </a:rPr>
              <a:t>Price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50" dirty="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2719070"/>
            <a:ext cx="5384165" cy="161925"/>
          </a:xfrm>
          <a:custGeom>
            <a:avLst/>
            <a:gdLst/>
            <a:ahLst/>
            <a:cxnLst/>
            <a:rect l="l" t="t" r="r" b="b"/>
            <a:pathLst>
              <a:path w="5384165" h="161925">
                <a:moveTo>
                  <a:pt x="5384165" y="0"/>
                </a:moveTo>
                <a:lnTo>
                  <a:pt x="0" y="0"/>
                </a:lnTo>
                <a:lnTo>
                  <a:pt x="0" y="161925"/>
                </a:lnTo>
                <a:lnTo>
                  <a:pt x="5384165" y="161925"/>
                </a:lnTo>
                <a:lnTo>
                  <a:pt x="53841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5669" y="2696209"/>
            <a:ext cx="53955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1681480" algn="l"/>
                <a:tab pos="2606675" algn="l"/>
                <a:tab pos="3700145" algn="l"/>
                <a:tab pos="5129530" algn="l"/>
              </a:tabLst>
            </a:pPr>
            <a:r>
              <a:rPr sz="1100" spc="-25" dirty="0">
                <a:latin typeface="Courier New"/>
                <a:cs typeface="Courier New"/>
              </a:rPr>
              <a:t>95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50" dirty="0">
                <a:latin typeface="Courier New"/>
                <a:cs typeface="Courier New"/>
              </a:rPr>
              <a:t>M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7/26/2011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512878119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9/3/2011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25" dirty="0">
                <a:latin typeface="Courier New"/>
                <a:cs typeface="Courier New"/>
              </a:rPr>
              <a:t>888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2881629"/>
            <a:ext cx="517525" cy="1625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spc="-10" dirty="0">
                <a:latin typeface="Courier New"/>
                <a:cs typeface="Courier New"/>
              </a:rPr>
              <a:t>109.28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3044189"/>
            <a:ext cx="5384165" cy="161925"/>
          </a:xfrm>
          <a:custGeom>
            <a:avLst/>
            <a:gdLst/>
            <a:ahLst/>
            <a:cxnLst/>
            <a:rect l="l" t="t" r="r" b="b"/>
            <a:pathLst>
              <a:path w="5384165" h="161925">
                <a:moveTo>
                  <a:pt x="5384165" y="0"/>
                </a:moveTo>
                <a:lnTo>
                  <a:pt x="0" y="0"/>
                </a:lnTo>
                <a:lnTo>
                  <a:pt x="0" y="161925"/>
                </a:lnTo>
                <a:lnTo>
                  <a:pt x="5384165" y="161925"/>
                </a:lnTo>
                <a:lnTo>
                  <a:pt x="53841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15669" y="3021330"/>
            <a:ext cx="53955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1597660" algn="l"/>
                <a:tab pos="2606675" algn="l"/>
                <a:tab pos="3531870" algn="l"/>
                <a:tab pos="5045710" algn="l"/>
              </a:tabLst>
            </a:pPr>
            <a:r>
              <a:rPr sz="1100" spc="-25" dirty="0">
                <a:latin typeface="Courier New"/>
                <a:cs typeface="Courier New"/>
              </a:rPr>
              <a:t>96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50" dirty="0">
                <a:latin typeface="Courier New"/>
                <a:cs typeface="Courier New"/>
              </a:rPr>
              <a:t>L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11/11/2011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810711038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12/28/2011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20" dirty="0">
                <a:latin typeface="Courier New"/>
                <a:cs typeface="Courier New"/>
              </a:rPr>
              <a:t>6267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400" y="3206750"/>
            <a:ext cx="348615" cy="1625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spc="-20" dirty="0">
                <a:latin typeface="Courier New"/>
                <a:cs typeface="Courier New"/>
              </a:rPr>
              <a:t>9.33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3369309"/>
            <a:ext cx="5384165" cy="161925"/>
          </a:xfrm>
          <a:custGeom>
            <a:avLst/>
            <a:gdLst/>
            <a:ahLst/>
            <a:cxnLst/>
            <a:rect l="l" t="t" r="r" b="b"/>
            <a:pathLst>
              <a:path w="5384165" h="161925">
                <a:moveTo>
                  <a:pt x="5384165" y="0"/>
                </a:moveTo>
                <a:lnTo>
                  <a:pt x="0" y="0"/>
                </a:lnTo>
                <a:lnTo>
                  <a:pt x="0" y="161925"/>
                </a:lnTo>
                <a:lnTo>
                  <a:pt x="5384165" y="161925"/>
                </a:lnTo>
                <a:lnTo>
                  <a:pt x="53841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15669" y="3346450"/>
            <a:ext cx="53955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1765935" algn="l"/>
                <a:tab pos="2606675" algn="l"/>
                <a:tab pos="3615690" algn="l"/>
                <a:tab pos="5045710" algn="l"/>
              </a:tabLst>
            </a:pPr>
            <a:r>
              <a:rPr sz="1100" spc="-25" dirty="0">
                <a:latin typeface="Courier New"/>
                <a:cs typeface="Courier New"/>
              </a:rPr>
              <a:t>97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50" dirty="0">
                <a:latin typeface="Courier New"/>
                <a:cs typeface="Courier New"/>
              </a:rPr>
              <a:t>C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6/1/2016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728815257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6/29/2016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20" dirty="0">
                <a:latin typeface="Courier New"/>
                <a:cs typeface="Courier New"/>
              </a:rPr>
              <a:t>1485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400" y="3531870"/>
            <a:ext cx="517525" cy="1625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spc="-10" dirty="0">
                <a:latin typeface="Courier New"/>
                <a:cs typeface="Courier New"/>
              </a:rPr>
              <a:t>154.06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400" y="3694429"/>
            <a:ext cx="5384165" cy="161925"/>
          </a:xfrm>
          <a:custGeom>
            <a:avLst/>
            <a:gdLst/>
            <a:ahLst/>
            <a:cxnLst/>
            <a:rect l="l" t="t" r="r" b="b"/>
            <a:pathLst>
              <a:path w="5384165" h="161925">
                <a:moveTo>
                  <a:pt x="5384165" y="0"/>
                </a:moveTo>
                <a:lnTo>
                  <a:pt x="0" y="0"/>
                </a:lnTo>
                <a:lnTo>
                  <a:pt x="0" y="161925"/>
                </a:lnTo>
                <a:lnTo>
                  <a:pt x="5384165" y="161925"/>
                </a:lnTo>
                <a:lnTo>
                  <a:pt x="53841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15669" y="3671570"/>
            <a:ext cx="53955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1681480" algn="l"/>
                <a:tab pos="2606675" algn="l"/>
                <a:tab pos="3700145" algn="l"/>
                <a:tab pos="5045710" algn="l"/>
              </a:tabLst>
            </a:pPr>
            <a:r>
              <a:rPr sz="1100" spc="-25" dirty="0">
                <a:latin typeface="Courier New"/>
                <a:cs typeface="Courier New"/>
              </a:rPr>
              <a:t>98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50" dirty="0">
                <a:latin typeface="Courier New"/>
                <a:cs typeface="Courier New"/>
              </a:rPr>
              <a:t>M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7/30/2015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559427106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8/8/2015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20" dirty="0">
                <a:latin typeface="Courier New"/>
                <a:cs typeface="Courier New"/>
              </a:rPr>
              <a:t>5767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4400" y="3856990"/>
            <a:ext cx="432434" cy="1625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spc="-10" dirty="0">
                <a:latin typeface="Courier New"/>
                <a:cs typeface="Courier New"/>
              </a:rPr>
              <a:t>81.73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400" y="4019550"/>
            <a:ext cx="5384165" cy="161925"/>
          </a:xfrm>
          <a:custGeom>
            <a:avLst/>
            <a:gdLst/>
            <a:ahLst/>
            <a:cxnLst/>
            <a:rect l="l" t="t" r="r" b="b"/>
            <a:pathLst>
              <a:path w="5384165" h="161925">
                <a:moveTo>
                  <a:pt x="5384165" y="0"/>
                </a:moveTo>
                <a:lnTo>
                  <a:pt x="0" y="0"/>
                </a:lnTo>
                <a:lnTo>
                  <a:pt x="0" y="161925"/>
                </a:lnTo>
                <a:lnTo>
                  <a:pt x="5384165" y="161925"/>
                </a:lnTo>
                <a:lnTo>
                  <a:pt x="53841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15669" y="3996690"/>
            <a:ext cx="53955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1681480" algn="l"/>
                <a:tab pos="2606675" algn="l"/>
                <a:tab pos="3615690" algn="l"/>
                <a:tab pos="5045710" algn="l"/>
              </a:tabLst>
            </a:pPr>
            <a:r>
              <a:rPr sz="1100" spc="-25" dirty="0">
                <a:latin typeface="Courier New"/>
                <a:cs typeface="Courier New"/>
              </a:rPr>
              <a:t>99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50" dirty="0">
                <a:latin typeface="Courier New"/>
                <a:cs typeface="Courier New"/>
              </a:rPr>
              <a:t>L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2/10/2012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665095412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2/15/2012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20" dirty="0">
                <a:latin typeface="Courier New"/>
                <a:cs typeface="Courier New"/>
              </a:rPr>
              <a:t>5367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4400" y="4182109"/>
            <a:ext cx="51752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spc="-10" dirty="0">
                <a:latin typeface="Courier New"/>
                <a:cs typeface="Courier New"/>
              </a:rPr>
              <a:t>668.27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914400" y="4493259"/>
          <a:ext cx="4543423" cy="972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850">
                <a:tc gridSpan="3">
                  <a:txBody>
                    <a:bodyPr/>
                    <a:lstStyle/>
                    <a:p>
                      <a:pPr marR="76200" algn="r">
                        <a:lnSpc>
                          <a:spcPts val="1215"/>
                        </a:lnSpc>
                        <a:tabLst>
                          <a:tab pos="924560" algn="l"/>
                        </a:tabLst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Unit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20" dirty="0">
                          <a:latin typeface="Courier New"/>
                          <a:cs typeface="Courier New"/>
                        </a:rPr>
                        <a:t>Cost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Total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Revenue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R="76200" algn="r">
                        <a:lnSpc>
                          <a:spcPts val="1240"/>
                        </a:lnSpc>
                        <a:tabLst>
                          <a:tab pos="672465" algn="l"/>
                          <a:tab pos="1681480" algn="l"/>
                        </a:tabLst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95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20" dirty="0">
                          <a:latin typeface="Courier New"/>
                          <a:cs typeface="Courier New"/>
                        </a:rPr>
                        <a:t>35.84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97040.64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215"/>
                        </a:lnSpc>
                        <a:tabLst>
                          <a:tab pos="1009015" algn="l"/>
                        </a:tabLst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Total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20" dirty="0">
                          <a:latin typeface="Courier New"/>
                          <a:cs typeface="Courier New"/>
                        </a:rPr>
                        <a:t>Cost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Total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Profit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>
                        <a:lnSpc>
                          <a:spcPts val="1240"/>
                        </a:lnSpc>
                        <a:tabLst>
                          <a:tab pos="1177290" algn="l"/>
                        </a:tabLst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31825.92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65214.72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96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ts val="118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6.92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58471.11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43367.64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15103.47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97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90.93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228779.10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135031.05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93748.05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98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56.67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471336.91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326815.89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144521.02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99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502.54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3586605.09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2697132.18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889472.91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902969" y="5572125"/>
            <a:ext cx="8667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df.columns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4400" y="5885179"/>
            <a:ext cx="5384165" cy="1625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35"/>
              </a:lnSpc>
            </a:pPr>
            <a:r>
              <a:rPr sz="1100" spc="-10" dirty="0">
                <a:latin typeface="Courier New"/>
                <a:cs typeface="Courier New"/>
              </a:rPr>
              <a:t>Index(['Region',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'Country',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'Item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Type',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'Sales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Channel',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'Order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4400" y="6047740"/>
            <a:ext cx="854075" cy="1625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35"/>
              </a:lnSpc>
            </a:pPr>
            <a:r>
              <a:rPr sz="1100" spc="-10" dirty="0">
                <a:latin typeface="Courier New"/>
                <a:cs typeface="Courier New"/>
              </a:rPr>
              <a:t>Priority',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4400" y="6210300"/>
            <a:ext cx="5467985" cy="1625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589915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'Order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Date',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'Order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ID',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'Ship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Date',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'Units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Sold',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'Unit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4400" y="6372859"/>
            <a:ext cx="601345" cy="1625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35"/>
              </a:lnSpc>
            </a:pPr>
            <a:r>
              <a:rPr sz="1100" spc="-10" dirty="0">
                <a:latin typeface="Courier New"/>
                <a:cs typeface="Courier New"/>
              </a:rPr>
              <a:t>Price',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4400" y="6535419"/>
            <a:ext cx="5636895" cy="1625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589915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'Unit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Cost',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'Total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Revenue',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'Total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Cost',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'Total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Profit'],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14400" y="6697980"/>
            <a:ext cx="177990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505459">
              <a:lnSpc>
                <a:spcPts val="1235"/>
              </a:lnSpc>
            </a:pPr>
            <a:r>
              <a:rPr sz="1100" spc="-10" dirty="0">
                <a:latin typeface="Courier New"/>
                <a:cs typeface="Courier New"/>
              </a:rPr>
              <a:t>dtype='object')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2969" y="6964044"/>
            <a:ext cx="6985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type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(df)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4400" y="7277100"/>
            <a:ext cx="228409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35"/>
              </a:lnSpc>
            </a:pPr>
            <a:r>
              <a:rPr sz="1100" spc="-10" dirty="0">
                <a:latin typeface="Courier New"/>
                <a:cs typeface="Courier New"/>
              </a:rPr>
              <a:t>pandas.core.frame.DataFrame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2969" y="7543165"/>
            <a:ext cx="4317365" cy="122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sz="110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Preprocessing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1035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'Order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Date'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pd.to_datetime(df[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'Order</a:t>
            </a:r>
            <a:r>
              <a:rPr sz="1100" spc="-4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Date'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])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'Ship</a:t>
            </a:r>
            <a:r>
              <a:rPr sz="1100" spc="-4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Date'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pd.to_datetime(df[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'Ship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Date'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Missing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Value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(df.isnull().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sum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())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48360" y="914400"/>
            <a:ext cx="6076315" cy="7911465"/>
          </a:xfrm>
          <a:custGeom>
            <a:avLst/>
            <a:gdLst/>
            <a:ahLst/>
            <a:cxnLst/>
            <a:rect l="l" t="t" r="r" b="b"/>
            <a:pathLst>
              <a:path w="6076315" h="7911465">
                <a:moveTo>
                  <a:pt x="0" y="1904"/>
                </a:moveTo>
                <a:lnTo>
                  <a:pt x="6076315" y="1904"/>
                </a:lnTo>
              </a:path>
              <a:path w="6076315" h="7911465">
                <a:moveTo>
                  <a:pt x="6075045" y="0"/>
                </a:moveTo>
                <a:lnTo>
                  <a:pt x="6075045" y="356234"/>
                </a:lnTo>
              </a:path>
              <a:path w="6076315" h="7911465">
                <a:moveTo>
                  <a:pt x="1905" y="356234"/>
                </a:moveTo>
                <a:lnTo>
                  <a:pt x="1905" y="0"/>
                </a:lnTo>
              </a:path>
              <a:path w="6076315" h="7911465">
                <a:moveTo>
                  <a:pt x="6075045" y="229234"/>
                </a:moveTo>
                <a:lnTo>
                  <a:pt x="6075045" y="4680585"/>
                </a:lnTo>
              </a:path>
              <a:path w="6076315" h="7911465">
                <a:moveTo>
                  <a:pt x="1905" y="4680585"/>
                </a:moveTo>
                <a:lnTo>
                  <a:pt x="1905" y="229234"/>
                </a:lnTo>
              </a:path>
              <a:path w="6076315" h="7911465">
                <a:moveTo>
                  <a:pt x="6075045" y="4553585"/>
                </a:moveTo>
                <a:lnTo>
                  <a:pt x="6075045" y="4970145"/>
                </a:lnTo>
              </a:path>
              <a:path w="6076315" h="7911465">
                <a:moveTo>
                  <a:pt x="1905" y="4970145"/>
                </a:moveTo>
                <a:lnTo>
                  <a:pt x="1905" y="4553585"/>
                </a:lnTo>
              </a:path>
              <a:path w="6076315" h="7911465">
                <a:moveTo>
                  <a:pt x="6075045" y="4843145"/>
                </a:moveTo>
                <a:lnTo>
                  <a:pt x="6075045" y="6072505"/>
                </a:lnTo>
              </a:path>
              <a:path w="6076315" h="7911465">
                <a:moveTo>
                  <a:pt x="1905" y="6072505"/>
                </a:moveTo>
                <a:lnTo>
                  <a:pt x="1905" y="4843145"/>
                </a:lnTo>
              </a:path>
              <a:path w="6076315" h="7911465">
                <a:moveTo>
                  <a:pt x="6075045" y="5945505"/>
                </a:moveTo>
                <a:lnTo>
                  <a:pt x="6075045" y="6362065"/>
                </a:lnTo>
              </a:path>
              <a:path w="6076315" h="7911465">
                <a:moveTo>
                  <a:pt x="1905" y="6362065"/>
                </a:moveTo>
                <a:lnTo>
                  <a:pt x="1905" y="5945505"/>
                </a:lnTo>
              </a:path>
              <a:path w="6076315" h="7911465">
                <a:moveTo>
                  <a:pt x="6075045" y="6235065"/>
                </a:moveTo>
                <a:lnTo>
                  <a:pt x="6075045" y="6651625"/>
                </a:lnTo>
              </a:path>
              <a:path w="6076315" h="7911465">
                <a:moveTo>
                  <a:pt x="1905" y="6651625"/>
                </a:moveTo>
                <a:lnTo>
                  <a:pt x="1905" y="6235065"/>
                </a:lnTo>
              </a:path>
              <a:path w="6076315" h="7911465">
                <a:moveTo>
                  <a:pt x="6075045" y="6524625"/>
                </a:moveTo>
                <a:lnTo>
                  <a:pt x="6075045" y="6941184"/>
                </a:lnTo>
              </a:path>
              <a:path w="6076315" h="7911465">
                <a:moveTo>
                  <a:pt x="1905" y="6941184"/>
                </a:moveTo>
                <a:lnTo>
                  <a:pt x="1905" y="6524625"/>
                </a:lnTo>
              </a:path>
              <a:path w="6076315" h="7911465">
                <a:moveTo>
                  <a:pt x="6075045" y="6814184"/>
                </a:moveTo>
                <a:lnTo>
                  <a:pt x="6075045" y="7393305"/>
                </a:lnTo>
              </a:path>
              <a:path w="6076315" h="7911465">
                <a:moveTo>
                  <a:pt x="1905" y="7393305"/>
                </a:moveTo>
                <a:lnTo>
                  <a:pt x="1905" y="6814184"/>
                </a:lnTo>
              </a:path>
              <a:path w="6076315" h="7911465">
                <a:moveTo>
                  <a:pt x="6075045" y="7266305"/>
                </a:moveTo>
                <a:lnTo>
                  <a:pt x="6075045" y="7682865"/>
                </a:lnTo>
              </a:path>
              <a:path w="6076315" h="7911465">
                <a:moveTo>
                  <a:pt x="1905" y="7682865"/>
                </a:moveTo>
                <a:lnTo>
                  <a:pt x="1905" y="7266305"/>
                </a:lnTo>
              </a:path>
              <a:path w="6076315" h="7911465">
                <a:moveTo>
                  <a:pt x="6075045" y="7555865"/>
                </a:moveTo>
                <a:lnTo>
                  <a:pt x="6075045" y="7911465"/>
                </a:lnTo>
              </a:path>
              <a:path w="6076315" h="7911465">
                <a:moveTo>
                  <a:pt x="6076315" y="7910195"/>
                </a:moveTo>
                <a:lnTo>
                  <a:pt x="0" y="7910195"/>
                </a:lnTo>
              </a:path>
              <a:path w="6076315" h="7911465">
                <a:moveTo>
                  <a:pt x="1905" y="7911465"/>
                </a:moveTo>
                <a:lnTo>
                  <a:pt x="1905" y="7555865"/>
                </a:lnTo>
              </a:path>
              <a:path w="6076315" h="7911465">
                <a:moveTo>
                  <a:pt x="0" y="1904"/>
                </a:moveTo>
                <a:lnTo>
                  <a:pt x="6076315" y="1904"/>
                </a:lnTo>
              </a:path>
              <a:path w="6076315" h="7911465">
                <a:moveTo>
                  <a:pt x="6075045" y="0"/>
                </a:moveTo>
                <a:lnTo>
                  <a:pt x="6075045" y="356234"/>
                </a:lnTo>
              </a:path>
              <a:path w="6076315" h="7911465">
                <a:moveTo>
                  <a:pt x="1905" y="356234"/>
                </a:moveTo>
                <a:lnTo>
                  <a:pt x="1905" y="0"/>
                </a:lnTo>
              </a:path>
              <a:path w="6076315" h="7911465">
                <a:moveTo>
                  <a:pt x="6075045" y="229234"/>
                </a:moveTo>
                <a:lnTo>
                  <a:pt x="6075045" y="4680585"/>
                </a:lnTo>
              </a:path>
              <a:path w="6076315" h="7911465">
                <a:moveTo>
                  <a:pt x="1905" y="4680585"/>
                </a:moveTo>
                <a:lnTo>
                  <a:pt x="1905" y="229234"/>
                </a:lnTo>
              </a:path>
              <a:path w="6076315" h="7911465">
                <a:moveTo>
                  <a:pt x="6075045" y="4553585"/>
                </a:moveTo>
                <a:lnTo>
                  <a:pt x="6075045" y="4970145"/>
                </a:lnTo>
              </a:path>
              <a:path w="6076315" h="7911465">
                <a:moveTo>
                  <a:pt x="1905" y="4970145"/>
                </a:moveTo>
                <a:lnTo>
                  <a:pt x="1905" y="4553585"/>
                </a:lnTo>
              </a:path>
              <a:path w="6076315" h="7911465">
                <a:moveTo>
                  <a:pt x="6075045" y="4843145"/>
                </a:moveTo>
                <a:lnTo>
                  <a:pt x="6075045" y="6072505"/>
                </a:lnTo>
              </a:path>
              <a:path w="6076315" h="7911465">
                <a:moveTo>
                  <a:pt x="1905" y="6072505"/>
                </a:moveTo>
                <a:lnTo>
                  <a:pt x="1905" y="4843145"/>
                </a:lnTo>
              </a:path>
              <a:path w="6076315" h="7911465">
                <a:moveTo>
                  <a:pt x="6075045" y="5945505"/>
                </a:moveTo>
                <a:lnTo>
                  <a:pt x="6075045" y="6362065"/>
                </a:lnTo>
              </a:path>
              <a:path w="6076315" h="7911465">
                <a:moveTo>
                  <a:pt x="1905" y="6362065"/>
                </a:moveTo>
                <a:lnTo>
                  <a:pt x="1905" y="5945505"/>
                </a:lnTo>
              </a:path>
              <a:path w="6076315" h="7911465">
                <a:moveTo>
                  <a:pt x="6075045" y="6235065"/>
                </a:moveTo>
                <a:lnTo>
                  <a:pt x="6075045" y="6651625"/>
                </a:lnTo>
              </a:path>
              <a:path w="6076315" h="7911465">
                <a:moveTo>
                  <a:pt x="1905" y="6651625"/>
                </a:moveTo>
                <a:lnTo>
                  <a:pt x="1905" y="6235065"/>
                </a:lnTo>
              </a:path>
              <a:path w="6076315" h="7911465">
                <a:moveTo>
                  <a:pt x="6075045" y="6524625"/>
                </a:moveTo>
                <a:lnTo>
                  <a:pt x="6075045" y="6941184"/>
                </a:lnTo>
              </a:path>
              <a:path w="6076315" h="7911465">
                <a:moveTo>
                  <a:pt x="1905" y="6941184"/>
                </a:moveTo>
                <a:lnTo>
                  <a:pt x="1905" y="6524625"/>
                </a:lnTo>
              </a:path>
              <a:path w="6076315" h="7911465">
                <a:moveTo>
                  <a:pt x="6075045" y="6814184"/>
                </a:moveTo>
                <a:lnTo>
                  <a:pt x="6075045" y="7393305"/>
                </a:lnTo>
              </a:path>
              <a:path w="6076315" h="7911465">
                <a:moveTo>
                  <a:pt x="1905" y="7393305"/>
                </a:moveTo>
                <a:lnTo>
                  <a:pt x="1905" y="6814184"/>
                </a:lnTo>
              </a:path>
              <a:path w="6076315" h="7911465">
                <a:moveTo>
                  <a:pt x="6075045" y="7266305"/>
                </a:moveTo>
                <a:lnTo>
                  <a:pt x="6075045" y="7682865"/>
                </a:lnTo>
              </a:path>
              <a:path w="6076315" h="7911465">
                <a:moveTo>
                  <a:pt x="1905" y="7682865"/>
                </a:moveTo>
                <a:lnTo>
                  <a:pt x="1905" y="7266305"/>
                </a:lnTo>
              </a:path>
              <a:path w="6076315" h="7911465">
                <a:moveTo>
                  <a:pt x="6075045" y="7555865"/>
                </a:moveTo>
                <a:lnTo>
                  <a:pt x="6075045" y="7911465"/>
                </a:lnTo>
              </a:path>
              <a:path w="6076315" h="7911465">
                <a:moveTo>
                  <a:pt x="6076315" y="7910195"/>
                </a:moveTo>
                <a:lnTo>
                  <a:pt x="0" y="7910195"/>
                </a:lnTo>
              </a:path>
              <a:path w="6076315" h="7911465">
                <a:moveTo>
                  <a:pt x="1905" y="7911465"/>
                </a:moveTo>
                <a:lnTo>
                  <a:pt x="1905" y="7555865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7961630"/>
            <a:chOff x="847725" y="913764"/>
            <a:chExt cx="6076950" cy="796163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7961630"/>
            </a:xfrm>
            <a:custGeom>
              <a:avLst/>
              <a:gdLst/>
              <a:ahLst/>
              <a:cxnLst/>
              <a:rect l="l" t="t" r="r" b="b"/>
              <a:pathLst>
                <a:path w="6076950" h="7961630">
                  <a:moveTo>
                    <a:pt x="6076950" y="0"/>
                  </a:moveTo>
                  <a:lnTo>
                    <a:pt x="0" y="0"/>
                  </a:lnTo>
                  <a:lnTo>
                    <a:pt x="0" y="2505087"/>
                  </a:lnTo>
                  <a:lnTo>
                    <a:pt x="0" y="2505710"/>
                  </a:lnTo>
                  <a:lnTo>
                    <a:pt x="0" y="7961630"/>
                  </a:lnTo>
                  <a:lnTo>
                    <a:pt x="6076950" y="7961630"/>
                  </a:lnTo>
                  <a:lnTo>
                    <a:pt x="6076950" y="2505087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1598295" cy="161925"/>
            </a:xfrm>
            <a:custGeom>
              <a:avLst/>
              <a:gdLst/>
              <a:ahLst/>
              <a:cxnLst/>
              <a:rect l="l" t="t" r="r" b="b"/>
              <a:pathLst>
                <a:path w="1598295" h="161925">
                  <a:moveTo>
                    <a:pt x="159829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1598295" y="161925"/>
                  </a:lnTo>
                  <a:lnTo>
                    <a:pt x="159829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16759" y="958215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144269"/>
            <a:ext cx="1598295" cy="161925"/>
          </a:xfrm>
          <a:custGeom>
            <a:avLst/>
            <a:gdLst/>
            <a:ahLst/>
            <a:cxnLst/>
            <a:rect l="l" t="t" r="r" b="b"/>
            <a:pathLst>
              <a:path w="1598295" h="161925">
                <a:moveTo>
                  <a:pt x="1598295" y="0"/>
                </a:moveTo>
                <a:lnTo>
                  <a:pt x="0" y="0"/>
                </a:lnTo>
                <a:lnTo>
                  <a:pt x="0" y="161925"/>
                </a:lnTo>
                <a:lnTo>
                  <a:pt x="1598295" y="161925"/>
                </a:lnTo>
                <a:lnTo>
                  <a:pt x="15982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16759" y="1120775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1306830"/>
            <a:ext cx="1598295" cy="161925"/>
          </a:xfrm>
          <a:custGeom>
            <a:avLst/>
            <a:gdLst/>
            <a:ahLst/>
            <a:cxnLst/>
            <a:rect l="l" t="t" r="r" b="b"/>
            <a:pathLst>
              <a:path w="1598295" h="161925">
                <a:moveTo>
                  <a:pt x="1598295" y="0"/>
                </a:moveTo>
                <a:lnTo>
                  <a:pt x="0" y="0"/>
                </a:lnTo>
                <a:lnTo>
                  <a:pt x="0" y="161925"/>
                </a:lnTo>
                <a:lnTo>
                  <a:pt x="1598295" y="161925"/>
                </a:lnTo>
                <a:lnTo>
                  <a:pt x="15982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16759" y="1283334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1469389"/>
            <a:ext cx="1598295" cy="161925"/>
          </a:xfrm>
          <a:custGeom>
            <a:avLst/>
            <a:gdLst/>
            <a:ahLst/>
            <a:cxnLst/>
            <a:rect l="l" t="t" r="r" b="b"/>
            <a:pathLst>
              <a:path w="1598295" h="161925">
                <a:moveTo>
                  <a:pt x="1598295" y="0"/>
                </a:moveTo>
                <a:lnTo>
                  <a:pt x="0" y="0"/>
                </a:lnTo>
                <a:lnTo>
                  <a:pt x="0" y="161925"/>
                </a:lnTo>
                <a:lnTo>
                  <a:pt x="1598295" y="161925"/>
                </a:lnTo>
                <a:lnTo>
                  <a:pt x="15982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16759" y="1445894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1631950"/>
            <a:ext cx="1598295" cy="161925"/>
          </a:xfrm>
          <a:custGeom>
            <a:avLst/>
            <a:gdLst/>
            <a:ahLst/>
            <a:cxnLst/>
            <a:rect l="l" t="t" r="r" b="b"/>
            <a:pathLst>
              <a:path w="1598295" h="161925">
                <a:moveTo>
                  <a:pt x="1598295" y="0"/>
                </a:moveTo>
                <a:lnTo>
                  <a:pt x="0" y="0"/>
                </a:lnTo>
                <a:lnTo>
                  <a:pt x="0" y="161925"/>
                </a:lnTo>
                <a:lnTo>
                  <a:pt x="1598295" y="161925"/>
                </a:lnTo>
                <a:lnTo>
                  <a:pt x="15982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16759" y="1608455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1794510"/>
            <a:ext cx="1598295" cy="161925"/>
          </a:xfrm>
          <a:custGeom>
            <a:avLst/>
            <a:gdLst/>
            <a:ahLst/>
            <a:cxnLst/>
            <a:rect l="l" t="t" r="r" b="b"/>
            <a:pathLst>
              <a:path w="1598295" h="161925">
                <a:moveTo>
                  <a:pt x="1598295" y="0"/>
                </a:moveTo>
                <a:lnTo>
                  <a:pt x="0" y="0"/>
                </a:lnTo>
                <a:lnTo>
                  <a:pt x="0" y="161925"/>
                </a:lnTo>
                <a:lnTo>
                  <a:pt x="1598295" y="161925"/>
                </a:lnTo>
                <a:lnTo>
                  <a:pt x="15982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16759" y="1771015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1957070"/>
            <a:ext cx="1598295" cy="161925"/>
          </a:xfrm>
          <a:custGeom>
            <a:avLst/>
            <a:gdLst/>
            <a:ahLst/>
            <a:cxnLst/>
            <a:rect l="l" t="t" r="r" b="b"/>
            <a:pathLst>
              <a:path w="1598295" h="161925">
                <a:moveTo>
                  <a:pt x="1598295" y="0"/>
                </a:moveTo>
                <a:lnTo>
                  <a:pt x="0" y="0"/>
                </a:lnTo>
                <a:lnTo>
                  <a:pt x="0" y="161925"/>
                </a:lnTo>
                <a:lnTo>
                  <a:pt x="1598295" y="161925"/>
                </a:lnTo>
                <a:lnTo>
                  <a:pt x="15982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16759" y="1933575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400" y="2119629"/>
            <a:ext cx="1598295" cy="161925"/>
          </a:xfrm>
          <a:custGeom>
            <a:avLst/>
            <a:gdLst/>
            <a:ahLst/>
            <a:cxnLst/>
            <a:rect l="l" t="t" r="r" b="b"/>
            <a:pathLst>
              <a:path w="1598295" h="161925">
                <a:moveTo>
                  <a:pt x="1598295" y="0"/>
                </a:moveTo>
                <a:lnTo>
                  <a:pt x="0" y="0"/>
                </a:lnTo>
                <a:lnTo>
                  <a:pt x="0" y="161925"/>
                </a:lnTo>
                <a:lnTo>
                  <a:pt x="1598295" y="161925"/>
                </a:lnTo>
                <a:lnTo>
                  <a:pt x="15982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16759" y="2096134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4400" y="2282189"/>
            <a:ext cx="1598295" cy="161925"/>
          </a:xfrm>
          <a:custGeom>
            <a:avLst/>
            <a:gdLst/>
            <a:ahLst/>
            <a:cxnLst/>
            <a:rect l="l" t="t" r="r" b="b"/>
            <a:pathLst>
              <a:path w="1598295" h="161925">
                <a:moveTo>
                  <a:pt x="1598295" y="0"/>
                </a:moveTo>
                <a:lnTo>
                  <a:pt x="0" y="0"/>
                </a:lnTo>
                <a:lnTo>
                  <a:pt x="0" y="161925"/>
                </a:lnTo>
                <a:lnTo>
                  <a:pt x="1598295" y="161925"/>
                </a:lnTo>
                <a:lnTo>
                  <a:pt x="15982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16759" y="2258694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400" y="2444750"/>
            <a:ext cx="1598295" cy="161925"/>
          </a:xfrm>
          <a:custGeom>
            <a:avLst/>
            <a:gdLst/>
            <a:ahLst/>
            <a:cxnLst/>
            <a:rect l="l" t="t" r="r" b="b"/>
            <a:pathLst>
              <a:path w="1598295" h="161925">
                <a:moveTo>
                  <a:pt x="1598295" y="0"/>
                </a:moveTo>
                <a:lnTo>
                  <a:pt x="0" y="0"/>
                </a:lnTo>
                <a:lnTo>
                  <a:pt x="0" y="161925"/>
                </a:lnTo>
                <a:lnTo>
                  <a:pt x="1598295" y="161925"/>
                </a:lnTo>
                <a:lnTo>
                  <a:pt x="15982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16759" y="2421255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4400" y="2607310"/>
            <a:ext cx="1598295" cy="161925"/>
          </a:xfrm>
          <a:custGeom>
            <a:avLst/>
            <a:gdLst/>
            <a:ahLst/>
            <a:cxnLst/>
            <a:rect l="l" t="t" r="r" b="b"/>
            <a:pathLst>
              <a:path w="1598295" h="161925">
                <a:moveTo>
                  <a:pt x="1598295" y="0"/>
                </a:moveTo>
                <a:lnTo>
                  <a:pt x="0" y="0"/>
                </a:lnTo>
                <a:lnTo>
                  <a:pt x="0" y="161925"/>
                </a:lnTo>
                <a:lnTo>
                  <a:pt x="1598295" y="161925"/>
                </a:lnTo>
                <a:lnTo>
                  <a:pt x="15982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16759" y="2583815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4400" y="2769870"/>
            <a:ext cx="1598295" cy="161925"/>
          </a:xfrm>
          <a:custGeom>
            <a:avLst/>
            <a:gdLst/>
            <a:ahLst/>
            <a:cxnLst/>
            <a:rect l="l" t="t" r="r" b="b"/>
            <a:pathLst>
              <a:path w="1598295" h="161925">
                <a:moveTo>
                  <a:pt x="1598295" y="0"/>
                </a:moveTo>
                <a:lnTo>
                  <a:pt x="0" y="0"/>
                </a:lnTo>
                <a:lnTo>
                  <a:pt x="0" y="161925"/>
                </a:lnTo>
                <a:lnTo>
                  <a:pt x="1598295" y="161925"/>
                </a:lnTo>
                <a:lnTo>
                  <a:pt x="15982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16759" y="2746375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4400" y="2932429"/>
            <a:ext cx="1598295" cy="161925"/>
          </a:xfrm>
          <a:custGeom>
            <a:avLst/>
            <a:gdLst/>
            <a:ahLst/>
            <a:cxnLst/>
            <a:rect l="l" t="t" r="r" b="b"/>
            <a:pathLst>
              <a:path w="1598295" h="161925">
                <a:moveTo>
                  <a:pt x="1598295" y="0"/>
                </a:moveTo>
                <a:lnTo>
                  <a:pt x="0" y="0"/>
                </a:lnTo>
                <a:lnTo>
                  <a:pt x="0" y="161925"/>
                </a:lnTo>
                <a:lnTo>
                  <a:pt x="1598295" y="161925"/>
                </a:lnTo>
                <a:lnTo>
                  <a:pt x="15982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416759" y="2908934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4400" y="3094989"/>
            <a:ext cx="1598295" cy="161925"/>
          </a:xfrm>
          <a:custGeom>
            <a:avLst/>
            <a:gdLst/>
            <a:ahLst/>
            <a:cxnLst/>
            <a:rect l="l" t="t" r="r" b="b"/>
            <a:pathLst>
              <a:path w="1598295" h="161925">
                <a:moveTo>
                  <a:pt x="1598295" y="0"/>
                </a:moveTo>
                <a:lnTo>
                  <a:pt x="0" y="0"/>
                </a:lnTo>
                <a:lnTo>
                  <a:pt x="0" y="161925"/>
                </a:lnTo>
                <a:lnTo>
                  <a:pt x="1598295" y="161925"/>
                </a:lnTo>
                <a:lnTo>
                  <a:pt x="15982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02969" y="958215"/>
            <a:ext cx="1203325" cy="230632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425450">
              <a:lnSpc>
                <a:spcPts val="1280"/>
              </a:lnSpc>
              <a:spcBef>
                <a:spcPts val="175"/>
              </a:spcBef>
            </a:pPr>
            <a:r>
              <a:rPr sz="1100" spc="-10" dirty="0">
                <a:latin typeface="Courier New"/>
                <a:cs typeface="Courier New"/>
              </a:rPr>
              <a:t>Region Country </a:t>
            </a:r>
            <a:r>
              <a:rPr sz="1100" dirty="0">
                <a:latin typeface="Courier New"/>
                <a:cs typeface="Courier New"/>
              </a:rPr>
              <a:t>Item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Type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sz="1100" dirty="0">
                <a:latin typeface="Courier New"/>
                <a:cs typeface="Courier New"/>
              </a:rPr>
              <a:t>Sales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Channel </a:t>
            </a:r>
            <a:r>
              <a:rPr sz="1100" dirty="0">
                <a:latin typeface="Courier New"/>
                <a:cs typeface="Courier New"/>
              </a:rPr>
              <a:t>Order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Priority </a:t>
            </a:r>
            <a:r>
              <a:rPr sz="1100" dirty="0">
                <a:latin typeface="Courier New"/>
                <a:cs typeface="Courier New"/>
              </a:rPr>
              <a:t>Order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Date </a:t>
            </a:r>
            <a:r>
              <a:rPr sz="1100" dirty="0">
                <a:latin typeface="Courier New"/>
                <a:cs typeface="Courier New"/>
              </a:rPr>
              <a:t>Order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ID</a:t>
            </a:r>
            <a:endParaRPr sz="1100">
              <a:latin typeface="Courier New"/>
              <a:cs typeface="Courier New"/>
            </a:endParaRPr>
          </a:p>
          <a:p>
            <a:pPr marL="12700" marR="88900">
              <a:lnSpc>
                <a:spcPts val="1280"/>
              </a:lnSpc>
            </a:pPr>
            <a:r>
              <a:rPr sz="1100" dirty="0">
                <a:latin typeface="Courier New"/>
                <a:cs typeface="Courier New"/>
              </a:rPr>
              <a:t>Ship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Date </a:t>
            </a:r>
            <a:r>
              <a:rPr sz="1100" dirty="0">
                <a:latin typeface="Courier New"/>
                <a:cs typeface="Courier New"/>
              </a:rPr>
              <a:t>Units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Sold </a:t>
            </a:r>
            <a:r>
              <a:rPr sz="1100" dirty="0">
                <a:latin typeface="Courier New"/>
                <a:cs typeface="Courier New"/>
              </a:rPr>
              <a:t>Unit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Price </a:t>
            </a:r>
            <a:r>
              <a:rPr sz="1100" dirty="0">
                <a:latin typeface="Courier New"/>
                <a:cs typeface="Courier New"/>
              </a:rPr>
              <a:t>Unit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Cost </a:t>
            </a:r>
            <a:r>
              <a:rPr sz="1100" dirty="0">
                <a:latin typeface="Courier New"/>
                <a:cs typeface="Courier New"/>
              </a:rPr>
              <a:t>Total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Revenue </a:t>
            </a:r>
            <a:r>
              <a:rPr sz="1100" dirty="0">
                <a:latin typeface="Courier New"/>
                <a:cs typeface="Courier New"/>
              </a:rPr>
              <a:t>Total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Cost </a:t>
            </a:r>
            <a:r>
              <a:rPr sz="1100" dirty="0">
                <a:latin typeface="Courier New"/>
                <a:cs typeface="Courier New"/>
              </a:rPr>
              <a:t>Total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Profit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16759" y="3071494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14400" y="3257550"/>
            <a:ext cx="1009015" cy="161925"/>
          </a:xfrm>
          <a:custGeom>
            <a:avLst/>
            <a:gdLst/>
            <a:ahLst/>
            <a:cxnLst/>
            <a:rect l="l" t="t" r="r" b="b"/>
            <a:pathLst>
              <a:path w="1009014" h="161925">
                <a:moveTo>
                  <a:pt x="1009014" y="0"/>
                </a:moveTo>
                <a:lnTo>
                  <a:pt x="0" y="0"/>
                </a:lnTo>
                <a:lnTo>
                  <a:pt x="0" y="161925"/>
                </a:lnTo>
                <a:lnTo>
                  <a:pt x="1009014" y="161925"/>
                </a:lnTo>
                <a:lnTo>
                  <a:pt x="100901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02969" y="3234055"/>
            <a:ext cx="5912485" cy="409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urier New"/>
                <a:cs typeface="Courier New"/>
              </a:rPr>
              <a:t>dtype: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6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Convert</a:t>
            </a:r>
            <a:r>
              <a:rPr sz="1100" i="1" spc="-6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categorical</a:t>
            </a:r>
            <a:r>
              <a:rPr sz="1100" i="1" spc="-6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order</a:t>
            </a:r>
            <a:r>
              <a:rPr sz="1100" i="1" spc="-6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priority</a:t>
            </a:r>
            <a:r>
              <a:rPr sz="1100" i="1" spc="-6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sz="1100" i="1" spc="-6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binary</a:t>
            </a:r>
            <a:r>
              <a:rPr sz="1100" i="1" spc="-6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6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logistic</a:t>
            </a:r>
            <a:r>
              <a:rPr sz="1100" i="1" spc="-6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regression</a:t>
            </a:r>
            <a:endParaRPr sz="1100">
              <a:latin typeface="Courier New"/>
              <a:cs typeface="Courier New"/>
            </a:endParaRPr>
          </a:p>
          <a:p>
            <a:pPr marL="12700" marR="167640">
              <a:lnSpc>
                <a:spcPts val="1280"/>
              </a:lnSpc>
              <a:spcBef>
                <a:spcPts val="1035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'high_priority'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'Order</a:t>
            </a:r>
            <a:r>
              <a:rPr sz="1100" spc="-2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Priority'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].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apply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sz="1100" spc="-10" dirty="0">
                <a:solidFill>
                  <a:srgbClr val="7827A0"/>
                </a:solidFill>
                <a:latin typeface="Courier New"/>
                <a:cs typeface="Courier New"/>
              </a:rPr>
              <a:t>lambda</a:t>
            </a:r>
            <a:r>
              <a:rPr sz="1100" spc="-2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x: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1</a:t>
            </a:r>
            <a:r>
              <a:rPr sz="1100" spc="-20" dirty="0">
                <a:solidFill>
                  <a:srgbClr val="A95C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if</a:t>
            </a:r>
            <a:r>
              <a:rPr sz="1100" spc="-2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x</a:t>
            </a:r>
            <a:r>
              <a:rPr sz="1100" spc="-1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7827A0"/>
                </a:solidFill>
                <a:latin typeface="Courier New"/>
                <a:cs typeface="Courier New"/>
              </a:rPr>
              <a:t>in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'H'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'C'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else</a:t>
            </a:r>
            <a:r>
              <a:rPr sz="1100" spc="-3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0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6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Encode</a:t>
            </a:r>
            <a:r>
              <a:rPr sz="1100" i="1" spc="-6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categorical</a:t>
            </a:r>
            <a:r>
              <a:rPr sz="1100" i="1" spc="-6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features</a:t>
            </a:r>
            <a:endParaRPr sz="1100">
              <a:latin typeface="Courier New"/>
              <a:cs typeface="Courier New"/>
            </a:endParaRPr>
          </a:p>
          <a:p>
            <a:pPr marL="12700" marR="252729">
              <a:lnSpc>
                <a:spcPts val="1280"/>
              </a:lnSpc>
              <a:spcBef>
                <a:spcPts val="1035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df_encoded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pd.get_dummies(df,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columns=[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'Region'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'Country'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'Item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Type'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'Sales</a:t>
            </a:r>
            <a:r>
              <a:rPr sz="1100" spc="-7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Channel'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],</a:t>
            </a:r>
            <a:r>
              <a:rPr sz="1100" spc="-7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drop_first=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7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Logistic</a:t>
            </a:r>
            <a:r>
              <a:rPr sz="1100" i="1" spc="-7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Regression:</a:t>
            </a:r>
            <a:r>
              <a:rPr sz="1100" i="1" spc="-7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Predict</a:t>
            </a:r>
            <a:r>
              <a:rPr sz="1100" i="1" spc="-7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High</a:t>
            </a:r>
            <a:r>
              <a:rPr sz="1100" i="1" spc="-7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Priority</a:t>
            </a:r>
            <a:r>
              <a:rPr sz="1100" i="1" spc="-7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Orders</a:t>
            </a:r>
            <a:endParaRPr sz="1100">
              <a:latin typeface="Courier New"/>
              <a:cs typeface="Courier New"/>
            </a:endParaRPr>
          </a:p>
          <a:p>
            <a:pPr marL="12700" marR="85090">
              <a:lnSpc>
                <a:spcPts val="1280"/>
              </a:lnSpc>
              <a:spcBef>
                <a:spcPts val="1035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features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'Units</a:t>
            </a:r>
            <a:r>
              <a:rPr sz="1100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Sold'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'Unit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Price'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'Unit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Cost'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Revenue'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Cost'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Profit'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+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\</a:t>
            </a:r>
            <a:endParaRPr sz="1100">
              <a:latin typeface="Courier New"/>
              <a:cs typeface="Courier New"/>
            </a:endParaRPr>
          </a:p>
          <a:p>
            <a:pPr marL="12700" marR="169545" indent="924560">
              <a:lnSpc>
                <a:spcPts val="1280"/>
              </a:lnSpc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[col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for</a:t>
            </a:r>
            <a:r>
              <a:rPr sz="1100" spc="-2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col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in</a:t>
            </a:r>
            <a:r>
              <a:rPr sz="1100" spc="-2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df_encoded.columns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7827A0"/>
                </a:solidFill>
                <a:latin typeface="Courier New"/>
                <a:cs typeface="Courier New"/>
              </a:rPr>
              <a:t>if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col.startswith((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'Region'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'Country'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'Item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Type'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'Sales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Channel'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))]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25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X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df_encoded[features]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y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df_encoded[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'high_priority'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 marR="1096010">
              <a:lnSpc>
                <a:spcPts val="1280"/>
              </a:lnSpc>
              <a:spcBef>
                <a:spcPts val="1035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X_train,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X_test,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y_train,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y_test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train_test_split(X,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y,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test_size=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0.2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1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random_state=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42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2441575">
              <a:lnSpc>
                <a:spcPts val="1280"/>
              </a:lnSpc>
              <a:spcBef>
                <a:spcPts val="1000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model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LogisticRegression(max_iter=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1000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model.fit(X_train,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y_train)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14400" y="7453630"/>
            <a:ext cx="277685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35"/>
              </a:lnSpc>
            </a:pPr>
            <a:r>
              <a:rPr sz="1100" spc="-10" dirty="0">
                <a:latin typeface="Courier New"/>
                <a:cs typeface="Courier New"/>
              </a:rPr>
              <a:t>LogisticRegression(max_iter=1000)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2969" y="7719694"/>
            <a:ext cx="5494655" cy="109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y_pred</a:t>
            </a:r>
            <a:r>
              <a:rPr sz="1100" spc="-3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3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model.predict(X_test)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 Results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1035"/>
              </a:spcBef>
            </a:pP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"Confusion</a:t>
            </a:r>
            <a:r>
              <a:rPr sz="1100" spc="-5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Matrix:</a:t>
            </a:r>
            <a:r>
              <a:rPr sz="1100" dirty="0">
                <a:solidFill>
                  <a:srgbClr val="914B9C"/>
                </a:solidFill>
                <a:latin typeface="Courier New"/>
                <a:cs typeface="Courier New"/>
              </a:rPr>
              <a:t>\n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"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confusion_matrix(y_test,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y_pred)) 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"</a:t>
            </a:r>
            <a:r>
              <a:rPr sz="1100" spc="-10" dirty="0">
                <a:solidFill>
                  <a:srgbClr val="914B9C"/>
                </a:solidFill>
                <a:latin typeface="Courier New"/>
                <a:cs typeface="Courier New"/>
              </a:rPr>
              <a:t>\n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Classification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Report:</a:t>
            </a:r>
            <a:r>
              <a:rPr sz="1100" dirty="0">
                <a:solidFill>
                  <a:srgbClr val="914B9C"/>
                </a:solidFill>
                <a:latin typeface="Courier New"/>
                <a:cs typeface="Courier New"/>
              </a:rPr>
              <a:t>\n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"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classification_report(y_test, y_pred))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48360" y="914400"/>
            <a:ext cx="6076315" cy="7960995"/>
          </a:xfrm>
          <a:custGeom>
            <a:avLst/>
            <a:gdLst/>
            <a:ahLst/>
            <a:cxnLst/>
            <a:rect l="l" t="t" r="r" b="b"/>
            <a:pathLst>
              <a:path w="6076315" h="7960995">
                <a:moveTo>
                  <a:pt x="0" y="1904"/>
                </a:moveTo>
                <a:lnTo>
                  <a:pt x="6076315" y="1904"/>
                </a:lnTo>
              </a:path>
              <a:path w="6076315" h="7960995">
                <a:moveTo>
                  <a:pt x="6075045" y="0"/>
                </a:moveTo>
                <a:lnTo>
                  <a:pt x="6075045" y="2632075"/>
                </a:lnTo>
              </a:path>
              <a:path w="6076315" h="7960995">
                <a:moveTo>
                  <a:pt x="1905" y="2632075"/>
                </a:moveTo>
                <a:lnTo>
                  <a:pt x="1905" y="0"/>
                </a:lnTo>
              </a:path>
              <a:path w="6076315" h="7960995">
                <a:moveTo>
                  <a:pt x="6075045" y="2505075"/>
                </a:moveTo>
                <a:lnTo>
                  <a:pt x="6075045" y="2921635"/>
                </a:lnTo>
              </a:path>
              <a:path w="6076315" h="7960995">
                <a:moveTo>
                  <a:pt x="1905" y="2921635"/>
                </a:moveTo>
                <a:lnTo>
                  <a:pt x="1905" y="2505075"/>
                </a:lnTo>
              </a:path>
              <a:path w="6076315" h="7960995">
                <a:moveTo>
                  <a:pt x="6075045" y="2794635"/>
                </a:moveTo>
                <a:lnTo>
                  <a:pt x="6075045" y="3373754"/>
                </a:lnTo>
              </a:path>
              <a:path w="6076315" h="7960995">
                <a:moveTo>
                  <a:pt x="1905" y="3373754"/>
                </a:moveTo>
                <a:lnTo>
                  <a:pt x="1905" y="2794635"/>
                </a:lnTo>
              </a:path>
              <a:path w="6076315" h="7960995">
                <a:moveTo>
                  <a:pt x="6075045" y="3246754"/>
                </a:moveTo>
                <a:lnTo>
                  <a:pt x="6075045" y="3663315"/>
                </a:lnTo>
              </a:path>
              <a:path w="6076315" h="7960995">
                <a:moveTo>
                  <a:pt x="1905" y="3663315"/>
                </a:moveTo>
                <a:lnTo>
                  <a:pt x="1905" y="3246754"/>
                </a:lnTo>
              </a:path>
              <a:path w="6076315" h="7960995">
                <a:moveTo>
                  <a:pt x="6075045" y="3536315"/>
                </a:moveTo>
                <a:lnTo>
                  <a:pt x="6075045" y="4115435"/>
                </a:lnTo>
              </a:path>
              <a:path w="6076315" h="7960995">
                <a:moveTo>
                  <a:pt x="1905" y="4115435"/>
                </a:moveTo>
                <a:lnTo>
                  <a:pt x="1905" y="3536315"/>
                </a:lnTo>
              </a:path>
              <a:path w="6076315" h="7960995">
                <a:moveTo>
                  <a:pt x="6075045" y="3988435"/>
                </a:moveTo>
                <a:lnTo>
                  <a:pt x="6075045" y="4404995"/>
                </a:lnTo>
              </a:path>
              <a:path w="6076315" h="7960995">
                <a:moveTo>
                  <a:pt x="1905" y="4404995"/>
                </a:moveTo>
                <a:lnTo>
                  <a:pt x="1905" y="3988435"/>
                </a:lnTo>
              </a:path>
              <a:path w="6076315" h="7960995">
                <a:moveTo>
                  <a:pt x="6075045" y="4277995"/>
                </a:moveTo>
                <a:lnTo>
                  <a:pt x="6075045" y="5182235"/>
                </a:lnTo>
              </a:path>
              <a:path w="6076315" h="7960995">
                <a:moveTo>
                  <a:pt x="1905" y="5182235"/>
                </a:moveTo>
                <a:lnTo>
                  <a:pt x="1905" y="4277995"/>
                </a:lnTo>
              </a:path>
              <a:path w="6076315" h="7960995">
                <a:moveTo>
                  <a:pt x="6075045" y="5055235"/>
                </a:moveTo>
                <a:lnTo>
                  <a:pt x="6075045" y="5634355"/>
                </a:lnTo>
              </a:path>
              <a:path w="6076315" h="7960995">
                <a:moveTo>
                  <a:pt x="1905" y="5634355"/>
                </a:moveTo>
                <a:lnTo>
                  <a:pt x="1905" y="5055235"/>
                </a:lnTo>
              </a:path>
              <a:path w="6076315" h="7960995">
                <a:moveTo>
                  <a:pt x="6075045" y="5507355"/>
                </a:moveTo>
                <a:lnTo>
                  <a:pt x="6075045" y="6086475"/>
                </a:lnTo>
              </a:path>
              <a:path w="6076315" h="7960995">
                <a:moveTo>
                  <a:pt x="1905" y="6086475"/>
                </a:moveTo>
                <a:lnTo>
                  <a:pt x="1905" y="5507355"/>
                </a:lnTo>
              </a:path>
              <a:path w="6076315" h="7960995">
                <a:moveTo>
                  <a:pt x="6075045" y="5959475"/>
                </a:moveTo>
                <a:lnTo>
                  <a:pt x="6075045" y="6538595"/>
                </a:lnTo>
              </a:path>
              <a:path w="6076315" h="7960995">
                <a:moveTo>
                  <a:pt x="1905" y="6538595"/>
                </a:moveTo>
                <a:lnTo>
                  <a:pt x="1905" y="5959475"/>
                </a:lnTo>
              </a:path>
              <a:path w="6076315" h="7960995">
                <a:moveTo>
                  <a:pt x="6075045" y="6411595"/>
                </a:moveTo>
                <a:lnTo>
                  <a:pt x="6075045" y="6828155"/>
                </a:lnTo>
              </a:path>
              <a:path w="6076315" h="7960995">
                <a:moveTo>
                  <a:pt x="1905" y="6828155"/>
                </a:moveTo>
                <a:lnTo>
                  <a:pt x="1905" y="6411595"/>
                </a:lnTo>
              </a:path>
              <a:path w="6076315" h="7960995">
                <a:moveTo>
                  <a:pt x="6075045" y="6701155"/>
                </a:moveTo>
                <a:lnTo>
                  <a:pt x="6075045" y="7117715"/>
                </a:lnTo>
              </a:path>
              <a:path w="6076315" h="7960995">
                <a:moveTo>
                  <a:pt x="1905" y="7117715"/>
                </a:moveTo>
                <a:lnTo>
                  <a:pt x="1905" y="6701155"/>
                </a:lnTo>
              </a:path>
              <a:path w="6076315" h="7960995">
                <a:moveTo>
                  <a:pt x="6075045" y="6990715"/>
                </a:moveTo>
                <a:lnTo>
                  <a:pt x="6075045" y="7407275"/>
                </a:lnTo>
              </a:path>
              <a:path w="6076315" h="7960995">
                <a:moveTo>
                  <a:pt x="1905" y="7407275"/>
                </a:moveTo>
                <a:lnTo>
                  <a:pt x="1905" y="6990715"/>
                </a:lnTo>
              </a:path>
              <a:path w="6076315" h="7960995">
                <a:moveTo>
                  <a:pt x="6075045" y="7280275"/>
                </a:moveTo>
                <a:lnTo>
                  <a:pt x="6075045" y="7960995"/>
                </a:lnTo>
              </a:path>
              <a:path w="6076315" h="7960995">
                <a:moveTo>
                  <a:pt x="6076315" y="7959725"/>
                </a:moveTo>
                <a:lnTo>
                  <a:pt x="0" y="7959725"/>
                </a:lnTo>
              </a:path>
              <a:path w="6076315" h="7960995">
                <a:moveTo>
                  <a:pt x="1905" y="7960995"/>
                </a:moveTo>
                <a:lnTo>
                  <a:pt x="1905" y="7280275"/>
                </a:lnTo>
              </a:path>
              <a:path w="6076315" h="7960995">
                <a:moveTo>
                  <a:pt x="0" y="1904"/>
                </a:moveTo>
                <a:lnTo>
                  <a:pt x="6076315" y="1904"/>
                </a:lnTo>
              </a:path>
              <a:path w="6076315" h="7960995">
                <a:moveTo>
                  <a:pt x="6075045" y="0"/>
                </a:moveTo>
                <a:lnTo>
                  <a:pt x="6075045" y="2632075"/>
                </a:lnTo>
              </a:path>
              <a:path w="6076315" h="7960995">
                <a:moveTo>
                  <a:pt x="1905" y="2632075"/>
                </a:moveTo>
                <a:lnTo>
                  <a:pt x="1905" y="0"/>
                </a:lnTo>
              </a:path>
              <a:path w="6076315" h="7960995">
                <a:moveTo>
                  <a:pt x="6075045" y="2505075"/>
                </a:moveTo>
                <a:lnTo>
                  <a:pt x="6075045" y="2921635"/>
                </a:lnTo>
              </a:path>
              <a:path w="6076315" h="7960995">
                <a:moveTo>
                  <a:pt x="1905" y="2921635"/>
                </a:moveTo>
                <a:lnTo>
                  <a:pt x="1905" y="2505075"/>
                </a:lnTo>
              </a:path>
              <a:path w="6076315" h="7960995">
                <a:moveTo>
                  <a:pt x="6075045" y="2794635"/>
                </a:moveTo>
                <a:lnTo>
                  <a:pt x="6075045" y="3373754"/>
                </a:lnTo>
              </a:path>
              <a:path w="6076315" h="7960995">
                <a:moveTo>
                  <a:pt x="1905" y="3373754"/>
                </a:moveTo>
                <a:lnTo>
                  <a:pt x="1905" y="2794635"/>
                </a:lnTo>
              </a:path>
              <a:path w="6076315" h="7960995">
                <a:moveTo>
                  <a:pt x="6075045" y="3246754"/>
                </a:moveTo>
                <a:lnTo>
                  <a:pt x="6075045" y="3663315"/>
                </a:lnTo>
              </a:path>
              <a:path w="6076315" h="7960995">
                <a:moveTo>
                  <a:pt x="1905" y="3663315"/>
                </a:moveTo>
                <a:lnTo>
                  <a:pt x="1905" y="3246754"/>
                </a:lnTo>
              </a:path>
              <a:path w="6076315" h="7960995">
                <a:moveTo>
                  <a:pt x="6075045" y="3536315"/>
                </a:moveTo>
                <a:lnTo>
                  <a:pt x="6075045" y="4115435"/>
                </a:lnTo>
              </a:path>
              <a:path w="6076315" h="7960995">
                <a:moveTo>
                  <a:pt x="1905" y="4115435"/>
                </a:moveTo>
                <a:lnTo>
                  <a:pt x="1905" y="3536315"/>
                </a:lnTo>
              </a:path>
              <a:path w="6076315" h="7960995">
                <a:moveTo>
                  <a:pt x="6075045" y="3988435"/>
                </a:moveTo>
                <a:lnTo>
                  <a:pt x="6075045" y="4404995"/>
                </a:lnTo>
              </a:path>
              <a:path w="6076315" h="7960995">
                <a:moveTo>
                  <a:pt x="1905" y="4404995"/>
                </a:moveTo>
                <a:lnTo>
                  <a:pt x="1905" y="3988435"/>
                </a:lnTo>
              </a:path>
              <a:path w="6076315" h="7960995">
                <a:moveTo>
                  <a:pt x="6075045" y="4277995"/>
                </a:moveTo>
                <a:lnTo>
                  <a:pt x="6075045" y="5182235"/>
                </a:lnTo>
              </a:path>
              <a:path w="6076315" h="7960995">
                <a:moveTo>
                  <a:pt x="1905" y="5182235"/>
                </a:moveTo>
                <a:lnTo>
                  <a:pt x="1905" y="4277995"/>
                </a:lnTo>
              </a:path>
              <a:path w="6076315" h="7960995">
                <a:moveTo>
                  <a:pt x="6075045" y="5055235"/>
                </a:moveTo>
                <a:lnTo>
                  <a:pt x="6075045" y="5634355"/>
                </a:lnTo>
              </a:path>
              <a:path w="6076315" h="7960995">
                <a:moveTo>
                  <a:pt x="1905" y="5634355"/>
                </a:moveTo>
                <a:lnTo>
                  <a:pt x="1905" y="5055235"/>
                </a:lnTo>
              </a:path>
              <a:path w="6076315" h="7960995">
                <a:moveTo>
                  <a:pt x="6075045" y="5507355"/>
                </a:moveTo>
                <a:lnTo>
                  <a:pt x="6075045" y="6086475"/>
                </a:lnTo>
              </a:path>
              <a:path w="6076315" h="7960995">
                <a:moveTo>
                  <a:pt x="1905" y="6086475"/>
                </a:moveTo>
                <a:lnTo>
                  <a:pt x="1905" y="5507355"/>
                </a:lnTo>
              </a:path>
              <a:path w="6076315" h="7960995">
                <a:moveTo>
                  <a:pt x="6075045" y="5959475"/>
                </a:moveTo>
                <a:lnTo>
                  <a:pt x="6075045" y="6538595"/>
                </a:lnTo>
              </a:path>
              <a:path w="6076315" h="7960995">
                <a:moveTo>
                  <a:pt x="1905" y="6538595"/>
                </a:moveTo>
                <a:lnTo>
                  <a:pt x="1905" y="5959475"/>
                </a:lnTo>
              </a:path>
              <a:path w="6076315" h="7960995">
                <a:moveTo>
                  <a:pt x="6075045" y="6411595"/>
                </a:moveTo>
                <a:lnTo>
                  <a:pt x="6075045" y="6828155"/>
                </a:lnTo>
              </a:path>
              <a:path w="6076315" h="7960995">
                <a:moveTo>
                  <a:pt x="1905" y="6828155"/>
                </a:moveTo>
                <a:lnTo>
                  <a:pt x="1905" y="6411595"/>
                </a:lnTo>
              </a:path>
              <a:path w="6076315" h="7960995">
                <a:moveTo>
                  <a:pt x="6075045" y="6701155"/>
                </a:moveTo>
                <a:lnTo>
                  <a:pt x="6075045" y="7117715"/>
                </a:lnTo>
              </a:path>
              <a:path w="6076315" h="7960995">
                <a:moveTo>
                  <a:pt x="1905" y="7117715"/>
                </a:moveTo>
                <a:lnTo>
                  <a:pt x="1905" y="6701155"/>
                </a:lnTo>
              </a:path>
              <a:path w="6076315" h="7960995">
                <a:moveTo>
                  <a:pt x="6075045" y="6990715"/>
                </a:moveTo>
                <a:lnTo>
                  <a:pt x="6075045" y="7407275"/>
                </a:lnTo>
              </a:path>
              <a:path w="6076315" h="7960995">
                <a:moveTo>
                  <a:pt x="1905" y="7407275"/>
                </a:moveTo>
                <a:lnTo>
                  <a:pt x="1905" y="6990715"/>
                </a:lnTo>
              </a:path>
              <a:path w="6076315" h="7960995">
                <a:moveTo>
                  <a:pt x="6075045" y="7280275"/>
                </a:moveTo>
                <a:lnTo>
                  <a:pt x="6075045" y="7960995"/>
                </a:lnTo>
              </a:path>
              <a:path w="6076315" h="7960995">
                <a:moveTo>
                  <a:pt x="6076315" y="7959725"/>
                </a:moveTo>
                <a:lnTo>
                  <a:pt x="0" y="7959725"/>
                </a:lnTo>
              </a:path>
              <a:path w="6076315" h="7960995">
                <a:moveTo>
                  <a:pt x="1905" y="7960995"/>
                </a:moveTo>
                <a:lnTo>
                  <a:pt x="1905" y="7280275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072120"/>
            <a:chOff x="847725" y="913764"/>
            <a:chExt cx="6076950" cy="807212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072120"/>
            </a:xfrm>
            <a:custGeom>
              <a:avLst/>
              <a:gdLst/>
              <a:ahLst/>
              <a:cxnLst/>
              <a:rect l="l" t="t" r="r" b="b"/>
              <a:pathLst>
                <a:path w="6076950" h="8072120">
                  <a:moveTo>
                    <a:pt x="6076950" y="0"/>
                  </a:moveTo>
                  <a:lnTo>
                    <a:pt x="0" y="0"/>
                  </a:lnTo>
                  <a:lnTo>
                    <a:pt x="0" y="2284095"/>
                  </a:lnTo>
                  <a:lnTo>
                    <a:pt x="0" y="2284730"/>
                  </a:lnTo>
                  <a:lnTo>
                    <a:pt x="0" y="8072120"/>
                  </a:lnTo>
                  <a:lnTo>
                    <a:pt x="6076950" y="8072120"/>
                  </a:lnTo>
                  <a:lnTo>
                    <a:pt x="6076950" y="2284095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1430655" cy="161925"/>
            </a:xfrm>
            <a:custGeom>
              <a:avLst/>
              <a:gdLst/>
              <a:ahLst/>
              <a:cxnLst/>
              <a:rect l="l" t="t" r="r" b="b"/>
              <a:pathLst>
                <a:path w="1430655" h="161925">
                  <a:moveTo>
                    <a:pt x="143065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1430655" y="161925"/>
                  </a:lnTo>
                  <a:lnTo>
                    <a:pt x="143065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2969" y="958215"/>
            <a:ext cx="14554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urier New"/>
                <a:cs typeface="Courier New"/>
              </a:rPr>
              <a:t>Confusion</a:t>
            </a:r>
            <a:r>
              <a:rPr sz="1100" spc="-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Matrix: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144269"/>
            <a:ext cx="60134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[[9</a:t>
            </a:r>
            <a:r>
              <a:rPr sz="1100" spc="-30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1]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306092"/>
            <a:ext cx="601345" cy="16319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1240"/>
              </a:lnSpc>
            </a:pPr>
            <a:r>
              <a:rPr sz="1100" dirty="0">
                <a:latin typeface="Courier New"/>
                <a:cs typeface="Courier New"/>
              </a:rPr>
              <a:t>[3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7]]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1616710"/>
            <a:ext cx="1851025" cy="161925"/>
          </a:xfrm>
          <a:custGeom>
            <a:avLst/>
            <a:gdLst/>
            <a:ahLst/>
            <a:cxnLst/>
            <a:rect l="l" t="t" r="r" b="b"/>
            <a:pathLst>
              <a:path w="1851025" h="161925">
                <a:moveTo>
                  <a:pt x="1851025" y="0"/>
                </a:moveTo>
                <a:lnTo>
                  <a:pt x="0" y="0"/>
                </a:lnTo>
                <a:lnTo>
                  <a:pt x="0" y="161925"/>
                </a:lnTo>
                <a:lnTo>
                  <a:pt x="1851025" y="161925"/>
                </a:lnTo>
                <a:lnTo>
                  <a:pt x="185102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2090419"/>
            <a:ext cx="4459605" cy="324485"/>
          </a:xfrm>
          <a:custGeom>
            <a:avLst/>
            <a:gdLst/>
            <a:ahLst/>
            <a:cxnLst/>
            <a:rect l="l" t="t" r="r" b="b"/>
            <a:pathLst>
              <a:path w="4459605" h="324485">
                <a:moveTo>
                  <a:pt x="445960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459605" y="324485"/>
                </a:lnTo>
                <a:lnTo>
                  <a:pt x="4459605" y="162560"/>
                </a:lnTo>
                <a:close/>
              </a:path>
              <a:path w="4459605" h="324485">
                <a:moveTo>
                  <a:pt x="4459605" y="0"/>
                </a:moveTo>
                <a:lnTo>
                  <a:pt x="0" y="0"/>
                </a:lnTo>
                <a:lnTo>
                  <a:pt x="0" y="161925"/>
                </a:lnTo>
                <a:lnTo>
                  <a:pt x="4459605" y="161925"/>
                </a:lnTo>
                <a:lnTo>
                  <a:pt x="445960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400" y="2562859"/>
            <a:ext cx="4459605" cy="487045"/>
          </a:xfrm>
          <a:custGeom>
            <a:avLst/>
            <a:gdLst/>
            <a:ahLst/>
            <a:cxnLst/>
            <a:rect l="l" t="t" r="r" b="b"/>
            <a:pathLst>
              <a:path w="4459605" h="487044">
                <a:moveTo>
                  <a:pt x="445960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4459605" y="487045"/>
                </a:lnTo>
                <a:lnTo>
                  <a:pt x="4459605" y="325120"/>
                </a:lnTo>
                <a:close/>
              </a:path>
              <a:path w="4459605" h="487044">
                <a:moveTo>
                  <a:pt x="445960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459605" y="324485"/>
                </a:lnTo>
                <a:lnTo>
                  <a:pt x="4459605" y="162560"/>
                </a:lnTo>
                <a:close/>
              </a:path>
              <a:path w="4459605" h="487044">
                <a:moveTo>
                  <a:pt x="4459605" y="0"/>
                </a:moveTo>
                <a:lnTo>
                  <a:pt x="0" y="0"/>
                </a:lnTo>
                <a:lnTo>
                  <a:pt x="0" y="161925"/>
                </a:lnTo>
                <a:lnTo>
                  <a:pt x="4459605" y="161925"/>
                </a:lnTo>
                <a:lnTo>
                  <a:pt x="445960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14400" y="1616710"/>
          <a:ext cx="4543423" cy="1431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0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Classification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Report: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precision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recall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75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f1-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score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support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202565" algn="r">
                        <a:lnSpc>
                          <a:spcPts val="118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118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0.75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ts val="118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0.90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ts val="118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0.82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202565" algn="r">
                        <a:lnSpc>
                          <a:spcPts val="118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118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0.88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ts val="118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0.70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ts val="118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0.78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accuracy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ts val="118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0.80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253365">
                        <a:lnSpc>
                          <a:spcPts val="118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macro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25" dirty="0">
                          <a:latin typeface="Courier New"/>
                          <a:cs typeface="Courier New"/>
                        </a:rPr>
                        <a:t>avg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118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0.81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ts val="118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0.80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ts val="118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0.80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weighted</a:t>
                      </a:r>
                      <a:r>
                        <a:rPr sz="11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25" dirty="0">
                          <a:latin typeface="Courier New"/>
                          <a:cs typeface="Courier New"/>
                        </a:rPr>
                        <a:t>avg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1175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0.81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ts val="1175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0.80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ts val="1175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0.80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75"/>
                        </a:lnSpc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902969" y="3302634"/>
            <a:ext cx="5075555" cy="241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6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Time</a:t>
            </a:r>
            <a:r>
              <a:rPr sz="1100" i="1" spc="-6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Series</a:t>
            </a:r>
            <a:r>
              <a:rPr sz="1100" i="1" spc="-6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Forecasting:</a:t>
            </a:r>
            <a:r>
              <a:rPr sz="1100" i="1" spc="-6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Forecast</a:t>
            </a:r>
            <a:r>
              <a:rPr sz="1100" i="1" spc="-6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sz="1100" i="1" spc="-6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Profit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Aggregate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profit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20" dirty="0">
                <a:solidFill>
                  <a:srgbClr val="3F7F7F"/>
                </a:solidFill>
                <a:latin typeface="Courier New"/>
                <a:cs typeface="Courier New"/>
              </a:rPr>
              <a:t>date</a:t>
            </a:r>
            <a:endParaRPr sz="1100">
              <a:latin typeface="Courier New"/>
              <a:cs typeface="Courier New"/>
            </a:endParaRPr>
          </a:p>
          <a:p>
            <a:pPr marL="12700" marR="1183640">
              <a:lnSpc>
                <a:spcPts val="1280"/>
              </a:lnSpc>
              <a:spcBef>
                <a:spcPts val="1035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daily_profit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df.groupby(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'Order</a:t>
            </a:r>
            <a:r>
              <a:rPr sz="1100" spc="-5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Date'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 Profit'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].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sum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().asfreq(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'D'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).fillna(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0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20" dirty="0">
                <a:solidFill>
                  <a:srgbClr val="3F7F7F"/>
                </a:solidFill>
                <a:latin typeface="Courier New"/>
                <a:cs typeface="Courier New"/>
              </a:rPr>
              <a:t>Train-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test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split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(e.g.,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until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end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2024)</a:t>
            </a:r>
            <a:endParaRPr sz="1100">
              <a:latin typeface="Courier New"/>
              <a:cs typeface="Courier New"/>
            </a:endParaRPr>
          </a:p>
          <a:p>
            <a:pPr marL="12700" marR="2109470">
              <a:lnSpc>
                <a:spcPts val="1280"/>
              </a:lnSpc>
              <a:spcBef>
                <a:spcPts val="1035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train</a:t>
            </a:r>
            <a:r>
              <a:rPr sz="1100" spc="7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7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daily_profit[:</a:t>
            </a:r>
            <a:r>
              <a:rPr sz="1100" spc="-20" dirty="0">
                <a:solidFill>
                  <a:srgbClr val="007F00"/>
                </a:solidFill>
                <a:latin typeface="Courier New"/>
                <a:cs typeface="Courier New"/>
              </a:rPr>
              <a:t>'2024-12-31'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]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test</a:t>
            </a:r>
            <a:r>
              <a:rPr sz="1100" spc="7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7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daily_profit[</a:t>
            </a:r>
            <a:r>
              <a:rPr sz="1100" spc="-20" dirty="0">
                <a:solidFill>
                  <a:srgbClr val="007F00"/>
                </a:solidFill>
                <a:latin typeface="Courier New"/>
                <a:cs typeface="Courier New"/>
              </a:rPr>
              <a:t>'2025-01-01'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:]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20" dirty="0">
                <a:solidFill>
                  <a:srgbClr val="3F7F7F"/>
                </a:solidFill>
                <a:latin typeface="Courier New"/>
                <a:cs typeface="Courier New"/>
              </a:rPr>
              <a:t>Holt-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Winters</a:t>
            </a:r>
            <a:r>
              <a:rPr sz="1100" i="1" spc="-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Forecasting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1035"/>
              </a:spcBef>
            </a:pP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"Date</a:t>
            </a:r>
            <a:r>
              <a:rPr sz="1100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range</a:t>
            </a:r>
            <a:r>
              <a:rPr sz="1100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in</a:t>
            </a:r>
            <a:r>
              <a:rPr sz="1100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data:"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daily_profit.index.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min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(),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"to"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daily_profit.index.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max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())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5840729"/>
            <a:ext cx="521652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35"/>
              </a:lnSpc>
            </a:pPr>
            <a:r>
              <a:rPr sz="1100" dirty="0">
                <a:latin typeface="Courier New"/>
                <a:cs typeface="Courier New"/>
              </a:rPr>
              <a:t>Date</a:t>
            </a:r>
            <a:r>
              <a:rPr sz="1100" spc="-2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range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</a:t>
            </a:r>
            <a:r>
              <a:rPr sz="1100" spc="-2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data:</a:t>
            </a:r>
            <a:r>
              <a:rPr sz="1100" spc="-20" dirty="0">
                <a:latin typeface="Courier New"/>
                <a:cs typeface="Courier New"/>
              </a:rPr>
              <a:t> 2010-02-</a:t>
            </a:r>
            <a:r>
              <a:rPr sz="1100" dirty="0">
                <a:latin typeface="Courier New"/>
                <a:cs typeface="Courier New"/>
              </a:rPr>
              <a:t>02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00:00:00</a:t>
            </a:r>
            <a:r>
              <a:rPr sz="1100" spc="-2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to</a:t>
            </a:r>
            <a:r>
              <a:rPr sz="1100" spc="-20" dirty="0">
                <a:latin typeface="Courier New"/>
                <a:cs typeface="Courier New"/>
              </a:rPr>
              <a:t> 2017-05-</a:t>
            </a:r>
            <a:r>
              <a:rPr sz="1100" dirty="0">
                <a:latin typeface="Courier New"/>
                <a:cs typeface="Courier New"/>
              </a:rPr>
              <a:t>22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00:00:00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969" y="6106795"/>
            <a:ext cx="3726179" cy="1443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test</a:t>
            </a:r>
            <a:r>
              <a:rPr sz="1100" spc="7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7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daily_profit[</a:t>
            </a:r>
            <a:r>
              <a:rPr sz="1100" spc="-20" dirty="0">
                <a:solidFill>
                  <a:srgbClr val="007F00"/>
                </a:solidFill>
                <a:latin typeface="Courier New"/>
                <a:cs typeface="Courier New"/>
              </a:rPr>
              <a:t>'2025-01-01'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:]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103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Split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index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(e.g.,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80%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train,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20%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test)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split_point</a:t>
            </a:r>
            <a:r>
              <a:rPr sz="1100" spc="-3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3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int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len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(daily_profit)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*</a:t>
            </a:r>
            <a:r>
              <a:rPr sz="1100" spc="-3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A95C00"/>
                </a:solidFill>
                <a:latin typeface="Courier New"/>
                <a:cs typeface="Courier New"/>
              </a:rPr>
              <a:t>0.8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train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daily_profit.iloc[:split_point] 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test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daily_profit.iloc[split_point:]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Check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test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index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(test.index[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0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],</a:t>
            </a:r>
            <a:r>
              <a:rPr sz="1100" spc="9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test.index[-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1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7669530"/>
            <a:ext cx="329374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240"/>
              </a:lnSpc>
            </a:pPr>
            <a:r>
              <a:rPr sz="1100" spc="-20" dirty="0">
                <a:latin typeface="Courier New"/>
                <a:cs typeface="Courier New"/>
              </a:rPr>
              <a:t>2015-12-</a:t>
            </a:r>
            <a:r>
              <a:rPr sz="1100" dirty="0">
                <a:latin typeface="Courier New"/>
                <a:cs typeface="Courier New"/>
              </a:rPr>
              <a:t>06 00:00:00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2017-05-</a:t>
            </a:r>
            <a:r>
              <a:rPr sz="1100" dirty="0">
                <a:latin typeface="Courier New"/>
                <a:cs typeface="Courier New"/>
              </a:rPr>
              <a:t>22 </a:t>
            </a:r>
            <a:r>
              <a:rPr sz="1100" spc="-10" dirty="0">
                <a:latin typeface="Courier New"/>
                <a:cs typeface="Courier New"/>
              </a:rPr>
              <a:t>00:00:00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969" y="7936230"/>
            <a:ext cx="5664835" cy="99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Build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fit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model_hw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ExponentialSmoothing(train,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trend=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'add'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seasonal=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'add'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seasonal_periods=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7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fit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model_hw.fit()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Forecast</a:t>
            </a:r>
            <a:r>
              <a:rPr sz="1100" i="1" spc="-5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using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.predict</a:t>
            </a:r>
            <a:r>
              <a:rPr sz="1100" i="1" spc="-5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sz="1100" i="1" spc="-5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test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index</a:t>
            </a:r>
            <a:r>
              <a:rPr sz="1100" i="1" spc="-5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range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48360" y="914400"/>
            <a:ext cx="6076315" cy="8071484"/>
          </a:xfrm>
          <a:custGeom>
            <a:avLst/>
            <a:gdLst/>
            <a:ahLst/>
            <a:cxnLst/>
            <a:rect l="l" t="t" r="r" b="b"/>
            <a:pathLst>
              <a:path w="6076315" h="8071484">
                <a:moveTo>
                  <a:pt x="0" y="1904"/>
                </a:moveTo>
                <a:lnTo>
                  <a:pt x="6076315" y="1904"/>
                </a:lnTo>
              </a:path>
              <a:path w="6076315" h="8071484">
                <a:moveTo>
                  <a:pt x="6075045" y="0"/>
                </a:moveTo>
                <a:lnTo>
                  <a:pt x="6075045" y="2411095"/>
                </a:lnTo>
              </a:path>
              <a:path w="6076315" h="8071484">
                <a:moveTo>
                  <a:pt x="1905" y="2411095"/>
                </a:moveTo>
                <a:lnTo>
                  <a:pt x="1905" y="0"/>
                </a:lnTo>
              </a:path>
              <a:path w="6076315" h="8071484">
                <a:moveTo>
                  <a:pt x="6075045" y="2284095"/>
                </a:moveTo>
                <a:lnTo>
                  <a:pt x="6075045" y="2700654"/>
                </a:lnTo>
              </a:path>
              <a:path w="6076315" h="8071484">
                <a:moveTo>
                  <a:pt x="1905" y="2700654"/>
                </a:moveTo>
                <a:lnTo>
                  <a:pt x="1905" y="2284095"/>
                </a:lnTo>
              </a:path>
              <a:path w="6076315" h="8071484">
                <a:moveTo>
                  <a:pt x="6075045" y="2573654"/>
                </a:moveTo>
                <a:lnTo>
                  <a:pt x="6075045" y="2990215"/>
                </a:lnTo>
              </a:path>
              <a:path w="6076315" h="8071484">
                <a:moveTo>
                  <a:pt x="1905" y="2990215"/>
                </a:moveTo>
                <a:lnTo>
                  <a:pt x="1905" y="2573654"/>
                </a:lnTo>
              </a:path>
              <a:path w="6076315" h="8071484">
                <a:moveTo>
                  <a:pt x="6075045" y="2863215"/>
                </a:moveTo>
                <a:lnTo>
                  <a:pt x="6075045" y="3442335"/>
                </a:lnTo>
              </a:path>
              <a:path w="6076315" h="8071484">
                <a:moveTo>
                  <a:pt x="1905" y="3442335"/>
                </a:moveTo>
                <a:lnTo>
                  <a:pt x="1905" y="2863215"/>
                </a:lnTo>
              </a:path>
              <a:path w="6076315" h="8071484">
                <a:moveTo>
                  <a:pt x="6075045" y="3315335"/>
                </a:moveTo>
                <a:lnTo>
                  <a:pt x="6075045" y="3731895"/>
                </a:lnTo>
              </a:path>
              <a:path w="6076315" h="8071484">
                <a:moveTo>
                  <a:pt x="1905" y="3731895"/>
                </a:moveTo>
                <a:lnTo>
                  <a:pt x="1905" y="3315335"/>
                </a:lnTo>
              </a:path>
              <a:path w="6076315" h="8071484">
                <a:moveTo>
                  <a:pt x="6075045" y="3604895"/>
                </a:moveTo>
                <a:lnTo>
                  <a:pt x="6075045" y="4184015"/>
                </a:lnTo>
              </a:path>
              <a:path w="6076315" h="8071484">
                <a:moveTo>
                  <a:pt x="1905" y="4184015"/>
                </a:moveTo>
                <a:lnTo>
                  <a:pt x="1905" y="3604895"/>
                </a:lnTo>
              </a:path>
              <a:path w="6076315" h="8071484">
                <a:moveTo>
                  <a:pt x="6075045" y="4057015"/>
                </a:moveTo>
                <a:lnTo>
                  <a:pt x="6075045" y="4473575"/>
                </a:lnTo>
              </a:path>
              <a:path w="6076315" h="8071484">
                <a:moveTo>
                  <a:pt x="1905" y="4473575"/>
                </a:moveTo>
                <a:lnTo>
                  <a:pt x="1905" y="4057015"/>
                </a:lnTo>
              </a:path>
              <a:path w="6076315" h="8071484">
                <a:moveTo>
                  <a:pt x="6075045" y="4346575"/>
                </a:moveTo>
                <a:lnTo>
                  <a:pt x="6075045" y="4925695"/>
                </a:lnTo>
              </a:path>
              <a:path w="6076315" h="8071484">
                <a:moveTo>
                  <a:pt x="1905" y="4925695"/>
                </a:moveTo>
                <a:lnTo>
                  <a:pt x="1905" y="4346575"/>
                </a:lnTo>
              </a:path>
              <a:path w="6076315" h="8071484">
                <a:moveTo>
                  <a:pt x="6075045" y="4798695"/>
                </a:moveTo>
                <a:lnTo>
                  <a:pt x="6075045" y="5215255"/>
                </a:lnTo>
              </a:path>
              <a:path w="6076315" h="8071484">
                <a:moveTo>
                  <a:pt x="1905" y="5215255"/>
                </a:moveTo>
                <a:lnTo>
                  <a:pt x="1905" y="4798695"/>
                </a:lnTo>
              </a:path>
              <a:path w="6076315" h="8071484">
                <a:moveTo>
                  <a:pt x="6075045" y="5088255"/>
                </a:moveTo>
                <a:lnTo>
                  <a:pt x="6075045" y="5504815"/>
                </a:lnTo>
              </a:path>
              <a:path w="6076315" h="8071484">
                <a:moveTo>
                  <a:pt x="1905" y="5504815"/>
                </a:moveTo>
                <a:lnTo>
                  <a:pt x="1905" y="5088255"/>
                </a:lnTo>
              </a:path>
              <a:path w="6076315" h="8071484">
                <a:moveTo>
                  <a:pt x="6075045" y="5377815"/>
                </a:moveTo>
                <a:lnTo>
                  <a:pt x="6075045" y="6755130"/>
                </a:lnTo>
              </a:path>
              <a:path w="6076315" h="8071484">
                <a:moveTo>
                  <a:pt x="1905" y="6755130"/>
                </a:moveTo>
                <a:lnTo>
                  <a:pt x="1905" y="5377815"/>
                </a:lnTo>
              </a:path>
              <a:path w="6076315" h="8071484">
                <a:moveTo>
                  <a:pt x="6075045" y="6628130"/>
                </a:moveTo>
                <a:lnTo>
                  <a:pt x="6075045" y="7044690"/>
                </a:lnTo>
              </a:path>
              <a:path w="6076315" h="8071484">
                <a:moveTo>
                  <a:pt x="1905" y="7044690"/>
                </a:moveTo>
                <a:lnTo>
                  <a:pt x="1905" y="6628130"/>
                </a:lnTo>
              </a:path>
              <a:path w="6076315" h="8071484">
                <a:moveTo>
                  <a:pt x="6075045" y="6917690"/>
                </a:moveTo>
                <a:lnTo>
                  <a:pt x="6075045" y="8071484"/>
                </a:lnTo>
              </a:path>
              <a:path w="6076315" h="8071484">
                <a:moveTo>
                  <a:pt x="6076315" y="8070215"/>
                </a:moveTo>
                <a:lnTo>
                  <a:pt x="0" y="8070215"/>
                </a:lnTo>
              </a:path>
              <a:path w="6076315" h="8071484">
                <a:moveTo>
                  <a:pt x="1905" y="8071484"/>
                </a:moveTo>
                <a:lnTo>
                  <a:pt x="1905" y="6917690"/>
                </a:lnTo>
              </a:path>
              <a:path w="6076315" h="8071484">
                <a:moveTo>
                  <a:pt x="0" y="1904"/>
                </a:moveTo>
                <a:lnTo>
                  <a:pt x="6076315" y="1904"/>
                </a:lnTo>
              </a:path>
              <a:path w="6076315" h="8071484">
                <a:moveTo>
                  <a:pt x="6075045" y="0"/>
                </a:moveTo>
                <a:lnTo>
                  <a:pt x="6075045" y="2411095"/>
                </a:lnTo>
              </a:path>
              <a:path w="6076315" h="8071484">
                <a:moveTo>
                  <a:pt x="1905" y="2411095"/>
                </a:moveTo>
                <a:lnTo>
                  <a:pt x="1905" y="0"/>
                </a:lnTo>
              </a:path>
              <a:path w="6076315" h="8071484">
                <a:moveTo>
                  <a:pt x="6075045" y="2284095"/>
                </a:moveTo>
                <a:lnTo>
                  <a:pt x="6075045" y="2700654"/>
                </a:lnTo>
              </a:path>
              <a:path w="6076315" h="8071484">
                <a:moveTo>
                  <a:pt x="1905" y="2700654"/>
                </a:moveTo>
                <a:lnTo>
                  <a:pt x="1905" y="2284095"/>
                </a:lnTo>
              </a:path>
              <a:path w="6076315" h="8071484">
                <a:moveTo>
                  <a:pt x="6075045" y="2573654"/>
                </a:moveTo>
                <a:lnTo>
                  <a:pt x="6075045" y="2990215"/>
                </a:lnTo>
              </a:path>
              <a:path w="6076315" h="8071484">
                <a:moveTo>
                  <a:pt x="1905" y="2990215"/>
                </a:moveTo>
                <a:lnTo>
                  <a:pt x="1905" y="2573654"/>
                </a:lnTo>
              </a:path>
              <a:path w="6076315" h="8071484">
                <a:moveTo>
                  <a:pt x="6075045" y="2863215"/>
                </a:moveTo>
                <a:lnTo>
                  <a:pt x="6075045" y="3442335"/>
                </a:lnTo>
              </a:path>
              <a:path w="6076315" h="8071484">
                <a:moveTo>
                  <a:pt x="1905" y="3442335"/>
                </a:moveTo>
                <a:lnTo>
                  <a:pt x="1905" y="2863215"/>
                </a:lnTo>
              </a:path>
              <a:path w="6076315" h="8071484">
                <a:moveTo>
                  <a:pt x="6075045" y="3315335"/>
                </a:moveTo>
                <a:lnTo>
                  <a:pt x="6075045" y="3731895"/>
                </a:lnTo>
              </a:path>
              <a:path w="6076315" h="8071484">
                <a:moveTo>
                  <a:pt x="1905" y="3731895"/>
                </a:moveTo>
                <a:lnTo>
                  <a:pt x="1905" y="3315335"/>
                </a:lnTo>
              </a:path>
              <a:path w="6076315" h="8071484">
                <a:moveTo>
                  <a:pt x="6075045" y="3604895"/>
                </a:moveTo>
                <a:lnTo>
                  <a:pt x="6075045" y="4184015"/>
                </a:lnTo>
              </a:path>
              <a:path w="6076315" h="8071484">
                <a:moveTo>
                  <a:pt x="1905" y="4184015"/>
                </a:moveTo>
                <a:lnTo>
                  <a:pt x="1905" y="3604895"/>
                </a:lnTo>
              </a:path>
              <a:path w="6076315" h="8071484">
                <a:moveTo>
                  <a:pt x="6075045" y="4057015"/>
                </a:moveTo>
                <a:lnTo>
                  <a:pt x="6075045" y="4473575"/>
                </a:lnTo>
              </a:path>
              <a:path w="6076315" h="8071484">
                <a:moveTo>
                  <a:pt x="1905" y="4473575"/>
                </a:moveTo>
                <a:lnTo>
                  <a:pt x="1905" y="4057015"/>
                </a:lnTo>
              </a:path>
              <a:path w="6076315" h="8071484">
                <a:moveTo>
                  <a:pt x="6075045" y="4346575"/>
                </a:moveTo>
                <a:lnTo>
                  <a:pt x="6075045" y="4925695"/>
                </a:lnTo>
              </a:path>
              <a:path w="6076315" h="8071484">
                <a:moveTo>
                  <a:pt x="1905" y="4925695"/>
                </a:moveTo>
                <a:lnTo>
                  <a:pt x="1905" y="4346575"/>
                </a:lnTo>
              </a:path>
              <a:path w="6076315" h="8071484">
                <a:moveTo>
                  <a:pt x="6075045" y="4798695"/>
                </a:moveTo>
                <a:lnTo>
                  <a:pt x="6075045" y="5215255"/>
                </a:lnTo>
              </a:path>
              <a:path w="6076315" h="8071484">
                <a:moveTo>
                  <a:pt x="1905" y="5215255"/>
                </a:moveTo>
                <a:lnTo>
                  <a:pt x="1905" y="4798695"/>
                </a:lnTo>
              </a:path>
              <a:path w="6076315" h="8071484">
                <a:moveTo>
                  <a:pt x="6075045" y="5088255"/>
                </a:moveTo>
                <a:lnTo>
                  <a:pt x="6075045" y="5504815"/>
                </a:lnTo>
              </a:path>
              <a:path w="6076315" h="8071484">
                <a:moveTo>
                  <a:pt x="1905" y="5504815"/>
                </a:moveTo>
                <a:lnTo>
                  <a:pt x="1905" y="5088255"/>
                </a:lnTo>
              </a:path>
              <a:path w="6076315" h="8071484">
                <a:moveTo>
                  <a:pt x="6075045" y="5377815"/>
                </a:moveTo>
                <a:lnTo>
                  <a:pt x="6075045" y="6755130"/>
                </a:lnTo>
              </a:path>
              <a:path w="6076315" h="8071484">
                <a:moveTo>
                  <a:pt x="1905" y="6755130"/>
                </a:moveTo>
                <a:lnTo>
                  <a:pt x="1905" y="5377815"/>
                </a:lnTo>
              </a:path>
              <a:path w="6076315" h="8071484">
                <a:moveTo>
                  <a:pt x="6075045" y="6628130"/>
                </a:moveTo>
                <a:lnTo>
                  <a:pt x="6075045" y="7044690"/>
                </a:lnTo>
              </a:path>
              <a:path w="6076315" h="8071484">
                <a:moveTo>
                  <a:pt x="1905" y="7044690"/>
                </a:moveTo>
                <a:lnTo>
                  <a:pt x="1905" y="6628130"/>
                </a:lnTo>
              </a:path>
              <a:path w="6076315" h="8071484">
                <a:moveTo>
                  <a:pt x="6075045" y="6917690"/>
                </a:moveTo>
                <a:lnTo>
                  <a:pt x="6075045" y="8071484"/>
                </a:lnTo>
              </a:path>
              <a:path w="6076315" h="8071484">
                <a:moveTo>
                  <a:pt x="6076315" y="8070215"/>
                </a:moveTo>
                <a:lnTo>
                  <a:pt x="0" y="8070215"/>
                </a:lnTo>
              </a:path>
              <a:path w="6076315" h="8071484">
                <a:moveTo>
                  <a:pt x="1905" y="8071484"/>
                </a:moveTo>
                <a:lnTo>
                  <a:pt x="1905" y="691769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3482340"/>
            <a:chOff x="847725" y="913764"/>
            <a:chExt cx="6076950" cy="348234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3482340"/>
            </a:xfrm>
            <a:custGeom>
              <a:avLst/>
              <a:gdLst/>
              <a:ahLst/>
              <a:cxnLst/>
              <a:rect l="l" t="t" r="r" b="b"/>
              <a:pathLst>
                <a:path w="6076950" h="3482340">
                  <a:moveTo>
                    <a:pt x="6076950" y="0"/>
                  </a:moveTo>
                  <a:lnTo>
                    <a:pt x="0" y="0"/>
                  </a:lnTo>
                  <a:lnTo>
                    <a:pt x="0" y="2638437"/>
                  </a:lnTo>
                  <a:lnTo>
                    <a:pt x="0" y="2639060"/>
                  </a:lnTo>
                  <a:lnTo>
                    <a:pt x="0" y="3482340"/>
                  </a:lnTo>
                  <a:lnTo>
                    <a:pt x="6076950" y="3482340"/>
                  </a:lnTo>
                  <a:lnTo>
                    <a:pt x="6076950" y="2639060"/>
                  </a:lnTo>
                  <a:lnTo>
                    <a:pt x="6076950" y="2638437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400" y="3680459"/>
              <a:ext cx="5720715" cy="649605"/>
            </a:xfrm>
            <a:custGeom>
              <a:avLst/>
              <a:gdLst/>
              <a:ahLst/>
              <a:cxnLst/>
              <a:rect l="l" t="t" r="r" b="b"/>
              <a:pathLst>
                <a:path w="5720715" h="649604">
                  <a:moveTo>
                    <a:pt x="1345565" y="487680"/>
                  </a:moveTo>
                  <a:lnTo>
                    <a:pt x="0" y="487680"/>
                  </a:lnTo>
                  <a:lnTo>
                    <a:pt x="0" y="649605"/>
                  </a:lnTo>
                  <a:lnTo>
                    <a:pt x="1345565" y="649605"/>
                  </a:lnTo>
                  <a:lnTo>
                    <a:pt x="1345565" y="487680"/>
                  </a:lnTo>
                  <a:close/>
                </a:path>
                <a:path w="5720715" h="649604">
                  <a:moveTo>
                    <a:pt x="235521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2355215" y="487045"/>
                  </a:lnTo>
                  <a:lnTo>
                    <a:pt x="2355215" y="325120"/>
                  </a:lnTo>
                  <a:close/>
                </a:path>
                <a:path w="5720715" h="649604">
                  <a:moveTo>
                    <a:pt x="530034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5300345" y="161925"/>
                  </a:lnTo>
                  <a:lnTo>
                    <a:pt x="5300345" y="0"/>
                  </a:lnTo>
                  <a:close/>
                </a:path>
                <a:path w="5720715" h="649604">
                  <a:moveTo>
                    <a:pt x="572071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5720715" y="324485"/>
                  </a:lnTo>
                  <a:lnTo>
                    <a:pt x="5720715" y="16256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50264" y="916305"/>
            <a:ext cx="6073140" cy="3478529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64769" marR="3811270">
              <a:lnSpc>
                <a:spcPts val="1280"/>
              </a:lnSpc>
              <a:spcBef>
                <a:spcPts val="505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start_date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test.index[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0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end_date</a:t>
            </a:r>
            <a:r>
              <a:rPr sz="1100" spc="1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1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test.index[-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1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  <a:spcBef>
                <a:spcPts val="1090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forecast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fit.predict(start=start_date,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end=end_date)</a:t>
            </a:r>
            <a:endParaRPr sz="1100">
              <a:latin typeface="Courier New"/>
              <a:cs typeface="Courier New"/>
            </a:endParaRPr>
          </a:p>
          <a:p>
            <a:pPr marL="64769" marR="3727450">
              <a:lnSpc>
                <a:spcPts val="1280"/>
              </a:lnSpc>
              <a:spcBef>
                <a:spcPts val="120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sz="110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results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14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train.plot(label=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'Train'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test.plot(label=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'Test'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2380615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forecast.plot(label=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'Forecast'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style=</a:t>
            </a:r>
            <a:r>
              <a:rPr sz="1100" spc="-20" dirty="0">
                <a:solidFill>
                  <a:srgbClr val="007F00"/>
                </a:solidFill>
                <a:latin typeface="Courier New"/>
                <a:cs typeface="Courier New"/>
              </a:rPr>
              <a:t>'--</a:t>
            </a:r>
            <a:r>
              <a:rPr sz="1100" spc="-25" dirty="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plt.legend()</a:t>
            </a:r>
            <a:endParaRPr sz="1100">
              <a:latin typeface="Courier New"/>
              <a:cs typeface="Courier New"/>
            </a:endParaRPr>
          </a:p>
          <a:p>
            <a:pPr marL="64769" marR="2213610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"Forecasting</a:t>
            </a:r>
            <a:r>
              <a:rPr sz="1100" spc="-5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Total</a:t>
            </a:r>
            <a:r>
              <a:rPr sz="1100" spc="-5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Profit</a:t>
            </a:r>
            <a:r>
              <a:rPr sz="1100" spc="-4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(Daily)"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plt.xlabel(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"Date"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3811904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"Total</a:t>
            </a:r>
            <a:r>
              <a:rPr sz="1100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Profit"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plt.grid()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marL="64769" marR="281305">
              <a:lnSpc>
                <a:spcPts val="1280"/>
              </a:lnSpc>
              <a:spcBef>
                <a:spcPts val="1035"/>
              </a:spcBef>
            </a:pPr>
            <a:r>
              <a:rPr sz="1100" spc="-20" dirty="0">
                <a:latin typeface="Courier New"/>
                <a:cs typeface="Courier New"/>
              </a:rPr>
              <a:t>C:\Users\MUKHERJEE\anaconda3\Lib\site-</a:t>
            </a:r>
            <a:r>
              <a:rPr sz="1100" spc="-10" dirty="0">
                <a:latin typeface="Courier New"/>
                <a:cs typeface="Courier New"/>
              </a:rPr>
              <a:t>packages\statsmodels\tsa\ holtwinters\model.py:918:</a:t>
            </a:r>
            <a:r>
              <a:rPr sz="1100" spc="-7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ConvergenceWarning: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Optimization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failed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to </a:t>
            </a:r>
            <a:r>
              <a:rPr sz="1100" dirty="0">
                <a:latin typeface="Courier New"/>
                <a:cs typeface="Courier New"/>
              </a:rPr>
              <a:t>converge.</a:t>
            </a:r>
            <a:r>
              <a:rPr sz="1100" spc="-8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Check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mle_retvals.</a:t>
            </a:r>
            <a:endParaRPr sz="1100">
              <a:latin typeface="Courier New"/>
              <a:cs typeface="Courier New"/>
            </a:endParaRPr>
          </a:p>
          <a:p>
            <a:pPr marL="233045">
              <a:lnSpc>
                <a:spcPts val="1245"/>
              </a:lnSpc>
            </a:pPr>
            <a:r>
              <a:rPr sz="1100" spc="-10" dirty="0">
                <a:latin typeface="Courier New"/>
                <a:cs typeface="Courier New"/>
              </a:rPr>
              <a:t>warnings.warn(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745" y="4574633"/>
            <a:ext cx="5855840" cy="266109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264" y="7413625"/>
            <a:ext cx="6073140" cy="172593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4769">
              <a:lnSpc>
                <a:spcPts val="1300"/>
              </a:lnSpc>
              <a:spcBef>
                <a:spcPts val="43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Forecast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30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future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20" dirty="0">
                <a:solidFill>
                  <a:srgbClr val="3F7F7F"/>
                </a:solidFill>
                <a:latin typeface="Courier New"/>
                <a:cs typeface="Courier New"/>
              </a:rPr>
              <a:t>days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forecast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fit.forecast(steps=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30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Create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future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date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index</a:t>
            </a:r>
            <a:endParaRPr sz="1100">
              <a:latin typeface="Courier New"/>
              <a:cs typeface="Courier New"/>
            </a:endParaRPr>
          </a:p>
          <a:p>
            <a:pPr marL="64769" marR="1623060">
              <a:lnSpc>
                <a:spcPts val="1280"/>
              </a:lnSpc>
              <a:spcBef>
                <a:spcPts val="55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future_dates</a:t>
            </a:r>
            <a:r>
              <a:rPr sz="1100" spc="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pd.date_range(start=train.index[-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1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sz="1100" spc="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+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pd.Timedelta(days=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),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periods=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30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freq=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'D'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forecast.index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future_dates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09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extended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forecast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14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sz="1100" spc="-25" dirty="0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264" y="916305"/>
            <a:ext cx="6073140" cy="110490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4769">
              <a:lnSpc>
                <a:spcPts val="1300"/>
              </a:lnSpc>
              <a:spcBef>
                <a:spcPts val="430"/>
              </a:spcBef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train.plot(label=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'Train'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1791335">
              <a:lnSpc>
                <a:spcPts val="1280"/>
              </a:lnSpc>
              <a:spcBef>
                <a:spcPts val="55"/>
              </a:spcBef>
            </a:pP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forecast.plot(label=</a:t>
            </a:r>
            <a:r>
              <a:rPr sz="1100" spc="-20" dirty="0">
                <a:solidFill>
                  <a:srgbClr val="007F00"/>
                </a:solidFill>
                <a:latin typeface="Courier New"/>
                <a:cs typeface="Courier New"/>
              </a:rPr>
              <a:t>'30-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Day</a:t>
            </a:r>
            <a:r>
              <a:rPr sz="1100" spc="8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Forecast'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8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1E1B1A"/>
                </a:solidFill>
                <a:latin typeface="Courier New"/>
                <a:cs typeface="Courier New"/>
              </a:rPr>
              <a:t>style=</a:t>
            </a:r>
            <a:r>
              <a:rPr sz="1100" spc="-20" dirty="0">
                <a:solidFill>
                  <a:srgbClr val="007F00"/>
                </a:solidFill>
                <a:latin typeface="Courier New"/>
                <a:cs typeface="Courier New"/>
              </a:rPr>
              <a:t>'--</a:t>
            </a:r>
            <a:r>
              <a:rPr sz="1100" spc="-25" dirty="0">
                <a:solidFill>
                  <a:srgbClr val="007F00"/>
                </a:solidFill>
                <a:latin typeface="Courier New"/>
                <a:cs typeface="Courier New"/>
              </a:rPr>
              <a:t>'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plt.legend()</a:t>
            </a:r>
            <a:endParaRPr sz="1100">
              <a:latin typeface="Courier New"/>
              <a:cs typeface="Courier New"/>
            </a:endParaRPr>
          </a:p>
          <a:p>
            <a:pPr marL="64769" marR="1456055">
              <a:lnSpc>
                <a:spcPts val="1280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"Forecasting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Total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Profit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Next</a:t>
            </a:r>
            <a:r>
              <a:rPr sz="1100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30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Days"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plt.grid()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045" y="2202005"/>
            <a:ext cx="5848913" cy="2714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0264" y="5095875"/>
            <a:ext cx="6073140" cy="390779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425"/>
              </a:spcBef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pandas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Load</a:t>
            </a:r>
            <a:r>
              <a:rPr sz="110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sz="1100" i="1" spc="-2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dataset</a:t>
            </a:r>
            <a:endParaRPr sz="1100">
              <a:latin typeface="Courier New"/>
              <a:cs typeface="Courier New"/>
            </a:endParaRPr>
          </a:p>
          <a:p>
            <a:pPr marL="64769" marR="361950">
              <a:lnSpc>
                <a:spcPts val="1280"/>
              </a:lnSpc>
              <a:spcBef>
                <a:spcPts val="55"/>
              </a:spcBef>
              <a:tabLst>
                <a:tab pos="3515995" algn="l"/>
              </a:tabLst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 pd.read_csv(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'amazonsalesdata.csv'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	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Replace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your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actual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file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20" dirty="0">
                <a:solidFill>
                  <a:srgbClr val="3F7F7F"/>
                </a:solidFill>
                <a:latin typeface="Courier New"/>
                <a:cs typeface="Courier New"/>
              </a:rPr>
              <a:t>path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09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Quick</a:t>
            </a:r>
            <a:r>
              <a:rPr sz="1100" i="1" spc="-3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preview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(df[[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Revenue'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'Units</a:t>
            </a:r>
            <a:r>
              <a:rPr sz="1100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Sold'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]].describe())</a:t>
            </a:r>
            <a:endParaRPr sz="1100">
              <a:latin typeface="Courier New"/>
              <a:cs typeface="Courier New"/>
            </a:endParaRPr>
          </a:p>
          <a:p>
            <a:pPr marL="64769" marR="533400">
              <a:lnSpc>
                <a:spcPts val="1280"/>
              </a:lnSpc>
              <a:spcBef>
                <a:spcPts val="120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Create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HighSales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label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based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on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Revenue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being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above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25" dirty="0">
                <a:solidFill>
                  <a:srgbClr val="3F7F7F"/>
                </a:solidFill>
                <a:latin typeface="Courier New"/>
                <a:cs typeface="Courier New"/>
              </a:rPr>
              <a:t>the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median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revenue_threshold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Revenue'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].median()</a:t>
            </a:r>
            <a:endParaRPr sz="1100">
              <a:latin typeface="Courier New"/>
              <a:cs typeface="Courier New"/>
            </a:endParaRPr>
          </a:p>
          <a:p>
            <a:pPr marL="64769" marR="2632710">
              <a:lnSpc>
                <a:spcPts val="1280"/>
              </a:lnSpc>
              <a:spcBef>
                <a:spcPts val="1200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'HighSales'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sz="1100" spc="-9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9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(df[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9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Revenue'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sz="1100" spc="-9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&gt;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revenue_threshold).astype(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int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09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Optional:</a:t>
            </a:r>
            <a:r>
              <a:rPr sz="1100" i="1" spc="-5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Check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label</a:t>
            </a:r>
            <a:r>
              <a:rPr sz="1100" i="1" spc="-5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distribution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(df[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'HighSales'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].value_counts())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Preview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label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(df[[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Revenue'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'HighSales'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]].head())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8613140"/>
            <a:ext cx="2776855" cy="3244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220"/>
              </a:lnSpc>
              <a:tabLst>
                <a:tab pos="1344930" algn="l"/>
              </a:tabLst>
            </a:pPr>
            <a:r>
              <a:rPr sz="1100" dirty="0">
                <a:latin typeface="Courier New"/>
                <a:cs typeface="Courier New"/>
              </a:rPr>
              <a:t>Total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Revenue</a:t>
            </a:r>
            <a:r>
              <a:rPr sz="1100" dirty="0">
                <a:latin typeface="Courier New"/>
                <a:cs typeface="Courier New"/>
              </a:rPr>
              <a:t>	Units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Sold</a:t>
            </a:r>
            <a:endParaRPr sz="1100">
              <a:latin typeface="Courier New"/>
              <a:cs typeface="Courier New"/>
            </a:endParaRPr>
          </a:p>
          <a:p>
            <a:pPr algn="r">
              <a:lnSpc>
                <a:spcPts val="1300"/>
              </a:lnSpc>
              <a:tabLst>
                <a:tab pos="672465" algn="l"/>
                <a:tab pos="1934210" algn="l"/>
              </a:tabLst>
            </a:pPr>
            <a:r>
              <a:rPr sz="1100" spc="-10" dirty="0">
                <a:latin typeface="Courier New"/>
                <a:cs typeface="Courier New"/>
              </a:rPr>
              <a:t>count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1.000000e+02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100.000000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7813040"/>
          </a:xfrm>
          <a:custGeom>
            <a:avLst/>
            <a:gdLst/>
            <a:ahLst/>
            <a:cxnLst/>
            <a:rect l="l" t="t" r="r" b="b"/>
            <a:pathLst>
              <a:path w="6076950" h="7813040">
                <a:moveTo>
                  <a:pt x="6076950" y="0"/>
                </a:moveTo>
                <a:lnTo>
                  <a:pt x="0" y="0"/>
                </a:lnTo>
                <a:lnTo>
                  <a:pt x="0" y="2830195"/>
                </a:lnTo>
                <a:lnTo>
                  <a:pt x="0" y="2830830"/>
                </a:lnTo>
                <a:lnTo>
                  <a:pt x="0" y="7813040"/>
                </a:lnTo>
                <a:lnTo>
                  <a:pt x="6076950" y="7813040"/>
                </a:lnTo>
                <a:lnTo>
                  <a:pt x="6076950" y="2830830"/>
                </a:lnTo>
                <a:lnTo>
                  <a:pt x="6076950" y="2830195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2119629"/>
            <a:ext cx="2271395" cy="812165"/>
          </a:xfrm>
          <a:custGeom>
            <a:avLst/>
            <a:gdLst/>
            <a:ahLst/>
            <a:cxnLst/>
            <a:rect l="l" t="t" r="r" b="b"/>
            <a:pathLst>
              <a:path w="2271395" h="812164">
                <a:moveTo>
                  <a:pt x="58864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588645" y="487045"/>
                </a:lnTo>
                <a:lnTo>
                  <a:pt x="588645" y="325120"/>
                </a:lnTo>
                <a:close/>
              </a:path>
              <a:path w="2271395" h="812164">
                <a:moveTo>
                  <a:pt x="58864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88645" y="324485"/>
                </a:lnTo>
                <a:lnTo>
                  <a:pt x="588645" y="162560"/>
                </a:lnTo>
                <a:close/>
              </a:path>
              <a:path w="2271395" h="812164">
                <a:moveTo>
                  <a:pt x="757555" y="0"/>
                </a:moveTo>
                <a:lnTo>
                  <a:pt x="0" y="0"/>
                </a:lnTo>
                <a:lnTo>
                  <a:pt x="0" y="161925"/>
                </a:lnTo>
                <a:lnTo>
                  <a:pt x="757555" y="161925"/>
                </a:lnTo>
                <a:lnTo>
                  <a:pt x="757555" y="0"/>
                </a:lnTo>
                <a:close/>
              </a:path>
              <a:path w="2271395" h="812164">
                <a:moveTo>
                  <a:pt x="210375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2103755" y="649605"/>
                </a:lnTo>
                <a:lnTo>
                  <a:pt x="2103755" y="487680"/>
                </a:lnTo>
                <a:close/>
              </a:path>
              <a:path w="2271395" h="812164">
                <a:moveTo>
                  <a:pt x="227139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2271395" y="812165"/>
                </a:lnTo>
                <a:lnTo>
                  <a:pt x="2271395" y="6502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0265" y="916305"/>
          <a:ext cx="2840989" cy="201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8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69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mean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1.373488e+06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5128.710000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std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1.460029e+06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2794.484562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min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4.870260e+03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7640" algn="ct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124.000000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25%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2.687212e+05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2836.250000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50%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7.523144e+05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5382.500000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75%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2.212045e+06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7369.000000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max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5.997055e+06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9925.000000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02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3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HighSales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280"/>
                        </a:lnSpc>
                        <a:tabLst>
                          <a:tab pos="421640" algn="l"/>
                        </a:tabLst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25" dirty="0">
                          <a:latin typeface="Courier New"/>
                          <a:cs typeface="Courier New"/>
                        </a:rPr>
                        <a:t>50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280"/>
                        </a:lnSpc>
                        <a:tabLst>
                          <a:tab pos="421640" algn="l"/>
                        </a:tabLst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25" dirty="0">
                          <a:latin typeface="Courier New"/>
                          <a:cs typeface="Courier New"/>
                        </a:rPr>
                        <a:t>50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24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Name:</a:t>
                      </a:r>
                      <a:r>
                        <a:rPr sz="11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count,</a:t>
                      </a:r>
                      <a:r>
                        <a:rPr sz="11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dtype:</a:t>
                      </a:r>
                      <a:r>
                        <a:rPr sz="11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 gridSpan="4">
                  <a:txBody>
                    <a:bodyPr/>
                    <a:lstStyle/>
                    <a:p>
                      <a:pPr marL="317500">
                        <a:lnSpc>
                          <a:spcPts val="1180"/>
                        </a:lnSpc>
                        <a:tabLst>
                          <a:tab pos="1578610" algn="l"/>
                        </a:tabLst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Total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Revenue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HighSales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400" y="2931662"/>
          <a:ext cx="2282190" cy="811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412750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2533654.00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412750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576782.80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412750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1158502.59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412750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75591.66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412750" algn="r">
                        <a:lnSpc>
                          <a:spcPts val="118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3296425.02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969" y="3848734"/>
            <a:ext cx="5916295" cy="48196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1520190">
              <a:lnSpc>
                <a:spcPts val="1280"/>
              </a:lnSpc>
              <a:spcBef>
                <a:spcPts val="175"/>
              </a:spcBef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from</a:t>
            </a:r>
            <a:r>
              <a:rPr sz="1100" spc="-5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sklearn.model_selection</a:t>
            </a:r>
            <a:r>
              <a:rPr sz="1100" spc="-3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4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train_test_split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from</a:t>
            </a:r>
            <a:r>
              <a:rPr sz="1100" spc="-4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sklearn.linear_model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4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LogisticRegression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from</a:t>
            </a:r>
            <a:r>
              <a:rPr sz="1100" spc="-80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sklearn.metrics</a:t>
            </a:r>
            <a:r>
              <a:rPr sz="1100" spc="-7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sz="1100" spc="-7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classification_report,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confusion_matrix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20" dirty="0">
                <a:solidFill>
                  <a:srgbClr val="3F7F7F"/>
                </a:solidFill>
                <a:latin typeface="Courier New"/>
                <a:cs typeface="Courier New"/>
              </a:rPr>
              <a:t>One-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hot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encode</a:t>
            </a:r>
            <a:r>
              <a:rPr sz="1100" i="1" spc="-4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categorical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features</a:t>
            </a:r>
            <a:endParaRPr sz="1100">
              <a:latin typeface="Courier New"/>
              <a:cs typeface="Courier New"/>
            </a:endParaRPr>
          </a:p>
          <a:p>
            <a:pPr marL="12700" marR="256540">
              <a:lnSpc>
                <a:spcPts val="1280"/>
              </a:lnSpc>
              <a:spcBef>
                <a:spcPts val="55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df_encoded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pd.get_dummies(df,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columns=[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'Region'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'Country'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4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'Item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Type'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8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'Sales</a:t>
            </a:r>
            <a:r>
              <a:rPr sz="1100" spc="-7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Channel'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],</a:t>
            </a:r>
            <a:r>
              <a:rPr sz="1100" spc="-7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drop_first=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4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Select</a:t>
            </a:r>
            <a:r>
              <a:rPr sz="1100" i="1" spc="-35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features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features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'Units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Sold'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'Unit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Price'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'Unit</a:t>
            </a:r>
            <a:r>
              <a:rPr sz="1100" spc="-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Cost'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'Total</a:t>
            </a:r>
            <a:r>
              <a:rPr sz="1100" spc="-6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Profit'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+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12700" marR="930910" indent="924560">
              <a:lnSpc>
                <a:spcPts val="1280"/>
              </a:lnSpc>
              <a:spcBef>
                <a:spcPts val="55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[col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for</a:t>
            </a:r>
            <a:r>
              <a:rPr sz="1100" spc="-2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col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7827A0"/>
                </a:solidFill>
                <a:latin typeface="Courier New"/>
                <a:cs typeface="Courier New"/>
              </a:rPr>
              <a:t>in</a:t>
            </a:r>
            <a:r>
              <a:rPr sz="1100" spc="-25" dirty="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df_encoded.columns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7827A0"/>
                </a:solidFill>
                <a:latin typeface="Courier New"/>
                <a:cs typeface="Courier New"/>
              </a:rPr>
              <a:t>if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col.startswith((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'Region_'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7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'Country_'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6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'Item</a:t>
            </a:r>
            <a:r>
              <a:rPr sz="1100" spc="-6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7F00"/>
                </a:solidFill>
                <a:latin typeface="Courier New"/>
                <a:cs typeface="Courier New"/>
              </a:rPr>
              <a:t>Type_'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6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'Sales Channel_'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))]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0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X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df_encoded[features]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y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df_encoded[</a:t>
            </a:r>
            <a:r>
              <a:rPr sz="1100" spc="-10" dirty="0">
                <a:solidFill>
                  <a:srgbClr val="007F00"/>
                </a:solidFill>
                <a:latin typeface="Courier New"/>
                <a:cs typeface="Courier New"/>
              </a:rPr>
              <a:t>'HighSales'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sz="1100" i="1" spc="-20" dirty="0">
                <a:solidFill>
                  <a:srgbClr val="3F7F7F"/>
                </a:solidFill>
                <a:latin typeface="Courier New"/>
                <a:cs typeface="Courier New"/>
              </a:rPr>
              <a:t>Train-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test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split</a:t>
            </a:r>
            <a:endParaRPr sz="1100">
              <a:latin typeface="Courier New"/>
              <a:cs typeface="Courier New"/>
            </a:endParaRPr>
          </a:p>
          <a:p>
            <a:pPr marL="12700" marR="1099820">
              <a:lnSpc>
                <a:spcPts val="1280"/>
              </a:lnSpc>
              <a:spcBef>
                <a:spcPts val="55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X_train,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X_test,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y_train,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y_test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6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train_test_split(X,</a:t>
            </a:r>
            <a:r>
              <a:rPr sz="1100" spc="-5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y,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test_size=</a:t>
            </a:r>
            <a:r>
              <a:rPr sz="1100" dirty="0">
                <a:solidFill>
                  <a:srgbClr val="A95C00"/>
                </a:solidFill>
                <a:latin typeface="Courier New"/>
                <a:cs typeface="Courier New"/>
              </a:rPr>
              <a:t>0.2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sz="1100" spc="-1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random_state=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42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0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Train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logistic</a:t>
            </a:r>
            <a:r>
              <a:rPr sz="1100" i="1" spc="-5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regression</a:t>
            </a:r>
            <a:endParaRPr sz="1100">
              <a:latin typeface="Courier New"/>
              <a:cs typeface="Courier New"/>
            </a:endParaRPr>
          </a:p>
          <a:p>
            <a:pPr marL="12700" marR="2446020">
              <a:lnSpc>
                <a:spcPts val="1280"/>
              </a:lnSpc>
              <a:spcBef>
                <a:spcPts val="55"/>
              </a:spcBef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model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3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LogisticRegression(max_iter=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1000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) model.fit(X_train,</a:t>
            </a:r>
            <a:r>
              <a:rPr sz="1100" spc="-2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y_train)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y_pred</a:t>
            </a:r>
            <a:r>
              <a:rPr sz="1100" spc="-3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sz="1100" spc="-35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model.predict(X_test)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5"/>
              </a:spcBef>
            </a:pPr>
            <a:r>
              <a:rPr sz="1100" i="1" dirty="0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sz="1100" i="1" spc="-10" dirty="0">
                <a:solidFill>
                  <a:srgbClr val="3F7F7F"/>
                </a:solidFill>
                <a:latin typeface="Courier New"/>
                <a:cs typeface="Courier New"/>
              </a:rPr>
              <a:t> Evaluate</a:t>
            </a:r>
            <a:endParaRPr sz="1100">
              <a:latin typeface="Courier New"/>
              <a:cs typeface="Courier New"/>
            </a:endParaRPr>
          </a:p>
          <a:p>
            <a:pPr marL="12700" marR="2194560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(confusion_matrix(y_test,</a:t>
            </a:r>
            <a:r>
              <a:rPr sz="1100" spc="-4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y_pred)) </a:t>
            </a:r>
            <a:r>
              <a:rPr sz="1100" spc="-10" dirty="0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(classification_report(y_test,</a:t>
            </a:r>
            <a:r>
              <a:rPr sz="1100" spc="-50" dirty="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1E1B1A"/>
                </a:solidFill>
                <a:latin typeface="Courier New"/>
                <a:cs typeface="Courier New"/>
              </a:rPr>
              <a:t>y_pred))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8360" y="914400"/>
            <a:ext cx="6076315" cy="7812405"/>
          </a:xfrm>
          <a:custGeom>
            <a:avLst/>
            <a:gdLst/>
            <a:ahLst/>
            <a:cxnLst/>
            <a:rect l="l" t="t" r="r" b="b"/>
            <a:pathLst>
              <a:path w="6076315" h="7812405">
                <a:moveTo>
                  <a:pt x="0" y="1904"/>
                </a:moveTo>
                <a:lnTo>
                  <a:pt x="6076315" y="1904"/>
                </a:lnTo>
              </a:path>
              <a:path w="6076315" h="7812405">
                <a:moveTo>
                  <a:pt x="6075045" y="0"/>
                </a:moveTo>
                <a:lnTo>
                  <a:pt x="6075045" y="2957195"/>
                </a:lnTo>
              </a:path>
              <a:path w="6076315" h="7812405">
                <a:moveTo>
                  <a:pt x="1905" y="2957195"/>
                </a:moveTo>
                <a:lnTo>
                  <a:pt x="1905" y="0"/>
                </a:lnTo>
              </a:path>
              <a:path w="6076315" h="7812405">
                <a:moveTo>
                  <a:pt x="6075045" y="2830195"/>
                </a:moveTo>
                <a:lnTo>
                  <a:pt x="6075045" y="7812405"/>
                </a:lnTo>
              </a:path>
              <a:path w="6076315" h="7812405">
                <a:moveTo>
                  <a:pt x="6076315" y="7811134"/>
                </a:moveTo>
                <a:lnTo>
                  <a:pt x="0" y="7811134"/>
                </a:lnTo>
              </a:path>
              <a:path w="6076315" h="7812405">
                <a:moveTo>
                  <a:pt x="1905" y="7812405"/>
                </a:moveTo>
                <a:lnTo>
                  <a:pt x="1905" y="2830195"/>
                </a:lnTo>
              </a:path>
              <a:path w="6076315" h="7812405">
                <a:moveTo>
                  <a:pt x="0" y="1904"/>
                </a:moveTo>
                <a:lnTo>
                  <a:pt x="6076315" y="1904"/>
                </a:lnTo>
              </a:path>
              <a:path w="6076315" h="7812405">
                <a:moveTo>
                  <a:pt x="6075045" y="0"/>
                </a:moveTo>
                <a:lnTo>
                  <a:pt x="6075045" y="2957195"/>
                </a:lnTo>
              </a:path>
              <a:path w="6076315" h="7812405">
                <a:moveTo>
                  <a:pt x="1905" y="2957195"/>
                </a:moveTo>
                <a:lnTo>
                  <a:pt x="1905" y="0"/>
                </a:lnTo>
              </a:path>
              <a:path w="6076315" h="7812405">
                <a:moveTo>
                  <a:pt x="6075045" y="2830195"/>
                </a:moveTo>
                <a:lnTo>
                  <a:pt x="6075045" y="7812405"/>
                </a:lnTo>
              </a:path>
              <a:path w="6076315" h="7812405">
                <a:moveTo>
                  <a:pt x="6076315" y="7811134"/>
                </a:moveTo>
                <a:lnTo>
                  <a:pt x="0" y="7811134"/>
                </a:lnTo>
              </a:path>
              <a:path w="6076315" h="7812405">
                <a:moveTo>
                  <a:pt x="1905" y="7812405"/>
                </a:moveTo>
                <a:lnTo>
                  <a:pt x="1905" y="2830195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6605</Words>
  <Application>Microsoft Office PowerPoint</Application>
  <PresentationFormat>Custom</PresentationFormat>
  <Paragraphs>653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Algerian</vt:lpstr>
      <vt:lpstr>Arial</vt:lpstr>
      <vt:lpstr>Bookman Old Style</vt:lpstr>
      <vt:lpstr>Calibri</vt:lpstr>
      <vt:lpstr>Castellar</vt:lpstr>
      <vt:lpstr>Courier New</vt:lpstr>
      <vt:lpstr>Times New Roman</vt:lpstr>
      <vt:lpstr>Office Theme</vt:lpstr>
      <vt:lpstr>Amazon Sales Data</vt:lpstr>
      <vt:lpstr>OBJECTIVE OF CHOOSING AMAZON SALES DATASET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PRAMIT MUKHERJEE</cp:lastModifiedBy>
  <cp:revision>1</cp:revision>
  <dcterms:created xsi:type="dcterms:W3CDTF">2025-05-14T14:49:20Z</dcterms:created>
  <dcterms:modified xsi:type="dcterms:W3CDTF">2025-05-14T14:51:58Z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2025-05-14T00:00:00Z</vt:filetime>
  </property>
  <property fmtid="{D5CDD505-2E9C-101B-9397-08002B2CF9AE}" pid="3" name="Creator">
    <vt:lpwstr>Writer</vt:lpwstr>
  </property>
  <property fmtid="{D5CDD505-2E9C-101B-9397-08002B2CF9AE}" pid="4" name="Producer">
    <vt:lpwstr>LibreOffice 7.6</vt:lpwstr>
  </property>
  <property fmtid="{D5CDD505-2E9C-101B-9397-08002B2CF9AE}" pid="5" name="LastSaved">
    <vt:filetime>2025-05-14T00:00:00Z</vt:filetime>
  </property>
</Properties>
</file>